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33"/>
  </p:notesMasterIdLst>
  <p:sldIdLst>
    <p:sldId id="256" r:id="rId3"/>
    <p:sldId id="257" r:id="rId4"/>
    <p:sldId id="284" r:id="rId5"/>
    <p:sldId id="299" r:id="rId6"/>
    <p:sldId id="300" r:id="rId7"/>
    <p:sldId id="318" r:id="rId8"/>
    <p:sldId id="340" r:id="rId9"/>
    <p:sldId id="339" r:id="rId10"/>
    <p:sldId id="341" r:id="rId11"/>
    <p:sldId id="262" r:id="rId12"/>
    <p:sldId id="263" r:id="rId13"/>
    <p:sldId id="264" r:id="rId14"/>
    <p:sldId id="265" r:id="rId15"/>
    <p:sldId id="344" r:id="rId16"/>
    <p:sldId id="267" r:id="rId17"/>
    <p:sldId id="268" r:id="rId18"/>
    <p:sldId id="269" r:id="rId19"/>
    <p:sldId id="34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58"/>
  </p:normalViewPr>
  <p:slideViewPr>
    <p:cSldViewPr snapToGrid="0">
      <p:cViewPr varScale="1">
        <p:scale>
          <a:sx n="120" d="100"/>
          <a:sy n="120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6c2875020_0_1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16c287502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6c2875020_0_2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16c287502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6c2875020_0_2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16c287502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6c2875020_0_5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16c2875020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F16CD76-BF2F-BACE-1325-F215E8405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0ab1ed426_0_108:notes">
            <a:extLst>
              <a:ext uri="{FF2B5EF4-FFF2-40B4-BE49-F238E27FC236}">
                <a16:creationId xmlns:a16="http://schemas.microsoft.com/office/drawing/2014/main" id="{497AE3FF-1B6B-B557-A03F-763D442904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a0ab1ed426_0_108:notes">
            <a:extLst>
              <a:ext uri="{FF2B5EF4-FFF2-40B4-BE49-F238E27FC236}">
                <a16:creationId xmlns:a16="http://schemas.microsoft.com/office/drawing/2014/main" id="{5E6A5D1A-2964-98BB-2746-9956FC1607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0223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6c2875020_0_2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316c2875020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6c2875020_0_2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16c287502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7a4ce3f06c_0_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7a4ce3f06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CA2D487F-644C-FCDC-5FA5-7F04F982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0ab1ed426_0_108:notes">
            <a:extLst>
              <a:ext uri="{FF2B5EF4-FFF2-40B4-BE49-F238E27FC236}">
                <a16:creationId xmlns:a16="http://schemas.microsoft.com/office/drawing/2014/main" id="{DD372D78-A99C-615E-3690-013AC033DA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a0ab1ed426_0_108:notes">
            <a:extLst>
              <a:ext uri="{FF2B5EF4-FFF2-40B4-BE49-F238E27FC236}">
                <a16:creationId xmlns:a16="http://schemas.microsoft.com/office/drawing/2014/main" id="{08B94DC6-0380-1FA7-15E8-42CEC00744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478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6c2875020_0_3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16c287502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0ab1ed426_0_1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a0ab1ed42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16c2875020_0_38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16c2875020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16c2875020_0_4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16c2875020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6c2875020_0_4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16c2875020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6c2875020_0_4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316c2875020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16c2875020_0_4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316c2875020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16c2875020_0_5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316c2875020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7a4ce3f06c_0_2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27a4ce3f06c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6c2875020_0_5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316c2875020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16c2875020_0_6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316c2875020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7a9c3d292a_0_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7a9c3d292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9bb470d3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Success story -&gt; proliferation of light sources</a:t>
            </a:r>
            <a:endParaRPr dirty="0"/>
          </a:p>
        </p:txBody>
      </p:sp>
      <p:sp>
        <p:nvSpPr>
          <p:cNvPr id="156" name="Google Shape;156;g319bb470d3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24E50EA7-112B-0D5B-4A56-3EB9A1005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4c484a3ff_0_16:notes">
            <a:extLst>
              <a:ext uri="{FF2B5EF4-FFF2-40B4-BE49-F238E27FC236}">
                <a16:creationId xmlns:a16="http://schemas.microsoft.com/office/drawing/2014/main" id="{2A9BC16B-0DBB-E038-DB3F-4FBF380C8A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14c484a3ff_0_16:notes">
            <a:extLst>
              <a:ext uri="{FF2B5EF4-FFF2-40B4-BE49-F238E27FC236}">
                <a16:creationId xmlns:a16="http://schemas.microsoft.com/office/drawing/2014/main" id="{AFC7F00C-2308-7477-46F2-618E57637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8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4c484a3ff_0_1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14c484a3f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44FF6C56-C63B-F523-7438-031C289EF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4c484a3ff_0_116:notes">
            <a:extLst>
              <a:ext uri="{FF2B5EF4-FFF2-40B4-BE49-F238E27FC236}">
                <a16:creationId xmlns:a16="http://schemas.microsoft.com/office/drawing/2014/main" id="{40C5267A-DBCB-D0E0-CC55-37406285D1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14c484a3ff_0_116:notes">
            <a:extLst>
              <a:ext uri="{FF2B5EF4-FFF2-40B4-BE49-F238E27FC236}">
                <a16:creationId xmlns:a16="http://schemas.microsoft.com/office/drawing/2014/main" id="{36BC1204-BADE-5EC5-8606-B1BC2085D3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94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96E59E6D-474D-4BFE-1730-7BF7202C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4c484a3ff_0_116:notes">
            <a:extLst>
              <a:ext uri="{FF2B5EF4-FFF2-40B4-BE49-F238E27FC236}">
                <a16:creationId xmlns:a16="http://schemas.microsoft.com/office/drawing/2014/main" id="{CC9B90DA-34E2-A40B-52C8-56802240AA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14c484a3ff_0_116:notes">
            <a:extLst>
              <a:ext uri="{FF2B5EF4-FFF2-40B4-BE49-F238E27FC236}">
                <a16:creationId xmlns:a16="http://schemas.microsoft.com/office/drawing/2014/main" id="{FB7DF484-2126-7442-F023-63A58F7F56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56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>
          <a:extLst>
            <a:ext uri="{FF2B5EF4-FFF2-40B4-BE49-F238E27FC236}">
              <a16:creationId xmlns:a16="http://schemas.microsoft.com/office/drawing/2014/main" id="{E4217C7B-BA29-63A4-1E24-D1C1F3397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51baf96f6_9_197:notes">
            <a:extLst>
              <a:ext uri="{FF2B5EF4-FFF2-40B4-BE49-F238E27FC236}">
                <a16:creationId xmlns:a16="http://schemas.microsoft.com/office/drawing/2014/main" id="{C113296D-8226-8C9A-B346-6A7EC609C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3151baf96f6_9_197:notes">
            <a:extLst>
              <a:ext uri="{FF2B5EF4-FFF2-40B4-BE49-F238E27FC236}">
                <a16:creationId xmlns:a16="http://schemas.microsoft.com/office/drawing/2014/main" id="{E4F01E46-E7B0-484F-6E8B-9036A97046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81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>
          <a:extLst>
            <a:ext uri="{FF2B5EF4-FFF2-40B4-BE49-F238E27FC236}">
              <a16:creationId xmlns:a16="http://schemas.microsoft.com/office/drawing/2014/main" id="{34C4F102-4AA0-493C-91AB-D04AF76F8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51baf96f6_9_197:notes">
            <a:extLst>
              <a:ext uri="{FF2B5EF4-FFF2-40B4-BE49-F238E27FC236}">
                <a16:creationId xmlns:a16="http://schemas.microsoft.com/office/drawing/2014/main" id="{6053BE54-5030-68B8-AD2C-05D0ECDDFA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3151baf96f6_9_197:notes">
            <a:extLst>
              <a:ext uri="{FF2B5EF4-FFF2-40B4-BE49-F238E27FC236}">
                <a16:creationId xmlns:a16="http://schemas.microsoft.com/office/drawing/2014/main" id="{7143486C-763C-8678-8C91-C13876189D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29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600000" y="4516560"/>
            <a:ext cx="514836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514836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3600000" y="5509080"/>
            <a:ext cx="514836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3600000" y="550908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6238080" y="550908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5340600" y="451656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7081560" y="451656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3600000" y="550908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5340600" y="550908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7081560" y="550908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2 Pictures">
  <p:cSld name="Title, Text and 2 Picture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27049" y="349611"/>
            <a:ext cx="11138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1055439" y="6580800"/>
            <a:ext cx="96972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27049" y="817500"/>
            <a:ext cx="111528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527052" y="1406427"/>
            <a:ext cx="5473500" cy="2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3"/>
          </p:nvPr>
        </p:nvSpPr>
        <p:spPr>
          <a:xfrm>
            <a:off x="527052" y="3963533"/>
            <a:ext cx="5473500" cy="2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4"/>
          </p:nvPr>
        </p:nvSpPr>
        <p:spPr>
          <a:xfrm>
            <a:off x="6191251" y="1449389"/>
            <a:ext cx="54735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14"/>
          <p:cNvSpPr>
            <a:spLocks noGrp="1"/>
          </p:cNvSpPr>
          <p:nvPr>
            <p:ph type="pic" idx="5"/>
          </p:nvPr>
        </p:nvSpPr>
        <p:spPr>
          <a:xfrm>
            <a:off x="6191252" y="4005263"/>
            <a:ext cx="5473500" cy="24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3600000" y="4516560"/>
            <a:ext cx="514836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514836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3"/>
          </p:nvPr>
        </p:nvSpPr>
        <p:spPr>
          <a:xfrm>
            <a:off x="3600000" y="550908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3"/>
          </p:nvPr>
        </p:nvSpPr>
        <p:spPr>
          <a:xfrm>
            <a:off x="6238080" y="550908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3"/>
          </p:nvPr>
        </p:nvSpPr>
        <p:spPr>
          <a:xfrm>
            <a:off x="3600000" y="5509080"/>
            <a:ext cx="514836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514836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3600000" y="5509080"/>
            <a:ext cx="514836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3"/>
          </p:nvPr>
        </p:nvSpPr>
        <p:spPr>
          <a:xfrm>
            <a:off x="3600000" y="550908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4"/>
          </p:nvPr>
        </p:nvSpPr>
        <p:spPr>
          <a:xfrm>
            <a:off x="6238080" y="550908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2"/>
          </p:nvPr>
        </p:nvSpPr>
        <p:spPr>
          <a:xfrm>
            <a:off x="5340600" y="451656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3"/>
          </p:nvPr>
        </p:nvSpPr>
        <p:spPr>
          <a:xfrm>
            <a:off x="7081560" y="451656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4"/>
          </p:nvPr>
        </p:nvSpPr>
        <p:spPr>
          <a:xfrm>
            <a:off x="3600000" y="550908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5"/>
          </p:nvPr>
        </p:nvSpPr>
        <p:spPr>
          <a:xfrm>
            <a:off x="5340600" y="550908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6"/>
          </p:nvPr>
        </p:nvSpPr>
        <p:spPr>
          <a:xfrm>
            <a:off x="7081560" y="5509080"/>
            <a:ext cx="165744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514836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3600000" y="550908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238080" y="550908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238080" y="4516560"/>
            <a:ext cx="251208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3600000" y="5509080"/>
            <a:ext cx="5148360" cy="9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1760" cy="342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07880" y="349560"/>
            <a:ext cx="11375640" cy="10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2"/>
          </p:nvPr>
        </p:nvSpPr>
        <p:spPr>
          <a:xfrm>
            <a:off x="414360" y="4096800"/>
            <a:ext cx="11369160" cy="6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96000" y="6261840"/>
            <a:ext cx="1187640" cy="16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833120" y="5670000"/>
            <a:ext cx="793440" cy="793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395280" y="4516560"/>
            <a:ext cx="270036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8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Deutsches 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Elektronen-Synchrotron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www.desy.de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395280" y="3980160"/>
            <a:ext cx="457164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600000" y="4516560"/>
            <a:ext cx="514836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ow.elettra.eu/81/doi/jacow-ipac25-tupm053/index.html" TargetMode="External"/><Relationship Id="rId5" Type="http://schemas.openxmlformats.org/officeDocument/2006/relationships/hyperlink" Target="http://dx.doi.org/10.1103/PhysRevAccelBeams.28.011601" TargetMode="Externa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doi.org/10.1142/S1793626810000361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760" cy="342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225600" y="2467817"/>
            <a:ext cx="11575860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Design of a resonant slow extraction from low-emittance electron booster rings using transverse resonance island buckets </a:t>
            </a:r>
          </a:p>
        </p:txBody>
      </p:sp>
      <p:sp>
        <p:nvSpPr>
          <p:cNvPr id="126" name="Google Shape;126;p28"/>
          <p:cNvSpPr txBox="1"/>
          <p:nvPr/>
        </p:nvSpPr>
        <p:spPr>
          <a:xfrm>
            <a:off x="432360" y="4920653"/>
            <a:ext cx="11369100" cy="103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Cristopher Cortés, I. Agapov and W. Hillert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6th slow extraction workshop (SX 2025)</a:t>
            </a:r>
            <a:endParaRPr sz="1800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Oct 6 - 9 , 2025 Stony Brook, NY, USA</a:t>
            </a:r>
            <a:endParaRPr sz="1800" dirty="0"/>
          </a:p>
        </p:txBody>
      </p:sp>
      <p:pic>
        <p:nvPicPr>
          <p:cNvPr id="127" name="Google Shape;12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360" y="540000"/>
            <a:ext cx="2343240" cy="71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407875" y="1009275"/>
            <a:ext cx="463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EB6E0F"/>
              </a:solidFill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475100" y="1017050"/>
            <a:ext cx="4815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Status of booster synchrotron </a:t>
            </a:r>
            <a:endParaRPr sz="2100" b="1">
              <a:solidFill>
                <a:srgbClr val="EB6E0F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487750" y="1586625"/>
            <a:ext cx="4815000" cy="28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Specification:</a:t>
            </a:r>
            <a:endParaRPr sz="18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20 nm rad eq. emittance @ 6 GeV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Structural analysis ruled out installation in the ceiling (mid-2023)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Design was revisited in winter 2023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34"/>
          <p:cNvSpPr txBox="1"/>
          <p:nvPr/>
        </p:nvSpPr>
        <p:spPr>
          <a:xfrm>
            <a:off x="5932050" y="1133750"/>
            <a:ext cx="481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Installation possibilities of DESY IV</a:t>
            </a:r>
            <a:endParaRPr sz="2100" b="1">
              <a:solidFill>
                <a:srgbClr val="EB6E0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in booster cave</a:t>
            </a:r>
            <a:endParaRPr sz="2100" b="1">
              <a:solidFill>
                <a:srgbClr val="EB6E0F"/>
              </a:solidFill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4850" y="1800900"/>
            <a:ext cx="4716325" cy="417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/>
        </p:nvSpPr>
        <p:spPr>
          <a:xfrm>
            <a:off x="407875" y="1009275"/>
            <a:ext cx="463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EB6E0F"/>
              </a:solidFill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475100" y="1017050"/>
            <a:ext cx="4815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EB6E0F"/>
              </a:solidFill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2398700" y="1090900"/>
            <a:ext cx="6751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Optical functions of the possible DESY IV boosters</a:t>
            </a:r>
            <a:endParaRPr sz="2100" b="1">
              <a:solidFill>
                <a:srgbClr val="EB6E0F"/>
              </a:solidFill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350" y="2241913"/>
            <a:ext cx="4418975" cy="3535176"/>
          </a:xfrm>
          <a:prstGeom prst="rect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4525" y="2241925"/>
            <a:ext cx="4418975" cy="3535174"/>
          </a:xfrm>
          <a:prstGeom prst="rect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9" name="Google Shape;229;p35"/>
          <p:cNvSpPr txBox="1"/>
          <p:nvPr/>
        </p:nvSpPr>
        <p:spPr>
          <a:xfrm>
            <a:off x="1854075" y="1761225"/>
            <a:ext cx="334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Eight-fold symmetric ring cell</a:t>
            </a:r>
            <a:endParaRPr sz="1800"/>
          </a:p>
        </p:txBody>
      </p:sp>
      <p:sp>
        <p:nvSpPr>
          <p:cNvPr id="230" name="Google Shape;230;p35"/>
          <p:cNvSpPr txBox="1"/>
          <p:nvPr/>
        </p:nvSpPr>
        <p:spPr>
          <a:xfrm>
            <a:off x="6654675" y="1761225"/>
            <a:ext cx="3832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Six-fold symmetric ring super-cell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407875" y="1009275"/>
            <a:ext cx="463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EB6E0F"/>
              </a:solidFill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475100" y="1017050"/>
            <a:ext cx="4815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Status of booster synchrotron </a:t>
            </a:r>
            <a:endParaRPr sz="2100" b="1">
              <a:solidFill>
                <a:srgbClr val="EB6E0F"/>
              </a:solidFill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487750" y="1586625"/>
            <a:ext cx="4815000" cy="3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Requirement:</a:t>
            </a:r>
            <a:endParaRPr sz="18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20 nm rad eq. emittance @ 6 GeV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Structural analysis ruled out installation in the ceiling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Design was revisited in winter 2023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sng"/>
              <a:t>Test beam capabilities</a:t>
            </a:r>
            <a:r>
              <a:rPr lang="en-US" sz="1800"/>
              <a:t> (?)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774" y="1680300"/>
            <a:ext cx="6201352" cy="289744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Google Shape;242;p36"/>
          <p:cNvSpPr txBox="1"/>
          <p:nvPr/>
        </p:nvSpPr>
        <p:spPr>
          <a:xfrm>
            <a:off x="794100" y="4535700"/>
            <a:ext cx="46320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Multi-GeV positron and electron beams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1266 users from 2013-2017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R&amp;D of detector technology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(mainly ATLAS &amp; CMS)</a:t>
            </a:r>
            <a:endParaRPr sz="1800"/>
          </a:p>
        </p:txBody>
      </p:sp>
      <p:sp>
        <p:nvSpPr>
          <p:cNvPr id="243" name="Google Shape;243;p36"/>
          <p:cNvSpPr txBox="1"/>
          <p:nvPr/>
        </p:nvSpPr>
        <p:spPr>
          <a:xfrm>
            <a:off x="8544400" y="4535688"/>
            <a:ext cx="341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J. Dreyling-Eschweiler, et. al. The DESY II test beam facility, NIM-A, Vol. 922, 2019,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https://doi.org/10.1016/j.nima.2018.11.133.</a:t>
            </a:r>
            <a:endParaRPr sz="1200"/>
          </a:p>
        </p:txBody>
      </p:sp>
      <p:sp>
        <p:nvSpPr>
          <p:cNvPr id="244" name="Google Shape;244;p36"/>
          <p:cNvSpPr txBox="1"/>
          <p:nvPr/>
        </p:nvSpPr>
        <p:spPr>
          <a:xfrm>
            <a:off x="6239950" y="1169450"/>
            <a:ext cx="5374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Sketch of the test beam facility at DESY</a:t>
            </a:r>
            <a:endParaRPr sz="2100" b="1">
              <a:solidFill>
                <a:srgbClr val="EB6E0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/>
        </p:nvSpPr>
        <p:spPr>
          <a:xfrm>
            <a:off x="407875" y="1009275"/>
            <a:ext cx="463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EB6E0F"/>
              </a:solidFill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475100" y="1017050"/>
            <a:ext cx="4815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Status of booster synchrotron </a:t>
            </a:r>
            <a:endParaRPr sz="2100" b="1">
              <a:solidFill>
                <a:srgbClr val="EB6E0F"/>
              </a:solidFill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487750" y="1586625"/>
            <a:ext cx="4815000" cy="3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Requirement:</a:t>
            </a:r>
            <a:endParaRPr sz="18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20 nm rad eq. emittance @ 6 GeV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Structural analysis ruled out installation in the ceiling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Design was revisited in winter 2023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sng"/>
              <a:t>Test beam capabilities</a:t>
            </a:r>
            <a:r>
              <a:rPr lang="en-US" sz="1800"/>
              <a:t> (?)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55" name="Google Shape;2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774" y="1680300"/>
            <a:ext cx="6201352" cy="289744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37"/>
          <p:cNvSpPr txBox="1"/>
          <p:nvPr/>
        </p:nvSpPr>
        <p:spPr>
          <a:xfrm>
            <a:off x="794100" y="4535700"/>
            <a:ext cx="46320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Multi-GeV positron and electron beams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1266 users from 2013-2017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R&amp;D of detector technology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(mainly ATLAS &amp; CMS)</a:t>
            </a:r>
            <a:endParaRPr sz="1800"/>
          </a:p>
        </p:txBody>
      </p:sp>
      <p:sp>
        <p:nvSpPr>
          <p:cNvPr id="257" name="Google Shape;257;p37"/>
          <p:cNvSpPr txBox="1"/>
          <p:nvPr/>
        </p:nvSpPr>
        <p:spPr>
          <a:xfrm>
            <a:off x="8544400" y="4535688"/>
            <a:ext cx="341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J. Dreyling-Eschweiler, et. al. The DESY II test beam facility, NIM-A, Vol. 922, 2019,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https://doi.org/10.1016/j.nima.2018.11.133.</a:t>
            </a:r>
            <a:endParaRPr sz="1200"/>
          </a:p>
        </p:txBody>
      </p:sp>
      <p:sp>
        <p:nvSpPr>
          <p:cNvPr id="258" name="Google Shape;258;p37"/>
          <p:cNvSpPr txBox="1"/>
          <p:nvPr/>
        </p:nvSpPr>
        <p:spPr>
          <a:xfrm>
            <a:off x="6239950" y="1169450"/>
            <a:ext cx="5374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Sketch of the test beam facility at DESY</a:t>
            </a:r>
            <a:endParaRPr sz="2100" b="1">
              <a:solidFill>
                <a:srgbClr val="EB6E0F"/>
              </a:solidFill>
            </a:endParaRPr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72795132-45C0-2D64-6462-6BBB9245B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530" y="2503875"/>
            <a:ext cx="7772400" cy="2159983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64EFF4B0-3987-8088-AA8F-A6E2CE7B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>
            <a:extLst>
              <a:ext uri="{FF2B5EF4-FFF2-40B4-BE49-F238E27FC236}">
                <a16:creationId xmlns:a16="http://schemas.microsoft.com/office/drawing/2014/main" id="{4F394DEF-7AD6-F777-B39F-6CAB4AB5E41C}"/>
              </a:ext>
            </a:extLst>
          </p:cNvPr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Contents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9">
            <a:extLst>
              <a:ext uri="{FF2B5EF4-FFF2-40B4-BE49-F238E27FC236}">
                <a16:creationId xmlns:a16="http://schemas.microsoft.com/office/drawing/2014/main" id="{79F036C0-FE38-9356-53A6-A2E2EDD44F47}"/>
              </a:ext>
            </a:extLst>
          </p:cNvPr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9">
            <a:extLst>
              <a:ext uri="{FF2B5EF4-FFF2-40B4-BE49-F238E27FC236}">
                <a16:creationId xmlns:a16="http://schemas.microsoft.com/office/drawing/2014/main" id="{C63B6142-0545-D641-B1AD-918F2F212089}"/>
              </a:ext>
            </a:extLst>
          </p:cNvPr>
          <p:cNvSpPr txBox="1"/>
          <p:nvPr/>
        </p:nvSpPr>
        <p:spPr>
          <a:xfrm>
            <a:off x="407875" y="1246050"/>
            <a:ext cx="5230500" cy="46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Introduction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Future light sources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Electron booster rings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Theory overview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Transversal dynamics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Slow extraction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DESY IV layout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Slow extraction setting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Example: Extraction at 6 GeV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Summary</a:t>
            </a:r>
            <a:endParaRPr sz="2300" dirty="0"/>
          </a:p>
          <a:p>
            <a:pPr marL="0" marR="0" lvl="0" indent="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135" name="Google Shape;135;p29">
            <a:extLst>
              <a:ext uri="{FF2B5EF4-FFF2-40B4-BE49-F238E27FC236}">
                <a16:creationId xmlns:a16="http://schemas.microsoft.com/office/drawing/2014/main" id="{DBCD8183-DB14-94CE-A43C-D53E84910F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60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Transversal dynamics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 txBox="1"/>
          <p:nvPr/>
        </p:nvSpPr>
        <p:spPr>
          <a:xfrm>
            <a:off x="284050" y="1075325"/>
            <a:ext cx="54417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Assume high sextupole strengths as in future electron booster rings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Sextupoles generate amplitude detuning (second order effect)      extended Hamiltonian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76" name="Google Shape;27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400" y="1225001"/>
            <a:ext cx="5326849" cy="72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0575" y="1948178"/>
            <a:ext cx="4186350" cy="470964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/>
          <p:nvPr/>
        </p:nvSpPr>
        <p:spPr>
          <a:xfrm>
            <a:off x="6511650" y="1281600"/>
            <a:ext cx="3492000" cy="72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7442875" y="867400"/>
            <a:ext cx="1862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Kobayashi part</a:t>
            </a:r>
            <a:endParaRPr sz="1800"/>
          </a:p>
        </p:txBody>
      </p:sp>
      <p:sp>
        <p:nvSpPr>
          <p:cNvPr id="280" name="Google Shape;280;p39"/>
          <p:cNvSpPr/>
          <p:nvPr/>
        </p:nvSpPr>
        <p:spPr>
          <a:xfrm>
            <a:off x="10003650" y="1281600"/>
            <a:ext cx="1329000" cy="72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B6E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9"/>
          <p:cNvSpPr txBox="1"/>
          <p:nvPr/>
        </p:nvSpPr>
        <p:spPr>
          <a:xfrm>
            <a:off x="10106925" y="2005125"/>
            <a:ext cx="19401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extension (K.Symon, 1968)</a:t>
            </a:r>
            <a:endParaRPr sz="1800"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100" y="2835700"/>
            <a:ext cx="2648200" cy="492525"/>
          </a:xfrm>
          <a:prstGeom prst="rect">
            <a:avLst/>
          </a:prstGeom>
          <a:noFill/>
          <a:ln w="38100" cap="flat" cmpd="sng">
            <a:solidFill>
              <a:srgbClr val="EB6E0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19" y="3557500"/>
            <a:ext cx="4891160" cy="7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706" y="4452713"/>
            <a:ext cx="3083938" cy="7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700" y="5250125"/>
            <a:ext cx="3685950" cy="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9"/>
          <p:cNvSpPr txBox="1"/>
          <p:nvPr/>
        </p:nvSpPr>
        <p:spPr>
          <a:xfrm>
            <a:off x="3766400" y="2695250"/>
            <a:ext cx="1587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Amplitude detuning</a:t>
            </a:r>
            <a:endParaRPr sz="1800"/>
          </a:p>
        </p:txBody>
      </p:sp>
      <p:cxnSp>
        <p:nvCxnSpPr>
          <p:cNvPr id="287" name="Google Shape;287;p39"/>
          <p:cNvCxnSpPr/>
          <p:nvPr/>
        </p:nvCxnSpPr>
        <p:spPr>
          <a:xfrm>
            <a:off x="2982100" y="2402825"/>
            <a:ext cx="270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88" name="Google Shape;288;p39" title="Screenshot 2025-09-23 at 17.27.03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15100" y="6011150"/>
            <a:ext cx="2886350" cy="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Transversal dynamics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Google Shape;2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 txBox="1"/>
          <p:nvPr/>
        </p:nvSpPr>
        <p:spPr>
          <a:xfrm>
            <a:off x="284050" y="1075325"/>
            <a:ext cx="54417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Assume high sextupole strengths as in future electron booster rings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Unstable and stable fixed points can be estimated with formulas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Make use of this optics to extract</a:t>
            </a:r>
            <a:endParaRPr sz="1800"/>
          </a:p>
        </p:txBody>
      </p:sp>
      <p:pic>
        <p:nvPicPr>
          <p:cNvPr id="297" name="Google Shape;2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400" y="1225001"/>
            <a:ext cx="5326849" cy="72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0575" y="1948178"/>
            <a:ext cx="4186350" cy="4709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511650" y="1281600"/>
            <a:ext cx="3492000" cy="72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0"/>
          <p:cNvSpPr txBox="1"/>
          <p:nvPr/>
        </p:nvSpPr>
        <p:spPr>
          <a:xfrm>
            <a:off x="7442875" y="867400"/>
            <a:ext cx="1862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Kobayashi part</a:t>
            </a:r>
            <a:endParaRPr sz="1800"/>
          </a:p>
        </p:txBody>
      </p:sp>
      <p:sp>
        <p:nvSpPr>
          <p:cNvPr id="301" name="Google Shape;301;p40"/>
          <p:cNvSpPr/>
          <p:nvPr/>
        </p:nvSpPr>
        <p:spPr>
          <a:xfrm>
            <a:off x="10003650" y="1281600"/>
            <a:ext cx="1329000" cy="72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B6E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10106925" y="2005125"/>
            <a:ext cx="19401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extension (K.Symon, 1968)</a:t>
            </a:r>
            <a:endParaRPr sz="1800"/>
          </a:p>
        </p:txBody>
      </p:sp>
      <p:pic>
        <p:nvPicPr>
          <p:cNvPr id="303" name="Google Shape;30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225" y="3673425"/>
            <a:ext cx="4331350" cy="8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7156" y="2771325"/>
            <a:ext cx="1720513" cy="535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5" name="Google Shape;305;p40"/>
          <p:cNvCxnSpPr/>
          <p:nvPr/>
        </p:nvCxnSpPr>
        <p:spPr>
          <a:xfrm rot="10800000" flipH="1">
            <a:off x="3805175" y="2304250"/>
            <a:ext cx="4074000" cy="621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/>
        </p:nvSpPr>
        <p:spPr>
          <a:xfrm>
            <a:off x="407880" y="1209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Resonant slow extraction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50" y="1707708"/>
            <a:ext cx="3386225" cy="218368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210675" y="974300"/>
            <a:ext cx="35268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Quadrupole driven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Reduce the tune difference to shrink the stable triangle area</a:t>
            </a:r>
            <a:endParaRPr/>
          </a:p>
        </p:txBody>
      </p:sp>
      <p:sp>
        <p:nvSpPr>
          <p:cNvPr id="315" name="Google Shape;315;p41"/>
          <p:cNvSpPr txBox="1"/>
          <p:nvPr/>
        </p:nvSpPr>
        <p:spPr>
          <a:xfrm>
            <a:off x="363075" y="3673875"/>
            <a:ext cx="3648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Picture taken from: PJ Bryant. Resonant Extraction. CAS-CERN Accelerator School: Beam injection, extraction and transfer. Italy, 2017.</a:t>
            </a:r>
            <a:endParaRPr sz="900"/>
          </a:p>
        </p:txBody>
      </p:sp>
      <p:sp>
        <p:nvSpPr>
          <p:cNvPr id="316" name="Google Shape;316;p41"/>
          <p:cNvSpPr txBox="1"/>
          <p:nvPr/>
        </p:nvSpPr>
        <p:spPr>
          <a:xfrm>
            <a:off x="3227275" y="2761875"/>
            <a:ext cx="463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EB6E0F"/>
              </a:solidFill>
            </a:endParaRPr>
          </a:p>
        </p:txBody>
      </p:sp>
      <p:pic>
        <p:nvPicPr>
          <p:cNvPr id="317" name="Google Shape;317;p41"/>
          <p:cNvPicPr preferRelativeResize="0"/>
          <p:nvPr/>
        </p:nvPicPr>
        <p:blipFill rotWithShape="1">
          <a:blip r:embed="rId5">
            <a:alphaModFix/>
          </a:blip>
          <a:srcRect l="15497" t="27651" b="12053"/>
          <a:stretch/>
        </p:blipFill>
        <p:spPr>
          <a:xfrm>
            <a:off x="2082450" y="5022450"/>
            <a:ext cx="2655075" cy="15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1"/>
          <p:cNvSpPr txBox="1"/>
          <p:nvPr/>
        </p:nvSpPr>
        <p:spPr>
          <a:xfrm>
            <a:off x="228600" y="5311313"/>
            <a:ext cx="19254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M. Tomizawa, et. al.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Slow beam extraction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at TARN II. NIM-A, 1992.</a:t>
            </a:r>
            <a:endParaRPr sz="1200"/>
          </a:p>
        </p:txBody>
      </p:sp>
      <p:sp>
        <p:nvSpPr>
          <p:cNvPr id="319" name="Google Shape;319;p41"/>
          <p:cNvSpPr txBox="1"/>
          <p:nvPr/>
        </p:nvSpPr>
        <p:spPr>
          <a:xfrm>
            <a:off x="108850" y="4444350"/>
            <a:ext cx="40329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Keep the optics constant. Blow-up the beam by exciting the betatron oscillations </a:t>
            </a:r>
            <a:endParaRPr/>
          </a:p>
        </p:txBody>
      </p:sp>
      <p:sp>
        <p:nvSpPr>
          <p:cNvPr id="320" name="Google Shape;320;p41"/>
          <p:cNvSpPr txBox="1"/>
          <p:nvPr/>
        </p:nvSpPr>
        <p:spPr>
          <a:xfrm>
            <a:off x="1558975" y="4165175"/>
            <a:ext cx="103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RF-KO</a:t>
            </a:r>
            <a:endParaRPr sz="1600"/>
          </a:p>
        </p:txBody>
      </p:sp>
      <p:cxnSp>
        <p:nvCxnSpPr>
          <p:cNvPr id="321" name="Google Shape;321;p41"/>
          <p:cNvCxnSpPr/>
          <p:nvPr/>
        </p:nvCxnSpPr>
        <p:spPr>
          <a:xfrm rot="10800000" flipH="1">
            <a:off x="4826300" y="4095725"/>
            <a:ext cx="947400" cy="1108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22" name="Google Shape;322;p41"/>
          <p:cNvPicPr preferRelativeResize="0"/>
          <p:nvPr/>
        </p:nvPicPr>
        <p:blipFill rotWithShape="1">
          <a:blip r:embed="rId6">
            <a:alphaModFix/>
          </a:blip>
          <a:srcRect l="4486" t="4569" r="1845" b="2554"/>
          <a:stretch/>
        </p:blipFill>
        <p:spPr>
          <a:xfrm>
            <a:off x="6080075" y="2061135"/>
            <a:ext cx="4145226" cy="3013676"/>
          </a:xfrm>
          <a:prstGeom prst="rect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3" name="Google Shape;323;p41"/>
          <p:cNvSpPr/>
          <p:nvPr/>
        </p:nvSpPr>
        <p:spPr>
          <a:xfrm>
            <a:off x="7258449" y="2840984"/>
            <a:ext cx="542056" cy="780309"/>
          </a:xfrm>
          <a:custGeom>
            <a:avLst/>
            <a:gdLst/>
            <a:ahLst/>
            <a:cxnLst/>
            <a:rect l="l" t="t" r="r" b="b"/>
            <a:pathLst>
              <a:path w="24558" h="37637" extrusionOk="0">
                <a:moveTo>
                  <a:pt x="24558" y="37637"/>
                </a:moveTo>
                <a:cubicBezTo>
                  <a:pt x="20937" y="35568"/>
                  <a:pt x="6903" y="31493"/>
                  <a:pt x="2829" y="25220"/>
                </a:cubicBezTo>
                <a:cubicBezTo>
                  <a:pt x="-1245" y="18947"/>
                  <a:pt x="566" y="4203"/>
                  <a:pt x="113" y="0"/>
                </a:cubicBezTo>
              </a:path>
            </a:pathLst>
          </a:custGeom>
          <a:noFill/>
          <a:ln w="38100" cap="flat" cmpd="sng">
            <a:solidFill>
              <a:srgbClr val="EB6E0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4" name="Google Shape;324;p41"/>
          <p:cNvSpPr/>
          <p:nvPr/>
        </p:nvSpPr>
        <p:spPr>
          <a:xfrm>
            <a:off x="7791050" y="2993672"/>
            <a:ext cx="888780" cy="139817"/>
          </a:xfrm>
          <a:custGeom>
            <a:avLst/>
            <a:gdLst/>
            <a:ahLst/>
            <a:cxnLst/>
            <a:rect l="l" t="t" r="r" b="b"/>
            <a:pathLst>
              <a:path w="31816" h="4316" extrusionOk="0">
                <a:moveTo>
                  <a:pt x="0" y="49"/>
                </a:moveTo>
                <a:cubicBezTo>
                  <a:pt x="3233" y="114"/>
                  <a:pt x="14097" y="-274"/>
                  <a:pt x="19400" y="437"/>
                </a:cubicBezTo>
                <a:cubicBezTo>
                  <a:pt x="24703" y="1148"/>
                  <a:pt x="29747" y="3670"/>
                  <a:pt x="31816" y="4317"/>
                </a:cubicBezTo>
              </a:path>
            </a:pathLst>
          </a:custGeom>
          <a:noFill/>
          <a:ln w="38100" cap="flat" cmpd="sng">
            <a:solidFill>
              <a:srgbClr val="EB6E0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25" name="Google Shape;325;p41"/>
          <p:cNvCxnSpPr/>
          <p:nvPr/>
        </p:nvCxnSpPr>
        <p:spPr>
          <a:xfrm flipH="1">
            <a:off x="7489721" y="3648938"/>
            <a:ext cx="737400" cy="452700"/>
          </a:xfrm>
          <a:prstGeom prst="straightConnector1">
            <a:avLst/>
          </a:prstGeom>
          <a:noFill/>
          <a:ln w="38100" cap="flat" cmpd="sng">
            <a:solidFill>
              <a:srgbClr val="EB6E0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26" name="Google Shape;326;p41"/>
          <p:cNvSpPr txBox="1"/>
          <p:nvPr/>
        </p:nvSpPr>
        <p:spPr>
          <a:xfrm>
            <a:off x="6352014" y="1527085"/>
            <a:ext cx="3873287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EB6E0F"/>
                </a:solidFill>
              </a:rPr>
              <a:t>RF-KO with TRIBs optics</a:t>
            </a:r>
            <a:endParaRPr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20CCB1EB-DE13-577D-2047-891C8DC2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>
            <a:extLst>
              <a:ext uri="{FF2B5EF4-FFF2-40B4-BE49-F238E27FC236}">
                <a16:creationId xmlns:a16="http://schemas.microsoft.com/office/drawing/2014/main" id="{E21F859D-A3D8-4BE8-5F64-9A52273A3D1B}"/>
              </a:ext>
            </a:extLst>
          </p:cNvPr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Contents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9">
            <a:extLst>
              <a:ext uri="{FF2B5EF4-FFF2-40B4-BE49-F238E27FC236}">
                <a16:creationId xmlns:a16="http://schemas.microsoft.com/office/drawing/2014/main" id="{87013AD7-6439-777E-C0E8-16A2E6F5C87E}"/>
              </a:ext>
            </a:extLst>
          </p:cNvPr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9">
            <a:extLst>
              <a:ext uri="{FF2B5EF4-FFF2-40B4-BE49-F238E27FC236}">
                <a16:creationId xmlns:a16="http://schemas.microsoft.com/office/drawing/2014/main" id="{2A2F5ABF-B653-35C4-1DEA-FA50A8F88FED}"/>
              </a:ext>
            </a:extLst>
          </p:cNvPr>
          <p:cNvSpPr txBox="1"/>
          <p:nvPr/>
        </p:nvSpPr>
        <p:spPr>
          <a:xfrm>
            <a:off x="407875" y="1246050"/>
            <a:ext cx="5230500" cy="46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Introduction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Future light sources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Electron booster rings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Theory overview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Transversal dynamics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Slow extraction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DESY IV layout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Slow extraction setting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Example: Extraction at 6 GeV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Summary</a:t>
            </a:r>
            <a:endParaRPr sz="2300" dirty="0"/>
          </a:p>
          <a:p>
            <a:pPr marL="0" marR="0" lvl="0" indent="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135" name="Google Shape;135;p29">
            <a:extLst>
              <a:ext uri="{FF2B5EF4-FFF2-40B4-BE49-F238E27FC236}">
                <a16:creationId xmlns:a16="http://schemas.microsoft.com/office/drawing/2014/main" id="{B0F12730-F0B4-69A2-97B5-BADAC6D03B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31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BC8"/>
                </a:solidFill>
              </a:rPr>
              <a:t>DESY IV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3"/>
          <p:cNvSpPr txBox="1"/>
          <p:nvPr/>
        </p:nvSpPr>
        <p:spPr>
          <a:xfrm>
            <a:off x="407875" y="6613451"/>
            <a:ext cx="11681344" cy="15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1" name="Google Shape;34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/>
          <p:nvPr/>
        </p:nvSpPr>
        <p:spPr>
          <a:xfrm>
            <a:off x="6404750" y="3379625"/>
            <a:ext cx="46077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Less aggressive optics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Crossing of half-integer stop-band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 t="16227" r="47033" b="15448"/>
          <a:stretch>
            <a:fillRect/>
          </a:stretch>
        </p:blipFill>
        <p:spPr>
          <a:xfrm>
            <a:off x="6495878" y="1065000"/>
            <a:ext cx="2743816" cy="2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7749" y="4413250"/>
            <a:ext cx="3850449" cy="7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06EAD75A-E2C4-67C0-5974-9A19D9A32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75" y="1166133"/>
            <a:ext cx="5807636" cy="4525734"/>
          </a:xfrm>
          <a:prstGeom prst="rect">
            <a:avLst/>
          </a:prstGeom>
        </p:spPr>
      </p:pic>
      <p:pic>
        <p:nvPicPr>
          <p:cNvPr id="4" name="Google Shape;343;p43">
            <a:extLst>
              <a:ext uri="{FF2B5EF4-FFF2-40B4-BE49-F238E27FC236}">
                <a16:creationId xmlns:a16="http://schemas.microsoft.com/office/drawing/2014/main" id="{972BE1F0-D76E-006D-5716-B92190FC5B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5888" t="16227" r="3090" b="15448"/>
          <a:stretch>
            <a:fillRect/>
          </a:stretch>
        </p:blipFill>
        <p:spPr>
          <a:xfrm>
            <a:off x="9204916" y="1065000"/>
            <a:ext cx="1089027" cy="21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3"/>
          <p:cNvSpPr/>
          <p:nvPr/>
        </p:nvSpPr>
        <p:spPr>
          <a:xfrm>
            <a:off x="6589150" y="1809725"/>
            <a:ext cx="3968980" cy="205261"/>
          </a:xfrm>
          <a:prstGeom prst="rect">
            <a:avLst/>
          </a:prstGeom>
          <a:noFill/>
          <a:ln w="38100" cap="flat" cmpd="sng">
            <a:solidFill>
              <a:srgbClr val="EB6E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3"/>
          <p:cNvSpPr/>
          <p:nvPr/>
        </p:nvSpPr>
        <p:spPr>
          <a:xfrm>
            <a:off x="6589150" y="2876525"/>
            <a:ext cx="3968980" cy="291000"/>
          </a:xfrm>
          <a:prstGeom prst="rect">
            <a:avLst/>
          </a:prstGeom>
          <a:noFill/>
          <a:ln w="38100" cap="flat" cmpd="sng">
            <a:solidFill>
              <a:srgbClr val="EB6E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Contents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407875" y="1246050"/>
            <a:ext cx="5230500" cy="46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Introduction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Future light sources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Electron booster rings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Theory overview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Transversal dynamics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Slow extraction</a:t>
            </a:r>
            <a:endParaRPr sz="2300" dirty="0"/>
          </a:p>
          <a:p>
            <a:pPr marL="9144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DESY IV layout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Slow extraction setting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en-US" sz="2300" dirty="0">
                <a:solidFill>
                  <a:schemeClr val="dk1"/>
                </a:solidFill>
              </a:rPr>
              <a:t>Example: Extraction at 6 GeV</a:t>
            </a:r>
            <a:endParaRPr sz="2300" dirty="0"/>
          </a:p>
          <a:p>
            <a:pPr marL="361800" marR="0" lvl="0" indent="-40589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Summary</a:t>
            </a:r>
            <a:endParaRPr sz="2300" dirty="0"/>
          </a:p>
          <a:p>
            <a:pPr marL="0" marR="0" lvl="0" indent="0" algn="l" rtl="0">
              <a:lnSpc>
                <a:spcPct val="11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00" y="1264350"/>
            <a:ext cx="4940575" cy="49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4"/>
          <p:cNvPicPr preferRelativeResize="0"/>
          <p:nvPr/>
        </p:nvPicPr>
        <p:blipFill rotWithShape="1">
          <a:blip r:embed="rId4">
            <a:alphaModFix/>
          </a:blip>
          <a:srcRect t="8315" r="7424"/>
          <a:stretch/>
        </p:blipFill>
        <p:spPr>
          <a:xfrm>
            <a:off x="6404075" y="3284150"/>
            <a:ext cx="4104800" cy="304902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4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Setting up the slow extraction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4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6" name="Google Shape;356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4"/>
          <p:cNvSpPr txBox="1"/>
          <p:nvPr/>
        </p:nvSpPr>
        <p:spPr>
          <a:xfrm>
            <a:off x="6251675" y="1351150"/>
            <a:ext cx="5204400" cy="1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Two harmonic sextupole families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Stripline kicker for the emittance blow-up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Thin-electrostatic septum (ESS)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Magnetostatic septum (MSS)</a:t>
            </a:r>
            <a:endParaRPr sz="1800" u="sng"/>
          </a:p>
        </p:txBody>
      </p:sp>
      <p:sp>
        <p:nvSpPr>
          <p:cNvPr id="358" name="Google Shape;358;p44"/>
          <p:cNvSpPr txBox="1"/>
          <p:nvPr/>
        </p:nvSpPr>
        <p:spPr>
          <a:xfrm>
            <a:off x="6520775" y="918550"/>
            <a:ext cx="443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EB6E0F"/>
                </a:solidFill>
              </a:rPr>
              <a:t>Hardware necessary</a:t>
            </a:r>
            <a:endParaRPr sz="2000" b="1">
              <a:solidFill>
                <a:srgbClr val="EB6E0F"/>
              </a:solidFill>
            </a:endParaRPr>
          </a:p>
        </p:txBody>
      </p:sp>
      <p:sp>
        <p:nvSpPr>
          <p:cNvPr id="359" name="Google Shape;359;p44"/>
          <p:cNvSpPr txBox="1"/>
          <p:nvPr/>
        </p:nvSpPr>
        <p:spPr>
          <a:xfrm>
            <a:off x="7876450" y="2904550"/>
            <a:ext cx="14937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Harm. sext.</a:t>
            </a:r>
            <a:endParaRPr sz="1800"/>
          </a:p>
        </p:txBody>
      </p:sp>
      <p:cxnSp>
        <p:nvCxnSpPr>
          <p:cNvPr id="360" name="Google Shape;360;p44"/>
          <p:cNvCxnSpPr>
            <a:stCxn id="359" idx="2"/>
          </p:cNvCxnSpPr>
          <p:nvPr/>
        </p:nvCxnSpPr>
        <p:spPr>
          <a:xfrm flipH="1">
            <a:off x="8383600" y="3295750"/>
            <a:ext cx="239700" cy="628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1" name="Google Shape;361;p44"/>
          <p:cNvCxnSpPr/>
          <p:nvPr/>
        </p:nvCxnSpPr>
        <p:spPr>
          <a:xfrm>
            <a:off x="8698625" y="3284150"/>
            <a:ext cx="310500" cy="59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783" y="1540275"/>
            <a:ext cx="4929244" cy="43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5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Setting up the slow extraction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5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9" name="Google Shape;36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/>
          <p:nvPr/>
        </p:nvSpPr>
        <p:spPr>
          <a:xfrm>
            <a:off x="407875" y="1091875"/>
            <a:ext cx="503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EB6E0F"/>
                </a:solidFill>
              </a:rPr>
              <a:t>Functional dependency of amplitude detuning and virtual sextupole strength</a:t>
            </a:r>
            <a:endParaRPr sz="2000" b="1">
              <a:solidFill>
                <a:srgbClr val="EB6E0F"/>
              </a:solidFill>
            </a:endParaRPr>
          </a:p>
        </p:txBody>
      </p:sp>
      <p:pic>
        <p:nvPicPr>
          <p:cNvPr id="371" name="Google Shape;37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942" y="1892275"/>
            <a:ext cx="4186441" cy="5781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2" name="Google Shape;372;p45"/>
          <p:cNvSpPr txBox="1"/>
          <p:nvPr/>
        </p:nvSpPr>
        <p:spPr>
          <a:xfrm>
            <a:off x="575050" y="2782550"/>
            <a:ext cx="4485300" cy="28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Scan over tune distance to resonance and sextupole strength to determine optimal working point for extraction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Unstable fixed point determine the available area in phase-space for the “waiting beam”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For the 8-fold lattice the amplitude detuning is </a:t>
            </a:r>
            <a:r>
              <a:rPr lang="en-US" sz="1800" u="sng">
                <a:solidFill>
                  <a:schemeClr val="dk1"/>
                </a:solidFill>
              </a:rPr>
              <a:t>very sensitive</a:t>
            </a:r>
            <a:r>
              <a:rPr lang="en-US" sz="1800">
                <a:solidFill>
                  <a:schemeClr val="dk1"/>
                </a:solidFill>
              </a:rPr>
              <a:t> to the virtual sextupole strength</a:t>
            </a:r>
            <a:endParaRPr sz="1800"/>
          </a:p>
        </p:txBody>
      </p:sp>
      <p:sp>
        <p:nvSpPr>
          <p:cNvPr id="373" name="Google Shape;373;p45"/>
          <p:cNvSpPr txBox="1"/>
          <p:nvPr/>
        </p:nvSpPr>
        <p:spPr>
          <a:xfrm rot="-5400000">
            <a:off x="8955325" y="3090150"/>
            <a:ext cx="3220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Tune distance to resonance</a:t>
            </a:r>
            <a:endParaRPr sz="1800"/>
          </a:p>
        </p:txBody>
      </p:sp>
      <p:sp>
        <p:nvSpPr>
          <p:cNvPr id="374" name="Google Shape;374;p45"/>
          <p:cNvSpPr txBox="1"/>
          <p:nvPr/>
        </p:nvSpPr>
        <p:spPr>
          <a:xfrm>
            <a:off x="6223350" y="1177825"/>
            <a:ext cx="3695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Parameter scan for 8-fold lattice</a:t>
            </a:r>
            <a:endParaRPr sz="1800"/>
          </a:p>
        </p:txBody>
      </p:sp>
      <p:sp>
        <p:nvSpPr>
          <p:cNvPr id="375" name="Google Shape;375;p45"/>
          <p:cNvSpPr txBox="1"/>
          <p:nvPr/>
        </p:nvSpPr>
        <p:spPr>
          <a:xfrm>
            <a:off x="6552275" y="5868375"/>
            <a:ext cx="3220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Virtual sextupole strength</a:t>
            </a:r>
            <a:endParaRPr sz="1800"/>
          </a:p>
        </p:txBody>
      </p:sp>
      <p:sp>
        <p:nvSpPr>
          <p:cNvPr id="376" name="Google Shape;376;p45"/>
          <p:cNvSpPr/>
          <p:nvPr/>
        </p:nvSpPr>
        <p:spPr>
          <a:xfrm>
            <a:off x="8462675" y="2975150"/>
            <a:ext cx="203700" cy="203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7" name="Google Shape;377;p45"/>
          <p:cNvCxnSpPr/>
          <p:nvPr/>
        </p:nvCxnSpPr>
        <p:spPr>
          <a:xfrm rot="10800000" flipH="1">
            <a:off x="7365150" y="3177450"/>
            <a:ext cx="979800" cy="8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8" name="Google Shape;378;p45"/>
          <p:cNvSpPr txBox="1"/>
          <p:nvPr/>
        </p:nvSpPr>
        <p:spPr>
          <a:xfrm>
            <a:off x="6492150" y="2837950"/>
            <a:ext cx="12318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Working point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6"/>
          <p:cNvPicPr preferRelativeResize="0"/>
          <p:nvPr/>
        </p:nvPicPr>
        <p:blipFill rotWithShape="1">
          <a:blip r:embed="rId3">
            <a:alphaModFix/>
          </a:blip>
          <a:srcRect t="2008"/>
          <a:stretch/>
        </p:blipFill>
        <p:spPr>
          <a:xfrm>
            <a:off x="817500" y="1585225"/>
            <a:ext cx="4126026" cy="454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783" y="1540275"/>
            <a:ext cx="4929244" cy="43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6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Setting up the slow extraction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6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7" name="Google Shape;387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6"/>
          <p:cNvSpPr txBox="1"/>
          <p:nvPr/>
        </p:nvSpPr>
        <p:spPr>
          <a:xfrm>
            <a:off x="362175" y="933563"/>
            <a:ext cx="503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EB6E0F"/>
                </a:solidFill>
              </a:rPr>
              <a:t>Phase-space portrait at feasible working point</a:t>
            </a:r>
            <a:endParaRPr sz="2000" b="1">
              <a:solidFill>
                <a:srgbClr val="EB6E0F"/>
              </a:solidFill>
            </a:endParaRPr>
          </a:p>
        </p:txBody>
      </p:sp>
      <p:sp>
        <p:nvSpPr>
          <p:cNvPr id="389" name="Google Shape;389;p46"/>
          <p:cNvSpPr txBox="1"/>
          <p:nvPr/>
        </p:nvSpPr>
        <p:spPr>
          <a:xfrm rot="-5400000">
            <a:off x="8955325" y="3090150"/>
            <a:ext cx="3220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Tune distance to resonance</a:t>
            </a:r>
            <a:endParaRPr sz="1800"/>
          </a:p>
        </p:txBody>
      </p:sp>
      <p:sp>
        <p:nvSpPr>
          <p:cNvPr id="390" name="Google Shape;390;p46"/>
          <p:cNvSpPr txBox="1"/>
          <p:nvPr/>
        </p:nvSpPr>
        <p:spPr>
          <a:xfrm>
            <a:off x="6223350" y="1177825"/>
            <a:ext cx="3695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Parameter scan for 8-fold lattice</a:t>
            </a:r>
            <a:endParaRPr sz="1800"/>
          </a:p>
        </p:txBody>
      </p:sp>
      <p:sp>
        <p:nvSpPr>
          <p:cNvPr id="391" name="Google Shape;391;p46"/>
          <p:cNvSpPr txBox="1"/>
          <p:nvPr/>
        </p:nvSpPr>
        <p:spPr>
          <a:xfrm>
            <a:off x="6552275" y="5868375"/>
            <a:ext cx="3220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Virtual sextupole strength</a:t>
            </a:r>
            <a:endParaRPr sz="1800"/>
          </a:p>
        </p:txBody>
      </p:sp>
      <p:sp>
        <p:nvSpPr>
          <p:cNvPr id="392" name="Google Shape;392;p46"/>
          <p:cNvSpPr/>
          <p:nvPr/>
        </p:nvSpPr>
        <p:spPr>
          <a:xfrm>
            <a:off x="8462675" y="2975150"/>
            <a:ext cx="203700" cy="203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3" name="Google Shape;393;p46"/>
          <p:cNvCxnSpPr/>
          <p:nvPr/>
        </p:nvCxnSpPr>
        <p:spPr>
          <a:xfrm rot="10800000" flipH="1">
            <a:off x="7365150" y="3177450"/>
            <a:ext cx="979800" cy="8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4" name="Google Shape;394;p46"/>
          <p:cNvSpPr txBox="1"/>
          <p:nvPr/>
        </p:nvSpPr>
        <p:spPr>
          <a:xfrm>
            <a:off x="6492150" y="2837950"/>
            <a:ext cx="12318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Working point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7"/>
          <p:cNvPicPr preferRelativeResize="0"/>
          <p:nvPr/>
        </p:nvPicPr>
        <p:blipFill rotWithShape="1">
          <a:blip r:embed="rId3">
            <a:alphaModFix/>
          </a:blip>
          <a:srcRect t="2008"/>
          <a:stretch/>
        </p:blipFill>
        <p:spPr>
          <a:xfrm>
            <a:off x="817500" y="1585225"/>
            <a:ext cx="4126026" cy="454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783" y="1540275"/>
            <a:ext cx="4929244" cy="43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7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Setting up the slow extraction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7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3" name="Google Shape;403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7"/>
          <p:cNvSpPr txBox="1"/>
          <p:nvPr/>
        </p:nvSpPr>
        <p:spPr>
          <a:xfrm>
            <a:off x="514575" y="933563"/>
            <a:ext cx="503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EB6E0F"/>
                </a:solidFill>
              </a:rPr>
              <a:t>Phase-space portrait at feasible working point</a:t>
            </a:r>
            <a:endParaRPr sz="2000" b="1">
              <a:solidFill>
                <a:srgbClr val="EB6E0F"/>
              </a:solidFill>
            </a:endParaRPr>
          </a:p>
        </p:txBody>
      </p:sp>
      <p:sp>
        <p:nvSpPr>
          <p:cNvPr id="405" name="Google Shape;405;p47"/>
          <p:cNvSpPr txBox="1"/>
          <p:nvPr/>
        </p:nvSpPr>
        <p:spPr>
          <a:xfrm rot="-5400000">
            <a:off x="8955325" y="3090150"/>
            <a:ext cx="3220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Tune distance to resonance</a:t>
            </a:r>
            <a:endParaRPr sz="1800"/>
          </a:p>
        </p:txBody>
      </p:sp>
      <p:sp>
        <p:nvSpPr>
          <p:cNvPr id="406" name="Google Shape;406;p47"/>
          <p:cNvSpPr txBox="1"/>
          <p:nvPr/>
        </p:nvSpPr>
        <p:spPr>
          <a:xfrm>
            <a:off x="6223350" y="1177825"/>
            <a:ext cx="3695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Parameter scan for 8-fold lattice</a:t>
            </a:r>
            <a:endParaRPr sz="1800"/>
          </a:p>
        </p:txBody>
      </p:sp>
      <p:sp>
        <p:nvSpPr>
          <p:cNvPr id="407" name="Google Shape;407;p47"/>
          <p:cNvSpPr txBox="1"/>
          <p:nvPr/>
        </p:nvSpPr>
        <p:spPr>
          <a:xfrm>
            <a:off x="6552275" y="5868375"/>
            <a:ext cx="3220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Virtual sextupole strength</a:t>
            </a:r>
            <a:endParaRPr sz="1800"/>
          </a:p>
        </p:txBody>
      </p:sp>
      <p:sp>
        <p:nvSpPr>
          <p:cNvPr id="408" name="Google Shape;408;p47"/>
          <p:cNvSpPr/>
          <p:nvPr/>
        </p:nvSpPr>
        <p:spPr>
          <a:xfrm>
            <a:off x="8462675" y="2975150"/>
            <a:ext cx="203700" cy="203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9" name="Google Shape;409;p47"/>
          <p:cNvCxnSpPr/>
          <p:nvPr/>
        </p:nvCxnSpPr>
        <p:spPr>
          <a:xfrm rot="10800000" flipH="1">
            <a:off x="7365150" y="3177450"/>
            <a:ext cx="979800" cy="8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0" name="Google Shape;410;p47"/>
          <p:cNvSpPr txBox="1"/>
          <p:nvPr/>
        </p:nvSpPr>
        <p:spPr>
          <a:xfrm>
            <a:off x="6492150" y="2837950"/>
            <a:ext cx="12318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Working point</a:t>
            </a:r>
            <a:endParaRPr sz="1800"/>
          </a:p>
        </p:txBody>
      </p:sp>
      <p:sp>
        <p:nvSpPr>
          <p:cNvPr id="411" name="Google Shape;411;p47"/>
          <p:cNvSpPr txBox="1"/>
          <p:nvPr/>
        </p:nvSpPr>
        <p:spPr>
          <a:xfrm>
            <a:off x="3390900" y="1732050"/>
            <a:ext cx="19401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No islands were generated!</a:t>
            </a:r>
            <a:endParaRPr sz="18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8"/>
          <p:cNvPicPr preferRelativeResize="0"/>
          <p:nvPr/>
        </p:nvPicPr>
        <p:blipFill rotWithShape="1">
          <a:blip r:embed="rId3">
            <a:alphaModFix/>
          </a:blip>
          <a:srcRect t="8315" r="7424"/>
          <a:stretch/>
        </p:blipFill>
        <p:spPr>
          <a:xfrm>
            <a:off x="6404075" y="3284150"/>
            <a:ext cx="4104800" cy="304902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8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Setting up the slow extraction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8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9" name="Google Shape;419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/>
          <p:nvPr/>
        </p:nvSpPr>
        <p:spPr>
          <a:xfrm>
            <a:off x="6251675" y="1351150"/>
            <a:ext cx="5204400" cy="1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Two harmonic sextupole families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Stripline kicker for the emittance blow-up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Thin-electrostatic septum (ESS)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Magnetostatic septum (MSS)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sng"/>
              <a:t>Add one harmonic octupole family</a:t>
            </a:r>
            <a:endParaRPr sz="1800" u="sng"/>
          </a:p>
        </p:txBody>
      </p:sp>
      <p:sp>
        <p:nvSpPr>
          <p:cNvPr id="421" name="Google Shape;421;p48"/>
          <p:cNvSpPr txBox="1"/>
          <p:nvPr/>
        </p:nvSpPr>
        <p:spPr>
          <a:xfrm>
            <a:off x="6520775" y="918550"/>
            <a:ext cx="443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EB6E0F"/>
                </a:solidFill>
              </a:rPr>
              <a:t>Hardware necessary</a:t>
            </a:r>
            <a:endParaRPr sz="2000" b="1">
              <a:solidFill>
                <a:srgbClr val="EB6E0F"/>
              </a:solidFill>
            </a:endParaRPr>
          </a:p>
        </p:txBody>
      </p:sp>
      <p:sp>
        <p:nvSpPr>
          <p:cNvPr id="422" name="Google Shape;422;p48"/>
          <p:cNvSpPr txBox="1"/>
          <p:nvPr/>
        </p:nvSpPr>
        <p:spPr>
          <a:xfrm>
            <a:off x="7876450" y="2904550"/>
            <a:ext cx="14937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Harm. sext.</a:t>
            </a:r>
            <a:endParaRPr sz="1800"/>
          </a:p>
        </p:txBody>
      </p:sp>
      <p:cxnSp>
        <p:nvCxnSpPr>
          <p:cNvPr id="423" name="Google Shape;423;p48"/>
          <p:cNvCxnSpPr>
            <a:stCxn id="422" idx="2"/>
          </p:cNvCxnSpPr>
          <p:nvPr/>
        </p:nvCxnSpPr>
        <p:spPr>
          <a:xfrm flipH="1">
            <a:off x="8383600" y="3295750"/>
            <a:ext cx="239700" cy="628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8"/>
          <p:cNvCxnSpPr/>
          <p:nvPr/>
        </p:nvCxnSpPr>
        <p:spPr>
          <a:xfrm>
            <a:off x="8698625" y="3284150"/>
            <a:ext cx="310500" cy="59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5" name="Google Shape;425;p48"/>
          <p:cNvCxnSpPr/>
          <p:nvPr/>
        </p:nvCxnSpPr>
        <p:spPr>
          <a:xfrm>
            <a:off x="8664975" y="3963150"/>
            <a:ext cx="9600" cy="100890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48"/>
          <p:cNvCxnSpPr/>
          <p:nvPr/>
        </p:nvCxnSpPr>
        <p:spPr>
          <a:xfrm>
            <a:off x="8674675" y="5524875"/>
            <a:ext cx="0" cy="43770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7" name="Google Shape;427;p48"/>
          <p:cNvSpPr txBox="1"/>
          <p:nvPr/>
        </p:nvSpPr>
        <p:spPr>
          <a:xfrm>
            <a:off x="5819050" y="2904550"/>
            <a:ext cx="19050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Harm. octupole</a:t>
            </a:r>
            <a:endParaRPr sz="1800"/>
          </a:p>
        </p:txBody>
      </p:sp>
      <p:cxnSp>
        <p:nvCxnSpPr>
          <p:cNvPr id="428" name="Google Shape;428;p48"/>
          <p:cNvCxnSpPr/>
          <p:nvPr/>
        </p:nvCxnSpPr>
        <p:spPr>
          <a:xfrm>
            <a:off x="7143800" y="3284150"/>
            <a:ext cx="1336800" cy="1086300"/>
          </a:xfrm>
          <a:prstGeom prst="straightConnector1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29" name="Google Shape;42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100" y="1188150"/>
            <a:ext cx="4940575" cy="49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25" y="1471475"/>
            <a:ext cx="4352000" cy="48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7183" y="1540275"/>
            <a:ext cx="4929244" cy="43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Setting up the slow extraction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9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8" name="Google Shape;43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9"/>
          <p:cNvSpPr txBox="1"/>
          <p:nvPr/>
        </p:nvSpPr>
        <p:spPr>
          <a:xfrm>
            <a:off x="209775" y="933575"/>
            <a:ext cx="584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EB6E0F"/>
                </a:solidFill>
              </a:rPr>
              <a:t>Phase-space portrait at feasible working point with corrected amplitude detuning</a:t>
            </a:r>
            <a:endParaRPr sz="2000" b="1">
              <a:solidFill>
                <a:srgbClr val="EB6E0F"/>
              </a:solidFill>
            </a:endParaRPr>
          </a:p>
        </p:txBody>
      </p:sp>
      <p:sp>
        <p:nvSpPr>
          <p:cNvPr id="440" name="Google Shape;440;p49"/>
          <p:cNvSpPr txBox="1"/>
          <p:nvPr/>
        </p:nvSpPr>
        <p:spPr>
          <a:xfrm rot="-5400000">
            <a:off x="9869725" y="3090150"/>
            <a:ext cx="3220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Tune distance to resonance</a:t>
            </a:r>
            <a:endParaRPr sz="1800"/>
          </a:p>
        </p:txBody>
      </p:sp>
      <p:sp>
        <p:nvSpPr>
          <p:cNvPr id="441" name="Google Shape;441;p49"/>
          <p:cNvSpPr txBox="1"/>
          <p:nvPr/>
        </p:nvSpPr>
        <p:spPr>
          <a:xfrm>
            <a:off x="7137750" y="1177825"/>
            <a:ext cx="3695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Parameter scan for 8-fold lattice</a:t>
            </a:r>
            <a:endParaRPr sz="1800"/>
          </a:p>
        </p:txBody>
      </p:sp>
      <p:sp>
        <p:nvSpPr>
          <p:cNvPr id="442" name="Google Shape;442;p49"/>
          <p:cNvSpPr txBox="1"/>
          <p:nvPr/>
        </p:nvSpPr>
        <p:spPr>
          <a:xfrm>
            <a:off x="7466675" y="5868375"/>
            <a:ext cx="3220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Virtual sextupole strength</a:t>
            </a:r>
            <a:endParaRPr sz="1800"/>
          </a:p>
        </p:txBody>
      </p:sp>
      <p:sp>
        <p:nvSpPr>
          <p:cNvPr id="443" name="Google Shape;443;p49"/>
          <p:cNvSpPr/>
          <p:nvPr/>
        </p:nvSpPr>
        <p:spPr>
          <a:xfrm>
            <a:off x="9377075" y="2975150"/>
            <a:ext cx="203700" cy="203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4" name="Google Shape;444;p49"/>
          <p:cNvCxnSpPr/>
          <p:nvPr/>
        </p:nvCxnSpPr>
        <p:spPr>
          <a:xfrm rot="10800000" flipH="1">
            <a:off x="8279550" y="3177450"/>
            <a:ext cx="979800" cy="8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5" name="Google Shape;445;p49"/>
          <p:cNvSpPr txBox="1"/>
          <p:nvPr/>
        </p:nvSpPr>
        <p:spPr>
          <a:xfrm>
            <a:off x="7406550" y="2837950"/>
            <a:ext cx="12318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Working point</a:t>
            </a:r>
            <a:endParaRPr sz="1800"/>
          </a:p>
        </p:txBody>
      </p:sp>
      <p:sp>
        <p:nvSpPr>
          <p:cNvPr id="446" name="Google Shape;446;p49"/>
          <p:cNvSpPr txBox="1"/>
          <p:nvPr/>
        </p:nvSpPr>
        <p:spPr>
          <a:xfrm>
            <a:off x="4507825" y="1984325"/>
            <a:ext cx="20892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Now islands are generated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0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Example: Extraction at 6 GeV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0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3" name="Google Shape;45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875" y="1723275"/>
            <a:ext cx="2584425" cy="7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0"/>
          <p:cNvSpPr txBox="1"/>
          <p:nvPr/>
        </p:nvSpPr>
        <p:spPr>
          <a:xfrm>
            <a:off x="345050" y="1330225"/>
            <a:ext cx="31719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Excitation waveform</a:t>
            </a:r>
            <a:endParaRPr sz="1800"/>
          </a:p>
        </p:txBody>
      </p:sp>
      <p:pic>
        <p:nvPicPr>
          <p:cNvPr id="456" name="Google Shape;45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400" y="3292325"/>
            <a:ext cx="5794949" cy="14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0"/>
          <p:cNvSpPr txBox="1"/>
          <p:nvPr/>
        </p:nvSpPr>
        <p:spPr>
          <a:xfrm>
            <a:off x="428400" y="904775"/>
            <a:ext cx="443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EB6E0F"/>
                </a:solidFill>
              </a:rPr>
              <a:t>Test for proof-of-concept</a:t>
            </a:r>
            <a:endParaRPr sz="2000" b="1">
              <a:solidFill>
                <a:srgbClr val="EB6E0F"/>
              </a:solidFill>
            </a:endParaRPr>
          </a:p>
        </p:txBody>
      </p:sp>
      <p:sp>
        <p:nvSpPr>
          <p:cNvPr id="458" name="Google Shape;458;p50"/>
          <p:cNvSpPr txBox="1"/>
          <p:nvPr/>
        </p:nvSpPr>
        <p:spPr>
          <a:xfrm>
            <a:off x="-26250" y="2555350"/>
            <a:ext cx="2367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Diffusion rate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(diffusion region)</a:t>
            </a:r>
            <a:endParaRPr sz="1800"/>
          </a:p>
        </p:txBody>
      </p:sp>
      <p:sp>
        <p:nvSpPr>
          <p:cNvPr id="459" name="Google Shape;459;p50"/>
          <p:cNvSpPr txBox="1"/>
          <p:nvPr/>
        </p:nvSpPr>
        <p:spPr>
          <a:xfrm>
            <a:off x="3519800" y="2093950"/>
            <a:ext cx="29031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Escape rate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(extraction region) </a:t>
            </a:r>
            <a:endParaRPr sz="1800"/>
          </a:p>
        </p:txBody>
      </p:sp>
      <p:cxnSp>
        <p:nvCxnSpPr>
          <p:cNvPr id="460" name="Google Shape;460;p50"/>
          <p:cNvCxnSpPr/>
          <p:nvPr/>
        </p:nvCxnSpPr>
        <p:spPr>
          <a:xfrm>
            <a:off x="4862400" y="2828400"/>
            <a:ext cx="310500" cy="59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50"/>
          <p:cNvCxnSpPr/>
          <p:nvPr/>
        </p:nvCxnSpPr>
        <p:spPr>
          <a:xfrm>
            <a:off x="2127075" y="3066650"/>
            <a:ext cx="531300" cy="35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2" name="Google Shape;462;p50"/>
          <p:cNvPicPr preferRelativeResize="0"/>
          <p:nvPr/>
        </p:nvPicPr>
        <p:blipFill rotWithShape="1">
          <a:blip r:embed="rId6">
            <a:alphaModFix/>
          </a:blip>
          <a:srcRect l="4486" t="4569" r="1845" b="2554"/>
          <a:stretch/>
        </p:blipFill>
        <p:spPr>
          <a:xfrm>
            <a:off x="6501850" y="1409275"/>
            <a:ext cx="5413776" cy="4039451"/>
          </a:xfrm>
          <a:prstGeom prst="rect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3" name="Google Shape;463;p50"/>
          <p:cNvSpPr/>
          <p:nvPr/>
        </p:nvSpPr>
        <p:spPr>
          <a:xfrm>
            <a:off x="8040838" y="2454563"/>
            <a:ext cx="707946" cy="1045932"/>
          </a:xfrm>
          <a:custGeom>
            <a:avLst/>
            <a:gdLst/>
            <a:ahLst/>
            <a:cxnLst/>
            <a:rect l="l" t="t" r="r" b="b"/>
            <a:pathLst>
              <a:path w="24558" h="37637" extrusionOk="0">
                <a:moveTo>
                  <a:pt x="24558" y="37637"/>
                </a:moveTo>
                <a:cubicBezTo>
                  <a:pt x="20937" y="35568"/>
                  <a:pt x="6903" y="31493"/>
                  <a:pt x="2829" y="25220"/>
                </a:cubicBezTo>
                <a:cubicBezTo>
                  <a:pt x="-1245" y="18947"/>
                  <a:pt x="566" y="4203"/>
                  <a:pt x="113" y="0"/>
                </a:cubicBezTo>
              </a:path>
            </a:pathLst>
          </a:custGeom>
          <a:noFill/>
          <a:ln w="38100" cap="flat" cmpd="sng">
            <a:solidFill>
              <a:srgbClr val="EB6E0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4" name="Google Shape;464;p50"/>
          <p:cNvSpPr/>
          <p:nvPr/>
        </p:nvSpPr>
        <p:spPr>
          <a:xfrm>
            <a:off x="8736428" y="2659224"/>
            <a:ext cx="1160727" cy="187412"/>
          </a:xfrm>
          <a:custGeom>
            <a:avLst/>
            <a:gdLst/>
            <a:ahLst/>
            <a:cxnLst/>
            <a:rect l="l" t="t" r="r" b="b"/>
            <a:pathLst>
              <a:path w="31816" h="4316" extrusionOk="0">
                <a:moveTo>
                  <a:pt x="0" y="49"/>
                </a:moveTo>
                <a:cubicBezTo>
                  <a:pt x="3233" y="114"/>
                  <a:pt x="14097" y="-274"/>
                  <a:pt x="19400" y="437"/>
                </a:cubicBezTo>
                <a:cubicBezTo>
                  <a:pt x="24703" y="1148"/>
                  <a:pt x="29747" y="3670"/>
                  <a:pt x="31816" y="4317"/>
                </a:cubicBezTo>
              </a:path>
            </a:pathLst>
          </a:custGeom>
          <a:noFill/>
          <a:ln w="38100" cap="flat" cmpd="sng">
            <a:solidFill>
              <a:srgbClr val="EB6E0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65" name="Google Shape;465;p50"/>
          <p:cNvCxnSpPr/>
          <p:nvPr/>
        </p:nvCxnSpPr>
        <p:spPr>
          <a:xfrm flipH="1">
            <a:off x="8342948" y="3537523"/>
            <a:ext cx="963000" cy="606600"/>
          </a:xfrm>
          <a:prstGeom prst="straightConnector1">
            <a:avLst/>
          </a:prstGeom>
          <a:noFill/>
          <a:ln w="38100" cap="flat" cmpd="sng">
            <a:solidFill>
              <a:srgbClr val="EB6E0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66" name="Google Shape;466;p50"/>
          <p:cNvSpPr txBox="1"/>
          <p:nvPr/>
        </p:nvSpPr>
        <p:spPr>
          <a:xfrm>
            <a:off x="6594850" y="5470775"/>
            <a:ext cx="4281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Simulation performed with Xsuite</a:t>
            </a:r>
            <a:endParaRPr sz="1800"/>
          </a:p>
        </p:txBody>
      </p:sp>
      <p:pic>
        <p:nvPicPr>
          <p:cNvPr id="467" name="Google Shape;467;p50"/>
          <p:cNvPicPr preferRelativeResize="0"/>
          <p:nvPr/>
        </p:nvPicPr>
        <p:blipFill rotWithShape="1">
          <a:blip r:embed="rId7">
            <a:alphaModFix/>
          </a:blip>
          <a:srcRect l="1874" t="63744"/>
          <a:stretch/>
        </p:blipFill>
        <p:spPr>
          <a:xfrm>
            <a:off x="358975" y="4730800"/>
            <a:ext cx="5482000" cy="1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Example: Extraction at 6 GeV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1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4" name="Google Shape;47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1"/>
          <p:cNvSpPr txBox="1"/>
          <p:nvPr/>
        </p:nvSpPr>
        <p:spPr>
          <a:xfrm>
            <a:off x="428400" y="904775"/>
            <a:ext cx="443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EB6E0F"/>
                </a:solidFill>
              </a:rPr>
              <a:t>Test for proof-of-concept</a:t>
            </a:r>
            <a:endParaRPr sz="2000" b="1">
              <a:solidFill>
                <a:srgbClr val="EB6E0F"/>
              </a:solidFill>
            </a:endParaRPr>
          </a:p>
        </p:txBody>
      </p:sp>
      <p:pic>
        <p:nvPicPr>
          <p:cNvPr id="476" name="Google Shape;47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50" y="1651675"/>
            <a:ext cx="5202400" cy="4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1"/>
          <p:cNvSpPr txBox="1"/>
          <p:nvPr/>
        </p:nvSpPr>
        <p:spPr>
          <a:xfrm>
            <a:off x="1942800" y="1502000"/>
            <a:ext cx="29196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100 ms spill example</a:t>
            </a:r>
            <a:endParaRPr sz="1800"/>
          </a:p>
        </p:txBody>
      </p:sp>
      <p:pic>
        <p:nvPicPr>
          <p:cNvPr id="478" name="Google Shape;47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5350" y="1044801"/>
            <a:ext cx="4476950" cy="33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1"/>
          <p:cNvSpPr txBox="1"/>
          <p:nvPr/>
        </p:nvSpPr>
        <p:spPr>
          <a:xfrm>
            <a:off x="6977175" y="867400"/>
            <a:ext cx="29196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Extracted beam</a:t>
            </a:r>
            <a:endParaRPr sz="1800"/>
          </a:p>
        </p:txBody>
      </p:sp>
      <p:sp>
        <p:nvSpPr>
          <p:cNvPr id="480" name="Google Shape;480;p51"/>
          <p:cNvSpPr txBox="1"/>
          <p:nvPr/>
        </p:nvSpPr>
        <p:spPr>
          <a:xfrm>
            <a:off x="6009950" y="4306875"/>
            <a:ext cx="52023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Emittance  -&gt; 13 nm rad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Converging beam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(negative correlation between angle and position)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575" y="2065301"/>
            <a:ext cx="5160550" cy="32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2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Example: Extraction at 6 GeV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2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8" name="Google Shape;48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2"/>
          <p:cNvSpPr txBox="1"/>
          <p:nvPr/>
        </p:nvSpPr>
        <p:spPr>
          <a:xfrm>
            <a:off x="428400" y="980975"/>
            <a:ext cx="443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B6E0F"/>
                </a:solidFill>
              </a:rPr>
              <a:t>Extraction efficiency </a:t>
            </a:r>
            <a:endParaRPr sz="2300" b="1">
              <a:solidFill>
                <a:srgbClr val="EB6E0F"/>
              </a:solidFill>
            </a:endParaRPr>
          </a:p>
        </p:txBody>
      </p:sp>
      <p:sp>
        <p:nvSpPr>
          <p:cNvPr id="490" name="Google Shape;490;p52"/>
          <p:cNvSpPr txBox="1"/>
          <p:nvPr/>
        </p:nvSpPr>
        <p:spPr>
          <a:xfrm>
            <a:off x="526550" y="1389925"/>
            <a:ext cx="4733700" cy="1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Tentative considerations: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5.5 m available length for ESS &amp; MSS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2m-long ESS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30 - 100 micron wire/ribbon width (ESS)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4mm blade for the MSS</a:t>
            </a:r>
            <a:endParaRPr sz="1800"/>
          </a:p>
        </p:txBody>
      </p:sp>
      <p:pic>
        <p:nvPicPr>
          <p:cNvPr id="491" name="Google Shape;491;p52"/>
          <p:cNvPicPr preferRelativeResize="0"/>
          <p:nvPr/>
        </p:nvPicPr>
        <p:blipFill rotWithShape="1">
          <a:blip r:embed="rId5">
            <a:alphaModFix/>
          </a:blip>
          <a:srcRect r="78580"/>
          <a:stretch/>
        </p:blipFill>
        <p:spPr>
          <a:xfrm>
            <a:off x="1082794" y="3759175"/>
            <a:ext cx="1346076" cy="18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2"/>
          <p:cNvSpPr txBox="1"/>
          <p:nvPr/>
        </p:nvSpPr>
        <p:spPr>
          <a:xfrm>
            <a:off x="7302650" y="1551925"/>
            <a:ext cx="39381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Extraction efficiency as function of the ESS tilt misalignment </a:t>
            </a:r>
            <a:endParaRPr sz="1800"/>
          </a:p>
        </p:txBody>
      </p:sp>
      <p:pic>
        <p:nvPicPr>
          <p:cNvPr id="493" name="Google Shape;493;p52"/>
          <p:cNvPicPr preferRelativeResize="0"/>
          <p:nvPr/>
        </p:nvPicPr>
        <p:blipFill rotWithShape="1">
          <a:blip r:embed="rId5">
            <a:alphaModFix/>
          </a:blip>
          <a:srcRect l="77802" t="50755"/>
          <a:stretch/>
        </p:blipFill>
        <p:spPr>
          <a:xfrm>
            <a:off x="2533650" y="4718025"/>
            <a:ext cx="1394974" cy="9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2"/>
          <p:cNvSpPr txBox="1"/>
          <p:nvPr/>
        </p:nvSpPr>
        <p:spPr>
          <a:xfrm>
            <a:off x="2428875" y="3711550"/>
            <a:ext cx="1771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Extraction efficiency (%)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3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Summary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3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1" name="Google Shape;50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3"/>
          <p:cNvSpPr txBox="1"/>
          <p:nvPr/>
        </p:nvSpPr>
        <p:spPr>
          <a:xfrm>
            <a:off x="407875" y="1089165"/>
            <a:ext cx="5688126" cy="403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New low-emittance booster ring is needed for efficient charge accumulation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Low emittances lattices have a considerable amplitude detuning term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Test beam facility should offer beams after upgrade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Setting slow extraction with resonant island buckets is possible</a:t>
            </a:r>
            <a:endParaRPr sz="1800" dirty="0"/>
          </a:p>
        </p:txBody>
      </p:sp>
      <p:pic>
        <p:nvPicPr>
          <p:cNvPr id="2" name="Google Shape;581;p57">
            <a:extLst>
              <a:ext uri="{FF2B5EF4-FFF2-40B4-BE49-F238E27FC236}">
                <a16:creationId xmlns:a16="http://schemas.microsoft.com/office/drawing/2014/main" id="{8D4F8ADD-5406-7465-00FB-277B465B27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290" y="1270366"/>
            <a:ext cx="5880551" cy="32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9C6696-71C3-D2E2-C917-2A84EB8D37F1}"/>
              </a:ext>
            </a:extLst>
          </p:cNvPr>
          <p:cNvSpPr txBox="1"/>
          <p:nvPr/>
        </p:nvSpPr>
        <p:spPr>
          <a:xfrm>
            <a:off x="259020" y="4659857"/>
            <a:ext cx="7842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 C. Cortés García, I. Agapov and W. Hillert. Design of a resonant slow extraction from low emittance electron booster rings using transverse resonance island buckets. PRAB, Jan 2025. DOI: </a:t>
            </a:r>
            <a:r>
              <a:rPr lang="en-US" dirty="0">
                <a:hlinkClick r:id="rId5"/>
              </a:rPr>
              <a:t>10.1103/PhysRevAccelBeams.28.011601</a:t>
            </a:r>
            <a:endParaRPr lang="en-US" dirty="0"/>
          </a:p>
          <a:p>
            <a:endParaRPr lang="en-US" dirty="0"/>
          </a:p>
          <a:p>
            <a:r>
              <a:rPr lang="en-US" dirty="0"/>
              <a:t>E. C. Cortés García et al. Design of a resonant slow extraction from the planned DESY IV booster synchrotron. IPAC25, June 2025. DOI: </a:t>
            </a:r>
            <a:r>
              <a:rPr lang="en-US" dirty="0">
                <a:hlinkClick r:id="rId6"/>
              </a:rPr>
              <a:t>10.18429/JACoW-IPAC25-TUPM053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/>
        </p:nvSpPr>
        <p:spPr>
          <a:xfrm>
            <a:off x="407875" y="1196599"/>
            <a:ext cx="4507800" cy="249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Electron storage rings are science enablers for many photon users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PETRA III at DESY</a:t>
            </a:r>
            <a:endParaRPr sz="1800" dirty="0"/>
          </a:p>
          <a:p>
            <a:pPr marL="114300" lvl="0">
              <a:buSzPts val="1800"/>
            </a:pPr>
            <a:r>
              <a:rPr lang="en-US" sz="1800" dirty="0"/>
              <a:t> </a:t>
            </a:r>
          </a:p>
          <a:p>
            <a:pPr marL="457200" lvl="0" indent="-342900">
              <a:buSzPts val="1800"/>
              <a:buChar char="-"/>
            </a:pPr>
            <a:r>
              <a:rPr lang="en-US" sz="1800" dirty="0"/>
              <a:t>2.3km circumference</a:t>
            </a:r>
          </a:p>
          <a:p>
            <a:pPr marL="457200" lvl="0" indent="-342900">
              <a:buSzPts val="1800"/>
              <a:buChar char="-"/>
            </a:pPr>
            <a:r>
              <a:rPr lang="en-US" sz="1800" dirty="0"/>
              <a:t>6 GeV electron beam</a:t>
            </a:r>
          </a:p>
          <a:p>
            <a:pPr marL="457200" lvl="0" indent="-342900">
              <a:buSzPts val="1800"/>
              <a:buChar char="-"/>
            </a:pPr>
            <a:r>
              <a:rPr lang="en-US" sz="1800" dirty="0"/>
              <a:t>Around 25 beamlines</a:t>
            </a:r>
          </a:p>
        </p:txBody>
      </p:sp>
      <p:sp>
        <p:nvSpPr>
          <p:cNvPr id="162" name="Google Shape;162;p30"/>
          <p:cNvSpPr txBox="1"/>
          <p:nvPr/>
        </p:nvSpPr>
        <p:spPr>
          <a:xfrm>
            <a:off x="5282287" y="5291328"/>
            <a:ext cx="5844625" cy="50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300" dirty="0"/>
              <a:t>Figure taken from https://</a:t>
            </a:r>
            <a:r>
              <a:rPr lang="en-US" sz="1300" dirty="0" err="1"/>
              <a:t>synchrotron.royalsociety.org.nz</a:t>
            </a:r>
            <a:r>
              <a:rPr lang="en-US" sz="1300" dirty="0"/>
              <a:t>/science/</a:t>
            </a:r>
            <a:endParaRPr sz="13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65" name="Google Shape;165;p30"/>
          <p:cNvSpPr txBox="1"/>
          <p:nvPr/>
        </p:nvSpPr>
        <p:spPr>
          <a:xfrm>
            <a:off x="5763800" y="1270201"/>
            <a:ext cx="4881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Schematic of a synchrotron light source</a:t>
            </a:r>
            <a:endParaRPr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Synchrotron Science | New Zealand Synchrotron Group Ltd">
            <a:extLst>
              <a:ext uri="{FF2B5EF4-FFF2-40B4-BE49-F238E27FC236}">
                <a16:creationId xmlns:a16="http://schemas.microsoft.com/office/drawing/2014/main" id="{EC05D11B-925C-63F0-B553-828FB9FD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850644"/>
            <a:ext cx="6350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62A29602-BB5D-CF60-1EF2-182516B2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2" y="4425578"/>
            <a:ext cx="3189605" cy="20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1E495-E2A4-CD49-3A6A-2335F4FAD861}"/>
              </a:ext>
            </a:extLst>
          </p:cNvPr>
          <p:cNvSpPr txBox="1"/>
          <p:nvPr/>
        </p:nvSpPr>
        <p:spPr>
          <a:xfrm>
            <a:off x="275794" y="3734319"/>
            <a:ext cx="478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Synchrotron light is produced with specialized insertion devices (undulators)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4"/>
          <p:cNvSpPr txBox="1"/>
          <p:nvPr/>
        </p:nvSpPr>
        <p:spPr>
          <a:xfrm>
            <a:off x="3600000" y="4516560"/>
            <a:ext cx="5148360" cy="18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Cristopher Cortés</a:t>
            </a:r>
            <a:endParaRPr sz="18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edgar.cristopher.cortes.garcia@cern.ch</a:t>
            </a:r>
            <a:endParaRPr sz="18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96D05A51-C25A-A369-ECA9-DD6D57A68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>
            <a:extLst>
              <a:ext uri="{FF2B5EF4-FFF2-40B4-BE49-F238E27FC236}">
                <a16:creationId xmlns:a16="http://schemas.microsoft.com/office/drawing/2014/main" id="{986231A5-E058-E080-87A6-24A5F2983C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151" y="1287613"/>
            <a:ext cx="5192750" cy="489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>
            <a:extLst>
              <a:ext uri="{FF2B5EF4-FFF2-40B4-BE49-F238E27FC236}">
                <a16:creationId xmlns:a16="http://schemas.microsoft.com/office/drawing/2014/main" id="{A59D6ADA-5EFB-BEC9-CFF3-7C593A13AEC0}"/>
              </a:ext>
            </a:extLst>
          </p:cNvPr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>
            <a:extLst>
              <a:ext uri="{FF2B5EF4-FFF2-40B4-BE49-F238E27FC236}">
                <a16:creationId xmlns:a16="http://schemas.microsoft.com/office/drawing/2014/main" id="{FFBD1FED-43F7-6272-7D2C-7CAA1B579CBF}"/>
              </a:ext>
            </a:extLst>
          </p:cNvPr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31">
            <a:extLst>
              <a:ext uri="{FF2B5EF4-FFF2-40B4-BE49-F238E27FC236}">
                <a16:creationId xmlns:a16="http://schemas.microsoft.com/office/drawing/2014/main" id="{7C8A6C41-90BB-84FA-6D3A-DAD1275BB1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>
            <a:extLst>
              <a:ext uri="{FF2B5EF4-FFF2-40B4-BE49-F238E27FC236}">
                <a16:creationId xmlns:a16="http://schemas.microsoft.com/office/drawing/2014/main" id="{442C77FA-5E35-D2D2-8F81-A3F5DDE390D3}"/>
              </a:ext>
            </a:extLst>
          </p:cNvPr>
          <p:cNvSpPr txBox="1"/>
          <p:nvPr/>
        </p:nvSpPr>
        <p:spPr>
          <a:xfrm>
            <a:off x="6089850" y="6162175"/>
            <a:ext cx="47163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Figure taken from </a:t>
            </a:r>
            <a:r>
              <a:rPr lang="en-US" sz="1100" u="sng">
                <a:solidFill>
                  <a:schemeClr val="hlink"/>
                </a:solidFill>
                <a:hlinkClick r:id="rId5"/>
              </a:rPr>
              <a:t>https://doi.org/10.1142/S1793626810000361</a:t>
            </a:r>
            <a:endParaRPr sz="1300"/>
          </a:p>
        </p:txBody>
      </p:sp>
      <p:sp>
        <p:nvSpPr>
          <p:cNvPr id="176" name="Google Shape;176;p31">
            <a:extLst>
              <a:ext uri="{FF2B5EF4-FFF2-40B4-BE49-F238E27FC236}">
                <a16:creationId xmlns:a16="http://schemas.microsoft.com/office/drawing/2014/main" id="{A55A7CE9-5EA3-CA36-9BD5-DB05BE2638CB}"/>
              </a:ext>
            </a:extLst>
          </p:cNvPr>
          <p:cNvSpPr txBox="1"/>
          <p:nvPr/>
        </p:nvSpPr>
        <p:spPr>
          <a:xfrm>
            <a:off x="6035050" y="952800"/>
            <a:ext cx="551687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Average brightness evolution of light sources in time</a:t>
            </a:r>
            <a:endParaRPr sz="1800" dirty="0"/>
          </a:p>
        </p:txBody>
      </p:sp>
      <p:sp>
        <p:nvSpPr>
          <p:cNvPr id="177" name="Google Shape;177;p31">
            <a:extLst>
              <a:ext uri="{FF2B5EF4-FFF2-40B4-BE49-F238E27FC236}">
                <a16:creationId xmlns:a16="http://schemas.microsoft.com/office/drawing/2014/main" id="{988E75BC-F477-6877-2CE0-A786086157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78" name="Google Shape;178;p31" title="Screenshot 2025-06-21 at 18.17.49.png">
            <a:extLst>
              <a:ext uri="{FF2B5EF4-FFF2-40B4-BE49-F238E27FC236}">
                <a16:creationId xmlns:a16="http://schemas.microsoft.com/office/drawing/2014/main" id="{D40F0D47-DC2B-46F1-40B2-D0D9C459348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5787" y="1200123"/>
            <a:ext cx="3465600" cy="12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>
            <a:extLst>
              <a:ext uri="{FF2B5EF4-FFF2-40B4-BE49-F238E27FC236}">
                <a16:creationId xmlns:a16="http://schemas.microsoft.com/office/drawing/2014/main" id="{EEECB74A-BEFA-3EA0-C70C-DDEDE7415C24}"/>
              </a:ext>
            </a:extLst>
          </p:cNvPr>
          <p:cNvSpPr txBox="1"/>
          <p:nvPr/>
        </p:nvSpPr>
        <p:spPr>
          <a:xfrm>
            <a:off x="407875" y="1032300"/>
            <a:ext cx="287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B6E0F"/>
                </a:solidFill>
              </a:rPr>
              <a:t>Photon beam brightness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49D23-8DB6-5CD4-9617-83827F9EE6B6}"/>
              </a:ext>
            </a:extLst>
          </p:cNvPr>
          <p:cNvSpPr txBox="1"/>
          <p:nvPr/>
        </p:nvSpPr>
        <p:spPr>
          <a:xfrm>
            <a:off x="237887" y="2275793"/>
            <a:ext cx="52785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Brightness increased by </a:t>
            </a:r>
            <a:r>
              <a:rPr lang="en-US" sz="2000" b="1" dirty="0"/>
              <a:t>three orders</a:t>
            </a:r>
            <a:r>
              <a:rPr lang="en-US" sz="2000" dirty="0"/>
              <a:t> of magnitude every 10 years since 1960s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Fourth-generation enabled by ultra-low emittances (electron beam sizes and divergences)</a:t>
            </a:r>
          </a:p>
        </p:txBody>
      </p:sp>
      <p:pic>
        <p:nvPicPr>
          <p:cNvPr id="9" name="Picture 8" descr="A math equations with black text&#10;&#10;AI-generated content may be incorrect.">
            <a:extLst>
              <a:ext uri="{FF2B5EF4-FFF2-40B4-BE49-F238E27FC236}">
                <a16:creationId xmlns:a16="http://schemas.microsoft.com/office/drawing/2014/main" id="{8807943A-6D04-E348-601A-9DF1ACCA94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4161"/>
          <a:stretch>
            <a:fillRect/>
          </a:stretch>
        </p:blipFill>
        <p:spPr>
          <a:xfrm>
            <a:off x="29922" y="3882200"/>
            <a:ext cx="3253153" cy="818630"/>
          </a:xfrm>
          <a:prstGeom prst="rect">
            <a:avLst/>
          </a:prstGeom>
        </p:spPr>
      </p:pic>
      <p:pic>
        <p:nvPicPr>
          <p:cNvPr id="11" name="Picture 10" descr="A black arrow pointing to the left&#10;&#10;AI-generated content may be incorrect.">
            <a:extLst>
              <a:ext uri="{FF2B5EF4-FFF2-40B4-BE49-F238E27FC236}">
                <a16:creationId xmlns:a16="http://schemas.microsoft.com/office/drawing/2014/main" id="{748A8C1B-0179-DEBD-B3F0-483ED1075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7749" y="3938672"/>
            <a:ext cx="2349500" cy="736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F967CD-4B51-A3F7-44C8-61851DB587B5}"/>
              </a:ext>
            </a:extLst>
          </p:cNvPr>
          <p:cNvSpPr txBox="1"/>
          <p:nvPr/>
        </p:nvSpPr>
        <p:spPr>
          <a:xfrm>
            <a:off x="4526251" y="460980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Photon beam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D1750-84CF-7033-E2A6-514CD53EA8F2}"/>
              </a:ext>
            </a:extLst>
          </p:cNvPr>
          <p:cNvSpPr txBox="1"/>
          <p:nvPr/>
        </p:nvSpPr>
        <p:spPr>
          <a:xfrm>
            <a:off x="2738587" y="461605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Electron beam</a:t>
            </a:r>
          </a:p>
        </p:txBody>
      </p:sp>
      <p:pic>
        <p:nvPicPr>
          <p:cNvPr id="2" name="Google Shape;157;p30">
            <a:extLst>
              <a:ext uri="{FF2B5EF4-FFF2-40B4-BE49-F238E27FC236}">
                <a16:creationId xmlns:a16="http://schemas.microsoft.com/office/drawing/2014/main" id="{1AFFBD4D-39E0-792A-E80C-3E1155FBD8C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00624" y="102190"/>
            <a:ext cx="5192750" cy="83323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33B3AA8-9446-04BB-CCBB-884F574EE01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291" t="25670" b="8350"/>
          <a:stretch>
            <a:fillRect/>
          </a:stretch>
        </p:blipFill>
        <p:spPr>
          <a:xfrm>
            <a:off x="742845" y="5159444"/>
            <a:ext cx="244475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/>
        </p:nvSpPr>
        <p:spPr>
          <a:xfrm>
            <a:off x="417583" y="147579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/>
        </p:nvSpPr>
        <p:spPr>
          <a:xfrm>
            <a:off x="295528" y="990882"/>
            <a:ext cx="4815000" cy="325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Arc cells are hybrid six-bend achromats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New experimental hall to accommodate half of the beamlines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New low emittance booster based on multi-bend achromat cells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Will supply diffraction limited X-rays up to about 10 keV</a:t>
            </a: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560" y="1292277"/>
            <a:ext cx="6550723" cy="378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6381740" y="814407"/>
            <a:ext cx="481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B6E0F"/>
                </a:solidFill>
              </a:rPr>
              <a:t>Planned upgrade at DESY, Hamburg</a:t>
            </a:r>
            <a:endParaRPr sz="1800" b="1" dirty="0">
              <a:solidFill>
                <a:srgbClr val="EB6E0F"/>
              </a:solidFill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8374970" y="3654690"/>
            <a:ext cx="158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B6E0F"/>
                </a:solidFill>
              </a:rPr>
              <a:t>New booster </a:t>
            </a:r>
            <a:endParaRPr dirty="0"/>
          </a:p>
        </p:txBody>
      </p:sp>
      <p:sp>
        <p:nvSpPr>
          <p:cNvPr id="210" name="Google Shape;210;p33"/>
          <p:cNvSpPr txBox="1"/>
          <p:nvPr/>
        </p:nvSpPr>
        <p:spPr>
          <a:xfrm>
            <a:off x="7268851" y="1698507"/>
            <a:ext cx="235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B6E0F"/>
                </a:solidFill>
              </a:rPr>
              <a:t>New storage ring</a:t>
            </a:r>
            <a:endParaRPr sz="1800" b="1" dirty="0">
              <a:solidFill>
                <a:srgbClr val="EB6E0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B6E0F"/>
                </a:solidFill>
              </a:rPr>
              <a:t>(2.3 km) </a:t>
            </a:r>
            <a:endParaRPr dirty="0"/>
          </a:p>
        </p:txBody>
      </p:sp>
      <p:sp>
        <p:nvSpPr>
          <p:cNvPr id="211" name="Google Shape;211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0A742E-3F56-F53F-908D-9C0C9E8C7F92}"/>
              </a:ext>
            </a:extLst>
          </p:cNvPr>
          <p:cNvSpPr txBox="1"/>
          <p:nvPr/>
        </p:nvSpPr>
        <p:spPr>
          <a:xfrm>
            <a:off x="4496380" y="6055405"/>
            <a:ext cx="63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I. Agapov et al. Beam dynamics performance of the proposed PETRA IV storage ring. August 16, 2024. Pre-print: https://</a:t>
            </a:r>
            <a:r>
              <a:rPr lang="en-US" dirty="0" err="1"/>
              <a:t>arxiv.org</a:t>
            </a:r>
            <a:r>
              <a:rPr lang="en-US" dirty="0"/>
              <a:t>/pdf/2408.07995</a:t>
            </a:r>
          </a:p>
        </p:txBody>
      </p:sp>
      <p:pic>
        <p:nvPicPr>
          <p:cNvPr id="4" name="Picture 3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8673B1B1-FAFC-E953-84FA-E82FEE1BA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75035"/>
            <a:ext cx="6656422" cy="1592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6D17F40D-00E8-633D-BDC4-79F098B60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>
            <a:extLst>
              <a:ext uri="{FF2B5EF4-FFF2-40B4-BE49-F238E27FC236}">
                <a16:creationId xmlns:a16="http://schemas.microsoft.com/office/drawing/2014/main" id="{47DBCA0A-8061-AD82-EEF4-9475443FFC3B}"/>
              </a:ext>
            </a:extLst>
          </p:cNvPr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>
            <a:extLst>
              <a:ext uri="{FF2B5EF4-FFF2-40B4-BE49-F238E27FC236}">
                <a16:creationId xmlns:a16="http://schemas.microsoft.com/office/drawing/2014/main" id="{6451F137-72C1-A12A-D9BF-99E3003B6251}"/>
              </a:ext>
            </a:extLst>
          </p:cNvPr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33">
            <a:extLst>
              <a:ext uri="{FF2B5EF4-FFF2-40B4-BE49-F238E27FC236}">
                <a16:creationId xmlns:a16="http://schemas.microsoft.com/office/drawing/2014/main" id="{F852C3FA-7B1F-1CF8-B7B7-31B3050782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>
            <a:extLst>
              <a:ext uri="{FF2B5EF4-FFF2-40B4-BE49-F238E27FC236}">
                <a16:creationId xmlns:a16="http://schemas.microsoft.com/office/drawing/2014/main" id="{66FCD00B-4523-EC14-6EAB-7DA49D0B14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" name="Google Shape;248;p35">
            <a:extLst>
              <a:ext uri="{FF2B5EF4-FFF2-40B4-BE49-F238E27FC236}">
                <a16:creationId xmlns:a16="http://schemas.microsoft.com/office/drawing/2014/main" id="{525272FA-2680-612E-5E8F-02F1202181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160"/>
          <a:stretch>
            <a:fillRect/>
          </a:stretch>
        </p:blipFill>
        <p:spPr>
          <a:xfrm>
            <a:off x="5598160" y="2022557"/>
            <a:ext cx="5116238" cy="377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9;p35">
            <a:extLst>
              <a:ext uri="{FF2B5EF4-FFF2-40B4-BE49-F238E27FC236}">
                <a16:creationId xmlns:a16="http://schemas.microsoft.com/office/drawing/2014/main" id="{177516E8-BD9D-2450-8F86-AD6B44AE5F8F}"/>
              </a:ext>
            </a:extLst>
          </p:cNvPr>
          <p:cNvSpPr txBox="1"/>
          <p:nvPr/>
        </p:nvSpPr>
        <p:spPr>
          <a:xfrm>
            <a:off x="6192899" y="889674"/>
            <a:ext cx="428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B6E0F"/>
                </a:solidFill>
              </a:rPr>
              <a:t>Optical functions for the new cells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4BA91-D45A-8B46-0A75-8D81106E4050}"/>
              </a:ext>
            </a:extLst>
          </p:cNvPr>
          <p:cNvSpPr txBox="1"/>
          <p:nvPr/>
        </p:nvSpPr>
        <p:spPr>
          <a:xfrm>
            <a:off x="4496380" y="6055405"/>
            <a:ext cx="63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I. Agapov et al. Beam dynamics performance of the proposed PETRA IV storage ring. August 16, 2024. Pre-print: https://</a:t>
            </a:r>
            <a:r>
              <a:rPr lang="en-US" dirty="0" err="1"/>
              <a:t>arxiv.org</a:t>
            </a:r>
            <a:r>
              <a:rPr lang="en-US" dirty="0"/>
              <a:t>/pdf/2408.07995</a:t>
            </a:r>
          </a:p>
        </p:txBody>
      </p:sp>
      <p:sp>
        <p:nvSpPr>
          <p:cNvPr id="5" name="Google Shape;205;p33">
            <a:extLst>
              <a:ext uri="{FF2B5EF4-FFF2-40B4-BE49-F238E27FC236}">
                <a16:creationId xmlns:a16="http://schemas.microsoft.com/office/drawing/2014/main" id="{B3CD8604-A404-7A36-02A3-284689AC5709}"/>
              </a:ext>
            </a:extLst>
          </p:cNvPr>
          <p:cNvSpPr txBox="1"/>
          <p:nvPr/>
        </p:nvSpPr>
        <p:spPr>
          <a:xfrm>
            <a:off x="295528" y="990882"/>
            <a:ext cx="4815000" cy="325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Arc cells are hybrid six-bend achromats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New experimental hall to accommodate half of the beamlines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New low emittance booster based on multi-bend achromat cells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Will supply diffraction limited X-rays up to about 10 keV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3BC94-6067-5EBA-130B-C8517F3C99F2}"/>
              </a:ext>
            </a:extLst>
          </p:cNvPr>
          <p:cNvSpPr/>
          <p:nvPr/>
        </p:nvSpPr>
        <p:spPr>
          <a:xfrm>
            <a:off x="6192899" y="1432773"/>
            <a:ext cx="223520" cy="1838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FE16F-5FB0-4350-6A76-704B2C5C62FE}"/>
              </a:ext>
            </a:extLst>
          </p:cNvPr>
          <p:cNvSpPr txBox="1"/>
          <p:nvPr/>
        </p:nvSpPr>
        <p:spPr>
          <a:xfrm>
            <a:off x="6441392" y="1370813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Bending magnets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0BECE-D318-67EF-38EB-391ED1F2126E}"/>
              </a:ext>
            </a:extLst>
          </p:cNvPr>
          <p:cNvSpPr/>
          <p:nvPr/>
        </p:nvSpPr>
        <p:spPr>
          <a:xfrm>
            <a:off x="6192899" y="1727665"/>
            <a:ext cx="223520" cy="1838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A36EE-6805-1360-F501-88D80B833D67}"/>
              </a:ext>
            </a:extLst>
          </p:cNvPr>
          <p:cNvSpPr txBox="1"/>
          <p:nvPr/>
        </p:nvSpPr>
        <p:spPr>
          <a:xfrm>
            <a:off x="6416419" y="1655507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Quadrupole magnets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72073-B959-ABE6-D571-9072EFC8ACEE}"/>
              </a:ext>
            </a:extLst>
          </p:cNvPr>
          <p:cNvSpPr/>
          <p:nvPr/>
        </p:nvSpPr>
        <p:spPr>
          <a:xfrm>
            <a:off x="8387239" y="1442971"/>
            <a:ext cx="223520" cy="183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B0A5D-80DC-A58D-4BA1-0DBED2EBBD92}"/>
              </a:ext>
            </a:extLst>
          </p:cNvPr>
          <p:cNvSpPr txBox="1"/>
          <p:nvPr/>
        </p:nvSpPr>
        <p:spPr>
          <a:xfrm>
            <a:off x="8610759" y="1370813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Sextupole</a:t>
            </a:r>
            <a:r>
              <a:rPr lang="en-US" dirty="0"/>
              <a:t> magnets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E86B2-558F-38B0-AB97-7ECE55AE505E}"/>
              </a:ext>
            </a:extLst>
          </p:cNvPr>
          <p:cNvSpPr/>
          <p:nvPr/>
        </p:nvSpPr>
        <p:spPr>
          <a:xfrm>
            <a:off x="8377079" y="1717291"/>
            <a:ext cx="223520" cy="1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6294A-806D-0F87-43EF-6C6156995848}"/>
              </a:ext>
            </a:extLst>
          </p:cNvPr>
          <p:cNvSpPr txBox="1"/>
          <p:nvPr/>
        </p:nvSpPr>
        <p:spPr>
          <a:xfrm>
            <a:off x="8600599" y="1645133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Octupole magnets</a:t>
            </a:r>
          </a:p>
        </p:txBody>
      </p:sp>
    </p:spTree>
    <p:extLst>
      <p:ext uri="{BB962C8B-B14F-4D97-AF65-F5344CB8AC3E}">
        <p14:creationId xmlns:p14="http://schemas.microsoft.com/office/powerpoint/2010/main" val="408286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9B28F39B-46CC-361C-C480-A5701C225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>
            <a:extLst>
              <a:ext uri="{FF2B5EF4-FFF2-40B4-BE49-F238E27FC236}">
                <a16:creationId xmlns:a16="http://schemas.microsoft.com/office/drawing/2014/main" id="{8FD2B422-3B3B-FFCD-C33E-A9DFB9D27D31}"/>
              </a:ext>
            </a:extLst>
          </p:cNvPr>
          <p:cNvSpPr txBox="1"/>
          <p:nvPr/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BC8"/>
                </a:solidFill>
              </a:rPr>
              <a:t>Introduction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>
            <a:extLst>
              <a:ext uri="{FF2B5EF4-FFF2-40B4-BE49-F238E27FC236}">
                <a16:creationId xmlns:a16="http://schemas.microsoft.com/office/drawing/2014/main" id="{352EE4E4-59CA-D537-5774-3539E821B80B}"/>
              </a:ext>
            </a:extLst>
          </p:cNvPr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33">
            <a:extLst>
              <a:ext uri="{FF2B5EF4-FFF2-40B4-BE49-F238E27FC236}">
                <a16:creationId xmlns:a16="http://schemas.microsoft.com/office/drawing/2014/main" id="{C29DB58F-9BD4-BD00-EB0C-F3874D2D00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>
            <a:extLst>
              <a:ext uri="{FF2B5EF4-FFF2-40B4-BE49-F238E27FC236}">
                <a16:creationId xmlns:a16="http://schemas.microsoft.com/office/drawing/2014/main" id="{1FBD1F82-97B5-B70C-6A40-683BB90CB8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2" name="Google Shape;248;p35">
            <a:extLst>
              <a:ext uri="{FF2B5EF4-FFF2-40B4-BE49-F238E27FC236}">
                <a16:creationId xmlns:a16="http://schemas.microsoft.com/office/drawing/2014/main" id="{CEF35B1B-6312-C4A3-707F-1A688D02A0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160"/>
          <a:stretch>
            <a:fillRect/>
          </a:stretch>
        </p:blipFill>
        <p:spPr>
          <a:xfrm>
            <a:off x="5598160" y="2022557"/>
            <a:ext cx="5116238" cy="377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9;p35">
            <a:extLst>
              <a:ext uri="{FF2B5EF4-FFF2-40B4-BE49-F238E27FC236}">
                <a16:creationId xmlns:a16="http://schemas.microsoft.com/office/drawing/2014/main" id="{A725580C-F45A-DFED-675D-9C1BD0BA4E99}"/>
              </a:ext>
            </a:extLst>
          </p:cNvPr>
          <p:cNvSpPr txBox="1"/>
          <p:nvPr/>
        </p:nvSpPr>
        <p:spPr>
          <a:xfrm>
            <a:off x="6192899" y="889674"/>
            <a:ext cx="428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B6E0F"/>
                </a:solidFill>
              </a:rPr>
              <a:t>Optical functions for the new cells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E164C-FEFC-C943-3CB8-FAC20E48783D}"/>
              </a:ext>
            </a:extLst>
          </p:cNvPr>
          <p:cNvSpPr txBox="1"/>
          <p:nvPr/>
        </p:nvSpPr>
        <p:spPr>
          <a:xfrm>
            <a:off x="4496380" y="6055405"/>
            <a:ext cx="63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I. Agapov et al. Beam dynamics performance of the proposed PETRA IV storage ring. August 16, 2024. Pre-print: https://</a:t>
            </a:r>
            <a:r>
              <a:rPr lang="en-US" dirty="0" err="1"/>
              <a:t>arxiv.org</a:t>
            </a:r>
            <a:r>
              <a:rPr lang="en-US" dirty="0"/>
              <a:t>/pdf/2408.07995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75F35-7F72-442C-8D4A-D8082D8B641D}"/>
              </a:ext>
            </a:extLst>
          </p:cNvPr>
          <p:cNvSpPr/>
          <p:nvPr/>
        </p:nvSpPr>
        <p:spPr>
          <a:xfrm>
            <a:off x="6192899" y="1432773"/>
            <a:ext cx="223520" cy="1838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04846-7DA4-0AF8-5F13-B65259319B83}"/>
              </a:ext>
            </a:extLst>
          </p:cNvPr>
          <p:cNvSpPr txBox="1"/>
          <p:nvPr/>
        </p:nvSpPr>
        <p:spPr>
          <a:xfrm>
            <a:off x="6441392" y="1370813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Bending magnets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C92357-1399-DFF3-9E9F-F3D5E09C4C56}"/>
              </a:ext>
            </a:extLst>
          </p:cNvPr>
          <p:cNvSpPr/>
          <p:nvPr/>
        </p:nvSpPr>
        <p:spPr>
          <a:xfrm>
            <a:off x="6192899" y="1727665"/>
            <a:ext cx="223520" cy="1838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4B2E3-90EA-C6AB-7142-A1F5C81CA4F4}"/>
              </a:ext>
            </a:extLst>
          </p:cNvPr>
          <p:cNvSpPr txBox="1"/>
          <p:nvPr/>
        </p:nvSpPr>
        <p:spPr>
          <a:xfrm>
            <a:off x="6416419" y="1655507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Quadrupole magnets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455DB-49BA-F9C2-6413-B5E32AE778F1}"/>
              </a:ext>
            </a:extLst>
          </p:cNvPr>
          <p:cNvSpPr/>
          <p:nvPr/>
        </p:nvSpPr>
        <p:spPr>
          <a:xfrm>
            <a:off x="8387239" y="1442971"/>
            <a:ext cx="223520" cy="183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4222B-BDBF-9732-B834-A5E557FC17E4}"/>
              </a:ext>
            </a:extLst>
          </p:cNvPr>
          <p:cNvSpPr txBox="1"/>
          <p:nvPr/>
        </p:nvSpPr>
        <p:spPr>
          <a:xfrm>
            <a:off x="8610759" y="1370813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Sextupole</a:t>
            </a:r>
            <a:r>
              <a:rPr lang="en-US" dirty="0"/>
              <a:t> magnets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147A9F-E140-C4BD-7F6B-58AD40682E1B}"/>
              </a:ext>
            </a:extLst>
          </p:cNvPr>
          <p:cNvSpPr/>
          <p:nvPr/>
        </p:nvSpPr>
        <p:spPr>
          <a:xfrm>
            <a:off x="8377079" y="1717291"/>
            <a:ext cx="223520" cy="1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4E61B-16F5-D25F-4230-05B8EEB91736}"/>
              </a:ext>
            </a:extLst>
          </p:cNvPr>
          <p:cNvSpPr txBox="1"/>
          <p:nvPr/>
        </p:nvSpPr>
        <p:spPr>
          <a:xfrm>
            <a:off x="8600599" y="1645133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Octupole magnets</a:t>
            </a:r>
          </a:p>
        </p:txBody>
      </p:sp>
      <p:sp>
        <p:nvSpPr>
          <p:cNvPr id="14" name="Google Shape;186;p32">
            <a:extLst>
              <a:ext uri="{FF2B5EF4-FFF2-40B4-BE49-F238E27FC236}">
                <a16:creationId xmlns:a16="http://schemas.microsoft.com/office/drawing/2014/main" id="{D9A8E907-1F8C-F388-BFD8-58DB510B4FEB}"/>
              </a:ext>
            </a:extLst>
          </p:cNvPr>
          <p:cNvSpPr txBox="1"/>
          <p:nvPr/>
        </p:nvSpPr>
        <p:spPr>
          <a:xfrm>
            <a:off x="475100" y="1017050"/>
            <a:ext cx="4815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B6E0F"/>
                </a:solidFill>
              </a:rPr>
              <a:t>Hybrid multi-bend achromats</a:t>
            </a:r>
            <a:endParaRPr sz="2100" b="1">
              <a:solidFill>
                <a:srgbClr val="EB6E0F"/>
              </a:solidFill>
            </a:endParaRPr>
          </a:p>
        </p:txBody>
      </p:sp>
      <p:sp>
        <p:nvSpPr>
          <p:cNvPr id="15" name="Google Shape;187;p32">
            <a:extLst>
              <a:ext uri="{FF2B5EF4-FFF2-40B4-BE49-F238E27FC236}">
                <a16:creationId xmlns:a16="http://schemas.microsoft.com/office/drawing/2014/main" id="{059F6F5A-7C9F-C7DC-B1EE-CBF96082034D}"/>
              </a:ext>
            </a:extLst>
          </p:cNvPr>
          <p:cNvSpPr txBox="1"/>
          <p:nvPr/>
        </p:nvSpPr>
        <p:spPr>
          <a:xfrm>
            <a:off x="487750" y="1586625"/>
            <a:ext cx="4815000" cy="4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Very low emittances achievable (&lt; nm)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High quadrupole strengths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High natural chromaticity + Low dispersion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Strong </a:t>
            </a:r>
            <a:r>
              <a:rPr lang="en-US" sz="1800" dirty="0" err="1"/>
              <a:t>sextupole</a:t>
            </a:r>
            <a:r>
              <a:rPr lang="en-US" sz="1800" dirty="0"/>
              <a:t> strengths 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Limited dynamic aperture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(&lt; cm)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Low emittance booster is needed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(either LINAC, achromat synchrotron or plasma injector)</a:t>
            </a:r>
            <a:endParaRPr sz="1800" dirty="0"/>
          </a:p>
        </p:txBody>
      </p:sp>
      <p:cxnSp>
        <p:nvCxnSpPr>
          <p:cNvPr id="16" name="Google Shape;188;p32">
            <a:extLst>
              <a:ext uri="{FF2B5EF4-FFF2-40B4-BE49-F238E27FC236}">
                <a16:creationId xmlns:a16="http://schemas.microsoft.com/office/drawing/2014/main" id="{2C436F08-AEC3-7BDF-961F-2106EB2610AB}"/>
              </a:ext>
            </a:extLst>
          </p:cNvPr>
          <p:cNvCxnSpPr/>
          <p:nvPr/>
        </p:nvCxnSpPr>
        <p:spPr>
          <a:xfrm>
            <a:off x="2865700" y="2517825"/>
            <a:ext cx="0" cy="300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" name="Google Shape;189;p32">
            <a:extLst>
              <a:ext uri="{FF2B5EF4-FFF2-40B4-BE49-F238E27FC236}">
                <a16:creationId xmlns:a16="http://schemas.microsoft.com/office/drawing/2014/main" id="{5FA005AB-ABDA-1D6C-454D-B6B7A9353F3E}"/>
              </a:ext>
            </a:extLst>
          </p:cNvPr>
          <p:cNvCxnSpPr/>
          <p:nvPr/>
        </p:nvCxnSpPr>
        <p:spPr>
          <a:xfrm>
            <a:off x="2865700" y="3051225"/>
            <a:ext cx="0" cy="300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" name="Google Shape;190;p32">
            <a:extLst>
              <a:ext uri="{FF2B5EF4-FFF2-40B4-BE49-F238E27FC236}">
                <a16:creationId xmlns:a16="http://schemas.microsoft.com/office/drawing/2014/main" id="{AA32D1B3-6BAC-A126-E5F0-77494987BAAC}"/>
              </a:ext>
            </a:extLst>
          </p:cNvPr>
          <p:cNvCxnSpPr/>
          <p:nvPr/>
        </p:nvCxnSpPr>
        <p:spPr>
          <a:xfrm>
            <a:off x="2865700" y="3584625"/>
            <a:ext cx="0" cy="300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8605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>
          <a:extLst>
            <a:ext uri="{FF2B5EF4-FFF2-40B4-BE49-F238E27FC236}">
              <a16:creationId xmlns:a16="http://schemas.microsoft.com/office/drawing/2014/main" id="{5D2F38CA-F859-AEE5-0544-74451D64B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>
            <a:extLst>
              <a:ext uri="{FF2B5EF4-FFF2-40B4-BE49-F238E27FC236}">
                <a16:creationId xmlns:a16="http://schemas.microsoft.com/office/drawing/2014/main" id="{FE1F995E-AA43-21EA-FA04-09F6E128A76A}"/>
              </a:ext>
            </a:extLst>
          </p:cNvPr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7" name="Google Shape;467;p49">
            <a:extLst>
              <a:ext uri="{FF2B5EF4-FFF2-40B4-BE49-F238E27FC236}">
                <a16:creationId xmlns:a16="http://schemas.microsoft.com/office/drawing/2014/main" id="{5920F86E-F9BD-6D1B-26D0-384CE96204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9">
            <a:extLst>
              <a:ext uri="{FF2B5EF4-FFF2-40B4-BE49-F238E27FC236}">
                <a16:creationId xmlns:a16="http://schemas.microsoft.com/office/drawing/2014/main" id="{E23E1A35-40BC-5E30-7269-63F075334BA8}"/>
              </a:ext>
            </a:extLst>
          </p:cNvPr>
          <p:cNvSpPr txBox="1"/>
          <p:nvPr/>
        </p:nvSpPr>
        <p:spPr>
          <a:xfrm>
            <a:off x="0" y="1268020"/>
            <a:ext cx="366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EB6E0F"/>
                </a:solidFill>
              </a:rPr>
              <a:t>Off-axis injection</a:t>
            </a:r>
            <a:endParaRPr sz="2400" b="1" u="sng" dirty="0">
              <a:solidFill>
                <a:srgbClr val="EB6E0F"/>
              </a:solidFill>
            </a:endParaRPr>
          </a:p>
        </p:txBody>
      </p:sp>
      <p:sp>
        <p:nvSpPr>
          <p:cNvPr id="469" name="Google Shape;469;p49">
            <a:extLst>
              <a:ext uri="{FF2B5EF4-FFF2-40B4-BE49-F238E27FC236}">
                <a16:creationId xmlns:a16="http://schemas.microsoft.com/office/drawing/2014/main" id="{A70843D8-2F08-4D36-F316-093717D9D3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" name="Google Shape;420;p46">
            <a:extLst>
              <a:ext uri="{FF2B5EF4-FFF2-40B4-BE49-F238E27FC236}">
                <a16:creationId xmlns:a16="http://schemas.microsoft.com/office/drawing/2014/main" id="{37B48ACA-D532-D6C8-4F8E-CD2B918BAF50}"/>
              </a:ext>
            </a:extLst>
          </p:cNvPr>
          <p:cNvSpPr txBox="1"/>
          <p:nvPr/>
        </p:nvSpPr>
        <p:spPr>
          <a:xfrm>
            <a:off x="421141" y="46698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 dirty="0">
                <a:solidFill>
                  <a:srgbClr val="007BC8"/>
                </a:solidFill>
              </a:rPr>
              <a:t>Injection and charge accumulation</a:t>
            </a:r>
            <a:endParaRPr sz="4400" b="1" dirty="0">
              <a:solidFill>
                <a:srgbClr val="007BC8"/>
              </a:solidFill>
            </a:endParaRPr>
          </a:p>
        </p:txBody>
      </p:sp>
      <p:pic>
        <p:nvPicPr>
          <p:cNvPr id="4" name="Picture 3" descr="A graph of a graph showing a curve&#10;&#10;AI-generated content may be incorrect.">
            <a:extLst>
              <a:ext uri="{FF2B5EF4-FFF2-40B4-BE49-F238E27FC236}">
                <a16:creationId xmlns:a16="http://schemas.microsoft.com/office/drawing/2014/main" id="{4327B116-D1F9-660C-D665-45148D85B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229" y="1914402"/>
            <a:ext cx="5753631" cy="3983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BFD34-AFD7-2CE6-DAE8-75149DA4265A}"/>
              </a:ext>
            </a:extLst>
          </p:cNvPr>
          <p:cNvSpPr txBox="1"/>
          <p:nvPr/>
        </p:nvSpPr>
        <p:spPr>
          <a:xfrm>
            <a:off x="516762" y="2191452"/>
            <a:ext cx="4632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PETRA IV will feature off-axis injection for initial charge accumulation and top-up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Horizontal aperture is limited by non-linear dynamics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Vertical aperture is limited by physical restrictions (Insertion Devices)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D3452-5CCF-20AB-CF81-21A3B860977E}"/>
              </a:ext>
            </a:extLst>
          </p:cNvPr>
          <p:cNvSpPr txBox="1"/>
          <p:nvPr/>
        </p:nvSpPr>
        <p:spPr>
          <a:xfrm>
            <a:off x="6704400" y="1545070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PETRA IV dynamic aperture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879DF4-10C1-8CB2-F230-A1B80DC7F362}"/>
              </a:ext>
            </a:extLst>
          </p:cNvPr>
          <p:cNvSpPr/>
          <p:nvPr/>
        </p:nvSpPr>
        <p:spPr>
          <a:xfrm>
            <a:off x="6789012" y="4223006"/>
            <a:ext cx="1073759" cy="944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B7F278-4F14-A4C0-FC08-F5855FBEAE6C}"/>
              </a:ext>
            </a:extLst>
          </p:cNvPr>
          <p:cNvSpPr/>
          <p:nvPr/>
        </p:nvSpPr>
        <p:spPr>
          <a:xfrm>
            <a:off x="8122408" y="5056308"/>
            <a:ext cx="197432" cy="1693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E44D8D-873B-D430-15E2-77AB86BB0462}"/>
              </a:ext>
            </a:extLst>
          </p:cNvPr>
          <p:cNvSpPr txBox="1"/>
          <p:nvPr/>
        </p:nvSpPr>
        <p:spPr>
          <a:xfrm>
            <a:off x="8769153" y="5770033"/>
            <a:ext cx="223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Stored beam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657248-DC6E-1F11-4A00-177CCDA9BD97}"/>
              </a:ext>
            </a:extLst>
          </p:cNvPr>
          <p:cNvCxnSpPr>
            <a:cxnSpLocks/>
          </p:cNvCxnSpPr>
          <p:nvPr/>
        </p:nvCxnSpPr>
        <p:spPr>
          <a:xfrm flipH="1" flipV="1">
            <a:off x="8402320" y="5225656"/>
            <a:ext cx="711200" cy="544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35457E-1A95-57CE-C818-5FB6A5B4BBEB}"/>
              </a:ext>
            </a:extLst>
          </p:cNvPr>
          <p:cNvSpPr txBox="1"/>
          <p:nvPr/>
        </p:nvSpPr>
        <p:spPr>
          <a:xfrm>
            <a:off x="5234636" y="5833859"/>
            <a:ext cx="223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Injected beam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13310A-FB8A-C052-BAF3-A2FAE15C7C99}"/>
              </a:ext>
            </a:extLst>
          </p:cNvPr>
          <p:cNvCxnSpPr>
            <a:cxnSpLocks/>
          </p:cNvCxnSpPr>
          <p:nvPr/>
        </p:nvCxnSpPr>
        <p:spPr>
          <a:xfrm flipV="1">
            <a:off x="6460164" y="5140982"/>
            <a:ext cx="458796" cy="680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8DB5DB-2CC1-F230-5FE2-AF37DCC68664}"/>
              </a:ext>
            </a:extLst>
          </p:cNvPr>
          <p:cNvSpPr/>
          <p:nvPr/>
        </p:nvSpPr>
        <p:spPr>
          <a:xfrm>
            <a:off x="6263068" y="4491384"/>
            <a:ext cx="4053840" cy="1032534"/>
          </a:xfrm>
          <a:prstGeom prst="ellipse">
            <a:avLst/>
          </a:prstGeom>
          <a:solidFill>
            <a:schemeClr val="accent1">
              <a:lumMod val="75000"/>
              <a:alpha val="4392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E01796-4A34-9480-7C1A-FFED68B6D2DA}"/>
              </a:ext>
            </a:extLst>
          </p:cNvPr>
          <p:cNvCxnSpPr/>
          <p:nvPr/>
        </p:nvCxnSpPr>
        <p:spPr>
          <a:xfrm>
            <a:off x="7947875" y="2509520"/>
            <a:ext cx="0" cy="271613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>
          <a:extLst>
            <a:ext uri="{FF2B5EF4-FFF2-40B4-BE49-F238E27FC236}">
              <a16:creationId xmlns:a16="http://schemas.microsoft.com/office/drawing/2014/main" id="{F0596D09-B96F-C1AC-CB90-793881DE8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>
            <a:extLst>
              <a:ext uri="{FF2B5EF4-FFF2-40B4-BE49-F238E27FC236}">
                <a16:creationId xmlns:a16="http://schemas.microsoft.com/office/drawing/2014/main" id="{D7B35F40-B66B-0AF2-F882-106F16FB78EE}"/>
              </a:ext>
            </a:extLst>
          </p:cNvPr>
          <p:cNvSpPr txBox="1"/>
          <p:nvPr/>
        </p:nvSpPr>
        <p:spPr>
          <a:xfrm>
            <a:off x="407875" y="6578625"/>
            <a:ext cx="99486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000" b="1" i="0" u="none" strike="noStrike" cap="non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7" name="Google Shape;467;p49">
            <a:extLst>
              <a:ext uri="{FF2B5EF4-FFF2-40B4-BE49-F238E27FC236}">
                <a16:creationId xmlns:a16="http://schemas.microsoft.com/office/drawing/2014/main" id="{DE0798FA-1AE5-1BCF-FA15-26CFB59791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9600" y="403200"/>
            <a:ext cx="1587241" cy="57816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9">
            <a:extLst>
              <a:ext uri="{FF2B5EF4-FFF2-40B4-BE49-F238E27FC236}">
                <a16:creationId xmlns:a16="http://schemas.microsoft.com/office/drawing/2014/main" id="{5F6544DA-CB6E-CF3D-55D2-53609749BCC5}"/>
              </a:ext>
            </a:extLst>
          </p:cNvPr>
          <p:cNvSpPr txBox="1"/>
          <p:nvPr/>
        </p:nvSpPr>
        <p:spPr>
          <a:xfrm>
            <a:off x="407875" y="1290848"/>
            <a:ext cx="4343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EB6E0F"/>
                </a:solidFill>
              </a:rPr>
              <a:t>New booster is required!</a:t>
            </a:r>
            <a:endParaRPr sz="2400" b="1" u="sng" dirty="0">
              <a:solidFill>
                <a:srgbClr val="EB6E0F"/>
              </a:solidFill>
            </a:endParaRPr>
          </a:p>
        </p:txBody>
      </p:sp>
      <p:sp>
        <p:nvSpPr>
          <p:cNvPr id="469" name="Google Shape;469;p49">
            <a:extLst>
              <a:ext uri="{FF2B5EF4-FFF2-40B4-BE49-F238E27FC236}">
                <a16:creationId xmlns:a16="http://schemas.microsoft.com/office/drawing/2014/main" id="{853994C4-BFA1-7E5C-08A3-19EA88E5FF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" name="Google Shape;420;p46">
            <a:extLst>
              <a:ext uri="{FF2B5EF4-FFF2-40B4-BE49-F238E27FC236}">
                <a16:creationId xmlns:a16="http://schemas.microsoft.com/office/drawing/2014/main" id="{0F97D5DD-2482-6C73-D36C-83BAA662DA28}"/>
              </a:ext>
            </a:extLst>
          </p:cNvPr>
          <p:cNvSpPr txBox="1"/>
          <p:nvPr/>
        </p:nvSpPr>
        <p:spPr>
          <a:xfrm>
            <a:off x="421141" y="46698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 dirty="0">
                <a:solidFill>
                  <a:srgbClr val="007BC8"/>
                </a:solidFill>
              </a:rPr>
              <a:t>Injection and charge accumulation</a:t>
            </a:r>
            <a:endParaRPr sz="4400" b="1" dirty="0">
              <a:solidFill>
                <a:srgbClr val="007BC8"/>
              </a:solidFill>
            </a:endParaRPr>
          </a:p>
        </p:txBody>
      </p:sp>
      <p:pic>
        <p:nvPicPr>
          <p:cNvPr id="4" name="Picture 3" descr="A graph of a graph showing a curve&#10;&#10;AI-generated content may be incorrect.">
            <a:extLst>
              <a:ext uri="{FF2B5EF4-FFF2-40B4-BE49-F238E27FC236}">
                <a16:creationId xmlns:a16="http://schemas.microsoft.com/office/drawing/2014/main" id="{2504F83B-FB83-2AA5-D058-1F8D5F881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229" y="1914402"/>
            <a:ext cx="5753631" cy="3983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5F79B-8BCB-821C-1036-F8EE30349D12}"/>
              </a:ext>
            </a:extLst>
          </p:cNvPr>
          <p:cNvSpPr txBox="1"/>
          <p:nvPr/>
        </p:nvSpPr>
        <p:spPr>
          <a:xfrm>
            <a:off x="6704400" y="1545070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PETRA IV dynamic aperture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90CF91-4CBA-ECE9-2024-AD54D199A552}"/>
              </a:ext>
            </a:extLst>
          </p:cNvPr>
          <p:cNvSpPr/>
          <p:nvPr/>
        </p:nvSpPr>
        <p:spPr>
          <a:xfrm>
            <a:off x="6789012" y="4223006"/>
            <a:ext cx="1073759" cy="944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006319-B1D1-9722-66DF-B1E27D9471EC}"/>
              </a:ext>
            </a:extLst>
          </p:cNvPr>
          <p:cNvSpPr/>
          <p:nvPr/>
        </p:nvSpPr>
        <p:spPr>
          <a:xfrm>
            <a:off x="8122408" y="5056308"/>
            <a:ext cx="197432" cy="1693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F711A-92BC-E7EA-86F7-00C793A75E23}"/>
              </a:ext>
            </a:extLst>
          </p:cNvPr>
          <p:cNvSpPr txBox="1"/>
          <p:nvPr/>
        </p:nvSpPr>
        <p:spPr>
          <a:xfrm>
            <a:off x="8769153" y="5770033"/>
            <a:ext cx="223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Stored beam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070CF9-1C64-E8DE-0B4E-76539FEBECAA}"/>
              </a:ext>
            </a:extLst>
          </p:cNvPr>
          <p:cNvCxnSpPr>
            <a:cxnSpLocks/>
          </p:cNvCxnSpPr>
          <p:nvPr/>
        </p:nvCxnSpPr>
        <p:spPr>
          <a:xfrm flipH="1" flipV="1">
            <a:off x="8402320" y="5225656"/>
            <a:ext cx="711200" cy="544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64FB59-D4C9-5496-2BBE-4D82E4E485F8}"/>
              </a:ext>
            </a:extLst>
          </p:cNvPr>
          <p:cNvSpPr txBox="1"/>
          <p:nvPr/>
        </p:nvSpPr>
        <p:spPr>
          <a:xfrm>
            <a:off x="5234636" y="5833859"/>
            <a:ext cx="223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Injected beam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FEE7C2-1129-C53E-9118-2616FC77A3B3}"/>
              </a:ext>
            </a:extLst>
          </p:cNvPr>
          <p:cNvCxnSpPr>
            <a:cxnSpLocks/>
          </p:cNvCxnSpPr>
          <p:nvPr/>
        </p:nvCxnSpPr>
        <p:spPr>
          <a:xfrm flipV="1">
            <a:off x="6460164" y="5140982"/>
            <a:ext cx="458796" cy="680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68758A-9BDF-6A06-837D-26345E52F1F8}"/>
              </a:ext>
            </a:extLst>
          </p:cNvPr>
          <p:cNvCxnSpPr/>
          <p:nvPr/>
        </p:nvCxnSpPr>
        <p:spPr>
          <a:xfrm>
            <a:off x="7947875" y="2509520"/>
            <a:ext cx="0" cy="271613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02;p33">
            <a:extLst>
              <a:ext uri="{FF2B5EF4-FFF2-40B4-BE49-F238E27FC236}">
                <a16:creationId xmlns:a16="http://schemas.microsoft.com/office/drawing/2014/main" id="{85647CE8-BBD5-04A9-B20E-40A74796821A}"/>
              </a:ext>
            </a:extLst>
          </p:cNvPr>
          <p:cNvSpPr txBox="1"/>
          <p:nvPr/>
        </p:nvSpPr>
        <p:spPr>
          <a:xfrm>
            <a:off x="518189" y="2049057"/>
            <a:ext cx="4815000" cy="28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Specification:</a:t>
            </a:r>
            <a:endParaRPr sz="18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20 nm rad eq. emittance @ 6 GeV</a:t>
            </a:r>
            <a:endParaRPr sz="18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Requirements: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max. 50 nm rad (for off-axis injection)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1 </a:t>
            </a:r>
            <a:r>
              <a:rPr lang="en-US" sz="1800" dirty="0" err="1"/>
              <a:t>nC</a:t>
            </a:r>
            <a:r>
              <a:rPr lang="en-US" sz="1800" dirty="0"/>
              <a:t> single bunch charge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4086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1544</Words>
  <Application>Microsoft Macintosh PowerPoint</Application>
  <PresentationFormat>Widescreen</PresentationFormat>
  <Paragraphs>338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Edgar Cristopher Cortes Garcia</cp:lastModifiedBy>
  <cp:revision>13</cp:revision>
  <dcterms:modified xsi:type="dcterms:W3CDTF">2025-10-07T03:19:13Z</dcterms:modified>
</cp:coreProperties>
</file>