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278" r:id="rId7"/>
    <p:sldId id="258" r:id="rId8"/>
    <p:sldId id="261" r:id="rId9"/>
    <p:sldId id="259" r:id="rId10"/>
    <p:sldId id="266" r:id="rId11"/>
    <p:sldId id="260" r:id="rId12"/>
    <p:sldId id="262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Christina Ahdid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31" autoAdjust="0"/>
  </p:normalViewPr>
  <p:slideViewPr>
    <p:cSldViewPr snapToGrid="0" snapToObjects="1">
      <p:cViewPr varScale="1">
        <p:scale>
          <a:sx n="96" d="100"/>
          <a:sy n="96" d="100"/>
        </p:scale>
        <p:origin x="106" y="2150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90A0-37F3-4B78-ADBB-4CCE4B3EECFA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EB15E-065A-467B-A4CE-4E194C6D9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6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DAFFE-2823-41FB-D232-646A9CC21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69553-F194-ABB6-159F-3630402DF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FEA4D-6488-D9EC-EEC4-3EAC00CF7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26735FC-C64A-310D-025C-D3C00542F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DA850D-C94F-EC1B-D416-2B17FC0C2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472156-24BA-7F59-06F0-62775BBA4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small et contenu 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44" y="41295"/>
            <a:ext cx="8969766" cy="377565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95546"/>
            <a:ext cx="9144000" cy="3893573"/>
          </a:xfrm>
        </p:spPr>
        <p:txBody>
          <a:bodyPr/>
          <a:lstStyle>
            <a:lvl1pPr marL="268288" indent="-268288">
              <a:lnSpc>
                <a:spcPct val="100000"/>
              </a:lnSpc>
              <a:defRPr sz="2000"/>
            </a:lvl1pPr>
            <a:lvl2pPr marL="536575" indent="-268288">
              <a:buFont typeface="Arial" panose="020B0604020202020204" pitchFamily="34" charset="0"/>
              <a:buChar char="–"/>
              <a:defRPr sz="1600"/>
            </a:lvl2pPr>
            <a:lvl3pPr marL="822325" indent="-285750">
              <a:buFont typeface="Arial" panose="020B0604020202020204" pitchFamily="34" charset="0"/>
              <a:buChar char="."/>
              <a:tabLst/>
              <a:defRPr sz="1300"/>
            </a:lvl3pPr>
            <a:lvl4pPr marL="1042416" indent="0">
              <a:buFontTx/>
              <a:buNone/>
              <a:defRPr sz="800"/>
            </a:lvl4pPr>
          </a:lstStyle>
          <a:p>
            <a:pPr lvl="0" eaLnBrk="1" latinLnBrk="0" hangingPunct="1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 eaLnBrk="1" latinLnBrk="0" hangingPunct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 eaLnBrk="1" latinLnBrk="0" hangingPunct="1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 eaLnBrk="1" latinLnBrk="0" hangingPunct="1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CA7DB3D-BD46-7D7E-9D54-2F99A811D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0AC6D95-49FB-B603-9408-22144C92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DBFD62-BFFE-6634-0944-95BF8366C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C4AF352-E474-B4BC-8245-326D7BB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D4706AC-26A3-09B8-A503-93C3F6863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B2BA70-DF2A-74A8-E530-5C715868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9" descr="bande-01.eps">
            <a:extLst>
              <a:ext uri="{FF2B5EF4-FFF2-40B4-BE49-F238E27FC236}">
                <a16:creationId xmlns:a16="http://schemas.microsoft.com/office/drawing/2014/main" id="{354D9FE2-E978-4959-8701-35D15BF6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/>
          <a:stretch/>
        </p:blipFill>
        <p:spPr>
          <a:xfrm>
            <a:off x="0" y="4968380"/>
            <a:ext cx="9144000" cy="187236"/>
          </a:xfrm>
          <a:prstGeom prst="rect">
            <a:avLst/>
          </a:prstGeom>
        </p:spPr>
      </p:pic>
      <p:pic>
        <p:nvPicPr>
          <p:cNvPr id="10" name="Image 9" descr="bande-01.eps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73"/>
          <a:stretch/>
        </p:blipFill>
        <p:spPr>
          <a:xfrm>
            <a:off x="36674" y="4969079"/>
            <a:ext cx="176886" cy="181755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4" r:id="rId8"/>
    <p:sldLayoutId id="2147483664" r:id="rId9"/>
    <p:sldLayoutId id="2147483667" r:id="rId10"/>
    <p:sldLayoutId id="214748367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ndico.cern.ch/event/1334617/contributions/5617926/attachments/2758034/4803636/SLAWG20231123_crystal_brainstorm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github.com/xsuite" TargetMode="External"/><Relationship Id="rId4" Type="http://schemas.openxmlformats.org/officeDocument/2006/relationships/hyperlink" Target="https://gitlab.cern.ch/sps-projects/sx_xsuite_s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xsuit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b.2015.03.001" TargetMode="External"/><Relationship Id="rId2" Type="http://schemas.openxmlformats.org/officeDocument/2006/relationships/hyperlink" Target="https://cds.cern.ch/record/2758839/files/CERN-THESIS-2021-022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ndico.ijclab.in2p3.fr/event/992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4D9A-FAB4-6B1C-2ECA-F0EA2FE1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8DF0-3356-5DB1-5ACF-9A6866BA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Concept : drop-in septa replacement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A45E-3AA4-A394-9DFA-16CA3D7D88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CAFD-6DB7-78C9-FC23-987724861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49E1-1A79-3024-FE7D-A5B30108A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141FBF-DA50-DAD5-15EE-622B35F5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760068" cy="2040131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Nominal slow extraction scheme on third order resonant tune</a:t>
            </a:r>
          </a:p>
          <a:p>
            <a:r>
              <a:rPr lang="en-GB" noProof="0" dirty="0"/>
              <a:t>Extraction with 3 arrays of crystal to </a:t>
            </a:r>
            <a:br>
              <a:rPr lang="en-GB" noProof="0" dirty="0"/>
            </a:br>
            <a:r>
              <a:rPr lang="en-GB" noProof="0" dirty="0"/>
              <a:t>increase efficiency and depopulate</a:t>
            </a:r>
            <a:br>
              <a:rPr lang="en-GB" noProof="0" dirty="0"/>
            </a:br>
            <a:r>
              <a:rPr lang="en-GB" noProof="0" dirty="0"/>
              <a:t>the beam density at the septum</a:t>
            </a:r>
          </a:p>
          <a:p>
            <a:r>
              <a:rPr lang="en-GB" noProof="0" dirty="0"/>
              <a:t>Trajectories clear the present thin</a:t>
            </a:r>
            <a:br>
              <a:rPr lang="en-GB" noProof="0" dirty="0"/>
            </a:br>
            <a:r>
              <a:rPr lang="en-GB" noProof="0" dirty="0"/>
              <a:t>septum aperture</a:t>
            </a:r>
          </a:p>
        </p:txBody>
      </p:sp>
      <p:pic>
        <p:nvPicPr>
          <p:cNvPr id="8" name="Picture 7" descr="A graph of red and black dots&#10;&#10;Description automatically generated">
            <a:extLst>
              <a:ext uri="{FF2B5EF4-FFF2-40B4-BE49-F238E27FC236}">
                <a16:creationId xmlns:a16="http://schemas.microsoft.com/office/drawing/2014/main" id="{386AE376-93CF-3EC6-3D0F-C4FE3FFFC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3" y="2285318"/>
            <a:ext cx="4167187" cy="2500312"/>
          </a:xfrm>
          <a:prstGeom prst="rect">
            <a:avLst/>
          </a:prstGeom>
        </p:spPr>
      </p:pic>
      <p:pic>
        <p:nvPicPr>
          <p:cNvPr id="9" name="Picture 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7203B8C-A475-204D-B0A2-9DAE6985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8795" y="456307"/>
            <a:ext cx="4970834" cy="231972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6B9B98-C02D-3D33-3000-F64388802D2D}"/>
              </a:ext>
            </a:extLst>
          </p:cNvPr>
          <p:cNvSpPr txBox="1">
            <a:spLocks/>
          </p:cNvSpPr>
          <p:nvPr/>
        </p:nvSpPr>
        <p:spPr>
          <a:xfrm>
            <a:off x="4065006" y="2858182"/>
            <a:ext cx="4760068" cy="204013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Pros</a:t>
            </a:r>
          </a:p>
          <a:p>
            <a:pPr lvl="1"/>
            <a:r>
              <a:rPr lang="en-GB" noProof="0" dirty="0"/>
              <a:t>No change to the slow extraction scheme</a:t>
            </a:r>
          </a:p>
          <a:p>
            <a:pPr lvl="1"/>
            <a:r>
              <a:rPr lang="en-GB" noProof="0" dirty="0"/>
              <a:t>Local scheme with only changes near present </a:t>
            </a:r>
          </a:p>
          <a:p>
            <a:r>
              <a:rPr lang="en-GB" noProof="0" dirty="0"/>
              <a:t>Cons</a:t>
            </a:r>
          </a:p>
          <a:p>
            <a:pPr lvl="1"/>
            <a:r>
              <a:rPr lang="en-GB" noProof="0" dirty="0"/>
              <a:t>Large channelling required of 400 µrad</a:t>
            </a:r>
          </a:p>
          <a:p>
            <a:pPr lvl="1"/>
            <a:r>
              <a:rPr lang="en-GB" noProof="0" dirty="0"/>
              <a:t>Single pass channelling limits the efficiency of the scheme</a:t>
            </a:r>
          </a:p>
          <a:p>
            <a:pPr lvl="1"/>
            <a:r>
              <a:rPr lang="en-GB" noProof="0" dirty="0"/>
              <a:t>Not possible with present hardware and unrealistic with the nominal slow extraction spiral step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450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EB51-17BE-A604-A8C0-1622037D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Concept : non-local, momentum driven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D5FD-8F97-C302-DDFF-29A5C74E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712677" cy="3893573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Extract particles from the SPS through a non-resonant extraction scheme in which the particles receive a kick at the TECA (crystal) in LSS4 and get extracted in LSS2</a:t>
            </a:r>
          </a:p>
          <a:p>
            <a:r>
              <a:rPr lang="en-GB" noProof="0" dirty="0"/>
              <a:t>Primarily single-turn scheme</a:t>
            </a:r>
          </a:p>
          <a:p>
            <a:r>
              <a:rPr lang="en-GB" noProof="0" dirty="0"/>
              <a:t>Objectives</a:t>
            </a:r>
          </a:p>
          <a:p>
            <a:pPr lvl="1"/>
            <a:r>
              <a:rPr lang="en-GB" noProof="0" dirty="0"/>
              <a:t>Use channelling and linear optics to create a large gap at the extraction region</a:t>
            </a:r>
          </a:p>
          <a:p>
            <a:pPr lvl="1"/>
            <a:r>
              <a:rPr lang="en-GB" noProof="0" dirty="0"/>
              <a:t>Control extraction rate with ring relative momentum change</a:t>
            </a:r>
          </a:p>
          <a:p>
            <a:pPr lvl="1"/>
            <a:r>
              <a:rPr lang="en-GB" noProof="0" dirty="0"/>
              <a:t>Characterise efficiency and frequency content of the spill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93EB0-CA56-EE17-B4C8-57464F248A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F206E-3F01-5CCD-F71B-2062B1170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0E4F-12CE-7B8D-A8C9-043BF8EA4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74EA4-51B4-0614-BB35-DB9DE0FD0182}"/>
              </a:ext>
            </a:extLst>
          </p:cNvPr>
          <p:cNvSpPr txBox="1"/>
          <p:nvPr/>
        </p:nvSpPr>
        <p:spPr>
          <a:xfrm>
            <a:off x="140678" y="4752093"/>
            <a:ext cx="3252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noProof="0" dirty="0">
                <a:solidFill>
                  <a:schemeClr val="accent6"/>
                </a:solidFill>
              </a:rPr>
              <a:t>[1] P. Arrutia, Non-resonant momentum-driven SX, </a:t>
            </a:r>
            <a:r>
              <a:rPr lang="en-GB" sz="700" noProof="0" dirty="0">
                <a:solidFill>
                  <a:schemeClr val="accent6"/>
                </a:solidFill>
                <a:hlinkClick r:id="rId2"/>
              </a:rPr>
              <a:t>SLAWG#73</a:t>
            </a:r>
            <a:r>
              <a:rPr lang="en-GB" sz="700" noProof="0" dirty="0">
                <a:solidFill>
                  <a:schemeClr val="accent6"/>
                </a:solidFill>
              </a:rPr>
              <a:t>, CERN, 2023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0E46B9-6478-9069-DC31-BB9CD7FE62F6}"/>
              </a:ext>
            </a:extLst>
          </p:cNvPr>
          <p:cNvGrpSpPr/>
          <p:nvPr/>
        </p:nvGrpSpPr>
        <p:grpSpPr>
          <a:xfrm>
            <a:off x="4712677" y="1019302"/>
            <a:ext cx="4274613" cy="2846060"/>
            <a:chOff x="5615275" y="2714269"/>
            <a:chExt cx="5738525" cy="382074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69B5652-566F-E026-39D7-93E64EC5578A}"/>
                </a:ext>
              </a:extLst>
            </p:cNvPr>
            <p:cNvSpPr/>
            <p:nvPr/>
          </p:nvSpPr>
          <p:spPr>
            <a:xfrm>
              <a:off x="6158948" y="2714269"/>
              <a:ext cx="5194852" cy="344887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E0881C-26D9-FBD9-7940-73A7E86069C9}"/>
                    </a:ext>
                  </a:extLst>
                </p:cNvPr>
                <p:cNvSpPr txBox="1"/>
                <p:nvPr/>
              </p:nvSpPr>
              <p:spPr>
                <a:xfrm rot="16200000">
                  <a:off x="5231707" y="4180671"/>
                  <a:ext cx="1138998" cy="371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μrad</m:t>
                        </m:r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E0881C-26D9-FBD9-7940-73A7E8606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31707" y="4180671"/>
                  <a:ext cx="1138998" cy="371862"/>
                </a:xfrm>
                <a:prstGeom prst="rect">
                  <a:avLst/>
                </a:prstGeom>
                <a:blipFill>
                  <a:blip r:embed="rId3"/>
                  <a:stretch>
                    <a:fillRect r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1FB874A-56AD-6C49-E9C0-6029FA7EC3D2}"/>
                    </a:ext>
                  </a:extLst>
                </p:cNvPr>
                <p:cNvSpPr txBox="1"/>
                <p:nvPr/>
              </p:nvSpPr>
              <p:spPr>
                <a:xfrm>
                  <a:off x="8259476" y="6163148"/>
                  <a:ext cx="889197" cy="371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ucida Sans Typewriter" panose="020B0509030504030204" pitchFamily="49" charset="77"/>
                    </a:rPr>
                    <a:t>x</a:t>
                  </a:r>
                  <a14:m>
                    <m:oMath xmlns:m="http://schemas.openxmlformats.org/officeDocument/2006/math">
                      <m: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1FB874A-56AD-6C49-E9C0-6029FA7EC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476" y="6163148"/>
                  <a:ext cx="889197" cy="371862"/>
                </a:xfrm>
                <a:prstGeom prst="rect">
                  <a:avLst/>
                </a:prstGeom>
                <a:blipFill>
                  <a:blip r:embed="rId4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7452E4-3DBA-7809-C715-4B6F61E75693}"/>
                </a:ext>
              </a:extLst>
            </p:cNvPr>
            <p:cNvCxnSpPr/>
            <p:nvPr/>
          </p:nvCxnSpPr>
          <p:spPr>
            <a:xfrm>
              <a:off x="9972261" y="2714269"/>
              <a:ext cx="0" cy="3448878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B96235F-05DA-F820-E20D-581A6D6D2DE9}"/>
                </a:ext>
              </a:extLst>
            </p:cNvPr>
            <p:cNvCxnSpPr/>
            <p:nvPr/>
          </p:nvCxnSpPr>
          <p:spPr>
            <a:xfrm>
              <a:off x="10383078" y="2714269"/>
              <a:ext cx="0" cy="3448878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6299EA-D10C-1A68-20EC-22AEF6E417EC}"/>
                </a:ext>
              </a:extLst>
            </p:cNvPr>
            <p:cNvSpPr/>
            <p:nvPr/>
          </p:nvSpPr>
          <p:spPr>
            <a:xfrm>
              <a:off x="9972261" y="3380191"/>
              <a:ext cx="397565" cy="308113"/>
            </a:xfrm>
            <a:prstGeom prst="rect">
              <a:avLst/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2B83FE5-4107-62F8-E290-93BE596B015E}"/>
                    </a:ext>
                  </a:extLst>
                </p:cNvPr>
                <p:cNvSpPr txBox="1"/>
                <p:nvPr/>
              </p:nvSpPr>
              <p:spPr>
                <a:xfrm>
                  <a:off x="7812340" y="3002748"/>
                  <a:ext cx="2012529" cy="371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Crystal</m:t>
                        </m:r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acceptance</m:t>
                        </m:r>
                      </m:oMath>
                    </m:oMathPara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2B83FE5-4107-62F8-E290-93BE596B0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340" y="3002748"/>
                  <a:ext cx="2012529" cy="371862"/>
                </a:xfrm>
                <a:prstGeom prst="rect">
                  <a:avLst/>
                </a:prstGeom>
                <a:blipFill>
                  <a:blip r:embed="rId5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5F4BC3-E093-F7E7-057D-FFDF9A93D7F7}"/>
                </a:ext>
              </a:extLst>
            </p:cNvPr>
            <p:cNvSpPr/>
            <p:nvPr/>
          </p:nvSpPr>
          <p:spPr>
            <a:xfrm rot="20080705">
              <a:off x="6392936" y="4692159"/>
              <a:ext cx="1648888" cy="563199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BD6AD5E-01E6-D0DF-69FA-8D4387AA869E}"/>
                </a:ext>
              </a:extLst>
            </p:cNvPr>
            <p:cNvSpPr/>
            <p:nvPr/>
          </p:nvSpPr>
          <p:spPr>
            <a:xfrm rot="20080705">
              <a:off x="8387225" y="3691480"/>
              <a:ext cx="1648888" cy="55729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337C389-0926-D08F-42D1-862E88804FB7}"/>
                </a:ext>
              </a:extLst>
            </p:cNvPr>
            <p:cNvSpPr/>
            <p:nvPr/>
          </p:nvSpPr>
          <p:spPr>
            <a:xfrm rot="20080705">
              <a:off x="6847753" y="4836865"/>
              <a:ext cx="739251" cy="27378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B5C9DD3-8695-6E20-4B98-075B265E7F96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7096940" y="3829400"/>
              <a:ext cx="1792778" cy="889815"/>
            </a:xfrm>
            <a:prstGeom prst="line">
              <a:avLst/>
            </a:prstGeom>
            <a:noFill/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3CC010-0E2B-0FF4-A1DE-1C1B6CBE5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1767" y="4281907"/>
              <a:ext cx="1877695" cy="952765"/>
            </a:xfrm>
            <a:prstGeom prst="line">
              <a:avLst/>
            </a:prstGeom>
            <a:noFill/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</p:cxnSp>
        <p:sp>
          <p:nvSpPr>
            <p:cNvPr id="70" name="Right Arrow 19">
              <a:extLst>
                <a:ext uri="{FF2B5EF4-FFF2-40B4-BE49-F238E27FC236}">
                  <a16:creationId xmlns:a16="http://schemas.microsoft.com/office/drawing/2014/main" id="{D1985391-1921-08E3-4CC9-8E4AFBA260B6}"/>
                </a:ext>
              </a:extLst>
            </p:cNvPr>
            <p:cNvSpPr/>
            <p:nvPr/>
          </p:nvSpPr>
          <p:spPr>
            <a:xfrm rot="19883217">
              <a:off x="7876962" y="4784680"/>
              <a:ext cx="1318658" cy="352325"/>
            </a:xfrm>
            <a:prstGeom prst="rightArrow">
              <a:avLst/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3CEC347-C1D7-5B1A-8BC1-65CB4B4237D3}"/>
                    </a:ext>
                  </a:extLst>
                </p:cNvPr>
                <p:cNvSpPr txBox="1"/>
                <p:nvPr/>
              </p:nvSpPr>
              <p:spPr>
                <a:xfrm>
                  <a:off x="7993987" y="5149996"/>
                  <a:ext cx="1796626" cy="619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Reference</m:t>
                        </m:r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momntum</m:t>
                        </m:r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change</m:t>
                        </m:r>
                      </m:oMath>
                    </m:oMathPara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3CEC347-C1D7-5B1A-8BC1-65CB4B423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3987" y="5149996"/>
                  <a:ext cx="1796626" cy="619770"/>
                </a:xfrm>
                <a:prstGeom prst="rect">
                  <a:avLst/>
                </a:prstGeom>
                <a:blipFill>
                  <a:blip r:embed="rId6"/>
                  <a:stretch>
                    <a:fillRect r="-457" b="-2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8E38442-8768-8384-5BBF-418D0F4BC30C}"/>
                </a:ext>
              </a:extLst>
            </p:cNvPr>
            <p:cNvSpPr/>
            <p:nvPr/>
          </p:nvSpPr>
          <p:spPr>
            <a:xfrm rot="20080705">
              <a:off x="8862598" y="3833237"/>
              <a:ext cx="739251" cy="27378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20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5FCD-A46B-B69F-D2A0-1ACFF808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Momentum driven extraction : proof-of-principle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794F-E5AA-B2BC-9C85-32D9126C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975860" cy="3893573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Hardware requirements</a:t>
            </a:r>
          </a:p>
          <a:p>
            <a:pPr lvl="1"/>
            <a:r>
              <a:rPr lang="en-GB" noProof="0" dirty="0"/>
              <a:t>Crystal channelling from the TECA position</a:t>
            </a:r>
          </a:p>
          <a:p>
            <a:pPr lvl="1"/>
            <a:r>
              <a:rPr lang="en-GB" noProof="0" dirty="0"/>
              <a:t>Transport to nominal slow extraction straight section (LSS2)</a:t>
            </a:r>
          </a:p>
          <a:p>
            <a:pPr lvl="1"/>
            <a:r>
              <a:rPr lang="en-GB" noProof="0" dirty="0"/>
              <a:t>Retracted electrostatic septa -&gt; first element is TPST (~</a:t>
            </a:r>
            <a:r>
              <a:rPr lang="en-GB" dirty="0"/>
              <a:t>5</a:t>
            </a:r>
            <a:r>
              <a:rPr lang="en-GB" noProof="0" dirty="0"/>
              <a:t> mm thick protection device in front of the first magnetic septum)</a:t>
            </a:r>
          </a:p>
          <a:p>
            <a:pPr lvl="1"/>
            <a:r>
              <a:rPr lang="en-GB" dirty="0"/>
              <a:t>Possible use of existing collimator for development (TCSM)</a:t>
            </a:r>
            <a:endParaRPr lang="en-GB" noProof="0" dirty="0"/>
          </a:p>
          <a:p>
            <a:r>
              <a:rPr lang="en-GB" noProof="0" dirty="0"/>
              <a:t>Optics requirements</a:t>
            </a:r>
          </a:p>
          <a:p>
            <a:pPr lvl="1"/>
            <a:r>
              <a:rPr lang="en-GB" noProof="0" dirty="0"/>
              <a:t>High dispersion and low horizontal beta function at the crystal location</a:t>
            </a:r>
          </a:p>
          <a:p>
            <a:pPr lvl="1"/>
            <a:r>
              <a:rPr lang="en-GB" noProof="0" dirty="0"/>
              <a:t>~π/2 phase advance between the crystal and the extraction magnetic septum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8973-0769-CE5B-2327-C647877889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C06D-F862-30E1-3CCA-99545D1D7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8827-DC8D-03A7-4E41-2A3A80CE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7" name="Picture 6" descr="A diagram of a circular object with text&#10;&#10;AI-generated content may be incorrect.">
            <a:extLst>
              <a:ext uri="{FF2B5EF4-FFF2-40B4-BE49-F238E27FC236}">
                <a16:creationId xmlns:a16="http://schemas.microsoft.com/office/drawing/2014/main" id="{F896DF47-C83C-D059-1927-B64CB9B46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96" y="2215463"/>
            <a:ext cx="3482251" cy="26465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312F77-E556-2360-E57E-B1C4E2B63980}"/>
              </a:ext>
            </a:extLst>
          </p:cNvPr>
          <p:cNvGrpSpPr/>
          <p:nvPr/>
        </p:nvGrpSpPr>
        <p:grpSpPr>
          <a:xfrm>
            <a:off x="5362989" y="495546"/>
            <a:ext cx="3482251" cy="1814367"/>
            <a:chOff x="5615275" y="2714269"/>
            <a:chExt cx="5738525" cy="38207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C86EB7-83CB-1F49-C6CF-1763E9FB056A}"/>
                </a:ext>
              </a:extLst>
            </p:cNvPr>
            <p:cNvSpPr/>
            <p:nvPr/>
          </p:nvSpPr>
          <p:spPr>
            <a:xfrm>
              <a:off x="6158948" y="2714269"/>
              <a:ext cx="5194852" cy="344887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2554552-EAA4-78D2-8D5C-FDB5B3E1A232}"/>
                    </a:ext>
                  </a:extLst>
                </p:cNvPr>
                <p:cNvSpPr txBox="1"/>
                <p:nvPr/>
              </p:nvSpPr>
              <p:spPr>
                <a:xfrm rot="16200000">
                  <a:off x="5231707" y="4180671"/>
                  <a:ext cx="1138998" cy="371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μrad</m:t>
                        </m:r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2554552-EAA4-78D2-8D5C-FDB5B3E1A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31707" y="4180671"/>
                  <a:ext cx="1138998" cy="371862"/>
                </a:xfrm>
                <a:prstGeom prst="rect">
                  <a:avLst/>
                </a:prstGeom>
                <a:blipFill>
                  <a:blip r:embed="rId3"/>
                  <a:stretch>
                    <a:fillRect t="-35227" r="-351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EE4978-E3DE-1263-4AD6-35459CDED199}"/>
                    </a:ext>
                  </a:extLst>
                </p:cNvPr>
                <p:cNvSpPr txBox="1"/>
                <p:nvPr/>
              </p:nvSpPr>
              <p:spPr>
                <a:xfrm>
                  <a:off x="8259476" y="6163148"/>
                  <a:ext cx="889197" cy="371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ucida Sans Typewriter" panose="020B0509030504030204" pitchFamily="49" charset="77"/>
                    </a:rPr>
                    <a:t>x</a:t>
                  </a:r>
                  <a14:m>
                    <m:oMath xmlns:m="http://schemas.openxmlformats.org/officeDocument/2006/math">
                      <m: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EE4978-E3DE-1263-4AD6-35459CDED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476" y="6163148"/>
                  <a:ext cx="889197" cy="371862"/>
                </a:xfrm>
                <a:prstGeom prst="rect">
                  <a:avLst/>
                </a:prstGeom>
                <a:blipFill>
                  <a:blip r:embed="rId4"/>
                  <a:stretch>
                    <a:fillRect l="-1136" t="-6897" r="-19318" b="-793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CF107B-2499-EE72-0038-7ED4C6A4CCB7}"/>
                </a:ext>
              </a:extLst>
            </p:cNvPr>
            <p:cNvCxnSpPr/>
            <p:nvPr/>
          </p:nvCxnSpPr>
          <p:spPr>
            <a:xfrm>
              <a:off x="8391114" y="2714269"/>
              <a:ext cx="0" cy="3448877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604820-FE03-AF40-B1B7-8E0D263B8A08}"/>
                </a:ext>
              </a:extLst>
            </p:cNvPr>
            <p:cNvCxnSpPr/>
            <p:nvPr/>
          </p:nvCxnSpPr>
          <p:spPr>
            <a:xfrm>
              <a:off x="8801931" y="2714269"/>
              <a:ext cx="0" cy="3448877"/>
            </a:xfrm>
            <a:prstGeom prst="line">
              <a:avLst/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189AE-78F3-6391-BF75-75CBDB961EDF}"/>
                </a:ext>
              </a:extLst>
            </p:cNvPr>
            <p:cNvSpPr/>
            <p:nvPr/>
          </p:nvSpPr>
          <p:spPr>
            <a:xfrm>
              <a:off x="8391114" y="4749779"/>
              <a:ext cx="397564" cy="308114"/>
            </a:xfrm>
            <a:prstGeom prst="rect">
              <a:avLst/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31E6C27-5183-008B-8585-DBCFF438B1A2}"/>
                    </a:ext>
                  </a:extLst>
                </p:cNvPr>
                <p:cNvSpPr txBox="1"/>
                <p:nvPr/>
              </p:nvSpPr>
              <p:spPr>
                <a:xfrm>
                  <a:off x="8815185" y="4663295"/>
                  <a:ext cx="2012530" cy="371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Crystal</m:t>
                        </m:r>
                        <m: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GB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acceptance</m:t>
                        </m:r>
                      </m:oMath>
                    </m:oMathPara>
                  </a14:m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Typewriter" panose="020B0509030504030204" pitchFamily="49" charset="77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31E6C27-5183-008B-8585-DBCFF438B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185" y="4663295"/>
                  <a:ext cx="2012530" cy="371861"/>
                </a:xfrm>
                <a:prstGeom prst="rect">
                  <a:avLst/>
                </a:prstGeom>
                <a:blipFill>
                  <a:blip r:embed="rId5"/>
                  <a:stretch>
                    <a:fillRect r="-11443" b="-689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ABE5BD-3858-5190-C6E2-B51752C3BE64}"/>
                </a:ext>
              </a:extLst>
            </p:cNvPr>
            <p:cNvSpPr/>
            <p:nvPr/>
          </p:nvSpPr>
          <p:spPr>
            <a:xfrm rot="20080705">
              <a:off x="6806076" y="5061069"/>
              <a:ext cx="1648888" cy="557298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D176F5-CF12-BE71-AB12-DBACAB82E2A0}"/>
                </a:ext>
              </a:extLst>
            </p:cNvPr>
            <p:cNvSpPr/>
            <p:nvPr/>
          </p:nvSpPr>
          <p:spPr>
            <a:xfrm rot="20080705">
              <a:off x="7281450" y="5202827"/>
              <a:ext cx="739251" cy="273783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Typewriter" panose="020B0509030504030204" pitchFamily="49" charset="77"/>
                <a:ea typeface="+mn-ea"/>
                <a:cs typeface="+mn-cs"/>
              </a:endParaRPr>
            </a:p>
          </p:txBody>
        </p:sp>
      </p:grpSp>
      <p:sp>
        <p:nvSpPr>
          <p:cNvPr id="24" name="Arrow: Up 23">
            <a:extLst>
              <a:ext uri="{FF2B5EF4-FFF2-40B4-BE49-F238E27FC236}">
                <a16:creationId xmlns:a16="http://schemas.microsoft.com/office/drawing/2014/main" id="{87C1EABE-B5BC-BA12-51C1-51F7BFD8683F}"/>
              </a:ext>
            </a:extLst>
          </p:cNvPr>
          <p:cNvSpPr/>
          <p:nvPr/>
        </p:nvSpPr>
        <p:spPr>
          <a:xfrm>
            <a:off x="7112322" y="1022123"/>
            <a:ext cx="107020" cy="39896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26F6A7-05EE-4396-FB37-1D2903A78C56}"/>
                  </a:ext>
                </a:extLst>
              </p:cNvPr>
              <p:cNvSpPr txBox="1"/>
              <p:nvPr/>
            </p:nvSpPr>
            <p:spPr>
              <a:xfrm>
                <a:off x="7343988" y="1111771"/>
                <a:ext cx="10422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GB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channelling</m:t>
                      </m:r>
                    </m:oMath>
                  </m:oMathPara>
                </a14:m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Typewriter" panose="020B0509030504030204" pitchFamily="49" charset="77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26F6A7-05EE-4396-FB37-1D2903A78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988" y="1111771"/>
                <a:ext cx="1042272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2356604-123E-561E-86E8-0BEA7803B623}"/>
              </a:ext>
            </a:extLst>
          </p:cNvPr>
          <p:cNvSpPr/>
          <p:nvPr/>
        </p:nvSpPr>
        <p:spPr>
          <a:xfrm>
            <a:off x="7003336" y="872791"/>
            <a:ext cx="241250" cy="146315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Typewriter" panose="020B0509030504030204" pitchFamily="49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0493EB-F610-EBC9-BDD6-72E010AA789C}"/>
                  </a:ext>
                </a:extLst>
              </p:cNvPr>
              <p:cNvSpPr txBox="1"/>
              <p:nvPr/>
            </p:nvSpPr>
            <p:spPr>
              <a:xfrm>
                <a:off x="7299136" y="815172"/>
                <a:ext cx="15584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channeled</m:t>
                      </m:r>
                      <m: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GB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particles</m:t>
                      </m:r>
                    </m:oMath>
                  </m:oMathPara>
                </a14:m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Typewriter" panose="020B0509030504030204" pitchFamily="49" charset="77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0493EB-F610-EBC9-BDD6-72E010AA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36" y="815172"/>
                <a:ext cx="1558439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>
            <a:extLst>
              <a:ext uri="{FF2B5EF4-FFF2-40B4-BE49-F238E27FC236}">
                <a16:creationId xmlns:a16="http://schemas.microsoft.com/office/drawing/2014/main" id="{421C5699-DF0A-82C2-1D0F-FF0AAFFEC28E}"/>
              </a:ext>
            </a:extLst>
          </p:cNvPr>
          <p:cNvSpPr/>
          <p:nvPr/>
        </p:nvSpPr>
        <p:spPr>
          <a:xfrm>
            <a:off x="6381994" y="2795774"/>
            <a:ext cx="1533385" cy="1580338"/>
          </a:xfrm>
          <a:prstGeom prst="arc">
            <a:avLst>
              <a:gd name="adj1" fmla="val 16200000"/>
              <a:gd name="adj2" fmla="val 88946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3485A6-F2B4-17B3-225F-2576B99E9611}"/>
              </a:ext>
            </a:extLst>
          </p:cNvPr>
          <p:cNvCxnSpPr>
            <a:cxnSpLocks/>
          </p:cNvCxnSpPr>
          <p:nvPr/>
        </p:nvCxnSpPr>
        <p:spPr>
          <a:xfrm flipH="1" flipV="1">
            <a:off x="5625873" y="3153552"/>
            <a:ext cx="654425" cy="864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3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BD7C-7139-B8FD-94BD-6B505B53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SPS optics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1C75D-91A8-E5B0-07B7-DAF6BF563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95546"/>
                <a:ext cx="4065006" cy="430164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noProof="0" dirty="0"/>
                  <a:t>SPS optics</a:t>
                </a:r>
              </a:p>
              <a:p>
                <a:pPr lvl="1"/>
                <a:r>
                  <a:rPr lang="en-GB" noProof="0" dirty="0"/>
                  <a:t>Single F and D quads circuits</a:t>
                </a:r>
              </a:p>
              <a:p>
                <a:pPr lvl="1"/>
                <a:r>
                  <a:rPr lang="en-GB" dirty="0"/>
                  <a:t>Nominal slow extraction tune at 26 and LHC-beam tune at 20</a:t>
                </a:r>
              </a:p>
              <a:p>
                <a:pPr lvl="1"/>
                <a:r>
                  <a:rPr lang="en-GB" noProof="0" dirty="0"/>
                  <a:t>Large range of possible tunes</a:t>
                </a:r>
              </a:p>
              <a:p>
                <a:r>
                  <a:rPr lang="en-GB" dirty="0"/>
                  <a:t>Optics requirements considered</a:t>
                </a:r>
              </a:p>
              <a:p>
                <a:pPr lvl="1">
                  <a:tabLst>
                    <a:tab pos="457200" algn="l"/>
                  </a:tabLst>
                </a:pPr>
                <a:r>
                  <a:rPr lang="en-GB" dirty="0"/>
                  <a:t>High Dispersion term over </a:t>
                </a:r>
                <a:r>
                  <a:rPr lang="en-GB" dirty="0" err="1"/>
                  <a:t>Betatronic</a:t>
                </a:r>
                <a:r>
                  <a:rPr lang="en-GB" dirty="0"/>
                  <a:t> term</a:t>
                </a:r>
              </a:p>
              <a:p>
                <a:pPr lvl="1"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T" dirty="0"/>
                  <a:t> : good phase advance between crystal and collimator</a:t>
                </a:r>
                <a:endParaRPr lang="en-US" dirty="0"/>
              </a:p>
              <a:p>
                <a:pPr lvl="1">
                  <a:tabLst>
                    <a:tab pos="457200" algn="l"/>
                  </a:tabLst>
                </a:pPr>
                <a:r>
                  <a:rPr lang="en-US" dirty="0"/>
                  <a:t>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r>
                  <a:rPr lang="en-US" dirty="0"/>
                  <a:t> (Q)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col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cry</m:t>
                            </m:r>
                          </m:sub>
                        </m:sSub>
                      </m:e>
                    </m:rad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⁡(∆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IT" dirty="0"/>
                  <a:t> : offset at the 	collimator given by the channelling effect (must be positive to extract outwards the ring)</a:t>
                </a:r>
                <a:endParaRPr lang="en-US" dirty="0"/>
              </a:p>
              <a:p>
                <a:pPr lvl="1">
                  <a:tabLst>
                    <a:tab pos="457200" algn="l"/>
                  </a:tabLst>
                </a:pPr>
                <a:r>
                  <a:rPr lang="en-IT" dirty="0"/>
                  <a:t>Dimensions of the beam: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T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IT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T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Possible working point at 16.1, 19.1,  </a:t>
                </a:r>
                <a:r>
                  <a:rPr lang="en-US" dirty="0">
                    <a:highlight>
                      <a:srgbClr val="FFFF00"/>
                    </a:highlight>
                  </a:rPr>
                  <a:t>22.1</a:t>
                </a:r>
                <a:r>
                  <a:rPr lang="en-US" dirty="0"/>
                  <a:t> and 25.1</a:t>
                </a:r>
                <a:endParaRPr lang="en-IT" dirty="0"/>
              </a:p>
              <a:p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1C75D-91A8-E5B0-07B7-DAF6BF563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95546"/>
                <a:ext cx="4065006" cy="4301642"/>
              </a:xfrm>
              <a:blipFill>
                <a:blip r:embed="rId2"/>
                <a:stretch>
                  <a:fillRect l="-450" t="-2125" r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197E-93D1-400C-85A3-81D698885B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5B2A-01D8-5A5B-7E6E-F48CAC106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CC5B-30DA-9363-62D2-E1D8D5E60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AE863AE-D848-12EB-B9AE-5E9D5F47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1" y="495546"/>
            <a:ext cx="4864510" cy="44128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AFE70C-2CB5-C70B-D8EE-F6073718CCB5}"/>
              </a:ext>
            </a:extLst>
          </p:cNvPr>
          <p:cNvCxnSpPr/>
          <p:nvPr/>
        </p:nvCxnSpPr>
        <p:spPr>
          <a:xfrm>
            <a:off x="4991100" y="522093"/>
            <a:ext cx="0" cy="4099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D08944-6798-4893-7663-7D6F0E194B62}"/>
              </a:ext>
            </a:extLst>
          </p:cNvPr>
          <p:cNvCxnSpPr/>
          <p:nvPr/>
        </p:nvCxnSpPr>
        <p:spPr>
          <a:xfrm>
            <a:off x="6000750" y="548640"/>
            <a:ext cx="0" cy="4099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70A8D8-274B-D989-B66F-83170DD4B2EE}"/>
              </a:ext>
            </a:extLst>
          </p:cNvPr>
          <p:cNvCxnSpPr/>
          <p:nvPr/>
        </p:nvCxnSpPr>
        <p:spPr>
          <a:xfrm>
            <a:off x="7018020" y="522093"/>
            <a:ext cx="0" cy="4099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48566-3FB7-09BE-90FA-BBDCEC89E167}"/>
              </a:ext>
            </a:extLst>
          </p:cNvPr>
          <p:cNvCxnSpPr/>
          <p:nvPr/>
        </p:nvCxnSpPr>
        <p:spPr>
          <a:xfrm>
            <a:off x="8039100" y="522093"/>
            <a:ext cx="0" cy="4099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7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6686-59A9-005B-F069-5CFBF0CF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SPS optics Q=22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7481D-FBDE-04D4-C4EA-7E154DD50D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95546"/>
                <a:ext cx="4387702" cy="149996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Maximum beam sizes along the ring</a:t>
                </a:r>
              </a:p>
              <a:p>
                <a:pPr marL="554037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T" dirty="0">
                    <a:solidFill>
                      <a:schemeClr val="tx2"/>
                    </a:solidFill>
                  </a:rPr>
                  <a:t> 10.468 mm</a:t>
                </a:r>
              </a:p>
              <a:p>
                <a:pPr marL="554037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T" dirty="0">
                    <a:solidFill>
                      <a:schemeClr val="tx2"/>
                    </a:solidFill>
                  </a:rPr>
                  <a:t>1.103 mm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Phase advances </a:t>
                </a:r>
              </a:p>
              <a:p>
                <a:pPr marL="554037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𝑇𝐸𝐶𝐴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𝑇𝑃𝑆𝑇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86 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[180]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54037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T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𝑇𝐸𝐶𝐴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𝑇𝐶𝑆𝑀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[180]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54037" lvl="1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554037" lvl="1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tx2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7481D-FBDE-04D4-C4EA-7E154DD50D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95546"/>
                <a:ext cx="4387702" cy="1499969"/>
              </a:xfrm>
              <a:blipFill>
                <a:blip r:embed="rId2"/>
                <a:stretch>
                  <a:fillRect l="-139" t="-4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1F0D-4AF6-9D00-E764-8D84FA0BFD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451D-C7CC-175C-3262-399BA9446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B151-CA2E-F03D-7BEF-BC8DEE4A1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A diagram of a circular object with text&#10;&#10;AI-generated content may be incorrect.">
            <a:extLst>
              <a:ext uri="{FF2B5EF4-FFF2-40B4-BE49-F238E27FC236}">
                <a16:creationId xmlns:a16="http://schemas.microsoft.com/office/drawing/2014/main" id="{B810A4B4-10E2-4213-1AEA-9763D5242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05" y="418860"/>
            <a:ext cx="4532495" cy="3444696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4B8152B0-3CAA-DF32-9667-A151E4D9A4C6}"/>
              </a:ext>
            </a:extLst>
          </p:cNvPr>
          <p:cNvSpPr/>
          <p:nvPr/>
        </p:nvSpPr>
        <p:spPr>
          <a:xfrm>
            <a:off x="5956424" y="1091321"/>
            <a:ext cx="2037387" cy="2099773"/>
          </a:xfrm>
          <a:prstGeom prst="arc">
            <a:avLst>
              <a:gd name="adj1" fmla="val 16200000"/>
              <a:gd name="adj2" fmla="val 8894642"/>
            </a:avLst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6BF06F7-5238-4436-2E6E-508269C192D4}"/>
              </a:ext>
            </a:extLst>
          </p:cNvPr>
          <p:cNvSpPr/>
          <p:nvPr/>
        </p:nvSpPr>
        <p:spPr>
          <a:xfrm>
            <a:off x="5956423" y="1089103"/>
            <a:ext cx="2037387" cy="2099773"/>
          </a:xfrm>
          <a:prstGeom prst="arc">
            <a:avLst>
              <a:gd name="adj1" fmla="val 16200000"/>
              <a:gd name="adj2" fmla="val 19933208"/>
            </a:avLst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Picture 10" descr="A screenshot of a graph&#10;&#10;AI-generated content may be incorrect.">
            <a:extLst>
              <a:ext uri="{FF2B5EF4-FFF2-40B4-BE49-F238E27FC236}">
                <a16:creationId xmlns:a16="http://schemas.microsoft.com/office/drawing/2014/main" id="{B4E8F871-A613-CB91-A987-04CA69DD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5938"/>
          <a:stretch>
            <a:fillRect/>
          </a:stretch>
        </p:blipFill>
        <p:spPr>
          <a:xfrm>
            <a:off x="650547" y="1995515"/>
            <a:ext cx="3640325" cy="290036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5F850C-3F99-FE92-BCA0-01327B86A6B1}"/>
              </a:ext>
            </a:extLst>
          </p:cNvPr>
          <p:cNvCxnSpPr>
            <a:cxnSpLocks/>
          </p:cNvCxnSpPr>
          <p:nvPr/>
        </p:nvCxnSpPr>
        <p:spPr>
          <a:xfrm flipH="1" flipV="1">
            <a:off x="5190096" y="1877339"/>
            <a:ext cx="654425" cy="86478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6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F0C8-E535-8AAD-1545-DA22A3E3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crystal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A5A1-541D-6E00-270D-BBEF1237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8" y="703633"/>
            <a:ext cx="3187194" cy="137023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TECA crystal is placed on the inside, channelling towards the inside of the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9E5B-FF56-3340-900B-3A334C18BB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2DAD-7649-92B3-3B76-849B6D85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27DB3-D84E-816E-5F1B-B1B7EB9E2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7E3B9E7-7ACF-A952-C14B-FC85C20D93A4}"/>
              </a:ext>
            </a:extLst>
          </p:cNvPr>
          <p:cNvCxnSpPr>
            <a:cxnSpLocks/>
          </p:cNvCxnSpPr>
          <p:nvPr/>
        </p:nvCxnSpPr>
        <p:spPr>
          <a:xfrm flipV="1">
            <a:off x="3693548" y="1781840"/>
            <a:ext cx="0" cy="2090536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2B4E72-2BAC-716C-90D5-4949CC3B8036}"/>
              </a:ext>
            </a:extLst>
          </p:cNvPr>
          <p:cNvCxnSpPr>
            <a:cxnSpLocks/>
          </p:cNvCxnSpPr>
          <p:nvPr/>
        </p:nvCxnSpPr>
        <p:spPr>
          <a:xfrm>
            <a:off x="1496613" y="2302854"/>
            <a:ext cx="2556879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D1A4568-55D6-715C-2692-5FF658B380C1}"/>
              </a:ext>
            </a:extLst>
          </p:cNvPr>
          <p:cNvSpPr/>
          <p:nvPr/>
        </p:nvSpPr>
        <p:spPr>
          <a:xfrm rot="19611012">
            <a:off x="1761599" y="2295490"/>
            <a:ext cx="2190859" cy="1152980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51" name="Up Arrow 13">
            <a:extLst>
              <a:ext uri="{FF2B5EF4-FFF2-40B4-BE49-F238E27FC236}">
                <a16:creationId xmlns:a16="http://schemas.microsoft.com/office/drawing/2014/main" id="{28A5626F-1D56-495C-954F-06A1B1481CF2}"/>
              </a:ext>
            </a:extLst>
          </p:cNvPr>
          <p:cNvSpPr/>
          <p:nvPr/>
        </p:nvSpPr>
        <p:spPr>
          <a:xfrm rot="3339446">
            <a:off x="2690080" y="1903340"/>
            <a:ext cx="244513" cy="1850296"/>
          </a:xfrm>
          <a:prstGeom prst="upArrow">
            <a:avLst>
              <a:gd name="adj1" fmla="val 25311"/>
              <a:gd name="adj2" fmla="val 81965"/>
            </a:avLst>
          </a:prstGeom>
          <a:solidFill>
            <a:srgbClr val="4EA72E"/>
          </a:solidFill>
          <a:ln w="19050" cap="flat" cmpd="sng" algn="ctr">
            <a:solidFill>
              <a:srgbClr val="196B2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84C528-9C68-40BE-3FA0-D49FB1F393F1}"/>
              </a:ext>
            </a:extLst>
          </p:cNvPr>
          <p:cNvSpPr txBox="1"/>
          <p:nvPr/>
        </p:nvSpPr>
        <p:spPr>
          <a:xfrm>
            <a:off x="3395304" y="135579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Lucida Bright" panose="02040602050505020304" pitchFamily="18" charset="77"/>
              </a:rPr>
              <a:t>x’</a:t>
            </a:r>
            <a:endParaRPr lang="en-IT" dirty="0">
              <a:solidFill>
                <a:prstClr val="black"/>
              </a:solidFill>
              <a:latin typeface="Lucida Bright" panose="02040602050505020304" pitchFamily="18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3D1FC7-2633-C70E-58C7-204107A2FCFC}"/>
              </a:ext>
            </a:extLst>
          </p:cNvPr>
          <p:cNvSpPr txBox="1"/>
          <p:nvPr/>
        </p:nvSpPr>
        <p:spPr>
          <a:xfrm>
            <a:off x="4042010" y="2302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3B9A89-9547-B865-B7DE-514B8B332156}"/>
              </a:ext>
            </a:extLst>
          </p:cNvPr>
          <p:cNvSpPr/>
          <p:nvPr/>
        </p:nvSpPr>
        <p:spPr>
          <a:xfrm>
            <a:off x="1488845" y="3249455"/>
            <a:ext cx="410688" cy="434966"/>
          </a:xfrm>
          <a:prstGeom prst="rect">
            <a:avLst/>
          </a:prstGeom>
          <a:solidFill>
            <a:srgbClr val="E8E8E8">
              <a:lumMod val="1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E6A6BC-0E9B-C27E-155C-E1A5EE856135}"/>
              </a:ext>
            </a:extLst>
          </p:cNvPr>
          <p:cNvSpPr txBox="1"/>
          <p:nvPr/>
        </p:nvSpPr>
        <p:spPr>
          <a:xfrm>
            <a:off x="132121" y="3128180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Lucida Bright" panose="02040602050505020304" pitchFamily="18" charset="77"/>
              </a:rPr>
              <a:t>crystal</a:t>
            </a:r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 </a:t>
            </a:r>
            <a:br>
              <a:rPr lang="en-US" dirty="0">
                <a:solidFill>
                  <a:prstClr val="black"/>
                </a:solidFill>
                <a:latin typeface="Lucida Bright" panose="02040602050505020304" pitchFamily="18" charset="77"/>
              </a:rPr>
            </a:br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acceptance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91E7A6-C305-E680-EC22-601289CCF6BF}"/>
              </a:ext>
            </a:extLst>
          </p:cNvPr>
          <p:cNvSpPr txBox="1"/>
          <p:nvPr/>
        </p:nvSpPr>
        <p:spPr>
          <a:xfrm>
            <a:off x="175994" y="2355471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96B24">
                    <a:lumMod val="60000"/>
                    <a:lumOff val="40000"/>
                  </a:srgbClr>
                </a:solidFill>
                <a:latin typeface="Lucida Bright" panose="02040602050505020304" pitchFamily="18" charset="77"/>
              </a:rPr>
              <a:t>Dispersion </a:t>
            </a:r>
            <a:br>
              <a:rPr lang="en-US" dirty="0">
                <a:solidFill>
                  <a:srgbClr val="196B24">
                    <a:lumMod val="60000"/>
                    <a:lumOff val="40000"/>
                  </a:srgbClr>
                </a:solidFill>
                <a:latin typeface="Lucida Bright" panose="02040602050505020304" pitchFamily="18" charset="77"/>
              </a:rPr>
            </a:br>
            <a:r>
              <a:rPr lang="en-US" dirty="0">
                <a:solidFill>
                  <a:srgbClr val="196B24">
                    <a:lumMod val="60000"/>
                    <a:lumOff val="40000"/>
                  </a:srgbClr>
                </a:solidFill>
                <a:latin typeface="Lucida Bright" panose="02040602050505020304" pitchFamily="18" charset="77"/>
              </a:rPr>
              <a:t>vector</a:t>
            </a:r>
            <a:endParaRPr lang="en-IT" dirty="0">
              <a:solidFill>
                <a:srgbClr val="196B24">
                  <a:lumMod val="60000"/>
                  <a:lumOff val="40000"/>
                </a:srgbClr>
              </a:solidFill>
              <a:latin typeface="Lucida Bright" panose="02040602050505020304" pitchFamily="18" charset="77"/>
            </a:endParaRPr>
          </a:p>
        </p:txBody>
      </p:sp>
      <p:sp>
        <p:nvSpPr>
          <p:cNvPr id="57" name="Arrow: Up 56">
            <a:extLst>
              <a:ext uri="{FF2B5EF4-FFF2-40B4-BE49-F238E27FC236}">
                <a16:creationId xmlns:a16="http://schemas.microsoft.com/office/drawing/2014/main" id="{25456018-9E24-9D02-53F1-E31BAF76D544}"/>
              </a:ext>
            </a:extLst>
          </p:cNvPr>
          <p:cNvSpPr/>
          <p:nvPr/>
        </p:nvSpPr>
        <p:spPr>
          <a:xfrm flipV="1">
            <a:off x="1584460" y="3732142"/>
            <a:ext cx="176518" cy="658046"/>
          </a:xfrm>
          <a:prstGeom prst="upArrow">
            <a:avLst/>
          </a:prstGeom>
          <a:gradFill rotWithShape="1">
            <a:gsLst>
              <a:gs pos="0">
                <a:srgbClr val="156082">
                  <a:satMod val="103000"/>
                  <a:lumMod val="102000"/>
                  <a:tint val="94000"/>
                </a:srgbClr>
              </a:gs>
              <a:gs pos="50000">
                <a:srgbClr val="156082">
                  <a:satMod val="110000"/>
                  <a:lumMod val="100000"/>
                  <a:shade val="100000"/>
                </a:srgbClr>
              </a:gs>
              <a:gs pos="100000">
                <a:srgbClr val="15608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DF53B76-F6E1-2F12-C4D6-6C8E1C2626F2}"/>
                  </a:ext>
                </a:extLst>
              </p:cNvPr>
              <p:cNvSpPr txBox="1"/>
              <p:nvPr/>
            </p:nvSpPr>
            <p:spPr>
              <a:xfrm>
                <a:off x="91512" y="3745032"/>
                <a:ext cx="1394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channelling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Lucida Bright" panose="02040602050505020304" pitchFamily="18" charset="77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DF53B76-F6E1-2F12-C4D6-6C8E1C26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" y="3745032"/>
                <a:ext cx="1394934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94182118-D12C-9326-89B8-D8D0187FD191}"/>
              </a:ext>
            </a:extLst>
          </p:cNvPr>
          <p:cNvSpPr/>
          <p:nvPr/>
        </p:nvSpPr>
        <p:spPr>
          <a:xfrm>
            <a:off x="1574380" y="4466208"/>
            <a:ext cx="241250" cy="146315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algn="ctr"/>
            <a:endParaRPr lang="en-GB" sz="1200" kern="0" dirty="0">
              <a:solidFill>
                <a:prstClr val="white"/>
              </a:solidFill>
              <a:latin typeface="Lucida Sans Typewriter" panose="020B0509030504030204" pitchFamily="49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A5C0BF-04D6-37E4-A6C6-A4D13DC9DEB2}"/>
                  </a:ext>
                </a:extLst>
              </p:cNvPr>
              <p:cNvSpPr txBox="1"/>
              <p:nvPr/>
            </p:nvSpPr>
            <p:spPr>
              <a:xfrm>
                <a:off x="85744" y="4216199"/>
                <a:ext cx="13179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channeled</m:t>
                      </m:r>
                      <m:r>
                        <a:rPr lang="en-GB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GB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articles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Lucida Bright" panose="02040602050505020304" pitchFamily="18" charset="77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A5C0BF-04D6-37E4-A6C6-A4D13DC9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" y="4216199"/>
                <a:ext cx="1317990" cy="646331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32835DF4-E5ED-9034-9E00-703F1F573794}"/>
              </a:ext>
            </a:extLst>
          </p:cNvPr>
          <p:cNvSpPr/>
          <p:nvPr/>
        </p:nvSpPr>
        <p:spPr>
          <a:xfrm rot="19611012">
            <a:off x="6029158" y="1896641"/>
            <a:ext cx="2190859" cy="1152980"/>
          </a:xfrm>
          <a:prstGeom prst="ellipse">
            <a:avLst/>
          </a:prstGeom>
          <a:solidFill>
            <a:srgbClr val="156082">
              <a:alpha val="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62" name="Up Arrow 13">
            <a:extLst>
              <a:ext uri="{FF2B5EF4-FFF2-40B4-BE49-F238E27FC236}">
                <a16:creationId xmlns:a16="http://schemas.microsoft.com/office/drawing/2014/main" id="{783C657B-FE7F-D0AF-810C-A5F5861B4FB7}"/>
              </a:ext>
            </a:extLst>
          </p:cNvPr>
          <p:cNvSpPr/>
          <p:nvPr/>
        </p:nvSpPr>
        <p:spPr>
          <a:xfrm rot="3339446">
            <a:off x="6957639" y="1504491"/>
            <a:ext cx="244513" cy="1850296"/>
          </a:xfrm>
          <a:prstGeom prst="upArrow">
            <a:avLst>
              <a:gd name="adj1" fmla="val 25311"/>
              <a:gd name="adj2" fmla="val 81965"/>
            </a:avLst>
          </a:prstGeom>
          <a:solidFill>
            <a:srgbClr val="4EA72E"/>
          </a:solidFill>
          <a:ln w="19050" cap="flat" cmpd="sng" algn="ctr">
            <a:solidFill>
              <a:srgbClr val="196B2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8EAD3B9-9C4D-898E-5AAA-54794934D235}"/>
              </a:ext>
            </a:extLst>
          </p:cNvPr>
          <p:cNvCxnSpPr>
            <a:cxnSpLocks/>
          </p:cNvCxnSpPr>
          <p:nvPr/>
        </p:nvCxnSpPr>
        <p:spPr>
          <a:xfrm flipV="1">
            <a:off x="5593671" y="1107033"/>
            <a:ext cx="0" cy="2489385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D9797D-F10F-6221-33B0-856630077514}"/>
              </a:ext>
            </a:extLst>
          </p:cNvPr>
          <p:cNvCxnSpPr>
            <a:cxnSpLocks/>
          </p:cNvCxnSpPr>
          <p:nvPr/>
        </p:nvCxnSpPr>
        <p:spPr>
          <a:xfrm>
            <a:off x="5467611" y="3440116"/>
            <a:ext cx="3410869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D95B0A0-A911-5A7E-F6B2-7637921B4ACD}"/>
              </a:ext>
            </a:extLst>
          </p:cNvPr>
          <p:cNvSpPr txBox="1"/>
          <p:nvPr/>
        </p:nvSpPr>
        <p:spPr>
          <a:xfrm>
            <a:off x="5660891" y="66217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Lucida Bright" panose="02040602050505020304" pitchFamily="18" charset="77"/>
              </a:rPr>
              <a:t>x’</a:t>
            </a:r>
            <a:endParaRPr lang="en-IT" dirty="0">
              <a:solidFill>
                <a:prstClr val="black"/>
              </a:solidFill>
              <a:latin typeface="Lucida Bright" panose="02040602050505020304" pitchFamily="18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3B0C0B-63DB-3E19-32DC-8AF2688F083A}"/>
              </a:ext>
            </a:extLst>
          </p:cNvPr>
          <p:cNvSpPr txBox="1"/>
          <p:nvPr/>
        </p:nvSpPr>
        <p:spPr>
          <a:xfrm>
            <a:off x="8828210" y="31127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21DA3A-6695-DC4C-7BBF-B8461238C815}"/>
              </a:ext>
            </a:extLst>
          </p:cNvPr>
          <p:cNvSpPr/>
          <p:nvPr/>
        </p:nvSpPr>
        <p:spPr>
          <a:xfrm>
            <a:off x="8120850" y="1113008"/>
            <a:ext cx="527767" cy="3441021"/>
          </a:xfrm>
          <a:prstGeom prst="rect">
            <a:avLst/>
          </a:prstGeom>
          <a:solidFill>
            <a:srgbClr val="E8E8E8">
              <a:lumMod val="1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3D4040-81B6-4820-D543-27F3986896CB}"/>
              </a:ext>
            </a:extLst>
          </p:cNvPr>
          <p:cNvSpPr txBox="1"/>
          <p:nvPr/>
        </p:nvSpPr>
        <p:spPr>
          <a:xfrm>
            <a:off x="7600041" y="4558137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TPST blade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4DA5E8-6EE3-03FC-9C35-D580A2EE0422}"/>
              </a:ext>
            </a:extLst>
          </p:cNvPr>
          <p:cNvGrpSpPr/>
          <p:nvPr/>
        </p:nvGrpSpPr>
        <p:grpSpPr>
          <a:xfrm rot="16200000">
            <a:off x="6612230" y="2601076"/>
            <a:ext cx="241250" cy="880381"/>
            <a:chOff x="5139896" y="3668034"/>
            <a:chExt cx="241250" cy="880381"/>
          </a:xfrm>
        </p:grpSpPr>
        <p:sp>
          <p:nvSpPr>
            <p:cNvPr id="75" name="Arrow: Up 74">
              <a:extLst>
                <a:ext uri="{FF2B5EF4-FFF2-40B4-BE49-F238E27FC236}">
                  <a16:creationId xmlns:a16="http://schemas.microsoft.com/office/drawing/2014/main" id="{C6F5D1B4-DD02-7335-916F-0F56A5D4CA21}"/>
                </a:ext>
              </a:extLst>
            </p:cNvPr>
            <p:cNvSpPr/>
            <p:nvPr/>
          </p:nvSpPr>
          <p:spPr>
            <a:xfrm flipV="1">
              <a:off x="5149976" y="3668034"/>
              <a:ext cx="176518" cy="658046"/>
            </a:xfrm>
            <a:prstGeom prst="upArrow">
              <a:avLst/>
            </a:prstGeom>
            <a:gradFill rotWithShape="1">
              <a:gsLst>
                <a:gs pos="0">
                  <a:srgbClr val="156082">
                    <a:satMod val="103000"/>
                    <a:lumMod val="102000"/>
                    <a:tint val="94000"/>
                  </a:srgbClr>
                </a:gs>
                <a:gs pos="50000">
                  <a:srgbClr val="156082">
                    <a:satMod val="110000"/>
                    <a:lumMod val="100000"/>
                    <a:shade val="100000"/>
                  </a:srgbClr>
                </a:gs>
                <a:gs pos="100000">
                  <a:srgbClr val="15608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F598F1-1DC8-5059-A20D-02F69EA3A3DD}"/>
                </a:ext>
              </a:extLst>
            </p:cNvPr>
            <p:cNvSpPr/>
            <p:nvPr/>
          </p:nvSpPr>
          <p:spPr>
            <a:xfrm>
              <a:off x="5139896" y="4402100"/>
              <a:ext cx="241250" cy="146315"/>
            </a:xfrm>
            <a:prstGeom prst="rect">
              <a:avLst/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>
              <a:softEdge rad="63500"/>
            </a:effectLst>
          </p:spPr>
          <p:txBody>
            <a:bodyPr rtlCol="0" anchor="ctr"/>
            <a:lstStyle/>
            <a:p>
              <a:pPr algn="ctr"/>
              <a:endParaRPr lang="en-GB" sz="1200" kern="0" dirty="0">
                <a:solidFill>
                  <a:prstClr val="white"/>
                </a:solidFill>
                <a:latin typeface="Lucida Sans Typewriter" panose="020B0509030504030204" pitchFamily="49" charset="77"/>
              </a:endParaRP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528596C4-A0EE-3E84-6387-3EC6F61EEC0F}"/>
              </a:ext>
            </a:extLst>
          </p:cNvPr>
          <p:cNvSpPr txBox="1">
            <a:spLocks/>
          </p:cNvSpPr>
          <p:nvPr/>
        </p:nvSpPr>
        <p:spPr>
          <a:xfrm>
            <a:off x="4626164" y="3732142"/>
            <a:ext cx="3187194" cy="137023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Resulting offset at the extraction is from the wrong side of the beam because dispersion remains large at both location</a:t>
            </a:r>
          </a:p>
        </p:txBody>
      </p:sp>
    </p:spTree>
    <p:extLst>
      <p:ext uri="{BB962C8B-B14F-4D97-AF65-F5344CB8AC3E}">
        <p14:creationId xmlns:p14="http://schemas.microsoft.com/office/powerpoint/2010/main" val="360005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5C01-1013-14C5-9A9D-0B992DDF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crystal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D356-9943-E02F-2B21-5A85F6C9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  <a:p>
            <a:pPr lvl="1"/>
            <a:r>
              <a:rPr lang="en-GB" dirty="0"/>
              <a:t>Large and positive dispersion at both the crystal and extraction septum</a:t>
            </a:r>
          </a:p>
          <a:p>
            <a:pPr lvl="2"/>
            <a:r>
              <a:rPr lang="en-GB" dirty="0"/>
              <a:t>No local control of independent quadrupole</a:t>
            </a:r>
          </a:p>
          <a:p>
            <a:pPr lvl="2"/>
            <a:r>
              <a:rPr lang="en-GB" dirty="0"/>
              <a:t>Optics at both straight sections cannot be different</a:t>
            </a:r>
          </a:p>
          <a:p>
            <a:pPr lvl="1"/>
            <a:r>
              <a:rPr lang="en-GB" dirty="0"/>
              <a:t>Moving the beam to the other side of the crystal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3EC58-26D6-1D88-2E50-71375DA2A2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D2D2-E133-33AA-BF6D-9BDDAF7F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40D7-B915-D52E-28D2-4DC3CD2F8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941056-2434-2790-E89D-9DF3B69891F1}"/>
              </a:ext>
            </a:extLst>
          </p:cNvPr>
          <p:cNvCxnSpPr>
            <a:cxnSpLocks/>
          </p:cNvCxnSpPr>
          <p:nvPr/>
        </p:nvCxnSpPr>
        <p:spPr>
          <a:xfrm flipV="1">
            <a:off x="383988" y="2649293"/>
            <a:ext cx="0" cy="2090536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A28A6B-FE2A-0465-3C77-5E82C03A1644}"/>
              </a:ext>
            </a:extLst>
          </p:cNvPr>
          <p:cNvCxnSpPr>
            <a:cxnSpLocks/>
          </p:cNvCxnSpPr>
          <p:nvPr/>
        </p:nvCxnSpPr>
        <p:spPr>
          <a:xfrm>
            <a:off x="206707" y="4577032"/>
            <a:ext cx="2556879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524F327-30FA-06A3-75FC-A6271C11C033}"/>
              </a:ext>
            </a:extLst>
          </p:cNvPr>
          <p:cNvSpPr/>
          <p:nvPr/>
        </p:nvSpPr>
        <p:spPr>
          <a:xfrm rot="19611012">
            <a:off x="351870" y="2989788"/>
            <a:ext cx="2190859" cy="1152980"/>
          </a:xfrm>
          <a:prstGeom prst="ellips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10" name="Up Arrow 13">
            <a:extLst>
              <a:ext uri="{FF2B5EF4-FFF2-40B4-BE49-F238E27FC236}">
                <a16:creationId xmlns:a16="http://schemas.microsoft.com/office/drawing/2014/main" id="{E3636B48-D762-1073-F892-667B6222521D}"/>
              </a:ext>
            </a:extLst>
          </p:cNvPr>
          <p:cNvSpPr/>
          <p:nvPr/>
        </p:nvSpPr>
        <p:spPr>
          <a:xfrm rot="3339446">
            <a:off x="1280351" y="2597638"/>
            <a:ext cx="244513" cy="1850296"/>
          </a:xfrm>
          <a:prstGeom prst="upArrow">
            <a:avLst>
              <a:gd name="adj1" fmla="val 25311"/>
              <a:gd name="adj2" fmla="val 81965"/>
            </a:avLst>
          </a:prstGeom>
          <a:solidFill>
            <a:srgbClr val="4EA72E"/>
          </a:solidFill>
          <a:ln w="19050" cap="flat" cmpd="sng" algn="ctr">
            <a:solidFill>
              <a:srgbClr val="196B2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9C1E7-486B-793E-C4C1-8BBA822B26F4}"/>
              </a:ext>
            </a:extLst>
          </p:cNvPr>
          <p:cNvSpPr txBox="1"/>
          <p:nvPr/>
        </p:nvSpPr>
        <p:spPr>
          <a:xfrm>
            <a:off x="85744" y="222324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Lucida Bright" panose="02040602050505020304" pitchFamily="18" charset="77"/>
              </a:rPr>
              <a:t>x’</a:t>
            </a:r>
            <a:endParaRPr lang="en-IT" dirty="0">
              <a:solidFill>
                <a:prstClr val="black"/>
              </a:solidFill>
              <a:latin typeface="Lucida Bright" panose="02040602050505020304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76F58-B019-A29C-E7CB-06F396012923}"/>
              </a:ext>
            </a:extLst>
          </p:cNvPr>
          <p:cNvSpPr txBox="1"/>
          <p:nvPr/>
        </p:nvSpPr>
        <p:spPr>
          <a:xfrm>
            <a:off x="2752104" y="45770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1D53C8-6F48-DCCC-ECAE-DE541A5430F9}"/>
              </a:ext>
            </a:extLst>
          </p:cNvPr>
          <p:cNvSpPr/>
          <p:nvPr/>
        </p:nvSpPr>
        <p:spPr>
          <a:xfrm>
            <a:off x="2361107" y="2514465"/>
            <a:ext cx="410688" cy="434966"/>
          </a:xfrm>
          <a:prstGeom prst="rect">
            <a:avLst/>
          </a:prstGeom>
          <a:solidFill>
            <a:srgbClr val="E8E8E8">
              <a:lumMod val="1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04BFEE6-ABA2-5340-8AF2-DA5E98840B2F}"/>
              </a:ext>
            </a:extLst>
          </p:cNvPr>
          <p:cNvSpPr/>
          <p:nvPr/>
        </p:nvSpPr>
        <p:spPr>
          <a:xfrm flipV="1">
            <a:off x="2456722" y="2997152"/>
            <a:ext cx="176518" cy="658046"/>
          </a:xfrm>
          <a:prstGeom prst="upArrow">
            <a:avLst/>
          </a:prstGeom>
          <a:gradFill rotWithShape="1">
            <a:gsLst>
              <a:gs pos="0">
                <a:srgbClr val="156082">
                  <a:satMod val="103000"/>
                  <a:lumMod val="102000"/>
                  <a:tint val="94000"/>
                </a:srgbClr>
              </a:gs>
              <a:gs pos="50000">
                <a:srgbClr val="156082">
                  <a:satMod val="110000"/>
                  <a:lumMod val="100000"/>
                  <a:shade val="100000"/>
                </a:srgbClr>
              </a:gs>
              <a:gs pos="100000">
                <a:srgbClr val="15608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E71A12-1CF6-8562-92D5-14223E0607E4}"/>
              </a:ext>
            </a:extLst>
          </p:cNvPr>
          <p:cNvSpPr/>
          <p:nvPr/>
        </p:nvSpPr>
        <p:spPr>
          <a:xfrm>
            <a:off x="2446642" y="3731218"/>
            <a:ext cx="241250" cy="146315"/>
          </a:xfrm>
          <a:prstGeom prst="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algn="ctr"/>
            <a:endParaRPr lang="en-GB" sz="1200" kern="0" dirty="0">
              <a:solidFill>
                <a:prstClr val="white"/>
              </a:solidFill>
              <a:latin typeface="Lucida Sans Typewriter" panose="020B0509030504030204" pitchFamily="49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53FE33-FE3E-E4F4-7202-5780CBD4C657}"/>
              </a:ext>
            </a:extLst>
          </p:cNvPr>
          <p:cNvSpPr/>
          <p:nvPr/>
        </p:nvSpPr>
        <p:spPr>
          <a:xfrm rot="19611012">
            <a:off x="5984220" y="1955421"/>
            <a:ext cx="2190859" cy="1152980"/>
          </a:xfrm>
          <a:prstGeom prst="ellipse">
            <a:avLst/>
          </a:prstGeom>
          <a:solidFill>
            <a:srgbClr val="156082">
              <a:alpha val="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17" name="Up Arrow 13">
            <a:extLst>
              <a:ext uri="{FF2B5EF4-FFF2-40B4-BE49-F238E27FC236}">
                <a16:creationId xmlns:a16="http://schemas.microsoft.com/office/drawing/2014/main" id="{A44AC95F-4FC0-FDF0-DD60-AD1E5955112B}"/>
              </a:ext>
            </a:extLst>
          </p:cNvPr>
          <p:cNvSpPr/>
          <p:nvPr/>
        </p:nvSpPr>
        <p:spPr>
          <a:xfrm rot="3339446">
            <a:off x="6912701" y="1563271"/>
            <a:ext cx="244513" cy="1850296"/>
          </a:xfrm>
          <a:prstGeom prst="upArrow">
            <a:avLst>
              <a:gd name="adj1" fmla="val 25311"/>
              <a:gd name="adj2" fmla="val 81965"/>
            </a:avLst>
          </a:prstGeom>
          <a:solidFill>
            <a:srgbClr val="4EA72E"/>
          </a:solidFill>
          <a:ln w="19050" cap="flat" cmpd="sng" algn="ctr">
            <a:solidFill>
              <a:srgbClr val="196B2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4EBEE8-89AD-BA83-14BA-2E2CDF5F5CFD}"/>
              </a:ext>
            </a:extLst>
          </p:cNvPr>
          <p:cNvCxnSpPr>
            <a:cxnSpLocks/>
          </p:cNvCxnSpPr>
          <p:nvPr/>
        </p:nvCxnSpPr>
        <p:spPr>
          <a:xfrm flipV="1">
            <a:off x="5548733" y="1165813"/>
            <a:ext cx="0" cy="2489385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F5AB0-80B8-7890-F85E-B5D85C79D788}"/>
              </a:ext>
            </a:extLst>
          </p:cNvPr>
          <p:cNvCxnSpPr>
            <a:cxnSpLocks/>
          </p:cNvCxnSpPr>
          <p:nvPr/>
        </p:nvCxnSpPr>
        <p:spPr>
          <a:xfrm>
            <a:off x="5422673" y="3498896"/>
            <a:ext cx="3410869" cy="0"/>
          </a:xfrm>
          <a:prstGeom prst="straightConnector1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02E323-0DF9-9614-C9E5-166E5678D422}"/>
              </a:ext>
            </a:extLst>
          </p:cNvPr>
          <p:cNvSpPr txBox="1"/>
          <p:nvPr/>
        </p:nvSpPr>
        <p:spPr>
          <a:xfrm>
            <a:off x="8783272" y="31715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9432D-CBFD-5754-D24E-5D8EFE13BCE8}"/>
              </a:ext>
            </a:extLst>
          </p:cNvPr>
          <p:cNvSpPr/>
          <p:nvPr/>
        </p:nvSpPr>
        <p:spPr>
          <a:xfrm>
            <a:off x="8075912" y="1171788"/>
            <a:ext cx="527767" cy="3441021"/>
          </a:xfrm>
          <a:prstGeom prst="rect">
            <a:avLst/>
          </a:prstGeom>
          <a:solidFill>
            <a:srgbClr val="E8E8E8">
              <a:lumMod val="1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2B1C6-364A-0BBF-ECB1-350931EE8A3E}"/>
              </a:ext>
            </a:extLst>
          </p:cNvPr>
          <p:cNvSpPr txBox="1"/>
          <p:nvPr/>
        </p:nvSpPr>
        <p:spPr>
          <a:xfrm>
            <a:off x="7555103" y="4616917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prstClr val="black"/>
                </a:solidFill>
                <a:latin typeface="Lucida Bright" panose="02040602050505020304" pitchFamily="18" charset="77"/>
              </a:rPr>
              <a:t>TPST blade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B67C86-B95C-594D-C420-FC1876DBEB70}"/>
              </a:ext>
            </a:extLst>
          </p:cNvPr>
          <p:cNvGrpSpPr/>
          <p:nvPr/>
        </p:nvGrpSpPr>
        <p:grpSpPr>
          <a:xfrm rot="16200000">
            <a:off x="8297159" y="1393354"/>
            <a:ext cx="241250" cy="880381"/>
            <a:chOff x="5139896" y="3668034"/>
            <a:chExt cx="241250" cy="880381"/>
          </a:xfrm>
        </p:grpSpPr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50B64052-9B4C-60F3-9926-7A79D1EB5F90}"/>
                </a:ext>
              </a:extLst>
            </p:cNvPr>
            <p:cNvSpPr/>
            <p:nvPr/>
          </p:nvSpPr>
          <p:spPr>
            <a:xfrm flipV="1">
              <a:off x="5149976" y="3668034"/>
              <a:ext cx="176518" cy="658046"/>
            </a:xfrm>
            <a:prstGeom prst="upArrow">
              <a:avLst/>
            </a:prstGeom>
            <a:gradFill rotWithShape="1">
              <a:gsLst>
                <a:gs pos="0">
                  <a:srgbClr val="156082">
                    <a:satMod val="103000"/>
                    <a:lumMod val="102000"/>
                    <a:tint val="94000"/>
                  </a:srgbClr>
                </a:gs>
                <a:gs pos="50000">
                  <a:srgbClr val="156082">
                    <a:satMod val="110000"/>
                    <a:lumMod val="100000"/>
                    <a:shade val="100000"/>
                  </a:srgbClr>
                </a:gs>
                <a:gs pos="100000">
                  <a:srgbClr val="15608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15608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7927D6-EE70-DED7-EE25-1FC49EEEA73C}"/>
                </a:ext>
              </a:extLst>
            </p:cNvPr>
            <p:cNvSpPr/>
            <p:nvPr/>
          </p:nvSpPr>
          <p:spPr>
            <a:xfrm>
              <a:off x="5139896" y="4402100"/>
              <a:ext cx="241250" cy="146315"/>
            </a:xfrm>
            <a:prstGeom prst="rect">
              <a:avLst/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>
              <a:softEdge rad="63500"/>
            </a:effectLst>
          </p:spPr>
          <p:txBody>
            <a:bodyPr rtlCol="0" anchor="ctr"/>
            <a:lstStyle/>
            <a:p>
              <a:pPr algn="ctr"/>
              <a:endParaRPr lang="en-GB" sz="1200" kern="0" dirty="0">
                <a:solidFill>
                  <a:prstClr val="white"/>
                </a:solidFill>
                <a:latin typeface="Lucida Sans Typewriter" panose="020B0509030504030204" pitchFamily="49" charset="77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F8B311D-0EC8-A20E-CC5F-490EAABCAF84}"/>
              </a:ext>
            </a:extLst>
          </p:cNvPr>
          <p:cNvSpPr txBox="1">
            <a:spLocks/>
          </p:cNvSpPr>
          <p:nvPr/>
        </p:nvSpPr>
        <p:spPr>
          <a:xfrm>
            <a:off x="4581226" y="3790922"/>
            <a:ext cx="3187194" cy="13702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Resulting offset at the extraction is now on the correct side of the beam</a:t>
            </a:r>
          </a:p>
        </p:txBody>
      </p:sp>
    </p:spTree>
    <p:extLst>
      <p:ext uri="{BB962C8B-B14F-4D97-AF65-F5344CB8AC3E}">
        <p14:creationId xmlns:p14="http://schemas.microsoft.com/office/powerpoint/2010/main" val="404321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410B-5E2C-5157-6B67-102F71BA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crystal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C299-7541-3EA7-3665-838230A9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5320145" cy="3893573"/>
          </a:xfrm>
        </p:spPr>
        <p:txBody>
          <a:bodyPr/>
          <a:lstStyle/>
          <a:p>
            <a:r>
              <a:rPr lang="en-GB" dirty="0"/>
              <a:t>New requirement</a:t>
            </a:r>
          </a:p>
          <a:p>
            <a:pPr lvl="1"/>
            <a:r>
              <a:rPr lang="en-GB" dirty="0"/>
              <a:t>Inject and circulate the beam between the crystal and its holder</a:t>
            </a:r>
          </a:p>
          <a:p>
            <a:r>
              <a:rPr lang="en-GB" dirty="0"/>
              <a:t>Predicted beam size and local bump using existing magnets confirmed the feasibility of injecting and circulating in the frame of the crystal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CBD6-7F65-E35E-DC98-4C8326A9C3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64DAF-3FC4-C407-4946-2C4951801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43D3-2E6F-5BF9-9D57-AB8301754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A drawing of a machine&#10;&#10;AI-generated content may be incorrect.">
            <a:extLst>
              <a:ext uri="{FF2B5EF4-FFF2-40B4-BE49-F238E27FC236}">
                <a16:creationId xmlns:a16="http://schemas.microsoft.com/office/drawing/2014/main" id="{9204D929-E731-2ED9-F431-8D755C2A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49" t="19557" r="28309" b="41673"/>
          <a:stretch>
            <a:fillRect/>
          </a:stretch>
        </p:blipFill>
        <p:spPr>
          <a:xfrm>
            <a:off x="5618922" y="570577"/>
            <a:ext cx="3147637" cy="1958653"/>
          </a:xfrm>
          <a:prstGeom prst="rect">
            <a:avLst/>
          </a:prstGeom>
        </p:spPr>
      </p:pic>
      <p:pic>
        <p:nvPicPr>
          <p:cNvPr id="8" name="Picture 7" descr="Diagram of a diagram of a beam&#10;&#10;AI-generated content may be incorrect.">
            <a:extLst>
              <a:ext uri="{FF2B5EF4-FFF2-40B4-BE49-F238E27FC236}">
                <a16:creationId xmlns:a16="http://schemas.microsoft.com/office/drawing/2014/main" id="{FA3FF615-B703-95B6-22C2-A8E2ADE9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56" y="2732793"/>
            <a:ext cx="2413284" cy="2031325"/>
          </a:xfrm>
          <a:prstGeom prst="rect">
            <a:avLst/>
          </a:prstGeom>
        </p:spPr>
      </p:pic>
      <p:pic>
        <p:nvPicPr>
          <p:cNvPr id="9" name="Picture 8" descr="A graph with a line&#10;&#10;AI-generated content may be incorrect.">
            <a:extLst>
              <a:ext uri="{FF2B5EF4-FFF2-40B4-BE49-F238E27FC236}">
                <a16:creationId xmlns:a16="http://schemas.microsoft.com/office/drawing/2014/main" id="{670497DF-05CB-DC1F-501B-FA2115AED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3" y="2985099"/>
            <a:ext cx="5589889" cy="16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ECD9-E307-9B3F-B4B8-4A89150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tracking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F0E-5C08-24F9-058E-F720AA74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Focus of the simulation on the geometry and beam driving concept</a:t>
            </a:r>
          </a:p>
          <a:p>
            <a:r>
              <a:rPr lang="en-GB" dirty="0"/>
              <a:t>Encouraging possibility for direct beam extraction</a:t>
            </a:r>
          </a:p>
          <a:p>
            <a:pPr lvl="1"/>
            <a:r>
              <a:rPr lang="en-GB" dirty="0"/>
              <a:t>Overall efficiency is much higher than single-pass efficiency (~94 %)</a:t>
            </a:r>
          </a:p>
          <a:p>
            <a:pPr lvl="1"/>
            <a:r>
              <a:rPr lang="en-GB" dirty="0"/>
              <a:t>Losses at the septum (4%) and the crystal (2%)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E898A-1F7C-60AD-AB45-F580F0268E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9B5C-D09A-B834-B190-DDD163838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6B2D-B009-6BE4-45E9-B90559B9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A graph of a rocket&#10;&#10;AI-generated content may be incorrect.">
            <a:extLst>
              <a:ext uri="{FF2B5EF4-FFF2-40B4-BE49-F238E27FC236}">
                <a16:creationId xmlns:a16="http://schemas.microsoft.com/office/drawing/2014/main" id="{234B63ED-C4CD-0022-95D5-BCF7C4E3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51" y="2068270"/>
            <a:ext cx="3544887" cy="2897445"/>
          </a:xfrm>
          <a:prstGeom prst="rect">
            <a:avLst/>
          </a:prstGeom>
        </p:spPr>
      </p:pic>
      <p:pic>
        <p:nvPicPr>
          <p:cNvPr id="8" name="Picture 7" descr="A graph of a crystal formation&#10;&#10;AI-generated content may be incorrect.">
            <a:extLst>
              <a:ext uri="{FF2B5EF4-FFF2-40B4-BE49-F238E27FC236}">
                <a16:creationId xmlns:a16="http://schemas.microsoft.com/office/drawing/2014/main" id="{678BEBB0-0A5F-274F-3C02-A2466141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9" y="2028610"/>
            <a:ext cx="3544887" cy="2901606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92A6C61B-8BD0-E0F4-6F71-246738C5C47F}"/>
              </a:ext>
            </a:extLst>
          </p:cNvPr>
          <p:cNvSpPr/>
          <p:nvPr/>
        </p:nvSpPr>
        <p:spPr>
          <a:xfrm rot="13907919" flipV="1">
            <a:off x="7341599" y="3084387"/>
            <a:ext cx="176518" cy="658046"/>
          </a:xfrm>
          <a:prstGeom prst="upArrow">
            <a:avLst/>
          </a:prstGeom>
          <a:gradFill rotWithShape="1">
            <a:gsLst>
              <a:gs pos="0">
                <a:srgbClr val="156082">
                  <a:satMod val="103000"/>
                  <a:lumMod val="102000"/>
                  <a:tint val="94000"/>
                </a:srgbClr>
              </a:gs>
              <a:gs pos="50000">
                <a:srgbClr val="156082">
                  <a:satMod val="110000"/>
                  <a:lumMod val="100000"/>
                  <a:shade val="100000"/>
                </a:srgbClr>
              </a:gs>
              <a:gs pos="100000">
                <a:srgbClr val="15608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416E045-825D-A062-E8A2-A0FD382C633C}"/>
              </a:ext>
            </a:extLst>
          </p:cNvPr>
          <p:cNvSpPr/>
          <p:nvPr/>
        </p:nvSpPr>
        <p:spPr>
          <a:xfrm flipV="1">
            <a:off x="2456722" y="3413411"/>
            <a:ext cx="176518" cy="658046"/>
          </a:xfrm>
          <a:prstGeom prst="upArrow">
            <a:avLst/>
          </a:prstGeom>
          <a:gradFill rotWithShape="1">
            <a:gsLst>
              <a:gs pos="0">
                <a:srgbClr val="156082">
                  <a:satMod val="103000"/>
                  <a:lumMod val="102000"/>
                  <a:tint val="94000"/>
                </a:srgbClr>
              </a:gs>
              <a:gs pos="50000">
                <a:srgbClr val="156082">
                  <a:satMod val="110000"/>
                  <a:lumMod val="100000"/>
                  <a:shade val="100000"/>
                </a:srgbClr>
              </a:gs>
              <a:gs pos="100000">
                <a:srgbClr val="15608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270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5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0A8F-ABE9-00D4-8FA0-82B3C9C3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</a:t>
            </a:r>
            <a:r>
              <a:rPr lang="en-GB" sz="2000" dirty="0"/>
              <a:t>beam experiment summer 2025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442C-88CE-8B93-3147-B82B63E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408134" cy="3893573"/>
          </a:xfrm>
        </p:spPr>
        <p:txBody>
          <a:bodyPr/>
          <a:lstStyle/>
          <a:p>
            <a:r>
              <a:rPr lang="en-GB" dirty="0"/>
              <a:t>Creation and setup of the cycle by the SPS-operation</a:t>
            </a:r>
          </a:p>
          <a:p>
            <a:r>
              <a:rPr lang="en-GB" dirty="0"/>
              <a:t>Support for crystal operation and machine expertise by D. Veres</a:t>
            </a:r>
          </a:p>
          <a:p>
            <a:r>
              <a:rPr lang="en-GB" dirty="0"/>
              <a:t>Results</a:t>
            </a:r>
          </a:p>
          <a:p>
            <a:pPr lvl="1"/>
            <a:r>
              <a:rPr lang="en-GB" dirty="0"/>
              <a:t>Validation of the injection and acceleration at a tune of 22.1</a:t>
            </a:r>
          </a:p>
          <a:p>
            <a:pPr lvl="1"/>
            <a:r>
              <a:rPr lang="en-GB" dirty="0"/>
              <a:t>Test and validation of the orbit bumps and machine settings prepared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CDC5E-5A2B-5BCC-70BA-B1CD5F0A37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06AF-0FB2-13A4-D3F6-AE4DF36A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3D2B-6C1F-F4F5-F61E-C709F5E5C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B91C0-674C-BF73-CA38-AA79C7AFC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94" y="697030"/>
            <a:ext cx="4408134" cy="34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0945"/>
            <a:ext cx="8686800" cy="70533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Studies on replacement of electrostatic septa with crystal technology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6197048" cy="741540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r>
              <a:rPr lang="en-GB" noProof="0" dirty="0"/>
              <a:t>Y. Dutheil, P. Arrutia, M. Fraser, M. Giacomelli, A. Gorn, F. Velotti</a:t>
            </a:r>
            <a:br>
              <a:rPr lang="en-GB" noProof="0" dirty="0"/>
            </a:br>
            <a:r>
              <a:rPr lang="en-GB" noProof="0" dirty="0"/>
              <a:t>SY-ABT-BTP, CERN, Geneva, Switzerland</a:t>
            </a:r>
          </a:p>
        </p:txBody>
      </p:sp>
    </p:spTree>
    <p:extLst>
      <p:ext uri="{BB962C8B-B14F-4D97-AF65-F5344CB8AC3E}">
        <p14:creationId xmlns:p14="http://schemas.microsoft.com/office/powerpoint/2010/main" val="169104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AC6E-CBEA-AE41-5797-2BA712DA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driven extraction : </a:t>
            </a:r>
            <a:r>
              <a:rPr lang="en-GB" sz="2000" dirty="0"/>
              <a:t>beam experiment summer 2025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DA7E-FB73-A1A0-A5F4-E3209191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7"/>
            <a:ext cx="9144000" cy="1663564"/>
          </a:xfrm>
        </p:spPr>
        <p:txBody>
          <a:bodyPr/>
          <a:lstStyle/>
          <a:p>
            <a:r>
              <a:rPr lang="en-GB" dirty="0"/>
              <a:t>Issues encountered</a:t>
            </a:r>
          </a:p>
          <a:p>
            <a:pPr lvl="1"/>
            <a:r>
              <a:rPr lang="en-GB" dirty="0"/>
              <a:t>Large closed orbit, developing with energy</a:t>
            </a:r>
          </a:p>
          <a:p>
            <a:pPr lvl="1"/>
            <a:r>
              <a:rPr lang="en-GB" dirty="0"/>
              <a:t>Sensitive settings and large radial excursion during transition crossing</a:t>
            </a:r>
          </a:p>
          <a:p>
            <a:pPr lvl="1"/>
            <a:r>
              <a:rPr lang="en-GB" dirty="0"/>
              <a:t>Beam lost at injection with bump and crystal IN preventing direct channelling to the extraction region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2E604-372F-DB7E-2E9E-EE4436B499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4D1F4-00FE-C301-A3DD-03A5D07CF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E8381-2EFF-D20A-F91E-E11C791F0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A graph with a line&#10;&#10;AI-generated content may be incorrect.">
            <a:extLst>
              <a:ext uri="{FF2B5EF4-FFF2-40B4-BE49-F238E27FC236}">
                <a16:creationId xmlns:a16="http://schemas.microsoft.com/office/drawing/2014/main" id="{F6FAE7CC-64F3-C5E7-7351-4AE00333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06" y="1823960"/>
            <a:ext cx="5589889" cy="166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021AD-697D-DE3E-12B1-C1E90BC0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17220" r="32446" b="43592"/>
          <a:stretch>
            <a:fillRect/>
          </a:stretch>
        </p:blipFill>
        <p:spPr>
          <a:xfrm>
            <a:off x="188068" y="2373550"/>
            <a:ext cx="3021653" cy="250390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FACC75-79A2-B98B-0BCE-A6A2F4497FFA}"/>
              </a:ext>
            </a:extLst>
          </p:cNvPr>
          <p:cNvSpPr txBox="1">
            <a:spLocks/>
          </p:cNvSpPr>
          <p:nvPr/>
        </p:nvSpPr>
        <p:spPr>
          <a:xfrm>
            <a:off x="3366042" y="3487522"/>
            <a:ext cx="5589890" cy="138993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Fast losses at injection around the crystal location and no beam circulation</a:t>
            </a:r>
          </a:p>
          <a:p>
            <a:pPr marL="0" indent="0">
              <a:buNone/>
            </a:pPr>
            <a:r>
              <a:rPr lang="en-GB" dirty="0"/>
              <a:t>New virtual monitor to reconstruct the beam position and angle at the crystal -&gt; direct feedforward correction of the beam position at the crystal along the cycle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98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0AC9-E7C3-18CC-7C3B-45F291D9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FB37-9CA7-658D-8815-E85AF7C0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9144000" cy="4472834"/>
          </a:xfrm>
        </p:spPr>
        <p:txBody>
          <a:bodyPr>
            <a:normAutofit/>
          </a:bodyPr>
          <a:lstStyle/>
          <a:p>
            <a:r>
              <a:rPr lang="en-GB" dirty="0"/>
              <a:t>Status</a:t>
            </a:r>
          </a:p>
          <a:p>
            <a:pPr lvl="1"/>
            <a:r>
              <a:rPr lang="en-GB" dirty="0"/>
              <a:t>SPS crystal provide sufficient channelling angle to jump over the extraction magnetic septum</a:t>
            </a:r>
          </a:p>
          <a:p>
            <a:pPr lvl="1"/>
            <a:r>
              <a:rPr lang="en-GB" dirty="0"/>
              <a:t>Momentum driven, non resonant extraction is possible with the present hardware</a:t>
            </a:r>
          </a:p>
          <a:p>
            <a:pPr lvl="1"/>
            <a:r>
              <a:rPr lang="en-GB" dirty="0"/>
              <a:t>Injection and circulation inside the crystal frame could not be </a:t>
            </a:r>
            <a:r>
              <a:rPr lang="en-GB" dirty="0" err="1"/>
              <a:t>acheived</a:t>
            </a:r>
            <a:endParaRPr lang="en-GB" dirty="0"/>
          </a:p>
          <a:p>
            <a:r>
              <a:rPr lang="en-GB" dirty="0"/>
              <a:t>Next steps</a:t>
            </a:r>
          </a:p>
          <a:p>
            <a:pPr lvl="1"/>
            <a:r>
              <a:rPr lang="en-GB" dirty="0"/>
              <a:t>Review of the aperture model around the LSS4 crystal</a:t>
            </a:r>
          </a:p>
          <a:p>
            <a:pPr lvl="1"/>
            <a:r>
              <a:rPr lang="en-GB" dirty="0"/>
              <a:t>New cycle with injection above transition -&gt; simpler cycle without adjustment</a:t>
            </a:r>
          </a:p>
          <a:p>
            <a:pPr lvl="1"/>
            <a:r>
              <a:rPr lang="en-GB" dirty="0"/>
              <a:t>Review of possible usage of the new MVRA crystal</a:t>
            </a:r>
          </a:p>
          <a:p>
            <a:pPr lvl="1"/>
            <a:r>
              <a:rPr lang="en-GB" dirty="0"/>
              <a:t>Characterise the frequency content and stability of non-resonant extraction</a:t>
            </a:r>
          </a:p>
          <a:p>
            <a:r>
              <a:rPr lang="en-GB" dirty="0"/>
              <a:t>Prospects</a:t>
            </a:r>
          </a:p>
          <a:p>
            <a:pPr lvl="1"/>
            <a:r>
              <a:rPr lang="en-GB" dirty="0"/>
              <a:t>Direct channelling scheme doesn’t seem capable of providing high extraction efficiency -&gt; New schemes with a control of </a:t>
            </a:r>
            <a:r>
              <a:rPr lang="en-GB" dirty="0" err="1"/>
              <a:t>dechannelled</a:t>
            </a:r>
            <a:r>
              <a:rPr lang="en-GB" dirty="0"/>
              <a:t> beam should be considered</a:t>
            </a:r>
          </a:p>
          <a:p>
            <a:pPr lvl="1"/>
            <a:r>
              <a:rPr lang="en-GB" dirty="0"/>
              <a:t>Direct channelling characterisation to be continued in 2026</a:t>
            </a:r>
          </a:p>
          <a:p>
            <a:pPr lvl="1"/>
            <a:r>
              <a:rPr lang="en-GB" dirty="0"/>
              <a:t>Exploration of additional schemes to </a:t>
            </a:r>
            <a:r>
              <a:rPr lang="en-GB"/>
              <a:t>optimise the efficiency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7F12-8264-2641-20E2-AF33C8107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13E6-461E-251A-E6A9-373EF7C80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12CEB-EB30-AE5E-4D12-E38D5BB9B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7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47CE5-147B-5CD7-3DB4-47AAFD8D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A7DCE1-6693-7579-A787-CEE97A44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  <a:p>
            <a:r>
              <a:rPr lang="en-GB" dirty="0"/>
              <a:t>SPS extraction layout and new scheme constraints</a:t>
            </a:r>
          </a:p>
          <a:p>
            <a:r>
              <a:rPr lang="en-GB" dirty="0"/>
              <a:t>Crystal characteristics</a:t>
            </a:r>
          </a:p>
          <a:p>
            <a:r>
              <a:rPr lang="en-GB" dirty="0"/>
              <a:t>Drop-in replacement concept</a:t>
            </a:r>
          </a:p>
          <a:p>
            <a:r>
              <a:rPr lang="en-GB" dirty="0"/>
              <a:t>Momentum driven concept </a:t>
            </a:r>
          </a:p>
          <a:p>
            <a:pPr lvl="1"/>
            <a:r>
              <a:rPr lang="en-GB" dirty="0"/>
              <a:t>Implementation with the present equipment</a:t>
            </a:r>
          </a:p>
          <a:p>
            <a:pPr lvl="1"/>
            <a:r>
              <a:rPr lang="en-GB" dirty="0"/>
              <a:t>Beam time results from summer 2025</a:t>
            </a:r>
          </a:p>
          <a:p>
            <a:r>
              <a:rPr lang="en-GB" dirty="0"/>
              <a:t>Conclusion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62ECB-4B90-6AC7-58BD-7C4D37A41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08569D-5921-3E8F-600D-B4E3374C5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B1A656-41F5-EA3A-A25A-EF917A15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7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3332-563B-FF55-7B3E-6386D2DD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5AF11-D380-49A7-68D7-F684846D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7"/>
            <a:ext cx="9144000" cy="2733176"/>
          </a:xfrm>
        </p:spPr>
        <p:txBody>
          <a:bodyPr>
            <a:normAutofit/>
          </a:bodyPr>
          <a:lstStyle/>
          <a:p>
            <a:r>
              <a:rPr lang="en-GB" noProof="0" dirty="0"/>
              <a:t>Slow extraction of 400 GeV/c proton beam towards North Area</a:t>
            </a:r>
          </a:p>
          <a:p>
            <a:pPr lvl="1"/>
            <a:r>
              <a:rPr lang="en-GB" noProof="0" dirty="0"/>
              <a:t>Presently extracting in the order of 10</a:t>
            </a:r>
            <a:r>
              <a:rPr lang="en-GB" baseline="30000" noProof="0" dirty="0"/>
              <a:t>19</a:t>
            </a:r>
            <a:r>
              <a:rPr lang="en-GB" noProof="0" dirty="0"/>
              <a:t> protons per year</a:t>
            </a:r>
          </a:p>
          <a:p>
            <a:r>
              <a:rPr lang="en-GB" noProof="0" dirty="0"/>
              <a:t>Radiation levels</a:t>
            </a:r>
          </a:p>
          <a:p>
            <a:pPr lvl="1"/>
            <a:r>
              <a:rPr lang="en-GB" noProof="0" dirty="0"/>
              <a:t>Consequences for personnel intervention, equipment lifetime, …</a:t>
            </a:r>
          </a:p>
          <a:p>
            <a:r>
              <a:rPr lang="en-GB" noProof="0" dirty="0"/>
              <a:t>Ongoing improvements</a:t>
            </a:r>
          </a:p>
          <a:p>
            <a:pPr lvl="1"/>
            <a:r>
              <a:rPr lang="en-GB" noProof="0" dirty="0"/>
              <a:t>Loss reduction with beam dynamics and crystal enhancement of slow extraction</a:t>
            </a:r>
          </a:p>
          <a:p>
            <a:pPr lvl="1"/>
            <a:r>
              <a:rPr lang="en-GB" noProof="0" dirty="0"/>
              <a:t>Activation reduction with different material</a:t>
            </a:r>
          </a:p>
          <a:p>
            <a:pPr lvl="1"/>
            <a:r>
              <a:rPr lang="en-GB" noProof="0" dirty="0"/>
              <a:t>Intervention time mitigation</a:t>
            </a:r>
          </a:p>
          <a:p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024B3-FA5F-72C9-4DC8-696908F3F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2" b="30580"/>
          <a:stretch/>
        </p:blipFill>
        <p:spPr>
          <a:xfrm>
            <a:off x="308797" y="3552670"/>
            <a:ext cx="6964430" cy="1262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E4196-FFF6-D11B-8B10-F5580F8E147B}"/>
              </a:ext>
            </a:extLst>
          </p:cNvPr>
          <p:cNvSpPr txBox="1"/>
          <p:nvPr/>
        </p:nvSpPr>
        <p:spPr>
          <a:xfrm>
            <a:off x="7309204" y="3552670"/>
            <a:ext cx="152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Electrostatic septa in the SPS tunnel LSS2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A31EC3-D068-544B-3925-24125A5CFB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Oct-7 2025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AAB6CD-DED1-5B63-156A-DFF4400D1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Y. Dutheil, CERN, SXW25, crystal extraction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E3E048-B3D8-4B69-E159-17734DE4D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9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4D0BC-03EC-5031-38C2-29420B7D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7" r="2397"/>
          <a:stretch/>
        </p:blipFill>
        <p:spPr>
          <a:xfrm>
            <a:off x="2969335" y="851666"/>
            <a:ext cx="6291032" cy="3083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4E478-0D39-867B-2CBF-4C03BAAE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Layout of SPS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14075-9E3A-396E-4EAE-BFE79D3F7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80809"/>
            <a:ext cx="3309823" cy="3537030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Nominal slow extraction conditions</a:t>
            </a:r>
          </a:p>
          <a:p>
            <a:pPr lvl="1"/>
            <a:r>
              <a:rPr lang="en-US" dirty="0"/>
              <a:t>Third integer resonant scheme at </a:t>
            </a:r>
            <a:r>
              <a:rPr lang="en-US" dirty="0" err="1"/>
              <a:t>Qx</a:t>
            </a:r>
            <a:r>
              <a:rPr lang="en-US" dirty="0"/>
              <a:t>=26.666</a:t>
            </a:r>
          </a:p>
          <a:p>
            <a:pPr lvl="1"/>
            <a:r>
              <a:rPr lang="en-US" dirty="0"/>
              <a:t>COSE (momentum driven)</a:t>
            </a:r>
            <a:endParaRPr lang="en-GB" noProof="0" dirty="0"/>
          </a:p>
          <a:p>
            <a:r>
              <a:rPr lang="en-GB" noProof="0" dirty="0"/>
              <a:t>Electrostatic septum</a:t>
            </a:r>
          </a:p>
          <a:p>
            <a:pPr lvl="1"/>
            <a:r>
              <a:rPr lang="en-GB" noProof="0" dirty="0"/>
              <a:t>Combined deflection of 440 µrad</a:t>
            </a:r>
          </a:p>
          <a:p>
            <a:r>
              <a:rPr lang="en-GB" noProof="0" dirty="0"/>
              <a:t>Magnetic septum</a:t>
            </a:r>
          </a:p>
          <a:p>
            <a:pPr lvl="1"/>
            <a:r>
              <a:rPr lang="en-GB" noProof="0" dirty="0"/>
              <a:t>Thickness of ~5 mm</a:t>
            </a:r>
          </a:p>
          <a:p>
            <a:pPr lvl="1"/>
            <a:r>
              <a:rPr lang="en-GB" noProof="0" dirty="0"/>
              <a:t>Present gap opened ~20 mm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9BCA3-84DF-8D16-A2C4-AFC64A5EB3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16E72-171E-17A7-E230-BC5B031C7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49525-94F9-CBE2-2CF2-596B9299D798}"/>
              </a:ext>
            </a:extLst>
          </p:cNvPr>
          <p:cNvSpPr txBox="1"/>
          <p:nvPr/>
        </p:nvSpPr>
        <p:spPr>
          <a:xfrm>
            <a:off x="5690266" y="41295"/>
            <a:ext cx="148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Electrostatic septa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D33BF-F09F-D311-4C16-FF7E81BFA806}"/>
              </a:ext>
            </a:extLst>
          </p:cNvPr>
          <p:cNvSpPr txBox="1"/>
          <p:nvPr/>
        </p:nvSpPr>
        <p:spPr>
          <a:xfrm>
            <a:off x="7216265" y="-33552"/>
            <a:ext cx="192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Magnetic septa protection absorber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18A4FC-A267-DAEB-D863-24DD52C3F247}"/>
              </a:ext>
            </a:extLst>
          </p:cNvPr>
          <p:cNvCxnSpPr>
            <a:cxnSpLocks/>
          </p:cNvCxnSpPr>
          <p:nvPr/>
        </p:nvCxnSpPr>
        <p:spPr>
          <a:xfrm>
            <a:off x="7725931" y="833086"/>
            <a:ext cx="0" cy="194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871495-72B8-E299-1931-7E0C382A173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430780" y="687626"/>
            <a:ext cx="413729" cy="301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graph of a line&#10;&#10;Description automatically generated">
            <a:extLst>
              <a:ext uri="{FF2B5EF4-FFF2-40B4-BE49-F238E27FC236}">
                <a16:creationId xmlns:a16="http://schemas.microsoft.com/office/drawing/2014/main" id="{C9EDC070-8EC1-D712-874B-73CBB609B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86" y="3690308"/>
            <a:ext cx="1927735" cy="89921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761B69-D7F4-C4C2-205D-E01594108B5E}"/>
              </a:ext>
            </a:extLst>
          </p:cNvPr>
          <p:cNvCxnSpPr/>
          <p:nvPr/>
        </p:nvCxnSpPr>
        <p:spPr>
          <a:xfrm>
            <a:off x="6502733" y="3633616"/>
            <a:ext cx="374753" cy="443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429142-7422-DEB1-6462-14B2C0F58F19}"/>
              </a:ext>
            </a:extLst>
          </p:cNvPr>
          <p:cNvSpPr txBox="1"/>
          <p:nvPr/>
        </p:nvSpPr>
        <p:spPr>
          <a:xfrm>
            <a:off x="-74950" y="4692080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</a:rPr>
              <a:t>G. </a:t>
            </a:r>
            <a:r>
              <a:rPr lang="en-GB" sz="600" noProof="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</a:rPr>
              <a:t> &amp; F. Velotti, </a:t>
            </a:r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  <a:hlinkClick r:id="rId4"/>
              </a:rPr>
              <a:t>gitlab.cern.ch/</a:t>
            </a:r>
            <a:r>
              <a:rPr lang="en-GB" sz="600" noProof="0" dirty="0" err="1">
                <a:solidFill>
                  <a:schemeClr val="accent1">
                    <a:lumMod val="10000"/>
                  </a:schemeClr>
                </a:solidFill>
                <a:hlinkClick r:id="rId4"/>
              </a:rPr>
              <a:t>sps</a:t>
            </a:r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  <a:hlinkClick r:id="rId4"/>
              </a:rPr>
              <a:t>-projects/</a:t>
            </a:r>
            <a:r>
              <a:rPr lang="en-GB" sz="600" noProof="0" dirty="0" err="1">
                <a:solidFill>
                  <a:schemeClr val="accent1">
                    <a:lumMod val="10000"/>
                  </a:schemeClr>
                </a:solidFill>
                <a:hlinkClick r:id="rId4"/>
              </a:rPr>
              <a:t>sx_xsuite_sps</a:t>
            </a:r>
            <a:endParaRPr lang="en-GB" sz="600" noProof="0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</a:rPr>
              <a:t>G, </a:t>
            </a:r>
            <a:r>
              <a:rPr lang="en-GB" sz="600" noProof="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GB" sz="600" i="1" noProof="0" dirty="0">
                <a:solidFill>
                  <a:schemeClr val="accent1">
                    <a:lumMod val="10000"/>
                  </a:schemeClr>
                </a:solidFill>
              </a:rPr>
              <a:t>et. al.</a:t>
            </a:r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GB" sz="600" noProof="0" dirty="0">
                <a:solidFill>
                  <a:schemeClr val="accent1">
                    <a:lumMod val="10000"/>
                  </a:schemeClr>
                </a:solidFill>
                <a:hlinkClick r:id="rId5"/>
              </a:rPr>
              <a:t>github.com/</a:t>
            </a:r>
            <a:r>
              <a:rPr lang="en-GB" sz="600" noProof="0" dirty="0" err="1">
                <a:solidFill>
                  <a:schemeClr val="accent1">
                    <a:lumMod val="10000"/>
                  </a:schemeClr>
                </a:solidFill>
                <a:hlinkClick r:id="rId5"/>
              </a:rPr>
              <a:t>xsuite</a:t>
            </a:r>
            <a:endParaRPr lang="en-GB" sz="600" noProof="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2DEEED-87A8-4A97-CBBD-0512AB5F258C}"/>
              </a:ext>
            </a:extLst>
          </p:cNvPr>
          <p:cNvSpPr txBox="1"/>
          <p:nvPr/>
        </p:nvSpPr>
        <p:spPr>
          <a:xfrm>
            <a:off x="6984957" y="4511028"/>
            <a:ext cx="20027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noProof="0" dirty="0"/>
              <a:t>Phase space at the entrance to the first electrostatic septum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52A1D2C-DE82-7604-4506-FCD72A4C7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67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F617-92C6-3EAD-284C-E1C95275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FD78-DB1C-A3E4-B26A-8B05B0A5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5470216" cy="4105164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Removal of the electrostatic septum</a:t>
            </a:r>
          </a:p>
          <a:p>
            <a:pPr lvl="1"/>
            <a:r>
              <a:rPr lang="en-US" dirty="0"/>
              <a:t>A large gap (~5 mm) is required between circulating and extracted beams</a:t>
            </a:r>
          </a:p>
          <a:p>
            <a:pPr lvl="1"/>
            <a:r>
              <a:rPr lang="en-GB" noProof="0" dirty="0"/>
              <a:t>Extraction efficiency &gt;99%</a:t>
            </a:r>
          </a:p>
          <a:p>
            <a:pPr lvl="1"/>
            <a:r>
              <a:rPr lang="en-GB" noProof="0" dirty="0"/>
              <a:t>Estimated extraction inefficiency measured in ~2018 of 3.4 ± 0.7 % with significant improvements since then</a:t>
            </a:r>
          </a:p>
          <a:p>
            <a:pPr lvl="1"/>
            <a:r>
              <a:rPr lang="en-GB" noProof="0" dirty="0"/>
              <a:t>A new scheme could only be implemented</a:t>
            </a:r>
          </a:p>
          <a:p>
            <a:r>
              <a:rPr lang="en-GB" noProof="0" dirty="0"/>
              <a:t>Reliability </a:t>
            </a:r>
          </a:p>
          <a:p>
            <a:pPr lvl="1"/>
            <a:r>
              <a:rPr lang="en-GB" noProof="0" dirty="0"/>
              <a:t>Despite complexity, the present slow extraction system is highly reliable and stable</a:t>
            </a:r>
          </a:p>
          <a:p>
            <a:pPr lvl="1"/>
            <a:r>
              <a:rPr lang="en-GB" noProof="0" dirty="0"/>
              <a:t>A new scheme must ensure reliable and stable beam delivery</a:t>
            </a:r>
          </a:p>
          <a:p>
            <a:r>
              <a:rPr lang="en-GB" noProof="0" dirty="0"/>
              <a:t>Spill structure performance</a:t>
            </a:r>
          </a:p>
          <a:p>
            <a:pPr lvl="1"/>
            <a:r>
              <a:rPr lang="en-GB" noProof="0" dirty="0"/>
              <a:t>SPS north area users are sensitive to spill rippled up to high frequencies</a:t>
            </a:r>
          </a:p>
          <a:p>
            <a:pPr lvl="1"/>
            <a:r>
              <a:rPr lang="en-GB" noProof="0" dirty="0"/>
              <a:t>A new scheme </a:t>
            </a:r>
            <a:r>
              <a:rPr lang="en-US" dirty="0"/>
              <a:t>must provide a good spill structure and control over spill-frequency content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BF81F-DCBF-6F63-AD5E-F6FD496C1C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9EAD-0791-658F-B89B-103E5CF9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E3D5-9ECE-EBAF-BFE3-C98E311BB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71008-9091-985D-EF51-C0C4B94E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58" y="418860"/>
            <a:ext cx="3301142" cy="2898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A1DBD6-5C70-F5BA-B1DF-BDA5B81DB3D0}"/>
              </a:ext>
            </a:extLst>
          </p:cNvPr>
          <p:cNvSpPr txBox="1"/>
          <p:nvPr/>
        </p:nvSpPr>
        <p:spPr>
          <a:xfrm>
            <a:off x="5899093" y="3224128"/>
            <a:ext cx="2881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noProof="0" dirty="0">
                <a:solidFill>
                  <a:schemeClr val="accent6"/>
                </a:solidFill>
              </a:rPr>
              <a:t>M.A. Fraser et al., Slow Extraction Efficiency Measurements at the CERN SPS, contribution TUPAF054 at IPAC’18, Vancouver, BC, Canada</a:t>
            </a:r>
          </a:p>
        </p:txBody>
      </p:sp>
    </p:spTree>
    <p:extLst>
      <p:ext uri="{BB962C8B-B14F-4D97-AF65-F5344CB8AC3E}">
        <p14:creationId xmlns:p14="http://schemas.microsoft.com/office/powerpoint/2010/main" val="374872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5490-98CC-7F46-76CA-548295BF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Crystal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8881-BA8A-61ED-D3AD-EB463A79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7"/>
            <a:ext cx="8518187" cy="111844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Model</a:t>
            </a:r>
          </a:p>
          <a:p>
            <a:pPr lvl="1"/>
            <a:r>
              <a:rPr lang="en-GB" noProof="0" dirty="0"/>
              <a:t>Xsuite </a:t>
            </a:r>
            <a:r>
              <a:rPr lang="en-GB" noProof="0" dirty="0" err="1"/>
              <a:t>EverestCrystal</a:t>
            </a:r>
            <a:r>
              <a:rPr lang="en-GB" noProof="0" dirty="0"/>
              <a:t> with </a:t>
            </a:r>
            <a:r>
              <a:rPr lang="en-GB" noProof="0" dirty="0" err="1"/>
              <a:t>SiliconCrystal</a:t>
            </a:r>
            <a:r>
              <a:rPr lang="en-GB" noProof="0" dirty="0"/>
              <a:t> material</a:t>
            </a:r>
          </a:p>
          <a:p>
            <a:pPr lvl="1"/>
            <a:r>
              <a:rPr lang="en-GB" noProof="0" dirty="0"/>
              <a:t>Probed with a perfect pencil beam of protons at 400 GeV/c</a:t>
            </a:r>
          </a:p>
          <a:p>
            <a:r>
              <a:rPr lang="en-GB" noProof="0" dirty="0"/>
              <a:t>Case of a Silicon crystal 4 mm long and R=10 -&gt; 400 µrad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10AD-9AA2-AAA2-DF80-86EADE7C8D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9E887-B3B0-5B0E-6BBF-928C3C7C0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8B13F-6AE1-6701-0F6D-938B0ACB9AD2}"/>
              </a:ext>
            </a:extLst>
          </p:cNvPr>
          <p:cNvSpPr txBox="1"/>
          <p:nvPr/>
        </p:nvSpPr>
        <p:spPr>
          <a:xfrm>
            <a:off x="-43525" y="4712333"/>
            <a:ext cx="46141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noProof="0" dirty="0">
                <a:solidFill>
                  <a:schemeClr val="accent1">
                    <a:lumMod val="10000"/>
                  </a:schemeClr>
                </a:solidFill>
              </a:rPr>
              <a:t>G, </a:t>
            </a:r>
            <a:r>
              <a:rPr lang="en-GB" sz="800" noProof="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GB" sz="800" noProof="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GB" sz="800" i="1" noProof="0" dirty="0">
                <a:solidFill>
                  <a:schemeClr val="accent1">
                    <a:lumMod val="10000"/>
                  </a:schemeClr>
                </a:solidFill>
              </a:rPr>
              <a:t>et. al.</a:t>
            </a:r>
            <a:r>
              <a:rPr lang="en-GB" sz="800" noProof="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GB" sz="800" noProof="0" dirty="0">
                <a:solidFill>
                  <a:schemeClr val="accent1">
                    <a:lumMod val="10000"/>
                  </a:schemeClr>
                </a:solidFill>
                <a:hlinkClick r:id="rId2"/>
              </a:rPr>
              <a:t>github.com/</a:t>
            </a:r>
            <a:r>
              <a:rPr lang="en-GB" sz="800" noProof="0" dirty="0" err="1">
                <a:solidFill>
                  <a:schemeClr val="accent1">
                    <a:lumMod val="10000"/>
                  </a:schemeClr>
                </a:solidFill>
                <a:hlinkClick r:id="rId2"/>
              </a:rPr>
              <a:t>xsuite</a:t>
            </a:r>
            <a:endParaRPr lang="en-GB" sz="800" noProof="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465BF-EB7A-5EB2-508B-1CE05BA7385A}"/>
              </a:ext>
            </a:extLst>
          </p:cNvPr>
          <p:cNvSpPr txBox="1"/>
          <p:nvPr/>
        </p:nvSpPr>
        <p:spPr>
          <a:xfrm>
            <a:off x="2324437" y="3901876"/>
            <a:ext cx="19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noProof="0" dirty="0"/>
              <a:t>Scattering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noProof="0" dirty="0"/>
              <a:t>Volume reflection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noProof="0" dirty="0"/>
              <a:t>Volume capture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noProof="0" dirty="0"/>
              <a:t>channelling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noProof="0" dirty="0" err="1"/>
              <a:t>Dechannelling</a:t>
            </a:r>
            <a:endParaRPr lang="en-GB" sz="1200" noProof="0" dirty="0"/>
          </a:p>
          <a:p>
            <a:pPr marL="342900" indent="-342900">
              <a:buFont typeface="+mj-lt"/>
              <a:buAutoNum type="arabicPeriod"/>
            </a:pPr>
            <a:endParaRPr lang="en-GB" sz="12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426B35-DB2A-9AE2-ED92-EB4AEE09AF41}"/>
              </a:ext>
            </a:extLst>
          </p:cNvPr>
          <p:cNvGrpSpPr/>
          <p:nvPr/>
        </p:nvGrpSpPr>
        <p:grpSpPr>
          <a:xfrm>
            <a:off x="-258198" y="1453499"/>
            <a:ext cx="4998809" cy="2499405"/>
            <a:chOff x="-258197" y="1876744"/>
            <a:chExt cx="4998809" cy="2499405"/>
          </a:xfrm>
        </p:grpSpPr>
        <p:pic>
          <p:nvPicPr>
            <p:cNvPr id="9" name="Picture 8" descr="A green and yellow line&#10;&#10;Description automatically generated">
              <a:extLst>
                <a:ext uri="{FF2B5EF4-FFF2-40B4-BE49-F238E27FC236}">
                  <a16:creationId xmlns:a16="http://schemas.microsoft.com/office/drawing/2014/main" id="{5D58B7D5-5E55-E2D4-2FBC-63344D97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58197" y="1876744"/>
              <a:ext cx="4998809" cy="24994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B7284-D151-0E47-8730-4D2261B719EC}"/>
                </a:ext>
              </a:extLst>
            </p:cNvPr>
            <p:cNvSpPr txBox="1"/>
            <p:nvPr/>
          </p:nvSpPr>
          <p:spPr>
            <a:xfrm>
              <a:off x="681625" y="2340429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noProof="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4FFA96-2836-CFF3-53F2-DC07E180E8A8}"/>
                </a:ext>
              </a:extLst>
            </p:cNvPr>
            <p:cNvSpPr txBox="1"/>
            <p:nvPr/>
          </p:nvSpPr>
          <p:spPr>
            <a:xfrm>
              <a:off x="3136238" y="2307786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noProof="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E2DA2E-CF49-F1C1-C0DC-BDC0002C81CD}"/>
                </a:ext>
              </a:extLst>
            </p:cNvPr>
            <p:cNvSpPr txBox="1"/>
            <p:nvPr/>
          </p:nvSpPr>
          <p:spPr>
            <a:xfrm>
              <a:off x="1969565" y="2460186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noProof="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A5815F-F477-9A0C-09ED-6B9D44F5968D}"/>
                </a:ext>
              </a:extLst>
            </p:cNvPr>
            <p:cNvSpPr txBox="1"/>
            <p:nvPr/>
          </p:nvSpPr>
          <p:spPr>
            <a:xfrm>
              <a:off x="1957155" y="3043628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noProof="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D274B4-EF0C-C267-21AF-3E12529F6369}"/>
                </a:ext>
              </a:extLst>
            </p:cNvPr>
            <p:cNvSpPr txBox="1"/>
            <p:nvPr/>
          </p:nvSpPr>
          <p:spPr>
            <a:xfrm>
              <a:off x="3136238" y="3676144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noProof="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830B38-FD08-ADD0-771B-B07A377C3D4C}"/>
                </a:ext>
              </a:extLst>
            </p:cNvPr>
            <p:cNvSpPr txBox="1"/>
            <p:nvPr/>
          </p:nvSpPr>
          <p:spPr>
            <a:xfrm>
              <a:off x="3115829" y="3104548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noProof="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FEF77A4-0A42-70E7-52AA-6D3178AFA4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824514" y="1558048"/>
            <a:ext cx="3382388" cy="1691192"/>
          </a:xfrm>
          <a:prstGeom prst="rect">
            <a:avLst/>
          </a:prstGeom>
        </p:spPr>
      </p:pic>
      <p:pic>
        <p:nvPicPr>
          <p:cNvPr id="24" name="Picture 23" descr="A graph of a red and blue triangle&#10;&#10;Description automatically generated with medium confidence">
            <a:extLst>
              <a:ext uri="{FF2B5EF4-FFF2-40B4-BE49-F238E27FC236}">
                <a16:creationId xmlns:a16="http://schemas.microsoft.com/office/drawing/2014/main" id="{1FC24AB8-A39A-99EA-BE79-9B4CADECA0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555" y="3160437"/>
            <a:ext cx="3382388" cy="16911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636E3F-3813-2992-0A34-766046C8BFFD}"/>
              </a:ext>
            </a:extLst>
          </p:cNvPr>
          <p:cNvSpPr txBox="1"/>
          <p:nvPr/>
        </p:nvSpPr>
        <p:spPr>
          <a:xfrm>
            <a:off x="5258746" y="3398653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2A4EA-E4A0-4E52-F358-3A4039507568}"/>
              </a:ext>
            </a:extLst>
          </p:cNvPr>
          <p:cNvSpPr txBox="1"/>
          <p:nvPr/>
        </p:nvSpPr>
        <p:spPr>
          <a:xfrm>
            <a:off x="6425392" y="4316557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8CA61-D965-8F4D-2F37-5A4ADE7B0574}"/>
              </a:ext>
            </a:extLst>
          </p:cNvPr>
          <p:cNvSpPr txBox="1"/>
          <p:nvPr/>
        </p:nvSpPr>
        <p:spPr>
          <a:xfrm>
            <a:off x="6398781" y="2472890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0437EB-78C2-6A7B-B05C-CED97101D2D4}"/>
              </a:ext>
            </a:extLst>
          </p:cNvPr>
          <p:cNvSpPr txBox="1"/>
          <p:nvPr/>
        </p:nvSpPr>
        <p:spPr>
          <a:xfrm>
            <a:off x="7500713" y="1788777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D543F9-7DEF-3391-DC20-D46678D35387}"/>
              </a:ext>
            </a:extLst>
          </p:cNvPr>
          <p:cNvSpPr txBox="1"/>
          <p:nvPr/>
        </p:nvSpPr>
        <p:spPr>
          <a:xfrm>
            <a:off x="7963711" y="1942665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Incoming</a:t>
            </a:r>
          </a:p>
          <a:p>
            <a:r>
              <a:rPr lang="en-GB" noProof="0" dirty="0"/>
              <a:t>Angle </a:t>
            </a:r>
          </a:p>
          <a:p>
            <a:r>
              <a:rPr lang="en-GB" noProof="0" dirty="0"/>
              <a:t>0 µrad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273396-0EAD-64F3-DF35-C0A6FFA40701}"/>
              </a:ext>
            </a:extLst>
          </p:cNvPr>
          <p:cNvSpPr txBox="1"/>
          <p:nvPr/>
        </p:nvSpPr>
        <p:spPr>
          <a:xfrm>
            <a:off x="7934690" y="3420505"/>
            <a:ext cx="1176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Incoming</a:t>
            </a:r>
          </a:p>
          <a:p>
            <a:r>
              <a:rPr lang="en-GB" noProof="0" dirty="0"/>
              <a:t>Angle </a:t>
            </a:r>
          </a:p>
          <a:p>
            <a:r>
              <a:rPr lang="en-GB" noProof="0" dirty="0"/>
              <a:t>-150 µrad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A456619-A35F-96EC-27B3-DDA27836A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680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F914-99C6-C95B-38C5-567CDCEB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crystals do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C392-65C0-2F18-6711-2E489F34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9144000" cy="4199894"/>
          </a:xfrm>
        </p:spPr>
        <p:txBody>
          <a:bodyPr>
            <a:normAutofit/>
          </a:bodyPr>
          <a:lstStyle/>
          <a:p>
            <a:r>
              <a:rPr lang="en-GB" noProof="0" dirty="0"/>
              <a:t>Several crystal types have been manufactured and tested [2,3]</a:t>
            </a:r>
          </a:p>
          <a:p>
            <a:pPr lvl="1"/>
            <a:r>
              <a:rPr lang="en-GB" noProof="0" dirty="0"/>
              <a:t>Wide range of size (2 to 70 mm) and angle (30 µrad to 13 mrad)</a:t>
            </a:r>
          </a:p>
          <a:p>
            <a:pPr lvl="1"/>
            <a:r>
              <a:rPr lang="en-GB" noProof="0" dirty="0"/>
              <a:t>Thick crystal up to 20 mm are possible but not the whole surface is exploitable [2]</a:t>
            </a:r>
          </a:p>
          <a:p>
            <a:r>
              <a:rPr lang="en-GB" noProof="0" dirty="0"/>
              <a:t>Critical angle for straight silicon crystal at 400 GeV is 10urad and </a:t>
            </a:r>
            <a:r>
              <a:rPr lang="en-GB" noProof="0" dirty="0" err="1"/>
              <a:t>R</a:t>
            </a:r>
            <a:r>
              <a:rPr lang="en-GB" baseline="-25000" noProof="0" dirty="0" err="1"/>
              <a:t>c</a:t>
            </a:r>
            <a:r>
              <a:rPr lang="en-GB" noProof="0" dirty="0"/>
              <a:t>=1m</a:t>
            </a:r>
          </a:p>
          <a:p>
            <a:pPr lvl="1"/>
            <a:r>
              <a:rPr lang="en-GB" noProof="0" dirty="0"/>
              <a:t>For a bent crystal                      </a:t>
            </a:r>
          </a:p>
          <a:p>
            <a:pPr lvl="1"/>
            <a:r>
              <a:rPr lang="en-GB" noProof="0" dirty="0"/>
              <a:t>For 10m radius, crystal provides 100 µrad/mm but 200 µrad/mm is feasible mechanically</a:t>
            </a:r>
          </a:p>
          <a:p>
            <a:pPr lvl="1"/>
            <a:r>
              <a:rPr lang="en-GB" noProof="0" dirty="0"/>
              <a:t>Volume reflection ~14 µrad</a:t>
            </a:r>
          </a:p>
          <a:p>
            <a:r>
              <a:rPr lang="en-GB" noProof="0" dirty="0"/>
              <a:t>Efficiency measured at 400Gev [2]</a:t>
            </a:r>
          </a:p>
          <a:p>
            <a:pPr lvl="1"/>
            <a:r>
              <a:rPr lang="en-GB" noProof="0" dirty="0"/>
              <a:t>channelling up to 68% and 54% respectively for angular spread within 5 µrad (1/2 </a:t>
            </a:r>
            <a:r>
              <a:rPr lang="en-GB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GB" baseline="-25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noProof="0" dirty="0"/>
              <a:t>) and 10 µrad (1</a:t>
            </a:r>
            <a:r>
              <a:rPr lang="en-GB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GB" baseline="-25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Volume reflection up to 90%</a:t>
            </a:r>
          </a:p>
          <a:p>
            <a:r>
              <a:rPr lang="en-GB" noProof="0" dirty="0"/>
              <a:t>Present discussion on the feasibility of crystal slow extraction overlooks crystal manufacturing methods and limitations on the resulting crystals</a:t>
            </a:r>
          </a:p>
          <a:p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D449-F5AD-F219-D31E-947E86A595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5E8A-281E-8604-2CE5-1C5F1676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A5240-3C70-2808-BE2C-341C67551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77C06-857B-0AEE-E758-9A03E7E7ADCF}"/>
              </a:ext>
            </a:extLst>
          </p:cNvPr>
          <p:cNvSpPr txBox="1"/>
          <p:nvPr/>
        </p:nvSpPr>
        <p:spPr>
          <a:xfrm>
            <a:off x="-53642" y="4695440"/>
            <a:ext cx="318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</a:rPr>
              <a:t>[1] M. </a:t>
            </a:r>
            <a:r>
              <a:rPr lang="en-GB" sz="400" noProof="0" dirty="0" err="1">
                <a:solidFill>
                  <a:schemeClr val="accent6">
                    <a:lumMod val="50000"/>
                  </a:schemeClr>
                </a:solidFill>
              </a:rPr>
              <a:t>D'andrea</a:t>
            </a:r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</a:rPr>
              <a:t>, application of crystal collimation to LHC, PhD 2021, </a:t>
            </a:r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GB" sz="400" noProof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</a:rPr>
              <a:t>[2] R. Rossi, Measurements of coherent interactions of 400 GeV protons in silicon bent crystals, </a:t>
            </a:r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link</a:t>
            </a:r>
            <a:endParaRPr lang="en-GB" sz="400" noProof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</a:rPr>
              <a:t>[3] S. Cesare, Analysis of long crystal channelling efficiency from hadron beam test data, Workshop </a:t>
            </a:r>
            <a:r>
              <a:rPr lang="en-GB" sz="400" noProof="0" dirty="0" err="1">
                <a:solidFill>
                  <a:schemeClr val="accent6">
                    <a:lumMod val="50000"/>
                  </a:schemeClr>
                </a:solidFill>
              </a:rPr>
              <a:t>FixedTarget</a:t>
            </a:r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</a:rPr>
              <a:t> ICJLAB, 2023, </a:t>
            </a:r>
            <a:r>
              <a:rPr lang="en-GB" sz="400" noProof="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link</a:t>
            </a:r>
            <a:endParaRPr lang="en-GB" sz="400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DB056-C3EE-D850-F7E4-B1474364A1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3090" y="1836909"/>
            <a:ext cx="763199" cy="290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271550-5D64-27E4-1EC3-E7732FBC96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81"/>
          <a:stretch/>
        </p:blipFill>
        <p:spPr>
          <a:xfrm>
            <a:off x="3496590" y="1857622"/>
            <a:ext cx="1486594" cy="2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3274-C53B-36F6-AB9E-2FA75DEA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crystals are available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206E-C4B3-60D0-5464-1593E03A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658570" cy="3893573"/>
          </a:xfrm>
        </p:spPr>
        <p:txBody>
          <a:bodyPr/>
          <a:lstStyle/>
          <a:p>
            <a:r>
              <a:rPr lang="en-GB" noProof="0" dirty="0"/>
              <a:t>TECS</a:t>
            </a:r>
          </a:p>
          <a:p>
            <a:pPr lvl="1"/>
            <a:r>
              <a:rPr lang="en-GB" noProof="0" dirty="0"/>
              <a:t>Installed in LSS2</a:t>
            </a:r>
          </a:p>
          <a:p>
            <a:pPr lvl="1"/>
            <a:r>
              <a:rPr lang="en-GB" noProof="0" dirty="0"/>
              <a:t>2 mm length</a:t>
            </a:r>
          </a:p>
          <a:p>
            <a:pPr lvl="1"/>
            <a:r>
              <a:rPr lang="en-GB" noProof="0" dirty="0"/>
              <a:t>174 µrad channelling angle towards the outside of the ring</a:t>
            </a:r>
          </a:p>
          <a:p>
            <a:r>
              <a:rPr lang="en-GB" noProof="0" dirty="0"/>
              <a:t>TECA</a:t>
            </a:r>
          </a:p>
          <a:p>
            <a:pPr lvl="1"/>
            <a:r>
              <a:rPr lang="en-GB" noProof="0" dirty="0"/>
              <a:t>Installed in LSS4</a:t>
            </a:r>
          </a:p>
          <a:p>
            <a:pPr lvl="1"/>
            <a:r>
              <a:rPr lang="en-GB" noProof="0" dirty="0"/>
              <a:t>1.1 mm length</a:t>
            </a:r>
          </a:p>
          <a:p>
            <a:pPr lvl="1"/>
            <a:r>
              <a:rPr lang="en-GB" noProof="0" dirty="0"/>
              <a:t>190 µrad channelling angle towards the inside of the ring</a:t>
            </a:r>
          </a:p>
          <a:p>
            <a:r>
              <a:rPr lang="en-GB" noProof="0" dirty="0"/>
              <a:t>Future crystal-array </a:t>
            </a:r>
          </a:p>
          <a:p>
            <a:pPr lvl="1"/>
            <a:r>
              <a:rPr lang="en-GB" noProof="0" dirty="0"/>
              <a:t>See earlier talk by L. Esposito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4E137-467F-1AEB-0243-4B2D20D79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0"/>
              <a:t>Oct-7 2025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2848-EEEB-05D1-AF59-4016FC457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Y. Dutheil, CERN, SXW25, crystal extraction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80AF8-7414-6752-6873-B51EF16A7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0167D-8F54-998B-31E9-F5AB3A5D1F65}"/>
              </a:ext>
            </a:extLst>
          </p:cNvPr>
          <p:cNvSpPr txBox="1"/>
          <p:nvPr/>
        </p:nvSpPr>
        <p:spPr>
          <a:xfrm>
            <a:off x="0" y="4599747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noProof="0" dirty="0">
                <a:solidFill>
                  <a:schemeClr val="accent6"/>
                </a:solidFill>
              </a:rPr>
              <a:t>[1] L. Esposito, et al., Crystal for slow extraction loss-reduction of the SPS </a:t>
            </a:r>
            <a:r>
              <a:rPr lang="en-GB" sz="600" noProof="0" dirty="0" err="1">
                <a:solidFill>
                  <a:schemeClr val="accent6"/>
                </a:solidFill>
              </a:rPr>
              <a:t>electectrostatic</a:t>
            </a:r>
            <a:r>
              <a:rPr lang="en-GB" sz="600" noProof="0" dirty="0">
                <a:solidFill>
                  <a:schemeClr val="accent6"/>
                </a:solidFill>
              </a:rPr>
              <a:t> septum, IPAC2019, Melbourne, Australia</a:t>
            </a:r>
          </a:p>
          <a:p>
            <a:r>
              <a:rPr lang="en-GB" sz="600" noProof="0" dirty="0">
                <a:solidFill>
                  <a:schemeClr val="accent6"/>
                </a:solidFill>
              </a:rPr>
              <a:t>[2] V. Rodin, et al., channelling performance of ben crystals developed at CERN, IPAC2024, Nashville, TN, USA</a:t>
            </a:r>
          </a:p>
          <a:p>
            <a:endParaRPr lang="en-GB" sz="600" noProof="0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36285-AE6B-D268-DE6C-34BCF385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68" y="1105184"/>
            <a:ext cx="3490880" cy="2193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C1B0F8-0F3D-B253-21A6-30393ABB2FF7}"/>
              </a:ext>
            </a:extLst>
          </p:cNvPr>
          <p:cNvSpPr txBox="1"/>
          <p:nvPr/>
        </p:nvSpPr>
        <p:spPr>
          <a:xfrm>
            <a:off x="8686800" y="26782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338528904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EC8792B1CBA46B9E794D43214911B" ma:contentTypeVersion="0" ma:contentTypeDescription="Create a new document." ma:contentTypeScope="" ma:versionID="634dfb5eb9ad39680fc675426ea315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d368838209125d5946d2741378d2d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45811-00F6-4C16-9F7E-410B8188E32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3D1BF7-91D8-48F1-948A-FE72CD16E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99368-3AFD-42D9-80FF-D7E4ABC2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18162</TotalTime>
  <Words>1880</Words>
  <Application>Microsoft Office PowerPoint</Application>
  <PresentationFormat>On-screen Show (16:9)</PresentationFormat>
  <Paragraphs>288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Cambria Math</vt:lpstr>
      <vt:lpstr>Lucida Bright</vt:lpstr>
      <vt:lpstr>Lucida Sans Typewriter</vt:lpstr>
      <vt:lpstr>Optima</vt:lpstr>
      <vt:lpstr>CERNCorporate16-9</vt:lpstr>
      <vt:lpstr>PowerPoint Presentation</vt:lpstr>
      <vt:lpstr>Studies on replacement of electrostatic septa with crystal technology</vt:lpstr>
      <vt:lpstr>Outline</vt:lpstr>
      <vt:lpstr>Context</vt:lpstr>
      <vt:lpstr>Layout of SPS extraction</vt:lpstr>
      <vt:lpstr>Constraint</vt:lpstr>
      <vt:lpstr>Crystal characteristics</vt:lpstr>
      <vt:lpstr>What crystals do ?</vt:lpstr>
      <vt:lpstr>What crystals are available ?</vt:lpstr>
      <vt:lpstr>Concept : drop-in septa replacement</vt:lpstr>
      <vt:lpstr>Concept : non-local, momentum driven extraction</vt:lpstr>
      <vt:lpstr>Momentum driven extraction : proof-of-principle</vt:lpstr>
      <vt:lpstr>Momentum driven extraction : SPS optics</vt:lpstr>
      <vt:lpstr>Momentum driven extraction : SPS optics Q=22</vt:lpstr>
      <vt:lpstr>Momentum driven extraction : crystal orientation</vt:lpstr>
      <vt:lpstr>Momentum driven extraction : crystal orientation</vt:lpstr>
      <vt:lpstr>Momentum driven extraction : crystal orientation</vt:lpstr>
      <vt:lpstr>Momentum driven extraction : tracking results</vt:lpstr>
      <vt:lpstr>Momentum driven extraction : beam experiment summer 2025</vt:lpstr>
      <vt:lpstr>Momentum driven extraction : beam experiment summer 2025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Yann Dutheil</cp:lastModifiedBy>
  <cp:revision>157</cp:revision>
  <dcterms:created xsi:type="dcterms:W3CDTF">2012-11-30T11:04:26Z</dcterms:created>
  <dcterms:modified xsi:type="dcterms:W3CDTF">2025-10-07T15:40:35Z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0x010100279EC8792B1CBA46B9E794D43214911B</vt:lpwstr>
  </property>
  <property fmtid="{D5CDD505-2E9C-101B-9397-08002B2CF9AE}" pid="3" name="IsMyDocuments">
    <vt:bool>true</vt:bool>
  </property>
</Properties>
</file>