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5" r:id="rId3"/>
    <p:sldId id="353" r:id="rId4"/>
    <p:sldId id="351" r:id="rId5"/>
    <p:sldId id="352" r:id="rId6"/>
    <p:sldId id="350" r:id="rId7"/>
    <p:sldId id="340" r:id="rId8"/>
    <p:sldId id="355" r:id="rId9"/>
    <p:sldId id="364" r:id="rId10"/>
    <p:sldId id="357" r:id="rId11"/>
    <p:sldId id="354" r:id="rId12"/>
    <p:sldId id="358" r:id="rId13"/>
    <p:sldId id="359" r:id="rId14"/>
    <p:sldId id="360" r:id="rId15"/>
    <p:sldId id="361" r:id="rId16"/>
    <p:sldId id="363" r:id="rId17"/>
    <p:sldId id="362" r:id="rId18"/>
    <p:sldId id="347" r:id="rId19"/>
    <p:sldId id="365" r:id="rId2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C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9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ustensiles de cuisine, passoire, râpe&#10;&#10;Description générée automatiquement">
            <a:extLst>
              <a:ext uri="{FF2B5EF4-FFF2-40B4-BE49-F238E27FC236}">
                <a16:creationId xmlns:a16="http://schemas.microsoft.com/office/drawing/2014/main" id="{1A6300A0-B9A4-344A-AE86-AFB71F89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43" y="-342900"/>
            <a:ext cx="7366715" cy="75438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5D06F127-583A-D94E-A181-59F52C27CC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0191" y="3871929"/>
            <a:ext cx="9251618" cy="114790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Sair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des sous-titres du masque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4795B67-0C54-424E-B113-CAB7D772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190" y="2277532"/>
            <a:ext cx="9251618" cy="1147908"/>
          </a:xfr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Sair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017648-E932-3949-ABD7-F697FC1B4D1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B8701822-19D1-7044-8F72-E4C285C0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195" y="295881"/>
            <a:ext cx="9358288" cy="67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3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32255-DA0B-0348-9B81-583E2B212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D67F2-D4CF-0B4B-AFBB-C53ABB4D7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518" y="1280160"/>
            <a:ext cx="5698282" cy="48968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B34C5A-D24C-8E4E-B22B-A686ACA2F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0160"/>
            <a:ext cx="5698282" cy="48968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5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FF996-68C4-5849-B13D-9ED46C463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7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5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9688E4-7D98-874A-868B-F9470A300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17" y="1164660"/>
            <a:ext cx="11548965" cy="5012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D0F284-2B00-EE49-9FB2-BC3DC64688D3}"/>
              </a:ext>
            </a:extLst>
          </p:cNvPr>
          <p:cNvSpPr txBox="1"/>
          <p:nvPr/>
        </p:nvSpPr>
        <p:spPr>
          <a:xfrm>
            <a:off x="336000" y="6486963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aira" pitchFamily="2" charset="77"/>
              </a:rPr>
              <a:t>October 2025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DD309C-752E-5045-B81A-968D21AB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195" y="295881"/>
            <a:ext cx="9358288" cy="67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C72AC2-CB3C-4892-89A4-A5E224F735CA}"/>
              </a:ext>
            </a:extLst>
          </p:cNvPr>
          <p:cNvSpPr txBox="1"/>
          <p:nvPr/>
        </p:nvSpPr>
        <p:spPr>
          <a:xfrm>
            <a:off x="10546938" y="6486962"/>
            <a:ext cx="14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aira" pitchFamily="2" charset="77"/>
              </a:rPr>
              <a:t>www.bergoz.com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5259D8A-F591-8240-B800-A4D0B14F42DA}"/>
              </a:ext>
            </a:extLst>
          </p:cNvPr>
          <p:cNvCxnSpPr>
            <a:cxnSpLocks/>
          </p:cNvCxnSpPr>
          <p:nvPr/>
        </p:nvCxnSpPr>
        <p:spPr>
          <a:xfrm>
            <a:off x="2040556" y="871200"/>
            <a:ext cx="9829926" cy="0"/>
          </a:xfrm>
          <a:prstGeom prst="line">
            <a:avLst/>
          </a:prstGeom>
          <a:ln w="12700">
            <a:solidFill>
              <a:srgbClr val="E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F4C34CE0-EC9A-4E0A-674C-4E9AF4F105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097" y="360000"/>
            <a:ext cx="1620000" cy="5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aira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69770-E98B-D7D4-8D4B-66CAFA45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190" y="2872447"/>
            <a:ext cx="9251618" cy="1147908"/>
          </a:xfrm>
        </p:spPr>
        <p:txBody>
          <a:bodyPr>
            <a:normAutofit fontScale="90000"/>
          </a:bodyPr>
          <a:lstStyle/>
          <a:p>
            <a:r>
              <a:rPr lang="en-GB" dirty="0"/>
              <a:t>High Resolution Power Supply</a:t>
            </a:r>
            <a:br>
              <a:rPr lang="en-GB" dirty="0"/>
            </a:br>
            <a:r>
              <a:rPr lang="en-GB" dirty="0"/>
              <a:t>Ripple Measurements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667000-A008-AE3B-A37D-A20469C33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86" y="5880193"/>
            <a:ext cx="648072" cy="4320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A6C921-000D-E3EF-C311-AAC2DC0D00F3}"/>
              </a:ext>
            </a:extLst>
          </p:cNvPr>
          <p:cNvSpPr/>
          <p:nvPr/>
        </p:nvSpPr>
        <p:spPr>
          <a:xfrm>
            <a:off x="2549166" y="5947458"/>
            <a:ext cx="9346346" cy="2975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47C59-2005-EB60-7B71-DEE2973B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58" y="573128"/>
            <a:ext cx="2531249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6BFCD0-8A75-D924-13AD-F064CCB59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19" y="708729"/>
            <a:ext cx="2856650" cy="115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11FDA1-B07A-946D-156E-E4527B9CA560}"/>
              </a:ext>
            </a:extLst>
          </p:cNvPr>
          <p:cNvSpPr txBox="1"/>
          <p:nvPr/>
        </p:nvSpPr>
        <p:spPr>
          <a:xfrm>
            <a:off x="0" y="429134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Saira" pitchFamily="2" charset="0"/>
              </a:rPr>
              <a:t>Frank Stulle, Laurent Dupuy, Hervé Bayle, Bergoz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34950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7A234-1A62-A8FB-12A0-A66B66B3C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C05B5F-004F-283B-D255-46C565BD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Prototype Tests at CERN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346FE4-B005-F665-7D70-D2BE9AB9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587516"/>
            <a:ext cx="3449548" cy="43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F695CA-1251-CE2E-2F62-900EEDCF0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587516"/>
            <a:ext cx="3132000" cy="43200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61DDEEA-773D-5DC8-0935-D372C598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477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6000 A DC Test Stand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4DE86C-7C11-8438-7D54-D035A005D3BD}"/>
              </a:ext>
            </a:extLst>
          </p:cNvPr>
          <p:cNvCxnSpPr/>
          <p:nvPr/>
        </p:nvCxnSpPr>
        <p:spPr>
          <a:xfrm flipH="1">
            <a:off x="2711624" y="1947116"/>
            <a:ext cx="1800200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BBF9AE-3863-8ECF-A399-1F9CF0B75053}"/>
              </a:ext>
            </a:extLst>
          </p:cNvPr>
          <p:cNvSpPr txBox="1"/>
          <p:nvPr/>
        </p:nvSpPr>
        <p:spPr>
          <a:xfrm>
            <a:off x="4439816" y="162395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Reference Fluxgate DCCT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625F01-801B-2987-BEE4-2B4E8957EBB9}"/>
              </a:ext>
            </a:extLst>
          </p:cNvPr>
          <p:cNvCxnSpPr/>
          <p:nvPr/>
        </p:nvCxnSpPr>
        <p:spPr>
          <a:xfrm flipH="1">
            <a:off x="2711624" y="4035348"/>
            <a:ext cx="1800200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B8CDEC-2B54-F359-40D1-9053E3D0F220}"/>
              </a:ext>
            </a:extLst>
          </p:cNvPr>
          <p:cNvSpPr txBox="1"/>
          <p:nvPr/>
        </p:nvSpPr>
        <p:spPr>
          <a:xfrm>
            <a:off x="4439816" y="372571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(First) Prototype Sensor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6E74F2-228E-ECF4-E2BE-BF4E4847A0A0}"/>
              </a:ext>
            </a:extLst>
          </p:cNvPr>
          <p:cNvCxnSpPr>
            <a:cxnSpLocks/>
          </p:cNvCxnSpPr>
          <p:nvPr/>
        </p:nvCxnSpPr>
        <p:spPr>
          <a:xfrm flipH="1">
            <a:off x="8972550" y="4348954"/>
            <a:ext cx="1054150" cy="75186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06CD677-376E-A194-F25A-0CF23B1BA6B4}"/>
              </a:ext>
            </a:extLst>
          </p:cNvPr>
          <p:cNvSpPr txBox="1"/>
          <p:nvPr/>
        </p:nvSpPr>
        <p:spPr>
          <a:xfrm>
            <a:off x="9954692" y="389133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Reference Fluxgate DCCT Electronics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B6ED20-8E0A-1C06-9D69-E843135B04CC}"/>
              </a:ext>
            </a:extLst>
          </p:cNvPr>
          <p:cNvCxnSpPr>
            <a:cxnSpLocks/>
          </p:cNvCxnSpPr>
          <p:nvPr/>
        </p:nvCxnSpPr>
        <p:spPr>
          <a:xfrm flipH="1">
            <a:off x="8890907" y="3120168"/>
            <a:ext cx="1132324" cy="29160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591EEF-13A4-007D-0361-CC8D6AEAC2FF}"/>
              </a:ext>
            </a:extLst>
          </p:cNvPr>
          <p:cNvSpPr txBox="1"/>
          <p:nvPr/>
        </p:nvSpPr>
        <p:spPr>
          <a:xfrm>
            <a:off x="9954692" y="281295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(First) Prototype Electronics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462407-DE7A-3A35-8209-C7D56C1F7DEE}"/>
              </a:ext>
            </a:extLst>
          </p:cNvPr>
          <p:cNvCxnSpPr>
            <a:cxnSpLocks/>
          </p:cNvCxnSpPr>
          <p:nvPr/>
        </p:nvCxnSpPr>
        <p:spPr>
          <a:xfrm flipH="1">
            <a:off x="8890907" y="1747194"/>
            <a:ext cx="1142507" cy="963203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5E5AF6A-80BF-2224-2006-AF6D9B3B2FF0}"/>
              </a:ext>
            </a:extLst>
          </p:cNvPr>
          <p:cNvSpPr txBox="1"/>
          <p:nvPr/>
        </p:nvSpPr>
        <p:spPr>
          <a:xfrm>
            <a:off x="9961406" y="14240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Precision Voltmeters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C94114-AB93-0C1B-42B4-EB4AFF014336}"/>
              </a:ext>
            </a:extLst>
          </p:cNvPr>
          <p:cNvSpPr txBox="1">
            <a:spLocks/>
          </p:cNvSpPr>
          <p:nvPr/>
        </p:nvSpPr>
        <p:spPr>
          <a:xfrm>
            <a:off x="2095285" y="5992191"/>
            <a:ext cx="9663231" cy="47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327275" algn="l"/>
              </a:tabLst>
            </a:pPr>
            <a:r>
              <a:rPr lang="en-GB" sz="1800" dirty="0"/>
              <a:t>Not visible on photos:	parallel loop for AC current injection and</a:t>
            </a:r>
            <a:br>
              <a:rPr lang="en-GB" sz="1800" dirty="0"/>
            </a:br>
            <a:r>
              <a:rPr lang="en-GB" sz="1800" dirty="0"/>
              <a:t>	24bit digitizer for high-resolution and high-bandwidth measurements</a:t>
            </a:r>
          </a:p>
        </p:txBody>
      </p:sp>
    </p:spTree>
    <p:extLst>
      <p:ext uri="{BB962C8B-B14F-4D97-AF65-F5344CB8AC3E}">
        <p14:creationId xmlns:p14="http://schemas.microsoft.com/office/powerpoint/2010/main" val="76268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E9636-D347-78CC-BBC9-525BA1E4F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C912C5-0A8B-7692-5D5D-33D5A1F2C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08000"/>
            <a:ext cx="7304087" cy="550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78FF29-ED39-4D73-BA63-31D8A4EA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Prototype Measurements @ CERN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76B49-BD09-A9A2-A71D-1BF985809E1A}"/>
              </a:ext>
            </a:extLst>
          </p:cNvPr>
          <p:cNvSpPr txBox="1"/>
          <p:nvPr/>
        </p:nvSpPr>
        <p:spPr>
          <a:xfrm>
            <a:off x="8100000" y="1440000"/>
            <a:ext cx="38612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±5000 A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±2500 A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±1000 A</a:t>
            </a:r>
          </a:p>
        </p:txBody>
      </p:sp>
    </p:spTree>
    <p:extLst>
      <p:ext uri="{BB962C8B-B14F-4D97-AF65-F5344CB8AC3E}">
        <p14:creationId xmlns:p14="http://schemas.microsoft.com/office/powerpoint/2010/main" val="421472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BC7D3-9BBC-B9A6-FD16-E1E2A3305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CAB506-1CFA-3B5A-B991-23E48A42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Prototype Measurements @ CERN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4955B-0B3F-790A-D654-44101EF75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0" y="1008000"/>
            <a:ext cx="7304086" cy="5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6108F-806B-84EB-2D1E-0A5CD35EB880}"/>
              </a:ext>
            </a:extLst>
          </p:cNvPr>
          <p:cNvSpPr txBox="1"/>
          <p:nvPr/>
        </p:nvSpPr>
        <p:spPr>
          <a:xfrm>
            <a:off x="8100000" y="1440000"/>
            <a:ext cx="38612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±5000 A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±2500 A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±1000 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2B6C89-6CD7-6C75-DAFB-4F953BF52D9B}"/>
              </a:ext>
            </a:extLst>
          </p:cNvPr>
          <p:cNvSpPr/>
          <p:nvPr/>
        </p:nvSpPr>
        <p:spPr>
          <a:xfrm>
            <a:off x="1579406" y="2038120"/>
            <a:ext cx="1222872" cy="3194892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BEE419-98E9-D2A3-9C18-2022D130BD7A}"/>
              </a:ext>
            </a:extLst>
          </p:cNvPr>
          <p:cNvSpPr/>
          <p:nvPr/>
        </p:nvSpPr>
        <p:spPr>
          <a:xfrm>
            <a:off x="5670199" y="1573575"/>
            <a:ext cx="1222872" cy="3194892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9AAEC-A519-C4E6-74ED-A788C274753A}"/>
              </a:ext>
            </a:extLst>
          </p:cNvPr>
          <p:cNvSpPr txBox="1"/>
          <p:nvPr/>
        </p:nvSpPr>
        <p:spPr>
          <a:xfrm>
            <a:off x="8033898" y="3346609"/>
            <a:ext cx="4092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Small deviations are expected during ramp,</a:t>
            </a: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all within specs.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Related to heating, mainly electronics, can be reduced by active cooling, further investigations required.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46124C-DCC7-DBD8-8653-958FB992C50E}"/>
              </a:ext>
            </a:extLst>
          </p:cNvPr>
          <p:cNvCxnSpPr>
            <a:cxnSpLocks/>
          </p:cNvCxnSpPr>
          <p:nvPr/>
        </p:nvCxnSpPr>
        <p:spPr>
          <a:xfrm flipH="1" flipV="1">
            <a:off x="4527933" y="2985571"/>
            <a:ext cx="3496153" cy="2126179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37F578-20BA-BE85-6279-66DA7929D7AD}"/>
              </a:ext>
            </a:extLst>
          </p:cNvPr>
          <p:cNvCxnSpPr>
            <a:cxnSpLocks/>
          </p:cNvCxnSpPr>
          <p:nvPr/>
        </p:nvCxnSpPr>
        <p:spPr>
          <a:xfrm flipH="1" flipV="1">
            <a:off x="4527933" y="3866920"/>
            <a:ext cx="3496153" cy="1244830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851E8-9E63-CBEB-8015-232B7C736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B10F3E-BB9C-1629-1A26-F23BE540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Prototype Measurements @ CERN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7F592-44AE-BCF3-B94E-9F90E95F5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0" y="1008000"/>
            <a:ext cx="7304087" cy="5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FFC47-C849-214D-FC26-2EA5DA8BCFAA}"/>
              </a:ext>
            </a:extLst>
          </p:cNvPr>
          <p:cNvSpPr txBox="1"/>
          <p:nvPr/>
        </p:nvSpPr>
        <p:spPr>
          <a:xfrm>
            <a:off x="8100000" y="1440000"/>
            <a:ext cx="40920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DC Output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AC Output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Frequency responses measured at DC offsets of</a:t>
            </a: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0 A, ±1000 A, ±2500 A and ±5000 A.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Traces overlap, i.e. they are independent of DC offset.</a:t>
            </a:r>
          </a:p>
        </p:txBody>
      </p:sp>
    </p:spTree>
    <p:extLst>
      <p:ext uri="{BB962C8B-B14F-4D97-AF65-F5344CB8AC3E}">
        <p14:creationId xmlns:p14="http://schemas.microsoft.com/office/powerpoint/2010/main" val="143289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FF71C-7F0C-9454-6D48-D501AEEEF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E225D4-A603-8D90-9DC7-FDB1AE55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Prototype Measurements @ CERN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E0EC5-B247-E675-01D9-6838129A4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0" y="1008000"/>
            <a:ext cx="7304086" cy="5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62579-6CA7-5C0D-13F0-FE3083A8D0E4}"/>
              </a:ext>
            </a:extLst>
          </p:cNvPr>
          <p:cNvSpPr txBox="1"/>
          <p:nvPr/>
        </p:nvSpPr>
        <p:spPr>
          <a:xfrm>
            <a:off x="7920000" y="1260000"/>
            <a:ext cx="414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GB" sz="2400" dirty="0" err="1">
                <a:latin typeface="Roboto" panose="02000000000000000000" pitchFamily="2" charset="0"/>
                <a:ea typeface="Roboto" panose="02000000000000000000" pitchFamily="2" charset="0"/>
              </a:rPr>
              <a:t>IFast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Sensor (AC + DC)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Reference DCCT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0 A primary current</a:t>
            </a: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(i.e. power supply off, but bus-bar still connected).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Below ~10 Hz the reference DCCT has less noise.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Above ~10 Hz the </a:t>
            </a:r>
            <a:r>
              <a:rPr lang="en-GB" sz="2400" dirty="0" err="1">
                <a:latin typeface="Roboto" panose="02000000000000000000" pitchFamily="2" charset="0"/>
                <a:ea typeface="Roboto" panose="02000000000000000000" pitchFamily="2" charset="0"/>
              </a:rPr>
              <a:t>IFast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sensor has less noise.</a:t>
            </a:r>
          </a:p>
        </p:txBody>
      </p:sp>
    </p:spTree>
    <p:extLst>
      <p:ext uri="{BB962C8B-B14F-4D97-AF65-F5344CB8AC3E}">
        <p14:creationId xmlns:p14="http://schemas.microsoft.com/office/powerpoint/2010/main" val="21244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1CBA2-7DB4-AE75-2BE3-BCE7BCA07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3DF7DB-D874-CF7D-F33A-7307DC43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Prototype Measurements @ CERN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DDE5A-6581-E5A4-A386-8AF8663E4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0" y="1008000"/>
            <a:ext cx="7304086" cy="5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223DB-214F-CB07-2AAD-F3EC3122E8F1}"/>
              </a:ext>
            </a:extLst>
          </p:cNvPr>
          <p:cNvSpPr txBox="1"/>
          <p:nvPr/>
        </p:nvSpPr>
        <p:spPr>
          <a:xfrm>
            <a:off x="7920000" y="1260000"/>
            <a:ext cx="421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GB" sz="2400" dirty="0" err="1">
                <a:latin typeface="Roboto" panose="02000000000000000000" pitchFamily="2" charset="0"/>
                <a:ea typeface="Roboto" panose="02000000000000000000" pitchFamily="2" charset="0"/>
              </a:rPr>
              <a:t>IFast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Sensor (AC + DC)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―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Reference DCCT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5000 A primary current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A lot noise is common to both traces, i.e. it stems from input signal or environment.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Several spectral rays come from 50 Hz + harmonics and DCCT excitation frequency + harmonics.</a:t>
            </a:r>
          </a:p>
        </p:txBody>
      </p:sp>
    </p:spTree>
    <p:extLst>
      <p:ext uri="{BB962C8B-B14F-4D97-AF65-F5344CB8AC3E}">
        <p14:creationId xmlns:p14="http://schemas.microsoft.com/office/powerpoint/2010/main" val="1551358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71BF2-87C4-3BF9-A0E8-E32CB21D9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2BE662-AB3D-B014-F45A-31DA9AF3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Achieved AC Resolution @ CERN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F6FAAE-51D9-2E97-F996-254D3456E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600000"/>
            <a:ext cx="11317880" cy="1877437"/>
          </a:xfrm>
        </p:spPr>
        <p:txBody>
          <a:bodyPr wrap="square">
            <a:spAutoFit/>
          </a:bodyPr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To deduce resolution, features common to </a:t>
            </a:r>
            <a:r>
              <a:rPr lang="en-GB" dirty="0" err="1">
                <a:latin typeface="Roboto" panose="02000000000000000000" pitchFamily="2" charset="0"/>
                <a:ea typeface="Roboto" panose="02000000000000000000" pitchFamily="2" charset="0"/>
              </a:rPr>
              <a:t>IFast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sensor and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reference DCCT were removed from the noise spectra.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dirty="0"/>
              <a:t>Unfortunately, this is neither simple nor unambiguous.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dirty="0"/>
              <a:t>And it yields at best an upper limit for the resolution.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00E3CF-9352-3C8F-20E7-39D9C25290BA}"/>
                  </a:ext>
                </a:extLst>
              </p:cNvPr>
              <p:cNvSpPr txBox="1"/>
              <p:nvPr/>
            </p:nvSpPr>
            <p:spPr>
              <a:xfrm>
                <a:off x="2448000" y="1440000"/>
                <a:ext cx="6998904" cy="1726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0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mA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r>
                        <m:rPr>
                          <m:aln/>
                        </m:rP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0 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r>
                        <m:rPr>
                          <m:aln/>
                        </m:rP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4 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mA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r>
                        <m:rPr>
                          <m:aln/>
                        </m:rP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00E3CF-9352-3C8F-20E7-39D9C2529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000" y="1440000"/>
                <a:ext cx="6998904" cy="17261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Thumbs up sign with solid fill">
            <a:extLst>
              <a:ext uri="{FF2B5EF4-FFF2-40B4-BE49-F238E27FC236}">
                <a16:creationId xmlns:a16="http://schemas.microsoft.com/office/drawing/2014/main" id="{BA6BB660-6D1A-50F0-3AA9-A72EE0D95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2048" y="2024742"/>
            <a:ext cx="777749" cy="777749"/>
          </a:xfrm>
          <a:prstGeom prst="rect">
            <a:avLst/>
          </a:prstGeom>
        </p:spPr>
      </p:pic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7EA6CD26-1DE6-DE95-4D8F-2A08A2E19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7532" y="43107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27B11-418D-A8A1-14E7-42D798636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E86C6-4EEE-D0E2-46EA-AD534EEA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Achieved AC Resolution @ Bergoz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4F6807-E871-67AE-6A12-89744F48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152000"/>
            <a:ext cx="10893355" cy="4339650"/>
          </a:xfrm>
        </p:spPr>
        <p:txBody>
          <a:bodyPr wrap="square">
            <a:spAutoFit/>
          </a:bodyPr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dirty="0"/>
              <a:t>We also deduced resolution from lab measurements, hoping that we could better determine input signal and that environmental noise would be lower.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dirty="0"/>
              <a:t>But we had the same problems as at CERN.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dirty="0"/>
              <a:t>However, results are basically the same.</a:t>
            </a:r>
            <a:br>
              <a:rPr lang="en-GB" dirty="0"/>
            </a:br>
            <a:r>
              <a:rPr lang="en-GB" dirty="0"/>
              <a:t>Which makes us confident that they are realistic.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917AF5-1181-C400-8083-F3C8E566EEBD}"/>
                  </a:ext>
                </a:extLst>
              </p:cNvPr>
              <p:cNvSpPr txBox="1"/>
              <p:nvPr/>
            </p:nvSpPr>
            <p:spPr>
              <a:xfrm>
                <a:off x="2448000" y="2619719"/>
                <a:ext cx="7164012" cy="1726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0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mA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r>
                        <m:rPr>
                          <m:aln/>
                        </m:rP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0 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r>
                        <m:rPr>
                          <m:aln/>
                        </m:rP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2 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mA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r>
                        <m:rPr>
                          <m:aln/>
                        </m:rP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917AF5-1181-C400-8083-F3C8E566E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000" y="2619719"/>
                <a:ext cx="7164012" cy="17261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F202779-0443-6CA9-4E16-4EF2DA3BFF02}"/>
              </a:ext>
            </a:extLst>
          </p:cNvPr>
          <p:cNvSpPr txBox="1"/>
          <p:nvPr/>
        </p:nvSpPr>
        <p:spPr>
          <a:xfrm rot="20513751">
            <a:off x="6649431" y="513884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Specifications fulfilled!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52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1BD6-A65D-FC99-75BD-74354CC93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C35B4C-D3CD-5AA9-05E1-3A8889E4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4193F-C930-0702-B217-2AF496E85F01}"/>
              </a:ext>
            </a:extLst>
          </p:cNvPr>
          <p:cNvSpPr txBox="1"/>
          <p:nvPr/>
        </p:nvSpPr>
        <p:spPr>
          <a:xfrm>
            <a:off x="360000" y="1260000"/>
            <a:ext cx="1183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A high-resolution measurement system for magnet power supplies</a:t>
            </a: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was developed and tested.</a:t>
            </a: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Exceptional AC resolution was achieved for a bandwidth of 10 Hz to 40000 Hz:</a:t>
            </a: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DC measurement accuracy is also very good: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5D7886-65B5-8FCA-D136-65E839D983BC}"/>
                  </a:ext>
                </a:extLst>
              </p:cNvPr>
              <p:cNvSpPr txBox="1"/>
              <p:nvPr/>
            </p:nvSpPr>
            <p:spPr>
              <a:xfrm>
                <a:off x="5189343" y="3154476"/>
                <a:ext cx="3379580" cy="1006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GB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GB" sz="28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GB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𝐃𝐂</m:t>
                              </m:r>
                              <m:r>
                                <a:rPr lang="en-GB" sz="28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sub>
                          </m:sSub>
                        </m:den>
                      </m:f>
                      <m:r>
                        <a:rPr lang="en-GB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8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br>
                  <a:rPr lang="en-GB" sz="3200" b="0" dirty="0"/>
                </a:br>
                <a:endParaRPr lang="en-GB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5D7886-65B5-8FCA-D136-65E839D98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343" y="3154476"/>
                <a:ext cx="3379580" cy="1006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D73A4B-7725-B841-D6C9-E755895E88D7}"/>
                  </a:ext>
                </a:extLst>
              </p:cNvPr>
              <p:cNvSpPr txBox="1"/>
              <p:nvPr/>
            </p:nvSpPr>
            <p:spPr>
              <a:xfrm>
                <a:off x="5343253" y="5087727"/>
                <a:ext cx="3062633" cy="915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GB" sz="2800" b="1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𝐃𝐂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GB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𝐃𝐂</m:t>
                              </m:r>
                              <m:r>
                                <a:rPr lang="en-GB" sz="28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sub>
                          </m:sSub>
                        </m:den>
                      </m:f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8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D73A4B-7725-B841-D6C9-E755895E8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253" y="5087727"/>
                <a:ext cx="3062633" cy="9152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30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3E23F-D06C-000C-9D1A-448733C42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5D4FC9-00FB-E7A1-34CE-68FB5455F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9864045">
            <a:off x="6095238" y="4642748"/>
            <a:ext cx="1493901" cy="4561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5F5515-8EA9-ECAC-4B9F-8608A2C4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200A4-6C83-EF2F-3D34-732D9F1624AF}"/>
              </a:ext>
            </a:extLst>
          </p:cNvPr>
          <p:cNvSpPr txBox="1"/>
          <p:nvPr/>
        </p:nvSpPr>
        <p:spPr>
          <a:xfrm>
            <a:off x="360000" y="1260000"/>
            <a:ext cx="111197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I.FAST project (officially) comes to an end in a few weeks.</a:t>
            </a: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Work continues.</a:t>
            </a: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Next step is the installation at GSI.</a:t>
            </a: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This will allow to evaluate long-term performance</a:t>
            </a: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in a real accelerator environment.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79B28C22-BF88-3E2B-A808-D3D269568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51179" y="4784836"/>
            <a:ext cx="3535862" cy="1703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58EC1-63D4-D619-D9E6-0F852F5BD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94" y="3565029"/>
            <a:ext cx="3736094" cy="209968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2E92253-6A29-B0E3-B806-AD16CE376CCA}"/>
              </a:ext>
            </a:extLst>
          </p:cNvPr>
          <p:cNvSpPr/>
          <p:nvPr/>
        </p:nvSpPr>
        <p:spPr>
          <a:xfrm rot="19853683">
            <a:off x="6043967" y="4981487"/>
            <a:ext cx="1933032" cy="227356"/>
          </a:xfrm>
          <a:prstGeom prst="rightArrow">
            <a:avLst>
              <a:gd name="adj1" fmla="val 21691"/>
              <a:gd name="adj2" fmla="val 747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99A73-2D0B-55E2-99C4-C8D62468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F05CF-D6BD-CE96-E555-1A314AA43253}"/>
              </a:ext>
            </a:extLst>
          </p:cNvPr>
          <p:cNvSpPr txBox="1"/>
          <p:nvPr/>
        </p:nvSpPr>
        <p:spPr>
          <a:xfrm>
            <a:off x="360000" y="1152000"/>
            <a:ext cx="117034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Development performed within EU project “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I.FAST”,</a:t>
            </a: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Work Package 5, Task 5.3, “Improvement of resonant slow extraction spill quality”</a:t>
            </a: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Collaboration consists of several groups with different accelerators and magnets.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C78FD-D186-FAC5-8881-26AF8ACEF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4" y="2990850"/>
            <a:ext cx="1898133" cy="10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103B60-3DB5-D500-AD01-1C5DABA32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265" y="3605427"/>
            <a:ext cx="1440000" cy="1440000"/>
          </a:xfrm>
          <a:prstGeom prst="rect">
            <a:avLst/>
          </a:prstGeom>
        </p:spPr>
      </p:pic>
      <p:pic>
        <p:nvPicPr>
          <p:cNvPr id="16" name="Grafik 52">
            <a:extLst>
              <a:ext uri="{FF2B5EF4-FFF2-40B4-BE49-F238E27FC236}">
                <a16:creationId xmlns:a16="http://schemas.microsoft.com/office/drawing/2014/main" id="{F6D82D4A-36A9-E092-6E5B-F6C9B4FE3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481980" y="5015244"/>
            <a:ext cx="970487" cy="1368000"/>
          </a:xfrm>
          <a:prstGeom prst="rect">
            <a:avLst/>
          </a:prstGeom>
          <a:ln w="0">
            <a:noFill/>
          </a:ln>
        </p:spPr>
      </p:pic>
      <p:pic>
        <p:nvPicPr>
          <p:cNvPr id="19" name="Grafik 55">
            <a:extLst>
              <a:ext uri="{FF2B5EF4-FFF2-40B4-BE49-F238E27FC236}">
                <a16:creationId xmlns:a16="http://schemas.microsoft.com/office/drawing/2014/main" id="{DF356147-E3CB-4DB1-97CD-2ABD7C129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4843822" y="5459564"/>
            <a:ext cx="1715450" cy="576000"/>
          </a:xfrm>
          <a:prstGeom prst="rect">
            <a:avLst/>
          </a:prstGeom>
          <a:ln w="0">
            <a:noFill/>
          </a:ln>
        </p:spPr>
      </p:pic>
      <p:pic>
        <p:nvPicPr>
          <p:cNvPr id="20" name="Grafik 56">
            <a:extLst>
              <a:ext uri="{FF2B5EF4-FFF2-40B4-BE49-F238E27FC236}">
                <a16:creationId xmlns:a16="http://schemas.microsoft.com/office/drawing/2014/main" id="{DFB52C7D-7E3F-C311-F820-0F4E1D101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3124056" y="4221388"/>
            <a:ext cx="1686492" cy="648000"/>
          </a:xfrm>
          <a:prstGeom prst="rect">
            <a:avLst/>
          </a:prstGeom>
          <a:ln w="0">
            <a:noFill/>
          </a:ln>
        </p:spPr>
      </p:pic>
      <p:pic>
        <p:nvPicPr>
          <p:cNvPr id="21" name="Grafik 57">
            <a:extLst>
              <a:ext uri="{FF2B5EF4-FFF2-40B4-BE49-F238E27FC236}">
                <a16:creationId xmlns:a16="http://schemas.microsoft.com/office/drawing/2014/main" id="{EAB65DAF-2C71-7491-F371-61F2315FB7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7135827" y="5278256"/>
            <a:ext cx="2830380" cy="1080000"/>
          </a:xfrm>
          <a:prstGeom prst="rect">
            <a:avLst/>
          </a:prstGeom>
          <a:ln w="0">
            <a:noFill/>
          </a:ln>
        </p:spPr>
      </p:pic>
      <p:pic>
        <p:nvPicPr>
          <p:cNvPr id="22" name="Grafik 58">
            <a:extLst>
              <a:ext uri="{FF2B5EF4-FFF2-40B4-BE49-F238E27FC236}">
                <a16:creationId xmlns:a16="http://schemas.microsoft.com/office/drawing/2014/main" id="{2FFC58D5-D630-C79B-2F81-0B99C744B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8837355" y="3079153"/>
            <a:ext cx="2581487" cy="540000"/>
          </a:xfrm>
          <a:prstGeom prst="rect">
            <a:avLst/>
          </a:prstGeom>
          <a:ln w="0">
            <a:noFill/>
          </a:ln>
        </p:spPr>
      </p:pic>
      <p:pic>
        <p:nvPicPr>
          <p:cNvPr id="23" name="Grafik 59">
            <a:extLst>
              <a:ext uri="{FF2B5EF4-FFF2-40B4-BE49-F238E27FC236}">
                <a16:creationId xmlns:a16="http://schemas.microsoft.com/office/drawing/2014/main" id="{206522D8-23DB-6399-ACE9-7AB36F5A8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6056" r="22722"/>
          <a:stretch/>
        </p:blipFill>
        <p:spPr>
          <a:xfrm>
            <a:off x="10239205" y="4637890"/>
            <a:ext cx="1274257" cy="900000"/>
          </a:xfrm>
          <a:prstGeom prst="rect">
            <a:avLst/>
          </a:prstGeom>
          <a:ln w="0">
            <a:noFill/>
          </a:ln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8509C69-C8CA-0989-64DF-5FACB5D67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15286" y="2990850"/>
            <a:ext cx="24977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7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0A287-E3DD-5713-60B8-2EB8AB9C8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0EE9F-39B8-43C5-17E3-01FED18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715CA6-0685-DB20-4702-80B945FD3D31}"/>
                  </a:ext>
                </a:extLst>
              </p:cNvPr>
              <p:cNvSpPr txBox="1"/>
              <p:nvPr/>
            </p:nvSpPr>
            <p:spPr>
              <a:xfrm>
                <a:off x="360000" y="1152000"/>
                <a:ext cx="11703470" cy="4095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0000" indent="-360000">
                  <a:spcAft>
                    <a:spcPts val="18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Measure power supply current with a resolution of</a:t>
                </a:r>
              </a:p>
              <a:p>
                <a:pPr>
                  <a:spcAft>
                    <a:spcPts val="1800"/>
                  </a:spcAft>
                  <a:buClr>
                    <a:srgbClr val="C00000"/>
                  </a:buClr>
                </a:pPr>
                <a:endParaRPr lang="en-US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spcAft>
                    <a:spcPts val="18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spcAft>
                    <a:spcPts val="18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spcAft>
                    <a:spcPts val="18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4038600" algn="l"/>
                  </a:tabLst>
                </a:pPr>
                <a:r>
                  <a:rPr lang="en-US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Maximum DC current: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DC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=5000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spcAft>
                    <a:spcPts val="18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4038600" algn="l"/>
                  </a:tabLst>
                </a:pPr>
                <a:r>
                  <a:rPr lang="en-US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Maximum AC modulation: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1% 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DC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spcAft>
                    <a:spcPts val="18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4038600" algn="l"/>
                  </a:tabLst>
                </a:pPr>
                <a:r>
                  <a:rPr lang="en-US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Measurement Bandwidth:	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Hz</m:t>
                    </m:r>
                    <m:r>
                      <a:rPr lang="en-GB" sz="2400">
                        <a:latin typeface="Cambria Math" panose="02040503050406030204" pitchFamily="18" charset="0"/>
                      </a:rPr>
                      <m:t> − 40000 </m:t>
                    </m:r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endParaRPr lang="en-US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715CA6-0685-DB20-4702-80B945FD3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152000"/>
                <a:ext cx="11703470" cy="4095095"/>
              </a:xfrm>
              <a:prstGeom prst="rect">
                <a:avLst/>
              </a:prstGeom>
              <a:blipFill>
                <a:blip r:embed="rId2"/>
                <a:stretch>
                  <a:fillRect l="-677" t="-1042" b="-2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9D782A-A4B7-AAD0-8B99-8063A9F9DF12}"/>
                  </a:ext>
                </a:extLst>
              </p:cNvPr>
              <p:cNvSpPr txBox="1"/>
              <p:nvPr/>
            </p:nvSpPr>
            <p:spPr>
              <a:xfrm>
                <a:off x="3988112" y="1652049"/>
                <a:ext cx="2216183" cy="876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9D782A-A4B7-AAD0-8B99-8063A9F9D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12" y="1652049"/>
                <a:ext cx="2216183" cy="876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Microscope with solid fill">
            <a:extLst>
              <a:ext uri="{FF2B5EF4-FFF2-40B4-BE49-F238E27FC236}">
                <a16:creationId xmlns:a16="http://schemas.microsoft.com/office/drawing/2014/main" id="{B6561F03-0F42-730F-6C53-3F96243B6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1842" y="3564694"/>
            <a:ext cx="2483566" cy="2483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00E5BD-5829-37E9-A8DA-3401AFAD26C7}"/>
                  </a:ext>
                </a:extLst>
              </p:cNvPr>
              <p:cNvSpPr txBox="1"/>
              <p:nvPr/>
            </p:nvSpPr>
            <p:spPr>
              <a:xfrm>
                <a:off x="8547263" y="1650211"/>
                <a:ext cx="2220993" cy="876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00E5BD-5829-37E9-A8DA-3401AFAD2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263" y="1650211"/>
                <a:ext cx="2220993" cy="8769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A5E4F84-1CC3-FFC8-C8FA-003BDC6C78E2}"/>
              </a:ext>
            </a:extLst>
          </p:cNvPr>
          <p:cNvSpPr txBox="1"/>
          <p:nvPr/>
        </p:nvSpPr>
        <p:spPr>
          <a:xfrm>
            <a:off x="6709278" y="1839816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official spec:</a:t>
            </a: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12C7D6FB-AC4A-5D13-F850-97050E235937}"/>
              </a:ext>
            </a:extLst>
          </p:cNvPr>
          <p:cNvSpPr/>
          <p:nvPr/>
        </p:nvSpPr>
        <p:spPr>
          <a:xfrm>
            <a:off x="6709278" y="1701223"/>
            <a:ext cx="3977083" cy="803862"/>
          </a:xfrm>
          <a:prstGeom prst="bracketPair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7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BF64-4125-D2CE-3598-C94585B0D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A2D0D5-D5A9-7D68-DA00-4C8DD7C8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68995C-CFAF-B604-034B-5F6A814FC36E}"/>
                  </a:ext>
                </a:extLst>
              </p:cNvPr>
              <p:cNvSpPr txBox="1"/>
              <p:nvPr/>
            </p:nvSpPr>
            <p:spPr>
              <a:xfrm>
                <a:off x="360000" y="1152000"/>
                <a:ext cx="11703470" cy="5049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0000" indent="-360000">
                  <a:spcAft>
                    <a:spcPts val="12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2874963" algn="l"/>
                  </a:tabLst>
                </a:pPr>
                <a:r>
                  <a:rPr lang="en-GB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Required measurement resolution relative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DC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GB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:</a:t>
                </a:r>
              </a:p>
              <a:p>
                <a:pPr marL="360000" indent="-360000">
                  <a:spcAft>
                    <a:spcPts val="12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2874963" algn="l"/>
                  </a:tabLst>
                </a:pPr>
                <a:endParaRPr lang="en-GB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spcAft>
                    <a:spcPts val="12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2874963" algn="l"/>
                  </a:tabLst>
                </a:pPr>
                <a:endParaRPr lang="en-GB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spcAft>
                    <a:spcPts val="12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2874963" algn="l"/>
                  </a:tabLst>
                </a:pPr>
                <a:endParaRPr lang="en-GB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spcAft>
                    <a:spcPts val="12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2874963" algn="l"/>
                  </a:tabLst>
                </a:pPr>
                <a:r>
                  <a:rPr lang="en-GB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Since specified bandwidth covers AC only,</a:t>
                </a:r>
                <a:br>
                  <a:rPr lang="en-GB" sz="2400" dirty="0"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en-GB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wouldn’t it be enough to measure AC only and forget about DC?</a:t>
                </a:r>
              </a:p>
              <a:p>
                <a:pPr marL="360000" indent="-360000">
                  <a:spcAft>
                    <a:spcPts val="12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2874963" algn="l"/>
                  </a:tabLst>
                </a:pPr>
                <a:endParaRPr lang="en-GB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spcAft>
                    <a:spcPts val="12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2874963" algn="l"/>
                  </a:tabLst>
                </a:pPr>
                <a:r>
                  <a:rPr lang="en-GB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Required measurement resolution relative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AC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GB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:</a:t>
                </a:r>
              </a:p>
              <a:p>
                <a:pPr marL="360000" indent="-360000">
                  <a:spcAft>
                    <a:spcPts val="12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2874963" algn="l"/>
                  </a:tabLst>
                </a:pPr>
                <a:endParaRPr lang="en-GB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spcAft>
                    <a:spcPts val="12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tabLst>
                    <a:tab pos="2874963" algn="l"/>
                  </a:tabLst>
                </a:pPr>
                <a:endParaRPr lang="en-GB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68995C-CFAF-B604-034B-5F6A814FC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152000"/>
                <a:ext cx="11703470" cy="5049203"/>
              </a:xfrm>
              <a:prstGeom prst="rect">
                <a:avLst/>
              </a:prstGeom>
              <a:blipFill>
                <a:blip r:embed="rId2"/>
                <a:stretch>
                  <a:fillRect l="-677" t="-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F9DC83-4F5E-0F36-C37B-D98709F7A381}"/>
                  </a:ext>
                </a:extLst>
              </p:cNvPr>
              <p:cNvSpPr txBox="1"/>
              <p:nvPr/>
            </p:nvSpPr>
            <p:spPr>
              <a:xfrm>
                <a:off x="5035985" y="1773718"/>
                <a:ext cx="2031517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F9DC83-4F5E-0F36-C37B-D98709F7A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85" y="1773718"/>
                <a:ext cx="2031517" cy="784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B81842-4373-3559-30EA-9AE853D93D55}"/>
                  </a:ext>
                </a:extLst>
              </p:cNvPr>
              <p:cNvSpPr txBox="1"/>
              <p:nvPr/>
            </p:nvSpPr>
            <p:spPr>
              <a:xfrm>
                <a:off x="5034147" y="5119770"/>
                <a:ext cx="2023503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B81842-4373-3559-30EA-9AE853D93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147" y="5119770"/>
                <a:ext cx="2023503" cy="784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B6F5583-E17A-3E59-5810-284ADF1B911F}"/>
              </a:ext>
            </a:extLst>
          </p:cNvPr>
          <p:cNvGrpSpPr/>
          <p:nvPr/>
        </p:nvGrpSpPr>
        <p:grpSpPr>
          <a:xfrm>
            <a:off x="8150354" y="5087262"/>
            <a:ext cx="900000" cy="900000"/>
            <a:chOff x="8424000" y="3276000"/>
            <a:chExt cx="900000" cy="90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4347C9-D65B-E7CD-F699-4E6FC57FF64A}"/>
                </a:ext>
              </a:extLst>
            </p:cNvPr>
            <p:cNvSpPr/>
            <p:nvPr/>
          </p:nvSpPr>
          <p:spPr>
            <a:xfrm>
              <a:off x="8532000" y="3385344"/>
              <a:ext cx="684000" cy="68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 descr="Smiling face outline with solid fill">
              <a:extLst>
                <a:ext uri="{FF2B5EF4-FFF2-40B4-BE49-F238E27FC236}">
                  <a16:creationId xmlns:a16="http://schemas.microsoft.com/office/drawing/2014/main" id="{B01133C3-5CB6-43EA-1629-71CA8924C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24000" y="3276000"/>
              <a:ext cx="900000" cy="900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5A2D74-95F4-4CA0-5AED-A65B81232B42}"/>
              </a:ext>
            </a:extLst>
          </p:cNvPr>
          <p:cNvGrpSpPr/>
          <p:nvPr/>
        </p:nvGrpSpPr>
        <p:grpSpPr>
          <a:xfrm>
            <a:off x="8150354" y="1670536"/>
            <a:ext cx="900000" cy="900000"/>
            <a:chOff x="8424000" y="1764000"/>
            <a:chExt cx="900000" cy="90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E21D2B-2180-A665-96AC-A73040DB0654}"/>
                </a:ext>
              </a:extLst>
            </p:cNvPr>
            <p:cNvSpPr/>
            <p:nvPr/>
          </p:nvSpPr>
          <p:spPr>
            <a:xfrm>
              <a:off x="8532000" y="1869055"/>
              <a:ext cx="684000" cy="684000"/>
            </a:xfrm>
            <a:prstGeom prst="ellipse">
              <a:avLst/>
            </a:prstGeom>
            <a:solidFill>
              <a:srgbClr val="DCA8A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13" descr="Sad face outline with solid fill">
              <a:extLst>
                <a:ext uri="{FF2B5EF4-FFF2-40B4-BE49-F238E27FC236}">
                  <a16:creationId xmlns:a16="http://schemas.microsoft.com/office/drawing/2014/main" id="{A12C1209-A95F-1676-A06D-0004FC4AC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4000" y="1764000"/>
              <a:ext cx="900000" cy="900000"/>
            </a:xfrm>
            <a:prstGeom prst="rect">
              <a:avLst/>
            </a:prstGeom>
          </p:spPr>
        </p:pic>
      </p:grpSp>
      <p:pic>
        <p:nvPicPr>
          <p:cNvPr id="22" name="Graphic 21" descr="Questions with solid fill">
            <a:extLst>
              <a:ext uri="{FF2B5EF4-FFF2-40B4-BE49-F238E27FC236}">
                <a16:creationId xmlns:a16="http://schemas.microsoft.com/office/drawing/2014/main" id="{6B5DC1FB-19C7-07D6-7ADA-AA7A667C38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72762" y="298768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7AAF2-EC26-B682-007C-B75A82FB5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8D16AE-8292-C331-A811-92B20E74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(Too) Quick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4BAE8-5494-9C6D-DFC3-0D7037788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780" y="1022815"/>
            <a:ext cx="3334066" cy="270059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602DDF-2276-2371-39AE-98672D299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151999"/>
            <a:ext cx="10515600" cy="4339650"/>
          </a:xfrm>
        </p:spPr>
        <p:txBody>
          <a:bodyPr>
            <a:spAutoFit/>
          </a:bodyPr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  <a:r>
              <a:rPr lang="en-GB" baseline="30000" dirty="0">
                <a:latin typeface="Roboto" panose="02000000000000000000" pitchFamily="2" charset="0"/>
                <a:ea typeface="Roboto" panose="02000000000000000000" pitchFamily="2" charset="0"/>
              </a:rPr>
              <a:t>-5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is a rather realistic resolution that should be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reachable with a variant of an existing transformer.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None/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None/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AC resolution and bandwidth are almost achieved by ACCT: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       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ACCT bandwidth 1 Hz – 1 MHz</a:t>
            </a: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       ACCT resolution &lt;5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×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  <a:r>
              <a:rPr lang="en-GB" sz="2400" baseline="30000" dirty="0">
                <a:latin typeface="Roboto" panose="02000000000000000000" pitchFamily="2" charset="0"/>
                <a:ea typeface="Roboto" panose="02000000000000000000" pitchFamily="2" charset="0"/>
              </a:rPr>
              <a:t>-5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relative to full scale current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Assuming flat noise spectrum, low pass filtering to 40000 Hz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should result in &lt;10</a:t>
            </a:r>
            <a:r>
              <a:rPr lang="en-GB" baseline="30000" dirty="0">
                <a:latin typeface="Roboto" panose="02000000000000000000" pitchFamily="2" charset="0"/>
                <a:ea typeface="Roboto" panose="02000000000000000000" pitchFamily="2" charset="0"/>
              </a:rPr>
              <a:t>-5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resolution.</a:t>
            </a:r>
          </a:p>
        </p:txBody>
      </p:sp>
      <p:pic>
        <p:nvPicPr>
          <p:cNvPr id="13" name="Graphic 12" descr="Thumbs up sign with solid fill">
            <a:extLst>
              <a:ext uri="{FF2B5EF4-FFF2-40B4-BE49-F238E27FC236}">
                <a16:creationId xmlns:a16="http://schemas.microsoft.com/office/drawing/2014/main" id="{A06DCEC4-35DC-7E8C-8F8F-59E73B65B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8705" y="521097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D6672-9201-8B0F-708F-87AEFDD1E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1DC81A-4F8D-16EE-BBE0-2C42C81B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Complication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8BB4046-0CBE-C958-617B-E115D57B2C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152000"/>
                <a:ext cx="10515600" cy="4176464"/>
              </a:xfrm>
            </p:spPr>
            <p:txBody>
              <a:bodyPr>
                <a:noAutofit/>
              </a:bodyPr>
              <a:lstStyle/>
              <a:p>
                <a:pPr marL="360000" indent="-3600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</a:pPr>
                <a:r>
                  <a:rPr lang="en-GB" dirty="0">
                    <a:latin typeface="Roboto" panose="02000000000000000000" pitchFamily="2" charset="0"/>
                    <a:ea typeface="Roboto" panose="02000000000000000000" pitchFamily="2" charset="0"/>
                  </a:rPr>
                  <a:t>Presence of strong DC currents, i.e. strong DC magnetic fields</a:t>
                </a:r>
                <a:br>
                  <a:rPr lang="en-GB" dirty="0"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en-GB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GB" dirty="0">
                    <a:solidFill>
                      <a:srgbClr val="C0000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saturation of magnetic materials used in current transformers </a:t>
                </a:r>
              </a:p>
              <a:p>
                <a:pPr marL="360000" indent="-3600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</a:pPr>
                <a:endParaRPr lang="en-GB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</a:pPr>
                <a:r>
                  <a:rPr lang="en-GB" dirty="0">
                    <a:latin typeface="Roboto" panose="02000000000000000000" pitchFamily="2" charset="0"/>
                    <a:ea typeface="Roboto" panose="02000000000000000000" pitchFamily="2" charset="0"/>
                  </a:rPr>
                  <a:t>A few Amperes suffice to saturate high performance magnetic materials.</a:t>
                </a:r>
              </a:p>
              <a:p>
                <a:pPr marL="360000" indent="-3600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</a:pPr>
                <a:endParaRPr lang="en-GB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60000" indent="-3600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</a:pPr>
                <a:r>
                  <a:rPr lang="en-GB" dirty="0">
                    <a:latin typeface="Roboto" panose="02000000000000000000" pitchFamily="2" charset="0"/>
                    <a:ea typeface="Roboto" panose="02000000000000000000" pitchFamily="2" charset="0"/>
                  </a:rPr>
                  <a:t>Must wrap the current transformer in a DC compensation coil.</a:t>
                </a:r>
              </a:p>
              <a:p>
                <a:pPr marL="360000" indent="-3600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</a:pPr>
                <a:r>
                  <a:rPr lang="en-GB" dirty="0">
                    <a:latin typeface="Roboto" panose="02000000000000000000" pitchFamily="2" charset="0"/>
                    <a:ea typeface="Roboto" panose="02000000000000000000" pitchFamily="2" charset="0"/>
                  </a:rPr>
                  <a:t>Required compensation accuracy: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≲</a:t>
                </a:r>
                <a:r>
                  <a:rPr lang="en-GB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A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6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sz="260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600">
                                <a:latin typeface="Cambria Math" panose="02040503050406030204" pitchFamily="18" charset="0"/>
                              </a:rPr>
                              <m:t>DC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600">
                                <a:latin typeface="Cambria Math" panose="02040503050406030204" pitchFamily="18" charset="0"/>
                              </a:rPr>
                              <m:t>DC</m:t>
                            </m:r>
                            <m:r>
                              <a:rPr lang="en-GB" sz="26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GB" sz="2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GB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60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GB" sz="2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8BB4046-0CBE-C958-617B-E115D57B2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152000"/>
                <a:ext cx="10515600" cy="4176464"/>
              </a:xfrm>
              <a:blipFill>
                <a:blip r:embed="rId2"/>
                <a:stretch>
                  <a:fillRect l="-754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Thumbs Down with solid fill">
            <a:extLst>
              <a:ext uri="{FF2B5EF4-FFF2-40B4-BE49-F238E27FC236}">
                <a16:creationId xmlns:a16="http://schemas.microsoft.com/office/drawing/2014/main" id="{CBBEA932-2B6A-0BDB-4EEC-C8404F353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1243" y="5302119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BA9A5-FE8B-D767-DCEE-365408448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4BF380-0E0B-4C4B-E4BC-528D1E09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Principle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96A2F-94C1-C1C2-D779-5706CC14B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912" y="1148708"/>
            <a:ext cx="909943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4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FFEA1-BCA6-D97A-6E43-71EA7A87A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70DF8F-DA98-FFC3-C216-CAD811CC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93DA6C-872C-B99E-85A7-FF2A3F098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78575"/>
                <a:ext cx="10949848" cy="1498872"/>
              </a:xfrm>
            </p:spPr>
            <p:txBody>
              <a:bodyPr wrap="square">
                <a:spAutoFit/>
              </a:bodyPr>
              <a:lstStyle/>
              <a:p>
                <a:pPr marL="360000" indent="-3600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</a:pPr>
                <a:r>
                  <a:rPr lang="en-GB" dirty="0">
                    <a:latin typeface="Roboto" panose="02000000000000000000" pitchFamily="2" charset="0"/>
                    <a:ea typeface="Roboto" panose="02000000000000000000" pitchFamily="2" charset="0"/>
                  </a:rPr>
                  <a:t>Design choice: both output signals shall be properly in phase</a:t>
                </a:r>
              </a:p>
              <a:p>
                <a:pPr marL="360000" indent="-3600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</a:pPr>
                <a:r>
                  <a:rPr lang="en-GB" dirty="0">
                    <a:latin typeface="Roboto" panose="02000000000000000000" pitchFamily="2" charset="0"/>
                    <a:ea typeface="Roboto" panose="02000000000000000000" pitchFamily="2" charset="0"/>
                  </a:rPr>
                  <a:t>That means, to reconstruct the full input current spectrum (DC – 40000 Hz):</a:t>
                </a:r>
              </a:p>
              <a:p>
                <a:pPr marL="0" indent="0">
                  <a:buClr>
                    <a:srgbClr val="E2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6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d>
                        <m:dPr>
                          <m:ctrlPr>
                            <a:rPr lang="en-GB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600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600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600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600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sub>
                      </m:sSub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93DA6C-872C-B99E-85A7-FF2A3F098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78575"/>
                <a:ext cx="10949848" cy="1498872"/>
              </a:xfrm>
              <a:blipFill>
                <a:blip r:embed="rId2"/>
                <a:stretch>
                  <a:fillRect l="-780" t="-2846" b="-5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78D7BA1-B9CA-967C-A3ED-9D42D29F976C}"/>
              </a:ext>
            </a:extLst>
          </p:cNvPr>
          <p:cNvGrpSpPr/>
          <p:nvPr/>
        </p:nvGrpSpPr>
        <p:grpSpPr>
          <a:xfrm>
            <a:off x="2473094" y="1495909"/>
            <a:ext cx="7464260" cy="2235661"/>
            <a:chOff x="2473094" y="908720"/>
            <a:chExt cx="7464260" cy="22356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4224F3-7B11-BC1C-D646-BA3F4EC6B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3094" y="908720"/>
              <a:ext cx="7295314" cy="22356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39BFE2-2008-267F-F0E5-BD58CFDB6FF8}"/>
                </a:ext>
              </a:extLst>
            </p:cNvPr>
            <p:cNvSpPr txBox="1"/>
            <p:nvPr/>
          </p:nvSpPr>
          <p:spPr>
            <a:xfrm>
              <a:off x="7933030" y="1543597"/>
              <a:ext cx="1705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(DC </a:t>
              </a:r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–</a:t>
              </a:r>
              <a:r>
                <a:rPr lang="en-GB" sz="2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10 Hz)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4EF1AB-8DD1-D47B-75D7-7F9943CE9E91}"/>
                </a:ext>
              </a:extLst>
            </p:cNvPr>
            <p:cNvSpPr txBox="1"/>
            <p:nvPr/>
          </p:nvSpPr>
          <p:spPr>
            <a:xfrm>
              <a:off x="7521308" y="2739508"/>
              <a:ext cx="2416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(10 Hz </a:t>
              </a:r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–</a:t>
              </a:r>
              <a:r>
                <a:rPr lang="en-GB" sz="2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40000 Hz)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416086-EE39-EA35-B8F1-245BC58A2262}"/>
                  </a:ext>
                </a:extLst>
              </p:cNvPr>
              <p:cNvSpPr txBox="1"/>
              <p:nvPr/>
            </p:nvSpPr>
            <p:spPr>
              <a:xfrm>
                <a:off x="9792000" y="1803130"/>
                <a:ext cx="9942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416086-EE39-EA35-B8F1-245BC58A2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000" y="1803130"/>
                <a:ext cx="994272" cy="430887"/>
              </a:xfrm>
              <a:prstGeom prst="rect">
                <a:avLst/>
              </a:prstGeom>
              <a:blipFill>
                <a:blip r:embed="rId4"/>
                <a:stretch>
                  <a:fillRect l="-613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1F8580-2C2E-AB41-59D4-48DDEBAC7D15}"/>
                  </a:ext>
                </a:extLst>
              </p:cNvPr>
              <p:cNvSpPr txBox="1"/>
              <p:nvPr/>
            </p:nvSpPr>
            <p:spPr>
              <a:xfrm>
                <a:off x="9792000" y="2995296"/>
                <a:ext cx="9942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sub>
                      </m:sSub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1F8580-2C2E-AB41-59D4-48DDEBAC7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000" y="2995296"/>
                <a:ext cx="994272" cy="430887"/>
              </a:xfrm>
              <a:prstGeom prst="rect">
                <a:avLst/>
              </a:prstGeom>
              <a:blipFill>
                <a:blip r:embed="rId5"/>
                <a:stretch>
                  <a:fillRect l="-613" b="-15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6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2A13F-0BC1-DCBE-0FAA-B20588F7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97683B-D2F1-4827-C59D-E783F4AF2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77836" y="3035618"/>
            <a:ext cx="7663997" cy="23403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9B55B6-8534-D742-7DF2-02F437FA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Year’s Status and Advancements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F5A6FA-355F-C1AE-418E-071844CB78CE}"/>
              </a:ext>
            </a:extLst>
          </p:cNvPr>
          <p:cNvSpPr txBox="1"/>
          <p:nvPr/>
        </p:nvSpPr>
        <p:spPr>
          <a:xfrm>
            <a:off x="360000" y="1152000"/>
            <a:ext cx="1170347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 reported on very nice measurements already during last year’s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SlowEX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workshop.</a:t>
            </a: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However, given the tight requirements “very nice” is insufficient.</a:t>
            </a: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We had to improve the electronics.</a:t>
            </a:r>
          </a:p>
          <a:p>
            <a:pPr marL="360000" indent="-360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And the sensor.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686FF-75BD-FD91-A791-B3EF510D8E24}"/>
              </a:ext>
            </a:extLst>
          </p:cNvPr>
          <p:cNvSpPr txBox="1"/>
          <p:nvPr/>
        </p:nvSpPr>
        <p:spPr>
          <a:xfrm>
            <a:off x="8162530" y="5256632"/>
            <a:ext cx="3844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Second Prototype Sensor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2x 1500turns transformer with integrated DC magnetic field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6526A-8883-9790-FE70-A045547B0ADC}"/>
              </a:ext>
            </a:extLst>
          </p:cNvPr>
          <p:cNvSpPr txBox="1"/>
          <p:nvPr/>
        </p:nvSpPr>
        <p:spPr>
          <a:xfrm>
            <a:off x="3444378" y="5407345"/>
            <a:ext cx="4629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Second Prototype Electronics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DC feedback + ACCT electronics external power supply</a:t>
            </a:r>
          </a:p>
        </p:txBody>
      </p:sp>
    </p:spTree>
    <p:extLst>
      <p:ext uri="{BB962C8B-B14F-4D97-AF65-F5344CB8AC3E}">
        <p14:creationId xmlns:p14="http://schemas.microsoft.com/office/powerpoint/2010/main" val="1441144435"/>
      </p:ext>
    </p:extLst>
  </p:cSld>
  <p:clrMapOvr>
    <a:masterClrMapping/>
  </p:clrMapOvr>
</p:sld>
</file>

<file path=ppt/theme/theme1.xml><?xml version="1.0" encoding="utf-8"?>
<a:theme xmlns:a="http://schemas.openxmlformats.org/drawingml/2006/main" name="Bergoz-2022-Lar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goz-2022-Large" id="{3E34CAC0-53A9-FF4C-B8BB-236E95AB821E}" vid="{D6925707-85D6-4C4D-8C06-1F4D5617B3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Bergoz-2022-Large</Template>
  <TotalTime>41580</TotalTime>
  <Words>948</Words>
  <Application>Microsoft Office PowerPoint</Application>
  <PresentationFormat>Widescreen</PresentationFormat>
  <Paragraphs>123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Bradley Hand ITC</vt:lpstr>
      <vt:lpstr>Cambria Math</vt:lpstr>
      <vt:lpstr>Roboto</vt:lpstr>
      <vt:lpstr>Saira</vt:lpstr>
      <vt:lpstr>Saira Medium</vt:lpstr>
      <vt:lpstr>Bergoz-2022-Large</vt:lpstr>
      <vt:lpstr>High Resolution Power Supply Ripple Measurements</vt:lpstr>
      <vt:lpstr>Collaboration</vt:lpstr>
      <vt:lpstr>Objective</vt:lpstr>
      <vt:lpstr>Challenge</vt:lpstr>
      <vt:lpstr>(Too) Quick Solution</vt:lpstr>
      <vt:lpstr>Extra Complication</vt:lpstr>
      <vt:lpstr>Basic Principle</vt:lpstr>
      <vt:lpstr>Basic Principle</vt:lpstr>
      <vt:lpstr>Last Year’s Status and Advancements</vt:lpstr>
      <vt:lpstr>Prototype Tests at CERN</vt:lpstr>
      <vt:lpstr>Second Prototype Measurements @ CERN</vt:lpstr>
      <vt:lpstr>Second Prototype Measurements @ CERN</vt:lpstr>
      <vt:lpstr>Second Prototype Measurements @ CERN</vt:lpstr>
      <vt:lpstr>Second Prototype Measurements @ CERN</vt:lpstr>
      <vt:lpstr>Second Prototype Measurements @ CERN</vt:lpstr>
      <vt:lpstr>Achieved AC Resolution @ CERN</vt:lpstr>
      <vt:lpstr>Achieved AC Resolution @ Bergoz</vt:lpstr>
      <vt:lpstr>Summary</vt:lpstr>
      <vt:lpstr>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Stulle</dc:creator>
  <cp:lastModifiedBy>Frank Stulle</cp:lastModifiedBy>
  <cp:revision>547</cp:revision>
  <dcterms:created xsi:type="dcterms:W3CDTF">2024-02-01T10:15:29Z</dcterms:created>
  <dcterms:modified xsi:type="dcterms:W3CDTF">2025-10-06T14:38:19Z</dcterms:modified>
</cp:coreProperties>
</file>