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473" r:id="rId3"/>
    <p:sldId id="500" r:id="rId4"/>
    <p:sldId id="494" r:id="rId5"/>
    <p:sldId id="472" r:id="rId6"/>
    <p:sldId id="286" r:id="rId7"/>
    <p:sldId id="287" r:id="rId8"/>
    <p:sldId id="467" r:id="rId9"/>
    <p:sldId id="491" r:id="rId10"/>
    <p:sldId id="490" r:id="rId11"/>
    <p:sldId id="487" r:id="rId12"/>
    <p:sldId id="309" r:id="rId13"/>
    <p:sldId id="290" r:id="rId14"/>
    <p:sldId id="497" r:id="rId15"/>
    <p:sldId id="498" r:id="rId16"/>
    <p:sldId id="474" r:id="rId17"/>
    <p:sldId id="264" r:id="rId18"/>
    <p:sldId id="261" r:id="rId19"/>
    <p:sldId id="281" r:id="rId20"/>
    <p:sldId id="283" r:id="rId21"/>
    <p:sldId id="499" r:id="rId22"/>
    <p:sldId id="461" r:id="rId23"/>
    <p:sldId id="483" r:id="rId24"/>
    <p:sldId id="484" r:id="rId25"/>
    <p:sldId id="476" r:id="rId26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4" autoAdjust="0"/>
    <p:restoredTop sz="97505"/>
  </p:normalViewPr>
  <p:slideViewPr>
    <p:cSldViewPr>
      <p:cViewPr varScale="1">
        <p:scale>
          <a:sx n="100" d="100"/>
          <a:sy n="100" d="100"/>
        </p:scale>
        <p:origin x="102" y="6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43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A6304-D59C-89A2-36D4-22569367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9F11A-2262-C2ED-5CAF-03C4D5D3A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8FAC-E375-18FA-3278-4B6AED43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8CF25-3126-E3DA-DDAA-340849B0A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Lackner, SX workshop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815F7-AFF5-4C96-7DE5-33EFDB1F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C511-990B-4190-943A-3BB8DAD86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57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F. Lackner, SX workshop 2025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8" r:id="rId16"/>
    <p:sldLayoutId id="2147483669" r:id="rId17"/>
    <p:sldLayoutId id="2147483670" r:id="rId18"/>
  </p:sldLayoutIdLst>
  <p:hf hd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1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18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17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16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indico.bnl.gov/event/27693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oleObject" Target="SMARTEAM://_STFILE_C:/SMARTEAMProd_Tmp/bbalhan/CAD000565652.CATProduct%25VERS_1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auto">
          <a:xfrm>
            <a:off x="638175" y="3200400"/>
            <a:ext cx="11376025" cy="2153265"/>
          </a:xfrm>
        </p:spPr>
        <p:txBody>
          <a:bodyPr/>
          <a:lstStyle/>
          <a:p>
            <a:pPr>
              <a:defRPr/>
            </a:pPr>
            <a:r>
              <a:rPr lang="en-GB" sz="3600" b="0" dirty="0"/>
              <a:t>R&amp;D on low-Z electrostatic septa at CERN</a:t>
            </a:r>
            <a:br>
              <a:rPr lang="en-GB" sz="3600" b="0" dirty="0"/>
            </a:br>
            <a:br>
              <a:rPr lang="en-US" sz="3600" b="0" dirty="0"/>
            </a:br>
            <a:r>
              <a:rPr lang="en-US" sz="1800" b="0" dirty="0"/>
              <a:t>F. Lackner, B. Balhan, M. Fraser, A. Prost, C. Rebiere</a:t>
            </a:r>
            <a:endParaRPr lang="en-GB" sz="3600" dirty="0">
              <a:hlinkClick r:id="rId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96F1C-42BD-B7EC-4CF6-032014B18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876800"/>
            <a:ext cx="8809403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4FD8-06C7-A119-7868-6E9E9B6D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AD008C-A936-4AE9-1C22-C8BBB9E2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5600" y="649471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GB" noProof="0" dirty="0"/>
              <a:t>F. Lackner, SX workshop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B092-B037-F46C-F6A1-743919DD97E8}"/>
              </a:ext>
            </a:extLst>
          </p:cNvPr>
          <p:cNvSpPr txBox="1"/>
          <p:nvPr/>
        </p:nvSpPr>
        <p:spPr>
          <a:xfrm>
            <a:off x="76503" y="118730"/>
            <a:ext cx="601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noProof="0" dirty="0">
                <a:sym typeface="Wingdings" panose="05000000000000000000" pitchFamily="2" charset="2"/>
              </a:rPr>
              <a:t>NDT, US (PAUT &amp; CONTACT)</a:t>
            </a:r>
            <a:endParaRPr lang="en-GB" sz="2000" b="1" u="sng" noProof="0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BA79FD1-1EC9-BDBC-8003-551F643F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B74FA-8432-28DE-57B5-2641EAD08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926401"/>
            <a:ext cx="3581400" cy="49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3EA0A4-C791-D1E7-D8A0-E9CD2BE4254B}"/>
              </a:ext>
            </a:extLst>
          </p:cNvPr>
          <p:cNvSpPr txBox="1"/>
          <p:nvPr/>
        </p:nvSpPr>
        <p:spPr bwMode="auto">
          <a:xfrm>
            <a:off x="304800" y="1088256"/>
            <a:ext cx="47949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Bi-metal</a:t>
            </a:r>
            <a:r>
              <a:rPr lang="fr-CH" b="1" dirty="0"/>
              <a:t> CF </a:t>
            </a:r>
            <a:r>
              <a:rPr lang="fr-CH" b="1" dirty="0" err="1"/>
              <a:t>flanges</a:t>
            </a:r>
            <a:r>
              <a:rPr lang="fr-CH" b="1" dirty="0"/>
              <a:t> – </a:t>
            </a:r>
            <a:r>
              <a:rPr lang="fr-CH" b="1" dirty="0" err="1"/>
              <a:t>increase</a:t>
            </a:r>
            <a:r>
              <a:rPr lang="fr-CH" b="1" dirty="0"/>
              <a:t> </a:t>
            </a:r>
            <a:r>
              <a:rPr lang="fr-CH" b="1" dirty="0" err="1"/>
              <a:t>durability</a:t>
            </a:r>
            <a:endParaRPr lang="en-GB" b="1" dirty="0"/>
          </a:p>
          <a:p>
            <a:endParaRPr lang="en-GB" dirty="0"/>
          </a:p>
          <a:p>
            <a:r>
              <a:rPr lang="en-GB" b="1" dirty="0"/>
              <a:t>Explosive bonding process (</a:t>
            </a:r>
            <a:r>
              <a:rPr lang="en-GB" b="1" dirty="0" err="1"/>
              <a:t>Nobelclad</a:t>
            </a:r>
            <a:r>
              <a:rPr lang="en-GB" b="1" dirty="0"/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Raw material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Mating surfaces &amp; grinding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Assembly (Backer, </a:t>
            </a:r>
            <a:r>
              <a:rPr lang="en-GB" dirty="0" err="1"/>
              <a:t>Clader</a:t>
            </a:r>
            <a:r>
              <a:rPr lang="en-GB" dirty="0"/>
              <a:t>, Explosive)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Explosion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Flattening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US NDT (onsite and inhouse)</a:t>
            </a:r>
            <a:endParaRPr lang="fr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532ADA-4462-6327-E0B3-AE0D947E8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01256"/>
            <a:ext cx="3790406" cy="1897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C3D4F-A80F-B130-9E57-93C8DB0A8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497" y="3901256"/>
            <a:ext cx="1746468" cy="23586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64DB92-0B27-4E9C-FFB8-FC938CB72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778" y="1178724"/>
            <a:ext cx="2306746" cy="2404386"/>
          </a:xfrm>
          <a:prstGeom prst="rect">
            <a:avLst/>
          </a:prstGeom>
        </p:spPr>
      </p:pic>
      <p:pic>
        <p:nvPicPr>
          <p:cNvPr id="16" name="Picture 15" descr="A diagram of a jet explosion&#10;&#10;AI-generated content may be incorrect.">
            <a:extLst>
              <a:ext uri="{FF2B5EF4-FFF2-40B4-BE49-F238E27FC236}">
                <a16:creationId xmlns:a16="http://schemas.microsoft.com/office/drawing/2014/main" id="{9F714628-A868-79A9-D027-64DB70D67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659" y="4050801"/>
            <a:ext cx="2918141" cy="18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72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4BD0-55ED-5EB8-139A-41503312C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939ABA-4881-6EDF-E9B8-BF1EA1EB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5600" y="649471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A4058-6640-0A73-4FCA-7F9C5B6224C0}"/>
              </a:ext>
            </a:extLst>
          </p:cNvPr>
          <p:cNvSpPr txBox="1"/>
          <p:nvPr/>
        </p:nvSpPr>
        <p:spPr>
          <a:xfrm>
            <a:off x="76503" y="118730"/>
            <a:ext cx="601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u="sng" dirty="0">
                <a:sym typeface="Wingdings" panose="05000000000000000000" pitchFamily="2" charset="2"/>
              </a:rPr>
              <a:t>S</a:t>
            </a:r>
            <a:r>
              <a:rPr lang="en-GB" sz="2000" b="1" u="sng" dirty="0" err="1">
                <a:sym typeface="Wingdings" panose="05000000000000000000" pitchFamily="2" charset="2"/>
              </a:rPr>
              <a:t>eries</a:t>
            </a:r>
            <a:r>
              <a:rPr lang="en-GB" sz="2000" b="1" u="sng" dirty="0">
                <a:sym typeface="Wingdings" panose="05000000000000000000" pitchFamily="2" charset="2"/>
              </a:rPr>
              <a:t> fabrication, status</a:t>
            </a:r>
            <a:endParaRPr lang="en-GB" sz="20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0A8504-29CA-E543-47BA-19508C48D21A}"/>
              </a:ext>
            </a:extLst>
          </p:cNvPr>
          <p:cNvSpPr txBox="1"/>
          <p:nvPr/>
        </p:nvSpPr>
        <p:spPr>
          <a:xfrm>
            <a:off x="152399" y="661869"/>
            <a:ext cx="6951655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chemeClr val="tx2"/>
                </a:solidFill>
              </a:rPr>
              <a:t>Objectives</a:t>
            </a:r>
            <a:r>
              <a:rPr lang="en-GB" b="1" dirty="0">
                <a:solidFill>
                  <a:schemeClr val="tx2"/>
                </a:solidFill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chemeClr val="tx2"/>
                </a:solidFill>
              </a:rPr>
              <a:t>Manufacturing steps: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</a:rPr>
              <a:t>Process validation (Al5083) – fine adjustments of parameters: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Rolling, welding (EB), port machining, polishing, ports extrusion, final surface polishing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</a:rPr>
              <a:t>Assembly &amp;</a:t>
            </a: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 welding of CF flanges (TIG)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Metrology for flange positions </a:t>
            </a:r>
          </a:p>
          <a:p>
            <a:pPr algn="just">
              <a:spcBef>
                <a:spcPts val="600"/>
              </a:spcBef>
            </a:pPr>
            <a:r>
              <a:rPr lang="en-GB" b="1" dirty="0">
                <a:solidFill>
                  <a:schemeClr val="tx2"/>
                </a:solidFill>
                <a:sym typeface="Wingdings" panose="05000000000000000000" pitchFamily="2" charset="2"/>
              </a:rPr>
              <a:t>Validation: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He-leak test  leak-tightness of non-standard CF sealing system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Ultra-High Vacuum test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Metrology of deformation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Anode integration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tx2"/>
                </a:solidFill>
                <a:sym typeface="Wingdings" panose="05000000000000000000" pitchFamily="2" charset="2"/>
              </a:rPr>
              <a:t>Conditioning/HV test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B8F128E-AEDD-831D-3C62-29B6FA39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7FA7ED74-7764-2E72-926C-CDE3C2B14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400" y="995425"/>
            <a:ext cx="1498599" cy="1998132"/>
          </a:xfrm>
          <a:prstGeom prst="rect">
            <a:avLst/>
          </a:prstGeom>
        </p:spPr>
      </p:pic>
      <p:pic>
        <p:nvPicPr>
          <p:cNvPr id="12" name="Picture 11" descr="A hole in a metal tank&#10;&#10;AI-generated content may be incorrect.">
            <a:extLst>
              <a:ext uri="{FF2B5EF4-FFF2-40B4-BE49-F238E27FC236}">
                <a16:creationId xmlns:a16="http://schemas.microsoft.com/office/drawing/2014/main" id="{7D7CDD3F-E3F2-C9AB-7B02-1595CFADE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859" y="4181679"/>
            <a:ext cx="2656610" cy="1992458"/>
          </a:xfrm>
          <a:prstGeom prst="rect">
            <a:avLst/>
          </a:prstGeom>
        </p:spPr>
      </p:pic>
      <p:pic>
        <p:nvPicPr>
          <p:cNvPr id="20" name="Picture 19" descr="Several metal pieces on a table&#10;&#10;AI-generated content may be incorrect.">
            <a:extLst>
              <a:ext uri="{FF2B5EF4-FFF2-40B4-BE49-F238E27FC236}">
                <a16:creationId xmlns:a16="http://schemas.microsoft.com/office/drawing/2014/main" id="{E58D033A-E549-8CAF-D52E-1A963F2D0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8590" y="3352800"/>
            <a:ext cx="2751010" cy="2819400"/>
          </a:xfrm>
          <a:prstGeom prst="rect">
            <a:avLst/>
          </a:prstGeom>
        </p:spPr>
      </p:pic>
      <p:pic>
        <p:nvPicPr>
          <p:cNvPr id="6" name="Picture 5" descr="Several large metal containers&#10;&#10;AI-generated content may be incorrect.">
            <a:extLst>
              <a:ext uri="{FF2B5EF4-FFF2-40B4-BE49-F238E27FC236}">
                <a16:creationId xmlns:a16="http://schemas.microsoft.com/office/drawing/2014/main" id="{21DA0BA9-ED34-DB6A-48BD-D7DC1D8CE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840" y="810979"/>
            <a:ext cx="3149600" cy="2362200"/>
          </a:xfrm>
          <a:prstGeom prst="rect">
            <a:avLst/>
          </a:prstGeom>
        </p:spPr>
      </p:pic>
      <p:pic>
        <p:nvPicPr>
          <p:cNvPr id="10" name="Picture 9" descr="A stack of round metal objects&#10;&#10;AI-generated content may be incorrect.">
            <a:extLst>
              <a:ext uri="{FF2B5EF4-FFF2-40B4-BE49-F238E27FC236}">
                <a16:creationId xmlns:a16="http://schemas.microsoft.com/office/drawing/2014/main" id="{0FF5E7C0-6A47-2AC8-F95D-4EBAD07602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00830" y="3700374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6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EB8EBB-1A9C-71E4-6D6D-992F18512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05994C-6971-F84F-ED2A-A123512B9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498586"/>
              </p:ext>
            </p:extLst>
          </p:nvPr>
        </p:nvGraphicFramePr>
        <p:xfrm>
          <a:off x="178628" y="1417322"/>
          <a:ext cx="11888684" cy="3336609"/>
        </p:xfrm>
        <a:graphic>
          <a:graphicData uri="http://schemas.openxmlformats.org/drawingml/2006/table">
            <a:tbl>
              <a:tblPr/>
              <a:tblGrid>
                <a:gridCol w="3337775">
                  <a:extLst>
                    <a:ext uri="{9D8B030D-6E8A-4147-A177-3AD203B41FA5}">
                      <a16:colId xmlns:a16="http://schemas.microsoft.com/office/drawing/2014/main" val="966421581"/>
                    </a:ext>
                  </a:extLst>
                </a:gridCol>
                <a:gridCol w="568256">
                  <a:extLst>
                    <a:ext uri="{9D8B030D-6E8A-4147-A177-3AD203B41FA5}">
                      <a16:colId xmlns:a16="http://schemas.microsoft.com/office/drawing/2014/main" val="156470762"/>
                    </a:ext>
                  </a:extLst>
                </a:gridCol>
                <a:gridCol w="454605">
                  <a:extLst>
                    <a:ext uri="{9D8B030D-6E8A-4147-A177-3AD203B41FA5}">
                      <a16:colId xmlns:a16="http://schemas.microsoft.com/office/drawing/2014/main" val="3212011310"/>
                    </a:ext>
                  </a:extLst>
                </a:gridCol>
                <a:gridCol w="438369">
                  <a:extLst>
                    <a:ext uri="{9D8B030D-6E8A-4147-A177-3AD203B41FA5}">
                      <a16:colId xmlns:a16="http://schemas.microsoft.com/office/drawing/2014/main" val="2473378042"/>
                    </a:ext>
                  </a:extLst>
                </a:gridCol>
                <a:gridCol w="411309">
                  <a:extLst>
                    <a:ext uri="{9D8B030D-6E8A-4147-A177-3AD203B41FA5}">
                      <a16:colId xmlns:a16="http://schemas.microsoft.com/office/drawing/2014/main" val="2818862134"/>
                    </a:ext>
                  </a:extLst>
                </a:gridCol>
                <a:gridCol w="454605">
                  <a:extLst>
                    <a:ext uri="{9D8B030D-6E8A-4147-A177-3AD203B41FA5}">
                      <a16:colId xmlns:a16="http://schemas.microsoft.com/office/drawing/2014/main" val="1021409767"/>
                    </a:ext>
                  </a:extLst>
                </a:gridCol>
                <a:gridCol w="438369">
                  <a:extLst>
                    <a:ext uri="{9D8B030D-6E8A-4147-A177-3AD203B41FA5}">
                      <a16:colId xmlns:a16="http://schemas.microsoft.com/office/drawing/2014/main" val="159412758"/>
                    </a:ext>
                  </a:extLst>
                </a:gridCol>
                <a:gridCol w="373427">
                  <a:extLst>
                    <a:ext uri="{9D8B030D-6E8A-4147-A177-3AD203B41FA5}">
                      <a16:colId xmlns:a16="http://schemas.microsoft.com/office/drawing/2014/main" val="3007175026"/>
                    </a:ext>
                  </a:extLst>
                </a:gridCol>
                <a:gridCol w="454605">
                  <a:extLst>
                    <a:ext uri="{9D8B030D-6E8A-4147-A177-3AD203B41FA5}">
                      <a16:colId xmlns:a16="http://schemas.microsoft.com/office/drawing/2014/main" val="1445437703"/>
                    </a:ext>
                  </a:extLst>
                </a:gridCol>
                <a:gridCol w="476255">
                  <a:extLst>
                    <a:ext uri="{9D8B030D-6E8A-4147-A177-3AD203B41FA5}">
                      <a16:colId xmlns:a16="http://schemas.microsoft.com/office/drawing/2014/main" val="2337364299"/>
                    </a:ext>
                  </a:extLst>
                </a:gridCol>
                <a:gridCol w="411309">
                  <a:extLst>
                    <a:ext uri="{9D8B030D-6E8A-4147-A177-3AD203B41FA5}">
                      <a16:colId xmlns:a16="http://schemas.microsoft.com/office/drawing/2014/main" val="2981342424"/>
                    </a:ext>
                  </a:extLst>
                </a:gridCol>
                <a:gridCol w="454605">
                  <a:extLst>
                    <a:ext uri="{9D8B030D-6E8A-4147-A177-3AD203B41FA5}">
                      <a16:colId xmlns:a16="http://schemas.microsoft.com/office/drawing/2014/main" val="1767110115"/>
                    </a:ext>
                  </a:extLst>
                </a:gridCol>
                <a:gridCol w="476255">
                  <a:extLst>
                    <a:ext uri="{9D8B030D-6E8A-4147-A177-3AD203B41FA5}">
                      <a16:colId xmlns:a16="http://schemas.microsoft.com/office/drawing/2014/main" val="2977460690"/>
                    </a:ext>
                  </a:extLst>
                </a:gridCol>
                <a:gridCol w="568256">
                  <a:extLst>
                    <a:ext uri="{9D8B030D-6E8A-4147-A177-3AD203B41FA5}">
                      <a16:colId xmlns:a16="http://schemas.microsoft.com/office/drawing/2014/main" val="2737794012"/>
                    </a:ext>
                  </a:extLst>
                </a:gridCol>
                <a:gridCol w="454605">
                  <a:extLst>
                    <a:ext uri="{9D8B030D-6E8A-4147-A177-3AD203B41FA5}">
                      <a16:colId xmlns:a16="http://schemas.microsoft.com/office/drawing/2014/main" val="1389065730"/>
                    </a:ext>
                  </a:extLst>
                </a:gridCol>
                <a:gridCol w="438369">
                  <a:extLst>
                    <a:ext uri="{9D8B030D-6E8A-4147-A177-3AD203B41FA5}">
                      <a16:colId xmlns:a16="http://schemas.microsoft.com/office/drawing/2014/main" val="4156209850"/>
                    </a:ext>
                  </a:extLst>
                </a:gridCol>
                <a:gridCol w="411309">
                  <a:extLst>
                    <a:ext uri="{9D8B030D-6E8A-4147-A177-3AD203B41FA5}">
                      <a16:colId xmlns:a16="http://schemas.microsoft.com/office/drawing/2014/main" val="65559353"/>
                    </a:ext>
                  </a:extLst>
                </a:gridCol>
                <a:gridCol w="454605">
                  <a:extLst>
                    <a:ext uri="{9D8B030D-6E8A-4147-A177-3AD203B41FA5}">
                      <a16:colId xmlns:a16="http://schemas.microsoft.com/office/drawing/2014/main" val="719400061"/>
                    </a:ext>
                  </a:extLst>
                </a:gridCol>
                <a:gridCol w="438369">
                  <a:extLst>
                    <a:ext uri="{9D8B030D-6E8A-4147-A177-3AD203B41FA5}">
                      <a16:colId xmlns:a16="http://schemas.microsoft.com/office/drawing/2014/main" val="293477353"/>
                    </a:ext>
                  </a:extLst>
                </a:gridCol>
                <a:gridCol w="373427">
                  <a:extLst>
                    <a:ext uri="{9D8B030D-6E8A-4147-A177-3AD203B41FA5}">
                      <a16:colId xmlns:a16="http://schemas.microsoft.com/office/drawing/2014/main" val="3425834537"/>
                    </a:ext>
                  </a:extLst>
                </a:gridCol>
              </a:tblGrid>
              <a:tr h="20843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265200"/>
                  </a:ext>
                </a:extLst>
              </a:tr>
              <a:tr h="208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Jan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Feb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Mar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Apr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Jun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Jul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Aug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Dec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Jan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Feb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Mar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Apr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Jun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Jul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218996"/>
                  </a:ext>
                </a:extLst>
              </a:tr>
              <a:tr h="2798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3D design finalization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013959"/>
                  </a:ext>
                </a:extLst>
              </a:tr>
              <a:tr h="4090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Material procurement</a:t>
                      </a:r>
                    </a:p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(launched 12.2024)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C0E6F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C0E6F5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787890"/>
                  </a:ext>
                </a:extLst>
              </a:tr>
              <a:tr h="208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Prototype validation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910299"/>
                  </a:ext>
                </a:extLst>
              </a:tr>
              <a:tr h="208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+ documentation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624800"/>
                  </a:ext>
                </a:extLst>
              </a:tr>
              <a:tr h="208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ND inspection for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F1A983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F1A983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290659"/>
                  </a:ext>
                </a:extLst>
              </a:tr>
              <a:tr h="208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bimetallic material (series)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701363"/>
                  </a:ext>
                </a:extLst>
              </a:tr>
              <a:tr h="208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Launch tank and flanges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DAF2D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DAF2D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DAF2D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laid">
                      <a:fgClr>
                        <a:srgbClr val="DAF2D0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952792"/>
                  </a:ext>
                </a:extLst>
              </a:tr>
              <a:tr h="4090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Manufacturing (2x), welding, cleaning + polishing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768982"/>
                  </a:ext>
                </a:extLst>
              </a:tr>
              <a:tr h="2888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i="0" u="none" strike="noStrike" dirty="0">
                          <a:solidFill>
                            <a:srgbClr val="0033A0"/>
                          </a:solidFill>
                          <a:effectLst/>
                          <a:latin typeface="Arial" panose="020B0604020202020204" pitchFamily="34" charset="0"/>
                        </a:rPr>
                        <a:t>SE - reception &amp; assembly + QC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2379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85D065-6DAA-2698-307E-A3687FB3EB91}"/>
              </a:ext>
            </a:extLst>
          </p:cNvPr>
          <p:cNvSpPr txBox="1"/>
          <p:nvPr/>
        </p:nvSpPr>
        <p:spPr bwMode="auto">
          <a:xfrm>
            <a:off x="152399" y="103926"/>
            <a:ext cx="11867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Preliminary schedule</a:t>
            </a: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E71FE-72E1-333B-D96C-04948A255787}"/>
              </a:ext>
            </a:extLst>
          </p:cNvPr>
          <p:cNvSpPr txBox="1"/>
          <p:nvPr/>
        </p:nvSpPr>
        <p:spPr bwMode="auto">
          <a:xfrm>
            <a:off x="178628" y="5029200"/>
            <a:ext cx="11888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Anode preparation with new support position –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Installation in SPS foreseen in 2028 (One tank)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</a:t>
            </a:r>
            <a:r>
              <a:rPr lang="en-GB" sz="2000" baseline="30000" dirty="0"/>
              <a:t>nd</a:t>
            </a:r>
            <a:r>
              <a:rPr lang="en-GB" sz="2000" dirty="0"/>
              <a:t> tank installation includes optimized anode, installation post LS3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E13F65A-6C65-68D0-9F66-269623724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003CF5-478D-428A-DF4C-D513D3CD9755}"/>
              </a:ext>
            </a:extLst>
          </p:cNvPr>
          <p:cNvCxnSpPr/>
          <p:nvPr/>
        </p:nvCxnSpPr>
        <p:spPr>
          <a:xfrm>
            <a:off x="7696200" y="1408544"/>
            <a:ext cx="0" cy="2549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13782F-FCD2-DBAC-117C-A3F964F87824}"/>
              </a:ext>
            </a:extLst>
          </p:cNvPr>
          <p:cNvCxnSpPr>
            <a:cxnSpLocks/>
          </p:cNvCxnSpPr>
          <p:nvPr/>
        </p:nvCxnSpPr>
        <p:spPr>
          <a:xfrm>
            <a:off x="7696200" y="1947578"/>
            <a:ext cx="0" cy="277682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25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64288B-E96F-476C-B451-C816DC88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5600" y="649471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75A87-C910-A600-39C2-9D268F207CB2}"/>
              </a:ext>
            </a:extLst>
          </p:cNvPr>
          <p:cNvSpPr txBox="1"/>
          <p:nvPr/>
        </p:nvSpPr>
        <p:spPr bwMode="auto">
          <a:xfrm>
            <a:off x="1905000" y="25146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ZS anode straightness study &amp; R&amp;D aspect</a:t>
            </a:r>
            <a:endParaRPr lang="en-GB" sz="4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C520C-41DA-A545-DE11-2456CEB3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5623CE-B288-1951-0954-5A77FA8EBB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4"/>
          <a:stretch/>
        </p:blipFill>
        <p:spPr>
          <a:xfrm>
            <a:off x="1565175" y="4432507"/>
            <a:ext cx="4630555" cy="14434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150F95-3F8B-D380-E303-4BF894C82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/>
              <a:t>F. Lackner, SX workshop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9AC1C-34A5-8EDA-DE37-65772402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B2C8D-8782-A022-3F9D-E772DB5E1B4B}"/>
              </a:ext>
            </a:extLst>
          </p:cNvPr>
          <p:cNvSpPr txBox="1"/>
          <p:nvPr/>
        </p:nvSpPr>
        <p:spPr bwMode="auto">
          <a:xfrm>
            <a:off x="180548" y="224135"/>
            <a:ext cx="6377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/>
              <a:t>Observations, reported at SX2022, SX2024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854D2-EB5D-03F0-5FA4-5014951A5A43}"/>
              </a:ext>
            </a:extLst>
          </p:cNvPr>
          <p:cNvSpPr txBox="1"/>
          <p:nvPr/>
        </p:nvSpPr>
        <p:spPr bwMode="auto">
          <a:xfrm>
            <a:off x="228600" y="914400"/>
            <a:ext cx="6553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tx2"/>
                </a:solidFill>
              </a:rPr>
              <a:t>Degradation of straightness on INVAR (Nilo36):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Support condition, long duration stress exposure (~45years)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Const. load from wire tension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</a:rPr>
              <a:t>No critical creep sensitivity reported for Nilo36</a:t>
            </a:r>
            <a:r>
              <a:rPr lang="en-GB" dirty="0">
                <a:solidFill>
                  <a:schemeClr val="tx2"/>
                </a:solidFill>
              </a:rPr>
              <a:t>, but: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2"/>
                </a:solidFill>
              </a:rPr>
              <a:t>High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Temperature “cycling” (beam &amp; past bakeout campaigns)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solidFill>
                <a:schemeClr val="tx2"/>
              </a:solidFill>
            </a:endParaRPr>
          </a:p>
          <a:p>
            <a:r>
              <a:rPr lang="en-GB" b="1" noProof="0" dirty="0">
                <a:solidFill>
                  <a:schemeClr val="tx2"/>
                </a:solidFill>
              </a:rPr>
              <a:t>Mitigation, reconditioning: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Metrology of anode structure (nose, unwired 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CNC milling</a:t>
            </a:r>
            <a:r>
              <a:rPr lang="en-GB" noProof="0" dirty="0">
                <a:solidFill>
                  <a:schemeClr val="tx2"/>
                </a:solidFill>
              </a:rPr>
              <a:t> campaign in CERN central workshop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Ductile palping on CNC centre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Optical metrology in ABT cleanroom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2C0D2-1897-F5A9-FDA8-5B32B6F25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706" y="515876"/>
            <a:ext cx="4825245" cy="272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FF41A-B1B0-E50F-E742-85A92FDD1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846" y="3690717"/>
            <a:ext cx="4358341" cy="25950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25CE5E-6F79-5B6C-1275-B169FF694C85}"/>
              </a:ext>
            </a:extLst>
          </p:cNvPr>
          <p:cNvCxnSpPr/>
          <p:nvPr/>
        </p:nvCxnSpPr>
        <p:spPr>
          <a:xfrm>
            <a:off x="6781800" y="304800"/>
            <a:ext cx="0" cy="586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29711BC-D13D-6EF5-650A-069AFAC25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1" y="4648200"/>
            <a:ext cx="1024413" cy="15614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F05FE7-E380-1463-4993-EBF8A7B60E00}"/>
                  </a:ext>
                </a:extLst>
              </p:cNvPr>
              <p:cNvSpPr/>
              <p:nvPr/>
            </p:nvSpPr>
            <p:spPr>
              <a:xfrm>
                <a:off x="2073499" y="5841432"/>
                <a:ext cx="3458104" cy="3081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Computed steady-state temperature distr. [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C]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F05FE7-E380-1463-4993-EBF8A7B60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99" y="5841432"/>
                <a:ext cx="3458104" cy="308159"/>
              </a:xfrm>
              <a:prstGeom prst="rect">
                <a:avLst/>
              </a:prstGeom>
              <a:blipFill>
                <a:blip r:embed="rId6"/>
                <a:stretch>
                  <a:fillRect b="-56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FEC07E4-F32B-EE73-FE8E-6E3FFCC3D3AC}"/>
              </a:ext>
            </a:extLst>
          </p:cNvPr>
          <p:cNvSpPr txBox="1"/>
          <p:nvPr/>
        </p:nvSpPr>
        <p:spPr bwMode="auto">
          <a:xfrm>
            <a:off x="6920557" y="3399460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Sample X-ray Diffraction (XRD):</a:t>
            </a:r>
          </a:p>
        </p:txBody>
      </p:sp>
    </p:spTree>
    <p:extLst>
      <p:ext uri="{BB962C8B-B14F-4D97-AF65-F5344CB8AC3E}">
        <p14:creationId xmlns:p14="http://schemas.microsoft.com/office/powerpoint/2010/main" val="288656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00AA2-85B7-344B-5F86-754AA00F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Anode </a:t>
            </a:r>
            <a:r>
              <a:rPr lang="fr-CH" dirty="0" err="1"/>
              <a:t>machining</a:t>
            </a:r>
            <a:r>
              <a:rPr lang="fr-CH" dirty="0"/>
              <a:t>: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06CF7-F195-D98A-51FA-093F8B7CB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Lackner, SX workshop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44253-A686-6E75-75BD-298B71FE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C511-990B-4190-943A-3BB8DAD86B1A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459DE-F93A-FD8D-9206-1C12CE6C5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1039329"/>
            <a:ext cx="2836160" cy="2214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DE700-6116-D69C-E117-214C0E8F1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824" y="3976442"/>
            <a:ext cx="2200438" cy="1748083"/>
          </a:xfrm>
          <a:prstGeom prst="rect">
            <a:avLst/>
          </a:prstGeom>
        </p:spPr>
      </p:pic>
      <p:pic>
        <p:nvPicPr>
          <p:cNvPr id="9" name="Picture 8" descr="A machine with a stick&#10;&#10;Description automatically generated">
            <a:extLst>
              <a:ext uri="{FF2B5EF4-FFF2-40B4-BE49-F238E27FC236}">
                <a16:creationId xmlns:a16="http://schemas.microsoft.com/office/drawing/2014/main" id="{C54783FA-1594-107C-7876-AFCCCB8FE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102" y="990600"/>
            <a:ext cx="3577750" cy="2263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88E16-0BA5-8EF0-3FB3-EA098D23A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990600"/>
            <a:ext cx="4662691" cy="2280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357975-98E7-A9D6-8154-EA3061397C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3966917"/>
            <a:ext cx="1563859" cy="1748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D16F76-3E9D-3764-3395-BAF5EEFEE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714" y="3966917"/>
            <a:ext cx="2355649" cy="17480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57D1E1-1CD2-E6BE-6299-ABB7095CBB48}"/>
              </a:ext>
            </a:extLst>
          </p:cNvPr>
          <p:cNvSpPr txBox="1"/>
          <p:nvPr/>
        </p:nvSpPr>
        <p:spPr bwMode="auto">
          <a:xfrm>
            <a:off x="735696" y="569595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Supporting</a:t>
            </a:r>
            <a:r>
              <a:rPr lang="fr-CH" dirty="0"/>
              <a:t> </a:t>
            </a:r>
            <a:r>
              <a:rPr lang="fr-CH" dirty="0" err="1"/>
              <a:t>under</a:t>
            </a:r>
            <a:r>
              <a:rPr lang="fr-CH" dirty="0"/>
              <a:t> </a:t>
            </a:r>
            <a:r>
              <a:rPr lang="fr-CH" dirty="0" err="1"/>
              <a:t>equal</a:t>
            </a:r>
            <a:r>
              <a:rPr lang="fr-CH" dirty="0"/>
              <a:t> </a:t>
            </a:r>
            <a:r>
              <a:rPr lang="fr-CH" dirty="0" err="1"/>
              <a:t>load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E1939-50F8-CA8F-2F95-4ABF52BDFCEC}"/>
              </a:ext>
            </a:extLst>
          </p:cNvPr>
          <p:cNvSpPr txBox="1"/>
          <p:nvPr/>
        </p:nvSpPr>
        <p:spPr bwMode="auto">
          <a:xfrm>
            <a:off x="5066027" y="569595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Machining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60B7CB-6492-8682-0415-87A2F4C0BC05}"/>
              </a:ext>
            </a:extLst>
          </p:cNvPr>
          <p:cNvSpPr txBox="1"/>
          <p:nvPr/>
        </p:nvSpPr>
        <p:spPr bwMode="auto">
          <a:xfrm>
            <a:off x="7319846" y="324426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Ductile </a:t>
            </a:r>
            <a:r>
              <a:rPr lang="fr-CH" dirty="0" err="1"/>
              <a:t>palping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F195AB-2B8C-43B9-4C3F-8AD7F970A36B}"/>
              </a:ext>
            </a:extLst>
          </p:cNvPr>
          <p:cNvSpPr txBox="1"/>
          <p:nvPr/>
        </p:nvSpPr>
        <p:spPr bwMode="auto">
          <a:xfrm>
            <a:off x="591671" y="321726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CNC CERN workshop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7F5A5-9E27-0009-E869-44E134836861}"/>
              </a:ext>
            </a:extLst>
          </p:cNvPr>
          <p:cNvSpPr txBox="1"/>
          <p:nvPr/>
        </p:nvSpPr>
        <p:spPr bwMode="auto">
          <a:xfrm>
            <a:off x="6692364" y="3976442"/>
            <a:ext cx="5423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/>
              <a:t>Requires</a:t>
            </a:r>
            <a:r>
              <a:rPr lang="fr-CH" dirty="0"/>
              <a:t> to </a:t>
            </a:r>
            <a:r>
              <a:rPr lang="fr-CH" dirty="0" err="1"/>
              <a:t>apply</a:t>
            </a:r>
            <a:r>
              <a:rPr lang="fr-CH" dirty="0"/>
              <a:t> </a:t>
            </a:r>
            <a:r>
              <a:rPr lang="fr-CH" b="1" dirty="0"/>
              <a:t>radio protection </a:t>
            </a:r>
            <a:r>
              <a:rPr lang="fr-CH" b="1" dirty="0" err="1"/>
              <a:t>measures</a:t>
            </a:r>
            <a:endParaRPr lang="fr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/>
              <a:t>Ductile </a:t>
            </a:r>
            <a:r>
              <a:rPr lang="fr-CH" b="1" dirty="0" err="1"/>
              <a:t>metrology</a:t>
            </a:r>
            <a:r>
              <a:rPr lang="fr-CH" b="1" dirty="0"/>
              <a:t> </a:t>
            </a:r>
            <a:r>
              <a:rPr lang="fr-CH" dirty="0"/>
              <a:t>(CNC machine) </a:t>
            </a:r>
            <a:r>
              <a:rPr lang="fr-CH" dirty="0" err="1"/>
              <a:t>prior</a:t>
            </a:r>
            <a:r>
              <a:rPr lang="fr-CH" dirty="0"/>
              <a:t>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/>
              <a:t>Avoid</a:t>
            </a:r>
            <a:r>
              <a:rPr lang="fr-CH" dirty="0"/>
              <a:t> stress/</a:t>
            </a:r>
            <a:r>
              <a:rPr lang="fr-CH" dirty="0" err="1"/>
              <a:t>strain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</a:t>
            </a:r>
            <a:r>
              <a:rPr lang="fr-CH" dirty="0" err="1"/>
              <a:t>clamping</a:t>
            </a:r>
            <a:endParaRPr lang="fr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/>
              <a:t>Reduce</a:t>
            </a:r>
            <a:r>
              <a:rPr lang="fr-CH" dirty="0"/>
              <a:t> </a:t>
            </a:r>
            <a:r>
              <a:rPr lang="en-GB" dirty="0"/>
              <a:t>irregular oscillations or vibrations (jitter)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Repeat metrology prior transport to ABT cleanroom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Perform optical metrology</a:t>
            </a:r>
          </a:p>
        </p:txBody>
      </p:sp>
    </p:spTree>
    <p:extLst>
      <p:ext uri="{BB962C8B-B14F-4D97-AF65-F5344CB8AC3E}">
        <p14:creationId xmlns:p14="http://schemas.microsoft.com/office/powerpoint/2010/main" val="175057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3E0C-81E8-35F3-013E-B052B481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metrology + Sensors</a:t>
            </a:r>
            <a:endParaRPr lang="en-GB" dirty="0"/>
          </a:p>
        </p:txBody>
      </p:sp>
      <p:pic>
        <p:nvPicPr>
          <p:cNvPr id="5" name="Content Placeholder 4" descr="A close-up of a machine&#10;&#10;Description automatically generated">
            <a:extLst>
              <a:ext uri="{FF2B5EF4-FFF2-40B4-BE49-F238E27FC236}">
                <a16:creationId xmlns:a16="http://schemas.microsoft.com/office/drawing/2014/main" id="{2294C191-03C7-BFC6-9890-F1F48C61D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21546" y="662812"/>
            <a:ext cx="2508051" cy="3176725"/>
          </a:xfr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0516B6-7381-B975-A46D-DCF5A39819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517170"/>
              </p:ext>
            </p:extLst>
          </p:nvPr>
        </p:nvGraphicFramePr>
        <p:xfrm>
          <a:off x="8850719" y="607883"/>
          <a:ext cx="307099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495">
                  <a:extLst>
                    <a:ext uri="{9D8B030D-6E8A-4147-A177-3AD203B41FA5}">
                      <a16:colId xmlns:a16="http://schemas.microsoft.com/office/drawing/2014/main" val="944445079"/>
                    </a:ext>
                  </a:extLst>
                </a:gridCol>
                <a:gridCol w="1535495">
                  <a:extLst>
                    <a:ext uri="{9D8B030D-6E8A-4147-A177-3AD203B41FA5}">
                      <a16:colId xmlns:a16="http://schemas.microsoft.com/office/drawing/2014/main" val="4190098562"/>
                    </a:ext>
                  </a:extLst>
                </a:gridCol>
              </a:tblGrid>
              <a:tr h="235954">
                <a:tc gridSpan="2">
                  <a:txBody>
                    <a:bodyPr/>
                    <a:lstStyle/>
                    <a:p>
                      <a:r>
                        <a:rPr lang="en-US" sz="1050" dirty="0"/>
                        <a:t>Profilometer technical data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389078"/>
                  </a:ext>
                </a:extLst>
              </a:tr>
              <a:tr h="235954">
                <a:tc>
                  <a:txBody>
                    <a:bodyPr/>
                    <a:lstStyle/>
                    <a:p>
                      <a:r>
                        <a:rPr lang="en-US" sz="1050" dirty="0"/>
                        <a:t>Working range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60-85mm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86495059"/>
                  </a:ext>
                </a:extLst>
              </a:tr>
              <a:tr h="235954">
                <a:tc>
                  <a:txBody>
                    <a:bodyPr/>
                    <a:lstStyle/>
                    <a:p>
                      <a:r>
                        <a:rPr lang="en-US" sz="1050" dirty="0"/>
                        <a:t>Field of View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20-28mm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2681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50" dirty="0"/>
                        <a:t>X resolution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30-40µm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61392886"/>
                  </a:ext>
                </a:extLst>
              </a:tr>
              <a:tr h="235954">
                <a:tc>
                  <a:txBody>
                    <a:bodyPr/>
                    <a:lstStyle/>
                    <a:p>
                      <a:r>
                        <a:rPr lang="en-US" sz="1050" dirty="0"/>
                        <a:t>Z resolution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5µm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43968635"/>
                  </a:ext>
                </a:extLst>
              </a:tr>
              <a:tr h="235954">
                <a:tc>
                  <a:txBody>
                    <a:bodyPr/>
                    <a:lstStyle/>
                    <a:p>
                      <a:r>
                        <a:rPr lang="en-US" sz="1050" dirty="0"/>
                        <a:t>Z repeatability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2µm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30054397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023A940-AEB2-A6B0-3C6A-8CF54B8572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38590"/>
              </p:ext>
            </p:extLst>
          </p:nvPr>
        </p:nvGraphicFramePr>
        <p:xfrm>
          <a:off x="8850719" y="2363226"/>
          <a:ext cx="3070990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495">
                  <a:extLst>
                    <a:ext uri="{9D8B030D-6E8A-4147-A177-3AD203B41FA5}">
                      <a16:colId xmlns:a16="http://schemas.microsoft.com/office/drawing/2014/main" val="225311134"/>
                    </a:ext>
                  </a:extLst>
                </a:gridCol>
                <a:gridCol w="1535495">
                  <a:extLst>
                    <a:ext uri="{9D8B030D-6E8A-4147-A177-3AD203B41FA5}">
                      <a16:colId xmlns:a16="http://schemas.microsoft.com/office/drawing/2014/main" val="2950968743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r>
                        <a:rPr lang="en-US" sz="1050" dirty="0"/>
                        <a:t>Laser point distance sensor technical data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24987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050" dirty="0"/>
                        <a:t>Working range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30-70mm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2666067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050" dirty="0"/>
                        <a:t>Sweet spot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48mm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76482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050" dirty="0"/>
                        <a:t>Resolution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0.7-1µm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5753354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050" dirty="0"/>
                        <a:t>Repeatability</a:t>
                      </a:r>
                      <a:endParaRPr lang="en-GB" sz="105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0.1-0.3µm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32765122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E36709-978A-499A-9624-B99122901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Lackner, SX workshop 2025</a:t>
            </a:r>
          </a:p>
        </p:txBody>
      </p:sp>
      <p:pic>
        <p:nvPicPr>
          <p:cNvPr id="7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12C23367-3A72-0902-D4F1-370F61E25955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915542"/>
            <a:ext cx="3657600" cy="2323339"/>
          </a:xfrm>
          <a:prstGeom prst="rect">
            <a:avLst/>
          </a:prstGeom>
        </p:spPr>
      </p:pic>
      <p:pic>
        <p:nvPicPr>
          <p:cNvPr id="17" name="Picture 16" descr="A large machine in a room&#10;&#10;Description automatically generated">
            <a:extLst>
              <a:ext uri="{FF2B5EF4-FFF2-40B4-BE49-F238E27FC236}">
                <a16:creationId xmlns:a16="http://schemas.microsoft.com/office/drawing/2014/main" id="{65036A9E-AD5A-25FB-5CB6-A7AA00764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97149"/>
            <a:ext cx="4876800" cy="24989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2CC5CA-FFDF-40A4-9DB2-38E34DF13483}"/>
              </a:ext>
            </a:extLst>
          </p:cNvPr>
          <p:cNvSpPr txBox="1"/>
          <p:nvPr/>
        </p:nvSpPr>
        <p:spPr bwMode="auto">
          <a:xfrm>
            <a:off x="4191000" y="4131196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Successful integration sensor heads, wire scan + anode nose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Control system development inhouse (ABT control section)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User manual and procedures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Online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Implement improved UI for the data analysis by end-user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Regular system validation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C627D93-F0E9-135A-5170-2705ED83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C511-990B-4190-943A-3BB8DAD86B1A}" type="slidenum">
              <a:rPr lang="en-GB" smtClean="0"/>
              <a:t>16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55CC4-7F9A-A8F4-58F4-72646769C1C9}"/>
              </a:ext>
            </a:extLst>
          </p:cNvPr>
          <p:cNvSpPr txBox="1"/>
          <p:nvPr/>
        </p:nvSpPr>
        <p:spPr bwMode="auto">
          <a:xfrm>
            <a:off x="1049352" y="3496095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Metrology</a:t>
            </a:r>
            <a:r>
              <a:rPr lang="fr-CH" dirty="0"/>
              <a:t> </a:t>
            </a:r>
            <a:r>
              <a:rPr lang="fr-CH" dirty="0" err="1"/>
              <a:t>bench</a:t>
            </a:r>
            <a:r>
              <a:rPr lang="fr-CH" dirty="0"/>
              <a:t> ABT </a:t>
            </a:r>
            <a:r>
              <a:rPr lang="fr-CH" dirty="0" err="1"/>
              <a:t>cleanroom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BA2F8-ADE2-3987-C0D9-25DDAFCE1F65}"/>
              </a:ext>
            </a:extLst>
          </p:cNvPr>
          <p:cNvSpPr txBox="1"/>
          <p:nvPr/>
        </p:nvSpPr>
        <p:spPr bwMode="auto">
          <a:xfrm>
            <a:off x="6171504" y="349609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Sensor</a:t>
            </a:r>
            <a:r>
              <a:rPr lang="fr-CH" dirty="0"/>
              <a:t> </a:t>
            </a:r>
            <a:r>
              <a:rPr lang="fr-CH" dirty="0" err="1"/>
              <a:t>heads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614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369F3C-80A3-A826-5E0E-2FF238DBA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Bessel points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F17BF-9958-92C8-6025-F25B3BC55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4A5C7-DFB2-D055-268C-BE3BFE55D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66C4-E5CD-4E84-8892-8426DCDF1367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301317-80AC-5E31-EC26-F8EE5AE8241C}"/>
                  </a:ext>
                </a:extLst>
              </p:cNvPr>
              <p:cNvSpPr txBox="1"/>
              <p:nvPr/>
            </p:nvSpPr>
            <p:spPr bwMode="auto">
              <a:xfrm>
                <a:off x="310676" y="1148883"/>
                <a:ext cx="5341006" cy="4654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</a:rPr>
                  <a:t>FEA simulations showing an 85% improvement in straightness.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2"/>
                    </a:solidFill>
                  </a:rPr>
                  <a:t>Bessel points are the support points which minimizes the sag of the beam</a:t>
                </a:r>
              </a:p>
              <a:p>
                <a:endParaRPr lang="en-GB" dirty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2"/>
                    </a:solidFill>
                  </a:rPr>
                  <a:t>The following formula is used to calculate the beam length:</a:t>
                </a:r>
                <a:br>
                  <a:rPr lang="en-US" dirty="0">
                    <a:solidFill>
                      <a:schemeClr val="tx2"/>
                    </a:solidFill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2"/>
                            </a:solidFill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/>
                            </a:solidFill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trlPr>
                          <a:rPr lang="en-US" i="1" smtClean="0">
                            <a:solidFill>
                              <a:schemeClr val="tx2"/>
                            </a:solidFill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tx2"/>
                            </a:solidFill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ea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solidFill>
                                          <a:schemeClr val="tx2"/>
                                        </a:solidFill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2"/>
                            </a:solidFill>
                            <a:ea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0" smtClean="0">
                        <a:solidFill>
                          <a:schemeClr val="tx2"/>
                        </a:solidFill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>
                  <a:solidFill>
                    <a:schemeClr val="tx2"/>
                  </a:solidFill>
                </a:endParaRPr>
              </a:p>
              <a:p>
                <a:endParaRPr lang="en-GB" dirty="0">
                  <a:solidFill>
                    <a:schemeClr val="tx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chemeClr val="tx2"/>
                    </a:solidFill>
                  </a:rPr>
                  <a:t>The optimal distance would be 0.2203*L (689.5 mm) from extremities. </a:t>
                </a:r>
                <a:br>
                  <a:rPr lang="en-GB" dirty="0">
                    <a:solidFill>
                      <a:schemeClr val="tx2"/>
                    </a:solidFill>
                  </a:rPr>
                </a:br>
                <a:r>
                  <a:rPr lang="en-GB" dirty="0">
                    <a:solidFill>
                      <a:schemeClr val="tx2"/>
                    </a:solidFill>
                  </a:rPr>
                  <a:t>Reducing exposure when mounting/dismounting the anode requires to place the supports at 400 mm.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301317-80AC-5E31-EC26-F8EE5AE82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676" y="1148883"/>
                <a:ext cx="5341006" cy="4654416"/>
              </a:xfrm>
              <a:prstGeom prst="rect">
                <a:avLst/>
              </a:prstGeom>
              <a:blipFill>
                <a:blip r:embed="rId2"/>
                <a:stretch>
                  <a:fillRect l="-799" t="-654" r="-342" b="-11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309615C-BC81-6444-7C47-7D7944855DCD}"/>
              </a:ext>
            </a:extLst>
          </p:cNvPr>
          <p:cNvGrpSpPr/>
          <p:nvPr/>
        </p:nvGrpSpPr>
        <p:grpSpPr>
          <a:xfrm>
            <a:off x="6522728" y="4428315"/>
            <a:ext cx="5046874" cy="1805518"/>
            <a:chOff x="5784609" y="3849775"/>
            <a:chExt cx="6021288" cy="2275960"/>
          </a:xfrm>
        </p:grpSpPr>
        <p:pic>
          <p:nvPicPr>
            <p:cNvPr id="9" name="Picture 8" descr="A large room with machinery and tools&#10;&#10;Description automatically generated">
              <a:extLst>
                <a:ext uri="{FF2B5EF4-FFF2-40B4-BE49-F238E27FC236}">
                  <a16:creationId xmlns:a16="http://schemas.microsoft.com/office/drawing/2014/main" id="{BF6E13B4-C0C7-BFC1-ADFC-A6ED2C0CC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4609" y="3849775"/>
              <a:ext cx="6021288" cy="20114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88DA18-98C8-094E-CD2F-20E60DD8EDAE}"/>
                </a:ext>
              </a:extLst>
            </p:cNvPr>
            <p:cNvSpPr txBox="1"/>
            <p:nvPr/>
          </p:nvSpPr>
          <p:spPr bwMode="auto">
            <a:xfrm>
              <a:off x="6457349" y="5802570"/>
              <a:ext cx="49387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i="1" dirty="0">
                  <a:solidFill>
                    <a:schemeClr val="tx2"/>
                  </a:solidFill>
                </a:rPr>
                <a:t>Bessel point support</a:t>
              </a:r>
              <a:endParaRPr lang="en-GB" sz="1500" i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Content Placeholder 4" descr="A red and blue line&#10;&#10;Description automatically generated">
            <a:extLst>
              <a:ext uri="{FF2B5EF4-FFF2-40B4-BE49-F238E27FC236}">
                <a16:creationId xmlns:a16="http://schemas.microsoft.com/office/drawing/2014/main" id="{F83FC69C-99C6-35CD-1553-8B24B8361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20" y="216491"/>
            <a:ext cx="2444991" cy="137839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56E7A-8068-89BB-FBBC-2BE318ECDA3F}"/>
              </a:ext>
            </a:extLst>
          </p:cNvPr>
          <p:cNvSpPr txBox="1"/>
          <p:nvPr/>
        </p:nvSpPr>
        <p:spPr bwMode="auto">
          <a:xfrm>
            <a:off x="5943600" y="1665570"/>
            <a:ext cx="372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</a:rPr>
              <a:t>Bessel points vs standard support</a:t>
            </a:r>
            <a:endParaRPr lang="en-GB" sz="1400" i="1" dirty="0">
              <a:solidFill>
                <a:schemeClr val="tx2"/>
              </a:solidFill>
            </a:endParaRPr>
          </a:p>
        </p:txBody>
      </p:sp>
      <p:pic>
        <p:nvPicPr>
          <p:cNvPr id="18" name="Picture 17" descr="A machine in a factory&#10;&#10;Description automatically generated">
            <a:extLst>
              <a:ext uri="{FF2B5EF4-FFF2-40B4-BE49-F238E27FC236}">
                <a16:creationId xmlns:a16="http://schemas.microsoft.com/office/drawing/2014/main" id="{91B72657-9C22-1A16-A5D8-6FAF9BB68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665" y="27619"/>
            <a:ext cx="2165412" cy="19855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378000-06C6-1E5C-E532-CDCBB99AF7E9}"/>
              </a:ext>
            </a:extLst>
          </p:cNvPr>
          <p:cNvSpPr txBox="1"/>
          <p:nvPr/>
        </p:nvSpPr>
        <p:spPr bwMode="auto">
          <a:xfrm>
            <a:off x="8627927" y="2337648"/>
            <a:ext cx="372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</a:rPr>
              <a:t>Standard support</a:t>
            </a:r>
            <a:endParaRPr lang="en-GB" sz="1400" i="1" dirty="0">
              <a:solidFill>
                <a:schemeClr val="tx2"/>
              </a:solidFill>
            </a:endParaRPr>
          </a:p>
        </p:txBody>
      </p:sp>
      <p:pic>
        <p:nvPicPr>
          <p:cNvPr id="20" name="Picture 19" descr="A diagram of a curved object&#10;&#10;Description automatically generated with medium confidence">
            <a:extLst>
              <a:ext uri="{FF2B5EF4-FFF2-40B4-BE49-F238E27FC236}">
                <a16:creationId xmlns:a16="http://schemas.microsoft.com/office/drawing/2014/main" id="{8ED109F3-AE34-7889-081B-ECF4DACBD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320" y="2044037"/>
            <a:ext cx="5076196" cy="232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1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116C7D-98F2-68FD-61AF-C40FDE812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6" y="1314102"/>
            <a:ext cx="7056165" cy="468851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Different methods of measurements have been developed for an unwired anode.</a:t>
            </a:r>
          </a:p>
          <a:p>
            <a:pPr marL="360000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Optical palping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b="0" dirty="0">
                <a:solidFill>
                  <a:schemeClr val="tx2"/>
                </a:solidFill>
              </a:rPr>
              <a:t>Quick method of measuring the straightness of the anode along a specified height (Similar to CNC palping). </a:t>
            </a:r>
          </a:p>
          <a:p>
            <a:pPr marL="360000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Full nose (without wires in place)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b="0" dirty="0">
                <a:solidFill>
                  <a:schemeClr val="tx2"/>
                </a:solidFill>
              </a:rPr>
              <a:t>This method scans the nose at intervals of 80 mm using the laser point sensor. Data analysis is used to derive the highest points. </a:t>
            </a:r>
            <a:endParaRPr lang="en-US" sz="1600" dirty="0">
              <a:solidFill>
                <a:schemeClr val="tx2"/>
              </a:solidFill>
            </a:endParaRPr>
          </a:p>
          <a:p>
            <a:pPr marL="360000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Machined area (without wires in place)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b="0" dirty="0">
                <a:solidFill>
                  <a:schemeClr val="tx2"/>
                </a:solidFill>
              </a:rPr>
              <a:t>Takes the full nose measurements and filters out only the points in the machined area.</a:t>
            </a:r>
          </a:p>
          <a:p>
            <a:pPr marL="360000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Sag measurement (without wires in place)</a:t>
            </a:r>
            <a:br>
              <a:rPr lang="en-GB" sz="1600" dirty="0">
                <a:solidFill>
                  <a:schemeClr val="tx2"/>
                </a:solidFill>
              </a:rPr>
            </a:br>
            <a:r>
              <a:rPr lang="en-GB" sz="1600" b="0" dirty="0">
                <a:solidFill>
                  <a:schemeClr val="tx2"/>
                </a:solidFill>
              </a:rPr>
              <a:t>This method measures the sag the anode has due to its own weight, using a dial gauge.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C7C50E-3190-AD55-A9F0-C51BBFA6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5127"/>
          </a:xfrm>
        </p:spPr>
        <p:txBody>
          <a:bodyPr/>
          <a:lstStyle/>
          <a:p>
            <a:r>
              <a:rPr lang="en-US" dirty="0"/>
              <a:t>Metrology of an unwired anode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84F84-8935-768E-65CC-DEA4EBC7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A62B-5A22-928D-46BF-B31C7A3B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66C4-E5CD-4E84-8892-8426DCDF1367}" type="slidenum">
              <a:rPr lang="en-GB" smtClean="0"/>
              <a:t>18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0EF803-9482-8FF1-8588-529766C43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7135" y="524595"/>
            <a:ext cx="4374155" cy="24856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0F4BD3-2E59-E618-994C-73BEA3E9C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134" y="3145082"/>
            <a:ext cx="4374155" cy="28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88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6D4C5-6905-A692-75F1-B513BCDB6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Profilometer metrology for wires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E72F7-61F3-7973-4885-A70B4392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FAE6A-05A9-EF3B-C012-D868D9AA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66C4-E5CD-4E84-8892-8426DCDF1367}" type="slidenum">
              <a:rPr lang="en-GB" smtClean="0"/>
              <a:t>19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35E1A8-F7E3-8778-A68B-9E39F20DBD7C}"/>
              </a:ext>
            </a:extLst>
          </p:cNvPr>
          <p:cNvGrpSpPr/>
          <p:nvPr/>
        </p:nvGrpSpPr>
        <p:grpSpPr>
          <a:xfrm>
            <a:off x="5641095" y="1769926"/>
            <a:ext cx="3363133" cy="3303345"/>
            <a:chOff x="6476828" y="-115511"/>
            <a:chExt cx="3196181" cy="3096356"/>
          </a:xfrm>
        </p:grpSpPr>
        <p:pic>
          <p:nvPicPr>
            <p:cNvPr id="11" name="Picture 10" descr="A close-up of a computer&#10;&#10;Description automatically generated">
              <a:extLst>
                <a:ext uri="{FF2B5EF4-FFF2-40B4-BE49-F238E27FC236}">
                  <a16:creationId xmlns:a16="http://schemas.microsoft.com/office/drawing/2014/main" id="{E87C4722-FC93-7BB4-D58B-014CB54D9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713346" y="-115511"/>
              <a:ext cx="2723147" cy="27231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87DDAB-0F39-AE3E-F514-CB9582FB2350}"/>
                </a:ext>
              </a:extLst>
            </p:cNvPr>
            <p:cNvSpPr txBox="1"/>
            <p:nvPr/>
          </p:nvSpPr>
          <p:spPr bwMode="auto">
            <a:xfrm>
              <a:off x="6476828" y="2634656"/>
              <a:ext cx="3196181" cy="346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2"/>
                  </a:solidFill>
                </a:rPr>
                <a:t>Mock-up of the wired anode</a:t>
              </a:r>
              <a:endParaRPr lang="en-GB" i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65A123-3B1D-203E-D5CF-E520B6E45061}"/>
              </a:ext>
            </a:extLst>
          </p:cNvPr>
          <p:cNvSpPr txBox="1"/>
          <p:nvPr/>
        </p:nvSpPr>
        <p:spPr bwMode="auto">
          <a:xfrm>
            <a:off x="9300251" y="4696695"/>
            <a:ext cx="278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2"/>
                </a:solidFill>
              </a:rPr>
              <a:t>Wire metrology method</a:t>
            </a:r>
            <a:endParaRPr lang="en-GB" i="1" dirty="0">
              <a:solidFill>
                <a:schemeClr val="tx2"/>
              </a:solidFill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C2F42A2-B210-E1C7-4FA2-081C414EE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01" y="1447136"/>
            <a:ext cx="5622321" cy="41029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data gathered is compiled into a trendline to </a:t>
            </a:r>
            <a:r>
              <a:rPr lang="en-GB" sz="2000" dirty="0"/>
              <a:t>analyse</a:t>
            </a:r>
            <a:r>
              <a:rPr lang="en-US" sz="2000" dirty="0"/>
              <a:t> the data.</a:t>
            </a:r>
            <a:br>
              <a:rPr lang="en-US" sz="2000" dirty="0"/>
            </a:br>
            <a:r>
              <a:rPr lang="en-US" sz="2000" b="0" dirty="0"/>
              <a:t>This is done to limit the impact reflections have on the measurement results.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highest and lowest points are calculated using the trendlines.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5 different straightness's are calculated along the anode. Most importantly is the straightness in the beam 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Despite low-cost sensor, results show great repeatability.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23E28C-68E1-F96F-2EB3-AFA34E377332}"/>
              </a:ext>
            </a:extLst>
          </p:cNvPr>
          <p:cNvGrpSpPr/>
          <p:nvPr/>
        </p:nvGrpSpPr>
        <p:grpSpPr>
          <a:xfrm>
            <a:off x="9109040" y="1774661"/>
            <a:ext cx="2865390" cy="2900452"/>
            <a:chOff x="6713346" y="532196"/>
            <a:chExt cx="5473968" cy="5473968"/>
          </a:xfrm>
        </p:grpSpPr>
        <p:pic>
          <p:nvPicPr>
            <p:cNvPr id="19" name="Picture 18" descr="A close-up of a metal object&#10;&#10;Description automatically generated">
              <a:extLst>
                <a:ext uri="{FF2B5EF4-FFF2-40B4-BE49-F238E27FC236}">
                  <a16:creationId xmlns:a16="http://schemas.microsoft.com/office/drawing/2014/main" id="{8BAB5A99-8576-A46C-3E3D-6815FC73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713346" y="532196"/>
              <a:ext cx="5473968" cy="5473968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0AB2FC-C620-4C5F-4A73-F0AE1150BF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3346" y="1923393"/>
              <a:ext cx="3027420" cy="5117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406D1B-E69D-205D-0606-8C83D8EC64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3346" y="2146568"/>
              <a:ext cx="3027420" cy="9274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885A6DE-83E3-6837-D18F-40C2E0F34B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3346" y="2341179"/>
              <a:ext cx="3027420" cy="132110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728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631BB6-070C-045C-29C6-CF666995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01ED3-D356-DA37-1010-8189B760A41D}"/>
              </a:ext>
            </a:extLst>
          </p:cNvPr>
          <p:cNvSpPr txBox="1"/>
          <p:nvPr/>
        </p:nvSpPr>
        <p:spPr bwMode="auto">
          <a:xfrm>
            <a:off x="228600" y="533400"/>
            <a:ext cx="7242688" cy="46405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Outline: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lnSpc>
                <a:spcPct val="150000"/>
              </a:lnSpc>
            </a:pPr>
            <a:r>
              <a:rPr lang="en-GB" sz="2400" dirty="0"/>
              <a:t>Reminder of motivation, project overview</a:t>
            </a:r>
          </a:p>
          <a:p>
            <a:pPr>
              <a:lnSpc>
                <a:spcPct val="150000"/>
              </a:lnSpc>
            </a:pPr>
            <a:r>
              <a:rPr lang="en-GB" sz="2400" b="1" dirty="0"/>
              <a:t>Low-Z tank - R&amp;D: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Short length prototype conclusions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Long tank production status</a:t>
            </a:r>
          </a:p>
          <a:p>
            <a:pPr>
              <a:lnSpc>
                <a:spcPct val="150000"/>
              </a:lnSpc>
            </a:pPr>
            <a:r>
              <a:rPr lang="en-GB" sz="2400" b="1" dirty="0"/>
              <a:t>Anode studies: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Enhanced anode metrology and R&amp;D aspects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Low-Z anode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78DF-E0A0-A0B4-4C12-6BB3B855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close-up of a metal object&#10;&#10;Description automatically generated">
            <a:extLst>
              <a:ext uri="{FF2B5EF4-FFF2-40B4-BE49-F238E27FC236}">
                <a16:creationId xmlns:a16="http://schemas.microsoft.com/office/drawing/2014/main" id="{063C7530-853C-8764-D101-858BE549F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288" y="381000"/>
            <a:ext cx="4324801" cy="576640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14406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447F86-32AB-16CB-4306-4F3E48A0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Profilometer metrology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002A5-18E8-6F43-F412-77A6B8DD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5D7A-7155-E3FC-E538-89BDADC8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466C4-E5CD-4E84-8892-8426DCDF1367}" type="slidenum">
              <a:rPr lang="en-GB" smtClean="0"/>
              <a:t>20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A4404F-A62D-D899-2A08-591786922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56585C"/>
              </a:clrFrom>
              <a:clrTo>
                <a:srgbClr val="56585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96" y="3503213"/>
            <a:ext cx="3859210" cy="1992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B702B3-635D-60AB-274F-341078B48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5ECF6"/>
              </a:clrFrom>
              <a:clrTo>
                <a:srgbClr val="E5E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190" y="3503213"/>
            <a:ext cx="3860012" cy="19948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FBDF7B-38B6-9098-F6B1-41CEBDBF6DB8}"/>
              </a:ext>
            </a:extLst>
          </p:cNvPr>
          <p:cNvCxnSpPr>
            <a:cxnSpLocks/>
          </p:cNvCxnSpPr>
          <p:nvPr/>
        </p:nvCxnSpPr>
        <p:spPr>
          <a:xfrm>
            <a:off x="4087781" y="4514009"/>
            <a:ext cx="6419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7027E79C-21F3-DE31-EE44-037774DC25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546836"/>
              </p:ext>
            </p:extLst>
          </p:nvPr>
        </p:nvGraphicFramePr>
        <p:xfrm>
          <a:off x="434122" y="1235924"/>
          <a:ext cx="5594186" cy="16459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38653">
                  <a:extLst>
                    <a:ext uri="{9D8B030D-6E8A-4147-A177-3AD203B41FA5}">
                      <a16:colId xmlns:a16="http://schemas.microsoft.com/office/drawing/2014/main" val="2255570501"/>
                    </a:ext>
                  </a:extLst>
                </a:gridCol>
                <a:gridCol w="1708318">
                  <a:extLst>
                    <a:ext uri="{9D8B030D-6E8A-4147-A177-3AD203B41FA5}">
                      <a16:colId xmlns:a16="http://schemas.microsoft.com/office/drawing/2014/main" val="2549906374"/>
                    </a:ext>
                  </a:extLst>
                </a:gridCol>
                <a:gridCol w="1547215">
                  <a:extLst>
                    <a:ext uri="{9D8B030D-6E8A-4147-A177-3AD203B41FA5}">
                      <a16:colId xmlns:a16="http://schemas.microsoft.com/office/drawing/2014/main" val="1993961969"/>
                    </a:ext>
                  </a:extLst>
                </a:gridCol>
              </a:tblGrid>
              <a:tr h="26399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Location along the anode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Straightness (µm)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Angle (degrees)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301625"/>
                  </a:ext>
                </a:extLst>
              </a:tr>
              <a:tr h="26399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Start of the anode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78.8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0.15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674996"/>
                  </a:ext>
                </a:extLst>
              </a:tr>
              <a:tr h="26399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Middle of the anode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101.6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0.194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822514"/>
                  </a:ext>
                </a:extLst>
              </a:tr>
              <a:tr h="26399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End of the anode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90.8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0.173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938343"/>
                  </a:ext>
                </a:extLst>
              </a:tr>
              <a:tr h="26399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Full anode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282.7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170291"/>
                  </a:ext>
                </a:extLst>
              </a:tr>
              <a:tr h="26399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Beam path (center line)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2"/>
                          </a:solidFill>
                        </a:rPr>
                        <a:t>198.1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5845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C72108C-8C8C-6680-18B3-8EEF0FA20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1202" y="3208626"/>
            <a:ext cx="2944998" cy="2652948"/>
          </a:xfrm>
          <a:prstGeom prst="rect">
            <a:avLst/>
          </a:prstGeom>
        </p:spPr>
      </p:pic>
      <p:pic>
        <p:nvPicPr>
          <p:cNvPr id="15" name="Picture 14" descr="A rainbow colored rectangular object&#10;&#10;AI-generated content may be incorrect.">
            <a:extLst>
              <a:ext uri="{FF2B5EF4-FFF2-40B4-BE49-F238E27FC236}">
                <a16:creationId xmlns:a16="http://schemas.microsoft.com/office/drawing/2014/main" id="{C78AF71D-081F-A95A-2309-1B304D3A4B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4177" y="624303"/>
            <a:ext cx="5420981" cy="23090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7A9E1-DB40-9A85-B0A0-1DE2444E36E5}"/>
              </a:ext>
            </a:extLst>
          </p:cNvPr>
          <p:cNvSpPr txBox="1"/>
          <p:nvPr/>
        </p:nvSpPr>
        <p:spPr bwMode="auto">
          <a:xfrm>
            <a:off x="1610571" y="5695958"/>
            <a:ext cx="559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Trendline</a:t>
            </a:r>
            <a:r>
              <a:rPr lang="fr-CH" dirty="0"/>
              <a:t> </a:t>
            </a:r>
            <a:r>
              <a:rPr lang="fr-CH" dirty="0" err="1"/>
              <a:t>based</a:t>
            </a:r>
            <a:r>
              <a:rPr lang="fr-CH" dirty="0"/>
              <a:t> </a:t>
            </a:r>
            <a:r>
              <a:rPr lang="fr-CH" dirty="0" err="1"/>
              <a:t>analysis</a:t>
            </a:r>
            <a:r>
              <a:rPr lang="fr-CH" dirty="0"/>
              <a:t> for the </a:t>
            </a:r>
            <a:r>
              <a:rPr lang="fr-CH" dirty="0" err="1"/>
              <a:t>wire</a:t>
            </a:r>
            <a:r>
              <a:rPr lang="fr-CH" dirty="0"/>
              <a:t> </a:t>
            </a:r>
            <a:r>
              <a:rPr lang="fr-CH" dirty="0" err="1"/>
              <a:t>measurements</a:t>
            </a:r>
            <a:r>
              <a:rPr lang="fr-CH" dirty="0"/>
              <a:t>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600A11-8298-697F-5D90-CB0D3FD3504B}"/>
              </a:ext>
            </a:extLst>
          </p:cNvPr>
          <p:cNvSpPr txBox="1"/>
          <p:nvPr/>
        </p:nvSpPr>
        <p:spPr bwMode="auto">
          <a:xfrm>
            <a:off x="8001000" y="5852705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Scanning </a:t>
            </a:r>
            <a:r>
              <a:rPr lang="fr-CH" dirty="0" err="1"/>
              <a:t>three</a:t>
            </a:r>
            <a:r>
              <a:rPr lang="fr-CH" dirty="0"/>
              <a:t> </a:t>
            </a:r>
            <a:r>
              <a:rPr lang="fr-CH" dirty="0" err="1"/>
              <a:t>paths</a:t>
            </a:r>
            <a:r>
              <a:rPr lang="fr-CH" dirty="0"/>
              <a:t> </a:t>
            </a:r>
            <a:r>
              <a:rPr lang="fr-CH" dirty="0" err="1"/>
              <a:t>along</a:t>
            </a:r>
            <a:r>
              <a:rPr lang="fr-CH" dirty="0"/>
              <a:t> the anode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71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3BD31-43FD-B3C7-D5DE-8CF356AF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6A7F6-D2B9-195B-376E-AAE1EB2E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21</a:t>
            </a:fld>
            <a:endParaRPr lang="en-US"/>
          </a:p>
        </p:txBody>
      </p:sp>
      <p:pic>
        <p:nvPicPr>
          <p:cNvPr id="7" name="Image 9">
            <a:extLst>
              <a:ext uri="{FF2B5EF4-FFF2-40B4-BE49-F238E27FC236}">
                <a16:creationId xmlns:a16="http://schemas.microsoft.com/office/drawing/2014/main" id="{E21A1950-C08E-52F6-72D9-A1E579F6B1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928769"/>
            <a:ext cx="3508423" cy="2309669"/>
          </a:xfrm>
          <a:prstGeom prst="rect">
            <a:avLst/>
          </a:prstGeom>
        </p:spPr>
      </p:pic>
      <p:cxnSp>
        <p:nvCxnSpPr>
          <p:cNvPr id="8" name="Connecteur droit avec flèche 14">
            <a:extLst>
              <a:ext uri="{FF2B5EF4-FFF2-40B4-BE49-F238E27FC236}">
                <a16:creationId xmlns:a16="http://schemas.microsoft.com/office/drawing/2014/main" id="{43EAE678-4345-D163-9A9B-40AC0E10B3F8}"/>
              </a:ext>
            </a:extLst>
          </p:cNvPr>
          <p:cNvCxnSpPr>
            <a:cxnSpLocks/>
          </p:cNvCxnSpPr>
          <p:nvPr/>
        </p:nvCxnSpPr>
        <p:spPr>
          <a:xfrm>
            <a:off x="187043" y="1659710"/>
            <a:ext cx="1971044" cy="165492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18">
            <a:extLst>
              <a:ext uri="{FF2B5EF4-FFF2-40B4-BE49-F238E27FC236}">
                <a16:creationId xmlns:a16="http://schemas.microsoft.com/office/drawing/2014/main" id="{F5B71A43-F647-ECDB-078E-486BCA96E335}"/>
              </a:ext>
            </a:extLst>
          </p:cNvPr>
          <p:cNvSpPr txBox="1"/>
          <p:nvPr/>
        </p:nvSpPr>
        <p:spPr>
          <a:xfrm rot="2422890">
            <a:off x="633422" y="2680972"/>
            <a:ext cx="13441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3130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207F5-592D-B0C8-93E4-DBFD979F84D3}"/>
              </a:ext>
            </a:extLst>
          </p:cNvPr>
          <p:cNvSpPr txBox="1"/>
          <p:nvPr/>
        </p:nvSpPr>
        <p:spPr>
          <a:xfrm>
            <a:off x="1019955" y="3699817"/>
            <a:ext cx="227626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dirty="0"/>
              <a:t>2080 wires (W26Re), 291 kg</a:t>
            </a:r>
          </a:p>
          <a:p>
            <a:pPr algn="l"/>
            <a:r>
              <a:rPr lang="en-GB" sz="1400" dirty="0"/>
              <a:t>Invar (Nilo36) or inox (304L) </a:t>
            </a:r>
          </a:p>
        </p:txBody>
      </p:sp>
      <p:cxnSp>
        <p:nvCxnSpPr>
          <p:cNvPr id="11" name="Connecteur droit avec flèche 14">
            <a:extLst>
              <a:ext uri="{FF2B5EF4-FFF2-40B4-BE49-F238E27FC236}">
                <a16:creationId xmlns:a16="http://schemas.microsoft.com/office/drawing/2014/main" id="{29189D77-DF15-042A-81CA-89E09B5E575F}"/>
              </a:ext>
            </a:extLst>
          </p:cNvPr>
          <p:cNvCxnSpPr>
            <a:cxnSpLocks/>
          </p:cNvCxnSpPr>
          <p:nvPr/>
        </p:nvCxnSpPr>
        <p:spPr>
          <a:xfrm flipH="1">
            <a:off x="2302780" y="3083971"/>
            <a:ext cx="1277690" cy="239751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8">
            <a:extLst>
              <a:ext uri="{FF2B5EF4-FFF2-40B4-BE49-F238E27FC236}">
                <a16:creationId xmlns:a16="http://schemas.microsoft.com/office/drawing/2014/main" id="{22F06D5D-7B79-27D8-59C9-6A4C7FDCA045}"/>
              </a:ext>
            </a:extLst>
          </p:cNvPr>
          <p:cNvSpPr txBox="1"/>
          <p:nvPr/>
        </p:nvSpPr>
        <p:spPr>
          <a:xfrm rot="20953880">
            <a:off x="2627757" y="3242585"/>
            <a:ext cx="79983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2"/>
                </a:solidFill>
              </a:rPr>
              <a:t>210 mm</a:t>
            </a:r>
          </a:p>
        </p:txBody>
      </p:sp>
      <p:pic>
        <p:nvPicPr>
          <p:cNvPr id="13" name="Image 18" descr="Une image contenant ordinateur, intérieur, texte, fournitures de bureau&#10;&#10;Description générée automatiquement">
            <a:extLst>
              <a:ext uri="{FF2B5EF4-FFF2-40B4-BE49-F238E27FC236}">
                <a16:creationId xmlns:a16="http://schemas.microsoft.com/office/drawing/2014/main" id="{75E10331-AE7B-726B-2BA2-EB7C71382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87400" y="1327339"/>
            <a:ext cx="1734818" cy="2181823"/>
          </a:xfrm>
          <a:prstGeom prst="rect">
            <a:avLst/>
          </a:prstGeom>
        </p:spPr>
      </p:pic>
      <p:pic>
        <p:nvPicPr>
          <p:cNvPr id="14" name="Image 27">
            <a:extLst>
              <a:ext uri="{FF2B5EF4-FFF2-40B4-BE49-F238E27FC236}">
                <a16:creationId xmlns:a16="http://schemas.microsoft.com/office/drawing/2014/main" id="{DB94F6FD-72E4-298F-1EC0-E4E0CB79FA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431496" y="533401"/>
            <a:ext cx="2639357" cy="1361353"/>
          </a:xfrm>
          <a:prstGeom prst="rect">
            <a:avLst/>
          </a:prstGeom>
        </p:spPr>
      </p:pic>
      <p:pic>
        <p:nvPicPr>
          <p:cNvPr id="15" name="Picture 4" descr="Une image contenant train, Modèle réduit&#10;&#10;Description générée automatiquement">
            <a:extLst>
              <a:ext uri="{FF2B5EF4-FFF2-40B4-BE49-F238E27FC236}">
                <a16:creationId xmlns:a16="http://schemas.microsoft.com/office/drawing/2014/main" id="{C41D4D3B-AB9E-0CAC-D3A7-111737EF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237" y="1677220"/>
            <a:ext cx="3297259" cy="16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91EE5037-E0BE-593F-3446-C27A34DB8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fr-FR" sz="4000" b="0" dirty="0"/>
              <a:t>Anode activation – Low-Z?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3C2802-97A5-A4E7-3BC2-5C223023D7D1}"/>
              </a:ext>
            </a:extLst>
          </p:cNvPr>
          <p:cNvSpPr txBox="1"/>
          <p:nvPr/>
        </p:nvSpPr>
        <p:spPr bwMode="auto">
          <a:xfrm>
            <a:off x="187044" y="4267200"/>
            <a:ext cx="118838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Topology optimization </a:t>
            </a:r>
            <a:r>
              <a:rPr lang="en-GB" sz="2000" dirty="0"/>
              <a:t>for a 300 mm segment, initially studied to be produced by 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AM not yet adequate in terms technology maturity (UHV, HV, cost, surface quality, dimensions)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Al5083</a:t>
            </a:r>
            <a:r>
              <a:rPr lang="en-GB" sz="2000" dirty="0"/>
              <a:t>, will increase straightness, </a:t>
            </a:r>
            <a:r>
              <a:rPr lang="en-GB" sz="2000" b="1" dirty="0"/>
              <a:t>optimization of support points </a:t>
            </a:r>
            <a:r>
              <a:rPr lang="en-GB" sz="2000" dirty="0"/>
              <a:t>to reduce long-term bending stress, while improving straightness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Optimization of cross-section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Wire to anode contact point definition </a:t>
            </a:r>
            <a:r>
              <a:rPr lang="en-GB" sz="2000" dirty="0"/>
              <a:t>varies in function of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47A4361-5DB0-4068-6E00-F34496736F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766" y="2268522"/>
            <a:ext cx="1988582" cy="17348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0A53A0-9DBB-1773-BB8A-52A4850B690A}"/>
              </a:ext>
            </a:extLst>
          </p:cNvPr>
          <p:cNvSpPr txBox="1"/>
          <p:nvPr/>
        </p:nvSpPr>
        <p:spPr bwMode="auto">
          <a:xfrm>
            <a:off x="4011869" y="340518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 - segment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2B743D-E4CE-1149-C989-84F8B5A8B622}"/>
              </a:ext>
            </a:extLst>
          </p:cNvPr>
          <p:cNvSpPr txBox="1"/>
          <p:nvPr/>
        </p:nvSpPr>
        <p:spPr bwMode="auto">
          <a:xfrm>
            <a:off x="6873387" y="340518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Improved topology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000B21-2E80-101D-C4F3-2F287F9EE96F}"/>
              </a:ext>
            </a:extLst>
          </p:cNvPr>
          <p:cNvSpPr txBox="1"/>
          <p:nvPr/>
        </p:nvSpPr>
        <p:spPr bwMode="auto">
          <a:xfrm>
            <a:off x="9493615" y="1782557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Improved cross-section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28669-22BD-CAC9-5147-FAC9FEB06946}"/>
              </a:ext>
            </a:extLst>
          </p:cNvPr>
          <p:cNvSpPr txBox="1"/>
          <p:nvPr/>
        </p:nvSpPr>
        <p:spPr bwMode="auto">
          <a:xfrm>
            <a:off x="10111487" y="341566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Contact points</a:t>
            </a:r>
          </a:p>
        </p:txBody>
      </p:sp>
    </p:spTree>
    <p:extLst>
      <p:ext uri="{BB962C8B-B14F-4D97-AF65-F5344CB8AC3E}">
        <p14:creationId xmlns:p14="http://schemas.microsoft.com/office/powerpoint/2010/main" val="147929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CE37B-3FF4-FD0E-9961-5B54EBE2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F. Lackner, SX workshop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87919-6A75-3E16-CA05-97EC67BE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D4009789-F3AF-24B0-BE75-0C58D312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228600"/>
            <a:ext cx="11376025" cy="464606"/>
          </a:xfrm>
        </p:spPr>
        <p:txBody>
          <a:bodyPr/>
          <a:lstStyle/>
          <a:p>
            <a:r>
              <a:rPr lang="en-GB" sz="4000" b="0" dirty="0"/>
              <a:t>Low-Z anode, initial thoughts:</a:t>
            </a:r>
            <a:endParaRPr lang="fr-FR" sz="4000" b="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147852-D758-2E8F-1AD4-90D623716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168068"/>
              </p:ext>
            </p:extLst>
          </p:nvPr>
        </p:nvGraphicFramePr>
        <p:xfrm>
          <a:off x="7790774" y="838200"/>
          <a:ext cx="4276226" cy="1860253"/>
        </p:xfrm>
        <a:graphic>
          <a:graphicData uri="http://schemas.openxmlformats.org/drawingml/2006/table">
            <a:tbl>
              <a:tblPr firstRow="1" firstCol="1" lastCol="1" bandRow="1">
                <a:tableStyleId>{3B4B98B0-60AC-42C2-AFA5-B58CD77FA1E5}</a:tableStyleId>
              </a:tblPr>
              <a:tblGrid>
                <a:gridCol w="1624645">
                  <a:extLst>
                    <a:ext uri="{9D8B030D-6E8A-4147-A177-3AD203B41FA5}">
                      <a16:colId xmlns:a16="http://schemas.microsoft.com/office/drawing/2014/main" val="1063409003"/>
                    </a:ext>
                  </a:extLst>
                </a:gridCol>
                <a:gridCol w="1026936">
                  <a:extLst>
                    <a:ext uri="{9D8B030D-6E8A-4147-A177-3AD203B41FA5}">
                      <a16:colId xmlns:a16="http://schemas.microsoft.com/office/drawing/2014/main" val="120676912"/>
                    </a:ext>
                  </a:extLst>
                </a:gridCol>
                <a:gridCol w="1624645">
                  <a:extLst>
                    <a:ext uri="{9D8B030D-6E8A-4147-A177-3AD203B41FA5}">
                      <a16:colId xmlns:a16="http://schemas.microsoft.com/office/drawing/2014/main" val="326738678"/>
                    </a:ext>
                  </a:extLst>
                </a:gridCol>
              </a:tblGrid>
              <a:tr h="53544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Mass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Straightness (µm)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342819"/>
                  </a:ext>
                </a:extLst>
              </a:tr>
              <a:tr h="33120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FeNi36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248541"/>
                  </a:ext>
                </a:extLst>
              </a:tr>
              <a:tr h="33120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SS304L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244467"/>
                  </a:ext>
                </a:extLst>
              </a:tr>
              <a:tr h="33120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Ti6Al4V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913852"/>
                  </a:ext>
                </a:extLst>
              </a:tr>
              <a:tr h="33120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Al5083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6906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25A1E36-7508-82F7-8305-8AAEDEEC7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00" y="1295400"/>
            <a:ext cx="7665774" cy="4263153"/>
          </a:xfrm>
          <a:prstGeom prst="rect">
            <a:avLst/>
          </a:prstGeom>
        </p:spPr>
      </p:pic>
      <p:pic>
        <p:nvPicPr>
          <p:cNvPr id="5" name="Image 11">
            <a:extLst>
              <a:ext uri="{FF2B5EF4-FFF2-40B4-BE49-F238E27FC236}">
                <a16:creationId xmlns:a16="http://schemas.microsoft.com/office/drawing/2014/main" id="{C6052DB0-58C1-0D09-1AFE-EAC0B03F64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5768171"/>
            <a:ext cx="2592288" cy="2151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D5F594-B011-4444-26FC-D0E8DF0C69F7}"/>
              </a:ext>
            </a:extLst>
          </p:cNvPr>
          <p:cNvSpPr txBox="1"/>
          <p:nvPr/>
        </p:nvSpPr>
        <p:spPr bwMode="auto">
          <a:xfrm>
            <a:off x="7790774" y="3298425"/>
            <a:ext cx="4401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Degrading straightness when changing towards Al5083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Mass reduction to reduce straightness to acceptable levels</a:t>
            </a:r>
          </a:p>
          <a:p>
            <a:endParaRPr lang="en-GB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Implicates integration of active cooling (water or CO</a:t>
            </a:r>
            <a:r>
              <a:rPr lang="en-GB" sz="2000" baseline="-25000" dirty="0">
                <a:solidFill>
                  <a:schemeClr val="tx2"/>
                </a:solidFill>
              </a:rPr>
              <a:t>2</a:t>
            </a:r>
            <a:r>
              <a:rPr lang="en-GB" sz="20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1661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333A-F79C-E58C-8595-C6B48038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Strategy: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5249-7ED1-1EF2-A087-1783D49D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0714A-3C72-E530-DFC0-B0BC68AD3A5C}"/>
              </a:ext>
            </a:extLst>
          </p:cNvPr>
          <p:cNvSpPr txBox="1"/>
          <p:nvPr/>
        </p:nvSpPr>
        <p:spPr bwMode="auto">
          <a:xfrm>
            <a:off x="407987" y="1143000"/>
            <a:ext cx="72120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Baseline: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Integrate low-Z tank incl. machined invar anode incl. Bessel points in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Modify anode support and combs for new support position (ongoing for SS tank)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Includes additional measurement point in central position (production launched)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PT100 to trace gradients (available)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E0DDC-E4A7-1D83-F7EC-D82717EFCDCF}"/>
              </a:ext>
            </a:extLst>
          </p:cNvPr>
          <p:cNvSpPr txBox="1"/>
          <p:nvPr/>
        </p:nvSpPr>
        <p:spPr bwMode="auto">
          <a:xfrm>
            <a:off x="386967" y="4004608"/>
            <a:ext cx="11784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Continue R&amp;D towards a low-Z anode:</a:t>
            </a:r>
            <a:endParaRPr lang="en-GB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Al alloy considered</a:t>
            </a:r>
            <a:r>
              <a:rPr lang="en-GB" sz="2000" dirty="0">
                <a:solidFill>
                  <a:schemeClr val="tx2"/>
                </a:solidFill>
              </a:rPr>
              <a:t>, incl. topology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Integrate </a:t>
            </a:r>
            <a:r>
              <a:rPr lang="en-GB" sz="2000" b="1" dirty="0">
                <a:solidFill>
                  <a:schemeClr val="tx2"/>
                </a:solidFill>
              </a:rPr>
              <a:t>active cooling</a:t>
            </a:r>
            <a:r>
              <a:rPr lang="en-GB" sz="2000" dirty="0">
                <a:solidFill>
                  <a:schemeClr val="tx2"/>
                </a:solidFill>
              </a:rPr>
              <a:t>, thermal harmonization – minimize thermal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Also includes </a:t>
            </a:r>
            <a:r>
              <a:rPr lang="en-GB" sz="2000" b="1" dirty="0">
                <a:solidFill>
                  <a:schemeClr val="tx2"/>
                </a:solidFill>
              </a:rPr>
              <a:t>additional measurement point in central position </a:t>
            </a:r>
            <a:r>
              <a:rPr lang="en-GB" sz="2000" dirty="0">
                <a:solidFill>
                  <a:schemeClr val="tx2"/>
                </a:solidFill>
              </a:rPr>
              <a:t>(as currently implemented)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Instrumentation</a:t>
            </a:r>
            <a:r>
              <a:rPr lang="en-GB" sz="2000" dirty="0">
                <a:solidFill>
                  <a:schemeClr val="tx2"/>
                </a:solidFill>
              </a:rPr>
              <a:t> (Thermocouples tracing temperature gradients)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Requires R&amp;D (ideally short length validation), e.g. cooling channel integration into extruded AL5083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FD2C72-A1EA-E936-387D-88F3260E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23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13EC4D-E681-D550-FDD7-1B02F575784B}"/>
              </a:ext>
            </a:extLst>
          </p:cNvPr>
          <p:cNvCxnSpPr/>
          <p:nvPr/>
        </p:nvCxnSpPr>
        <p:spPr>
          <a:xfrm>
            <a:off x="-1524000" y="255802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27317234-73F9-855C-771F-31AAC11F6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341" y="915887"/>
            <a:ext cx="4011692" cy="3008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8289C2-E4DF-8629-FEE8-A9BF4E9F29CE}"/>
              </a:ext>
            </a:extLst>
          </p:cNvPr>
          <p:cNvSpPr txBox="1"/>
          <p:nvPr/>
        </p:nvSpPr>
        <p:spPr bwMode="auto">
          <a:xfrm>
            <a:off x="7326566" y="3924656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/>
              <a:t>Bessel point support, assembly of wire holder</a:t>
            </a:r>
          </a:p>
        </p:txBody>
      </p:sp>
    </p:spTree>
    <p:extLst>
      <p:ext uri="{BB962C8B-B14F-4D97-AF65-F5344CB8AC3E}">
        <p14:creationId xmlns:p14="http://schemas.microsoft.com/office/powerpoint/2010/main" val="463595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BB2C-E16D-3386-2D5A-170184CB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BE7AE-6E9D-EBBE-0C5B-54B81A21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83756-F289-D9B2-3BFA-B701F955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E9F93-AD2E-4CCA-5A62-4DA2E1C767FE}"/>
              </a:ext>
            </a:extLst>
          </p:cNvPr>
          <p:cNvSpPr txBox="1"/>
          <p:nvPr/>
        </p:nvSpPr>
        <p:spPr bwMode="auto">
          <a:xfrm>
            <a:off x="407987" y="1061345"/>
            <a:ext cx="107934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Low-Z tank development: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Short length </a:t>
            </a:r>
            <a:r>
              <a:rPr lang="en-GB" b="1" dirty="0">
                <a:solidFill>
                  <a:schemeClr val="tx2"/>
                </a:solidFill>
              </a:rPr>
              <a:t>prototype fully validated</a:t>
            </a:r>
            <a:r>
              <a:rPr lang="en-GB" dirty="0">
                <a:solidFill>
                  <a:schemeClr val="tx2"/>
                </a:solidFill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2"/>
                </a:solidFill>
              </a:rPr>
              <a:t>Conform</a:t>
            </a:r>
            <a:r>
              <a:rPr lang="en-GB" dirty="0">
                <a:solidFill>
                  <a:schemeClr val="tx2"/>
                </a:solidFill>
              </a:rPr>
              <a:t>: Leak tightness, vacuum performance, HV and deformation metrology.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2"/>
                </a:solidFill>
              </a:rPr>
              <a:t>Metrology</a:t>
            </a:r>
            <a:r>
              <a:rPr lang="en-GB" dirty="0">
                <a:solidFill>
                  <a:schemeClr val="tx2"/>
                </a:solidFill>
              </a:rPr>
              <a:t> at AP &amp; VP, </a:t>
            </a:r>
            <a:r>
              <a:rPr lang="en-GB" b="1" dirty="0">
                <a:solidFill>
                  <a:schemeClr val="tx2"/>
                </a:solidFill>
              </a:rPr>
              <a:t>confirm FEA prediction</a:t>
            </a:r>
            <a:r>
              <a:rPr lang="en-GB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2"/>
                </a:solidFill>
              </a:rPr>
              <a:t>Design for full-length tank validated</a:t>
            </a:r>
            <a:r>
              <a:rPr lang="en-GB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Agreement on initial production schedule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Material procurement finalized – </a:t>
            </a:r>
            <a:r>
              <a:rPr lang="en-GB" b="1" dirty="0">
                <a:solidFill>
                  <a:schemeClr val="tx2"/>
                </a:solidFill>
              </a:rPr>
              <a:t>production ongoing, confident to meet schedule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Final implementation in 2028 (towards the end of LS3).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D2103-F165-A792-B835-85080A40C8BF}"/>
              </a:ext>
            </a:extLst>
          </p:cNvPr>
          <p:cNvSpPr txBox="1"/>
          <p:nvPr/>
        </p:nvSpPr>
        <p:spPr bwMode="auto">
          <a:xfrm>
            <a:off x="407986" y="3733800"/>
            <a:ext cx="10793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Anode metrology and development:</a:t>
            </a: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ABT </a:t>
            </a:r>
            <a:r>
              <a:rPr lang="en-GB" b="1" dirty="0">
                <a:solidFill>
                  <a:schemeClr val="tx2"/>
                </a:solidFill>
              </a:rPr>
              <a:t>metrology bench commissioned </a:t>
            </a:r>
            <a:r>
              <a:rPr lang="en-GB" dirty="0">
                <a:solidFill>
                  <a:schemeClr val="tx2"/>
                </a:solidFill>
              </a:rPr>
              <a:t>and operational.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Integrate </a:t>
            </a:r>
            <a:r>
              <a:rPr lang="en-GB" b="1" dirty="0">
                <a:solidFill>
                  <a:schemeClr val="tx2"/>
                </a:solidFill>
              </a:rPr>
              <a:t>machined Invar®36 alloy anode incl. new Bessel support </a:t>
            </a:r>
            <a:r>
              <a:rPr lang="en-GB" dirty="0">
                <a:solidFill>
                  <a:schemeClr val="tx2"/>
                </a:solidFill>
              </a:rPr>
              <a:t>points.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Agreement on </a:t>
            </a:r>
            <a:r>
              <a:rPr lang="en-GB" b="1" dirty="0">
                <a:solidFill>
                  <a:schemeClr val="tx2"/>
                </a:solidFill>
              </a:rPr>
              <a:t>continuing R&amp;D on low-Z anode </a:t>
            </a:r>
            <a:r>
              <a:rPr lang="en-GB" dirty="0">
                <a:solidFill>
                  <a:schemeClr val="tx2"/>
                </a:solidFill>
              </a:rPr>
              <a:t>requires the feedback from CERN SLAWG.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Impact on straightness in case of change to low-Z Al alloy. </a:t>
            </a:r>
            <a:r>
              <a:rPr lang="en-GB" b="1" dirty="0">
                <a:solidFill>
                  <a:schemeClr val="tx2"/>
                </a:solidFill>
              </a:rPr>
              <a:t>Active cooling mandatory</a:t>
            </a:r>
            <a:r>
              <a:rPr lang="en-GB" dirty="0">
                <a:solidFill>
                  <a:schemeClr val="tx2"/>
                </a:solidFill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Gain </a:t>
            </a:r>
            <a:r>
              <a:rPr lang="en-GB" b="1" dirty="0">
                <a:solidFill>
                  <a:schemeClr val="tx2"/>
                </a:solidFill>
              </a:rPr>
              <a:t>factor 2 in radiation cool-down </a:t>
            </a:r>
            <a:r>
              <a:rPr lang="en-GB" dirty="0">
                <a:solidFill>
                  <a:schemeClr val="tx2"/>
                </a:solidFill>
              </a:rPr>
              <a:t>time after one week of standby.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Applying latest technologies show potential to </a:t>
            </a:r>
            <a:r>
              <a:rPr lang="en-GB" b="1" dirty="0">
                <a:solidFill>
                  <a:schemeClr val="tx2"/>
                </a:solidFill>
              </a:rPr>
              <a:t>further improve anode straightness</a:t>
            </a:r>
          </a:p>
        </p:txBody>
      </p:sp>
    </p:spTree>
    <p:extLst>
      <p:ext uri="{BB962C8B-B14F-4D97-AF65-F5344CB8AC3E}">
        <p14:creationId xmlns:p14="http://schemas.microsoft.com/office/powerpoint/2010/main" val="1457143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995F29-7DD8-8EAB-2785-4558EBCD8964}"/>
              </a:ext>
            </a:extLst>
          </p:cNvPr>
          <p:cNvSpPr txBox="1"/>
          <p:nvPr/>
        </p:nvSpPr>
        <p:spPr bwMode="auto">
          <a:xfrm>
            <a:off x="136634" y="49851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References</a:t>
            </a:r>
            <a:endParaRPr lang="en-GB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A8783-B4C1-A98E-E954-CF24C0D2EE92}"/>
              </a:ext>
            </a:extLst>
          </p:cNvPr>
          <p:cNvSpPr txBox="1"/>
          <p:nvPr/>
        </p:nvSpPr>
        <p:spPr bwMode="auto">
          <a:xfrm>
            <a:off x="136634" y="1219200"/>
            <a:ext cx="11973563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/>
              <a:t>[1] J. Borburgh et al., “Experimental Results of Low-Z Materials as a High Voltage Septum Anode”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[2] D. Bjorkman, “Alternative Material Choices to reduce activation of extraction equipment”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[3] M. Fraser, “Improvement to the SPS Slow Extraction for High Intensity Operation”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[4] H. Vincke, “Dose rates around the LSS2 ZS elements”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[5] F. Pirozzi, “Design optimization of aluminium vessel for ZS extraction equipment via non-linear buckling analysis”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[6] F. Pirozzi, “Development of Low-Z Bimetallic </a:t>
            </a:r>
            <a:r>
              <a:rPr lang="en-GB" sz="1600" dirty="0" err="1"/>
              <a:t>ConFlat</a:t>
            </a:r>
            <a:r>
              <a:rPr lang="en-GB" sz="1600" dirty="0"/>
              <a:t> Flanges for ZS Tanks”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[7] F. Pirozzi, “Non-Straightness Study of the Anode Support for ZS Septa”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[8] N. Roudaut, “Study of a low-Z material-based anode for the ZS electrostatic septa” 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[9] </a:t>
            </a:r>
            <a:r>
              <a:rPr lang="en-GB" sz="1600" dirty="0" err="1"/>
              <a:t>T.v.</a:t>
            </a:r>
            <a:r>
              <a:rPr lang="en-GB" sz="1600" dirty="0"/>
              <a:t> Uffelen, “Development of a control system for the ZS anode metrology”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[10] H. Vincke, “Study of RP improvements for the ZS elements in LSS2_technical note_vs2”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[11] F. Lackner, et al. “Improvements of the SPS slow extraction electrostatic septum”, IPAC 2024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[12] Reyn </a:t>
            </a:r>
            <a:r>
              <a:rPr lang="en-GB" sz="1600" dirty="0" err="1"/>
              <a:t>v.d.</a:t>
            </a:r>
            <a:r>
              <a:rPr lang="en-GB" sz="1600" dirty="0"/>
              <a:t> Kieboom, ZS electrostatic anode metrology, internship report, 2025 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[13] F. Lackner, et al. “Status of the low-Z SPS slow extraction electrostatic septum development”, IPAC 2025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[14] F. Lackner, et al. “A novel approach to qualify the straightness of electrostatic septa for the SPS slow extraction”, IPAC 2025</a:t>
            </a:r>
          </a:p>
        </p:txBody>
      </p: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0A4BA7AC-C2F6-D9D3-CD41-EABE6BF2864A}"/>
              </a:ext>
            </a:extLst>
          </p:cNvPr>
          <p:cNvSpPr txBox="1">
            <a:spLocks/>
          </p:cNvSpPr>
          <p:nvPr/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F. Lackner, SX workshop 2024 - Low-Z septa CERN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910357-62F3-764C-B416-07BC7DF5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BF786-C63E-775D-52FF-D6F0A15E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5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– ZS anode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E46FF1-5E43-3F9E-CF4A-B7C793875944}"/>
              </a:ext>
            </a:extLst>
          </p:cNvPr>
          <p:cNvGrpSpPr/>
          <p:nvPr/>
        </p:nvGrpSpPr>
        <p:grpSpPr>
          <a:xfrm>
            <a:off x="5751003" y="1097160"/>
            <a:ext cx="5518932" cy="1687395"/>
            <a:chOff x="6226874" y="230715"/>
            <a:chExt cx="5518932" cy="1687395"/>
          </a:xfrm>
        </p:grpSpPr>
        <p:pic>
          <p:nvPicPr>
            <p:cNvPr id="9" name="Picture 8" descr="A diagram of a machine&#10;&#10;Description automatically generated">
              <a:extLst>
                <a:ext uri="{FF2B5EF4-FFF2-40B4-BE49-F238E27FC236}">
                  <a16:creationId xmlns:a16="http://schemas.microsoft.com/office/drawing/2014/main" id="{31BFB90C-0774-59AD-A473-84806C1E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7688" y="230715"/>
              <a:ext cx="5518118" cy="16737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5D991F-9D5F-8867-8029-4F6599642BC2}"/>
                </a:ext>
              </a:extLst>
            </p:cNvPr>
            <p:cNvSpPr/>
            <p:nvPr/>
          </p:nvSpPr>
          <p:spPr>
            <a:xfrm>
              <a:off x="6226874" y="244361"/>
              <a:ext cx="5518118" cy="167374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998071-BFE5-FCF5-796D-9820C2461502}"/>
              </a:ext>
            </a:extLst>
          </p:cNvPr>
          <p:cNvGrpSpPr/>
          <p:nvPr/>
        </p:nvGrpSpPr>
        <p:grpSpPr>
          <a:xfrm>
            <a:off x="203195" y="1468896"/>
            <a:ext cx="5543451" cy="3508396"/>
            <a:chOff x="487025" y="1609842"/>
            <a:chExt cx="5941124" cy="3748981"/>
          </a:xfrm>
        </p:grpSpPr>
        <p:pic>
          <p:nvPicPr>
            <p:cNvPr id="10" name="Picture 9" descr="A diagram of a complex&#10;&#10;Description automatically generated">
              <a:extLst>
                <a:ext uri="{FF2B5EF4-FFF2-40B4-BE49-F238E27FC236}">
                  <a16:creationId xmlns:a16="http://schemas.microsoft.com/office/drawing/2014/main" id="{1CC44FFC-ACDC-F6C5-B058-6363B873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025" y="1650472"/>
              <a:ext cx="5735192" cy="370835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48F419-B121-1510-2439-C8CA1DCB7C53}"/>
                </a:ext>
              </a:extLst>
            </p:cNvPr>
            <p:cNvSpPr/>
            <p:nvPr/>
          </p:nvSpPr>
          <p:spPr>
            <a:xfrm rot="20019824">
              <a:off x="2152103" y="3133199"/>
              <a:ext cx="284090" cy="1909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F978B24-B9DE-D231-56C1-A4CDDF2AA261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2421450" y="1609842"/>
              <a:ext cx="4006699" cy="15558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10C256-A91C-3D80-3D12-4D285B2772FB}"/>
              </a:ext>
            </a:extLst>
          </p:cNvPr>
          <p:cNvSpPr txBox="1"/>
          <p:nvPr/>
        </p:nvSpPr>
        <p:spPr bwMode="auto">
          <a:xfrm>
            <a:off x="497110" y="5222585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Invar ZS1,ZS2, ZS3 ; Stainless steel ZS4 &amp; ZS5</a:t>
            </a:r>
          </a:p>
          <a:p>
            <a:r>
              <a:rPr lang="en-US"/>
              <a:t>Electrostatic septa</a:t>
            </a:r>
          </a:p>
          <a:p>
            <a:r>
              <a:rPr lang="en-US"/>
              <a:t>Septum : 2080 wires (</a:t>
            </a:r>
            <a:r>
              <a:rPr lang="en-GB"/>
              <a:t>ø60 &amp; 100</a:t>
            </a:r>
            <a:r>
              <a:rPr lang="el-GR"/>
              <a:t> μ</a:t>
            </a:r>
            <a:r>
              <a:rPr lang="en-GB"/>
              <a:t>m)</a:t>
            </a:r>
          </a:p>
        </p:txBody>
      </p:sp>
      <p:pic>
        <p:nvPicPr>
          <p:cNvPr id="30" name="Image 17">
            <a:extLst>
              <a:ext uri="{FF2B5EF4-FFF2-40B4-BE49-F238E27FC236}">
                <a16:creationId xmlns:a16="http://schemas.microsoft.com/office/drawing/2014/main" id="{FA478E8F-721C-8012-A555-DDBE940C02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6529" y="3057671"/>
            <a:ext cx="4129300" cy="25119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011BAB-ACC6-D1C0-EDB0-D1FDD627B193}"/>
              </a:ext>
            </a:extLst>
          </p:cNvPr>
          <p:cNvSpPr/>
          <p:nvPr/>
        </p:nvSpPr>
        <p:spPr>
          <a:xfrm>
            <a:off x="5746528" y="3060949"/>
            <a:ext cx="4129300" cy="25119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99F130-23B9-D169-9317-FE110AF26D3B}"/>
              </a:ext>
            </a:extLst>
          </p:cNvPr>
          <p:cNvCxnSpPr>
            <a:cxnSpLocks/>
          </p:cNvCxnSpPr>
          <p:nvPr/>
        </p:nvCxnSpPr>
        <p:spPr>
          <a:xfrm>
            <a:off x="7539389" y="2353397"/>
            <a:ext cx="217962" cy="6913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EB878D-55A9-CA38-D575-E603BB1C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46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8800-D12E-2E13-99BA-C1716917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41" y="136524"/>
            <a:ext cx="11376025" cy="700188"/>
          </a:xfrm>
        </p:spPr>
        <p:txBody>
          <a:bodyPr/>
          <a:lstStyle/>
          <a:p>
            <a:r>
              <a:rPr lang="en-US" sz="4800" b="0" dirty="0"/>
              <a:t>SPS ZS Layout</a:t>
            </a:r>
            <a:endParaRPr lang="fr-FR" sz="4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A2B62-0E4C-55BD-D889-855123CA6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CB5BB-70BC-AF00-B77C-EC91BF5BE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40" y="3161695"/>
            <a:ext cx="3852113" cy="3126018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962EBF9-9048-DD57-0944-BEE2D500BA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7998" y="897466"/>
            <a:ext cx="117360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5 ZS installed, each 3.0 m long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Individual anode positioning range: +/- 2 mm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Individual cathode displacement range: 17- 40 mm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Common HV generator 0 - 300 kV: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Individual clearing electrode power supplies: 0 - 10 kV 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Nominal operational Field: 11 MV/m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All 5 ZS installed on a common motorised girder (stroke of +/- 30 mm)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81DE32-E31F-2153-56F9-1E5D7D80D322}"/>
              </a:ext>
            </a:extLst>
          </p:cNvPr>
          <p:cNvGrpSpPr/>
          <p:nvPr/>
        </p:nvGrpSpPr>
        <p:grpSpPr>
          <a:xfrm>
            <a:off x="5844663" y="3272625"/>
            <a:ext cx="5410200" cy="2895601"/>
            <a:chOff x="-583999" y="13233320"/>
            <a:chExt cx="7691793" cy="37520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B2A743-A5DB-F309-473B-B3E5847B2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285" y="13233320"/>
              <a:ext cx="5891416" cy="3434977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6CD3B7-686E-455B-325A-2E37531FDC92}"/>
                </a:ext>
              </a:extLst>
            </p:cNvPr>
            <p:cNvCxnSpPr/>
            <p:nvPr/>
          </p:nvCxnSpPr>
          <p:spPr>
            <a:xfrm>
              <a:off x="1447800" y="14201236"/>
              <a:ext cx="22798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9A14FA-DC4D-3DD6-69D7-D8F448E48CE6}"/>
                </a:ext>
              </a:extLst>
            </p:cNvPr>
            <p:cNvCxnSpPr/>
            <p:nvPr/>
          </p:nvCxnSpPr>
          <p:spPr>
            <a:xfrm>
              <a:off x="1447800" y="15306136"/>
              <a:ext cx="227980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4F2E08-77AD-2060-6406-B0258EA42F98}"/>
                </a:ext>
              </a:extLst>
            </p:cNvPr>
            <p:cNvSpPr txBox="1"/>
            <p:nvPr/>
          </p:nvSpPr>
          <p:spPr>
            <a:xfrm>
              <a:off x="-583999" y="13573742"/>
              <a:ext cx="1873682" cy="71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Cleaning electrodes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23C1D2A-6138-6D07-EF7A-77A6503F6FE7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1289683" y="13933554"/>
              <a:ext cx="561724" cy="27213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E209FAF-98BF-6F18-BA7A-05D35F119709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1289683" y="13933554"/>
              <a:ext cx="436608" cy="1335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524551-15C1-2499-7E52-9E93B545ED3F}"/>
                </a:ext>
              </a:extLst>
            </p:cNvPr>
            <p:cNvSpPr txBox="1"/>
            <p:nvPr/>
          </p:nvSpPr>
          <p:spPr>
            <a:xfrm>
              <a:off x="2807835" y="16568506"/>
              <a:ext cx="4299959" cy="41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High Field Region 11 MV/m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A56111E-A427-C7B9-1E7A-96CE9FA5559D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4384357" y="15231103"/>
              <a:ext cx="573458" cy="1337403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42E0A994-AC10-0A74-A4AC-C4AEB8F18D3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5"/>
          <a:stretch/>
        </p:blipFill>
        <p:spPr>
          <a:xfrm>
            <a:off x="8015743" y="140537"/>
            <a:ext cx="3544923" cy="2485993"/>
          </a:xfrm>
          <a:prstGeom prst="rect">
            <a:avLst/>
          </a:prstGeom>
        </p:spPr>
      </p:pic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55AF60AC-8B16-67FB-2C80-C4B21F6A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Lackner, SX workshop 2025</a:t>
            </a:r>
          </a:p>
        </p:txBody>
      </p:sp>
    </p:spTree>
    <p:extLst>
      <p:ext uri="{BB962C8B-B14F-4D97-AF65-F5344CB8AC3E}">
        <p14:creationId xmlns:p14="http://schemas.microsoft.com/office/powerpoint/2010/main" val="402781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DF6DA-7143-BEB3-FE75-CA663F37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8F67F-5193-BFE2-958C-C18174D25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74" y="3702596"/>
            <a:ext cx="4080587" cy="2561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0BB26-E3E6-E583-B539-5E483B78F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732" y="3702596"/>
            <a:ext cx="3822369" cy="2561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A3F450-A485-7C48-1A19-BDD3F24C7BDB}"/>
              </a:ext>
            </a:extLst>
          </p:cNvPr>
          <p:cNvSpPr txBox="1"/>
          <p:nvPr/>
        </p:nvSpPr>
        <p:spPr bwMode="auto">
          <a:xfrm>
            <a:off x="5943601" y="1104312"/>
            <a:ext cx="5359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dirty="0">
                <a:solidFill>
                  <a:srgbClr val="0D0D0D"/>
                </a:solidFill>
                <a:effectLst/>
                <a:latin typeface="Söhne"/>
              </a:rPr>
              <a:t>Time Frame:</a:t>
            </a:r>
            <a:r>
              <a:rPr lang="en-GB" sz="1600" b="0" i="0" dirty="0">
                <a:solidFill>
                  <a:srgbClr val="0D0D0D"/>
                </a:solidFill>
                <a:effectLst/>
                <a:latin typeface="Söhne"/>
              </a:rPr>
              <a:t> 1-week cooling period.</a:t>
            </a:r>
          </a:p>
          <a:p>
            <a:pPr algn="l"/>
            <a:r>
              <a:rPr lang="en-GB" sz="1600" b="1" i="0" dirty="0">
                <a:solidFill>
                  <a:srgbClr val="0D0D0D"/>
                </a:solidFill>
                <a:effectLst/>
                <a:latin typeface="Söhne"/>
              </a:rPr>
              <a:t>Comparison Volume:</a:t>
            </a:r>
            <a:r>
              <a:rPr lang="en-GB" sz="1600" b="0" i="0" dirty="0">
                <a:solidFill>
                  <a:srgbClr val="0D0D0D"/>
                </a:solidFill>
                <a:effectLst/>
                <a:latin typeface="Söhne"/>
              </a:rPr>
              <a:t> Purple bar in picture.</a:t>
            </a:r>
          </a:p>
          <a:p>
            <a:pPr algn="l"/>
            <a:r>
              <a:rPr lang="en-GB" sz="1600" dirty="0">
                <a:solidFill>
                  <a:srgbClr val="0D0D0D"/>
                </a:solidFill>
                <a:latin typeface="Söhne"/>
              </a:rPr>
              <a:t>Ratio of current material/low-Z</a:t>
            </a:r>
            <a:endParaRPr lang="en-GB" sz="1600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51D7E4-49F3-80AC-0B84-9AB5ADA64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40215"/>
              </p:ext>
            </p:extLst>
          </p:nvPr>
        </p:nvGraphicFramePr>
        <p:xfrm>
          <a:off x="6019800" y="1981200"/>
          <a:ext cx="5359724" cy="1219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39931">
                  <a:extLst>
                    <a:ext uri="{9D8B030D-6E8A-4147-A177-3AD203B41FA5}">
                      <a16:colId xmlns:a16="http://schemas.microsoft.com/office/drawing/2014/main" val="3526661410"/>
                    </a:ext>
                  </a:extLst>
                </a:gridCol>
                <a:gridCol w="1339931">
                  <a:extLst>
                    <a:ext uri="{9D8B030D-6E8A-4147-A177-3AD203B41FA5}">
                      <a16:colId xmlns:a16="http://schemas.microsoft.com/office/drawing/2014/main" val="1418835188"/>
                    </a:ext>
                  </a:extLst>
                </a:gridCol>
                <a:gridCol w="1339931">
                  <a:extLst>
                    <a:ext uri="{9D8B030D-6E8A-4147-A177-3AD203B41FA5}">
                      <a16:colId xmlns:a16="http://schemas.microsoft.com/office/drawing/2014/main" val="159392417"/>
                    </a:ext>
                  </a:extLst>
                </a:gridCol>
                <a:gridCol w="1339931">
                  <a:extLst>
                    <a:ext uri="{9D8B030D-6E8A-4147-A177-3AD203B41FA5}">
                      <a16:colId xmlns:a16="http://schemas.microsoft.com/office/drawing/2014/main" val="1129103735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/>
                        <a:t>Szenario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Improvement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07357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304L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304L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43481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Al5083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304L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2012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Al5083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Al5083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49637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A566FD-5A71-7917-EF9C-4705FD1B9F47}"/>
              </a:ext>
            </a:extLst>
          </p:cNvPr>
          <p:cNvSpPr txBox="1"/>
          <p:nvPr/>
        </p:nvSpPr>
        <p:spPr bwMode="auto">
          <a:xfrm>
            <a:off x="152399" y="103926"/>
            <a:ext cx="657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Motivation</a:t>
            </a:r>
            <a:endParaRPr lang="en-GB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6066A-D6DB-EC44-025B-C50A65D06B3A}"/>
              </a:ext>
            </a:extLst>
          </p:cNvPr>
          <p:cNvSpPr txBox="1"/>
          <p:nvPr/>
        </p:nvSpPr>
        <p:spPr bwMode="auto">
          <a:xfrm>
            <a:off x="436892" y="37911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1/2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1C4E7-E96A-3831-6377-3240409F496F}"/>
              </a:ext>
            </a:extLst>
          </p:cNvPr>
          <p:cNvSpPr txBox="1"/>
          <p:nvPr/>
        </p:nvSpPr>
        <p:spPr bwMode="auto">
          <a:xfrm>
            <a:off x="4470090" y="37911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1/3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11C6BC-7118-6810-61D4-60397C616EE5}"/>
              </a:ext>
            </a:extLst>
          </p:cNvPr>
          <p:cNvSpPr txBox="1"/>
          <p:nvPr/>
        </p:nvSpPr>
        <p:spPr bwMode="auto">
          <a:xfrm>
            <a:off x="5935718" y="460609"/>
            <a:ext cx="5359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Radiological impact of the material choice of the </a:t>
            </a:r>
          </a:p>
          <a:p>
            <a:r>
              <a:rPr lang="en-GB" dirty="0"/>
              <a:t>ZS elements (CERN-HSE:  H. Vincke)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F944A-1EA1-F8C0-6955-C44B549F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6EA08-36CB-2ECA-8AFA-0DB0348059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979" y="3363419"/>
            <a:ext cx="3822368" cy="29005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8CC41E-65EA-3BF1-048F-7C84F3749A9D}"/>
              </a:ext>
            </a:extLst>
          </p:cNvPr>
          <p:cNvSpPr txBox="1"/>
          <p:nvPr/>
        </p:nvSpPr>
        <p:spPr bwMode="auto">
          <a:xfrm>
            <a:off x="178673" y="1217902"/>
            <a:ext cx="57649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err="1">
                <a:solidFill>
                  <a:schemeClr val="tx2"/>
                </a:solidFill>
              </a:rPr>
              <a:t>Reduce</a:t>
            </a:r>
            <a:r>
              <a:rPr lang="fr-CH" sz="2000" b="1" dirty="0">
                <a:solidFill>
                  <a:schemeClr val="tx2"/>
                </a:solidFill>
              </a:rPr>
              <a:t> activation of SPS ZS </a:t>
            </a:r>
            <a:r>
              <a:rPr lang="fr-CH" sz="2000" b="1" dirty="0" err="1">
                <a:solidFill>
                  <a:schemeClr val="tx2"/>
                </a:solidFill>
              </a:rPr>
              <a:t>region</a:t>
            </a:r>
            <a:r>
              <a:rPr lang="fr-CH" sz="2000" b="1" dirty="0">
                <a:solidFill>
                  <a:schemeClr val="tx2"/>
                </a:solidFill>
              </a:rPr>
              <a:t>:</a:t>
            </a:r>
            <a:endParaRPr lang="en-GB" sz="2000" b="1" dirty="0">
              <a:solidFill>
                <a:schemeClr val="tx2"/>
              </a:solidFill>
            </a:endParaRPr>
          </a:p>
          <a:p>
            <a:endParaRPr lang="en-GB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Low-Z materials for hardware.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Further improve tolerances, will reduce beam losses.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Improve status awareness by implementing monitoring.</a:t>
            </a:r>
          </a:p>
        </p:txBody>
      </p:sp>
    </p:spTree>
    <p:extLst>
      <p:ext uri="{BB962C8B-B14F-4D97-AF65-F5344CB8AC3E}">
        <p14:creationId xmlns:p14="http://schemas.microsoft.com/office/powerpoint/2010/main" val="211240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692146-9510-EA6F-E2E1-93589B539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4" y="1872083"/>
            <a:ext cx="6092159" cy="38867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64288B-E96F-476C-B451-C816DC88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5600" y="649471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D0E4D-3B9E-7176-2D8B-E2BACC309FEF}"/>
              </a:ext>
            </a:extLst>
          </p:cNvPr>
          <p:cNvSpPr txBox="1"/>
          <p:nvPr/>
        </p:nvSpPr>
        <p:spPr>
          <a:xfrm>
            <a:off x="152400" y="228600"/>
            <a:ext cx="7636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Feasibility study</a:t>
            </a:r>
            <a:r>
              <a:rPr lang="en-GB" sz="2000" dirty="0"/>
              <a:t> </a:t>
            </a:r>
            <a:r>
              <a:rPr lang="en-GB" sz="2000" dirty="0">
                <a:sym typeface="Wingdings" panose="05000000000000000000" pitchFamily="2" charset="2"/>
              </a:rPr>
              <a:t> Main vessel body</a:t>
            </a:r>
            <a:endParaRPr lang="en-GB" sz="20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289390-BC7F-2AA1-B762-937A7BE29F2B}"/>
                  </a:ext>
                </a:extLst>
              </p:cNvPr>
              <p:cNvSpPr txBox="1"/>
              <p:nvPr/>
            </p:nvSpPr>
            <p:spPr>
              <a:xfrm>
                <a:off x="152400" y="914400"/>
                <a:ext cx="37904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Present stainless-steel UHV tank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GB" sz="1200" dirty="0"/>
                  <a:t>mbar</a:t>
                </a:r>
                <a:r>
                  <a:rPr lang="en-GB" sz="1400" dirty="0"/>
                  <a:t>)</a:t>
                </a:r>
              </a:p>
              <a:p>
                <a:r>
                  <a:rPr lang="en-GB" sz="1400" dirty="0"/>
                  <a:t>3 x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1400" dirty="0"/>
                  <a:t>0.6 m, 6 mm thick vessel</a:t>
                </a:r>
              </a:p>
              <a:p>
                <a:r>
                  <a:rPr lang="en-GB" sz="1400" u="sng" dirty="0"/>
                  <a:t>High level of activation</a:t>
                </a:r>
                <a:r>
                  <a:rPr lang="en-GB" sz="1400" dirty="0"/>
                  <a:t> (mass, Co%)</a:t>
                </a:r>
                <a:endParaRPr lang="en-GB" sz="1400" u="sng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289390-BC7F-2AA1-B762-937A7BE29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14400"/>
                <a:ext cx="3790430" cy="738664"/>
              </a:xfrm>
              <a:prstGeom prst="rect">
                <a:avLst/>
              </a:prstGeom>
              <a:blipFill>
                <a:blip r:embed="rId3"/>
                <a:stretch>
                  <a:fillRect l="-482" t="-1653" b="-7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BD793C6-8A94-EB40-D0A8-799F39BCF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620648"/>
            <a:ext cx="5846313" cy="23229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9C2479-BC34-009D-E434-758D8CF6E939}"/>
                  </a:ext>
                </a:extLst>
              </p:cNvPr>
              <p:cNvSpPr txBox="1"/>
              <p:nvPr/>
            </p:nvSpPr>
            <p:spPr>
              <a:xfrm>
                <a:off x="6324600" y="433910"/>
                <a:ext cx="5750646" cy="3277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u="sng" dirty="0">
                    <a:solidFill>
                      <a:schemeClr val="tx2"/>
                    </a:solidFill>
                  </a:rPr>
                  <a:t>Structural verification</a:t>
                </a:r>
                <a:r>
                  <a:rPr lang="en-GB" dirty="0">
                    <a:solidFill>
                      <a:schemeClr val="tx2"/>
                    </a:solidFill>
                  </a:rPr>
                  <a:t> </a:t>
                </a:r>
                <a:r>
                  <a:rPr lang="en-GB" b="1" dirty="0">
                    <a:solidFill>
                      <a:schemeClr val="tx2"/>
                    </a:solidFill>
                  </a:rPr>
                  <a:t>: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2"/>
                    </a:solidFill>
                  </a:rPr>
                  <a:t>Analytical computations (EN 13445)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2"/>
                    </a:solidFill>
                  </a:rPr>
                  <a:t>Buckling analysis (ANSYS FE model)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b="1" u="sng" dirty="0">
                    <a:solidFill>
                      <a:schemeClr val="tx2"/>
                    </a:solidFill>
                  </a:rPr>
                  <a:t>Results</a:t>
                </a:r>
                <a:r>
                  <a:rPr lang="en-GB" b="1" dirty="0">
                    <a:solidFill>
                      <a:schemeClr val="tx2"/>
                    </a:solidFill>
                  </a:rPr>
                  <a:t>:</a:t>
                </a:r>
                <a:endParaRPr lang="en-GB" dirty="0">
                  <a:solidFill>
                    <a:schemeClr val="tx2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2"/>
                    </a:solidFill>
                  </a:rPr>
                  <a:t>3 x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>
                    <a:solidFill>
                      <a:schemeClr val="tx2"/>
                    </a:solidFill>
                  </a:rPr>
                  <a:t>0.6 m, 6 mm thick vessel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2"/>
                    </a:solidFill>
                  </a:rPr>
                  <a:t>65% total mass reduction keeping same dimensions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2"/>
                    </a:solidFill>
                  </a:rPr>
                  <a:t>No Co content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2"/>
                    </a:solidFill>
                  </a:rPr>
                  <a:t>SS tank over-dimensioned (</a:t>
                </a:r>
                <a:r>
                  <a:rPr lang="en-GB" b="1" u="sng" dirty="0">
                    <a:solidFill>
                      <a:schemeClr val="tx2"/>
                    </a:solidFill>
                  </a:rPr>
                  <a:t>SF=15</a:t>
                </a:r>
                <a:r>
                  <a:rPr lang="en-GB" b="1" dirty="0">
                    <a:solidFill>
                      <a:schemeClr val="tx2"/>
                    </a:solidFill>
                  </a:rPr>
                  <a:t>)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GB" dirty="0">
                    <a:solidFill>
                      <a:schemeClr val="tx2"/>
                    </a:solidFill>
                  </a:rPr>
                  <a:t>Buckling </a:t>
                </a:r>
                <a:r>
                  <a:rPr lang="en-GB" b="1" u="sng" dirty="0">
                    <a:solidFill>
                      <a:schemeClr val="tx2"/>
                    </a:solidFill>
                  </a:rPr>
                  <a:t>SF = 4.8 </a:t>
                </a:r>
                <a:r>
                  <a:rPr lang="en-GB" b="1" dirty="0">
                    <a:solidFill>
                      <a:schemeClr val="tx2"/>
                    </a:solidFill>
                  </a:rPr>
                  <a:t>(</a:t>
                </a:r>
                <a:r>
                  <a:rPr lang="en-GB" b="1" u="sng" dirty="0">
                    <a:solidFill>
                      <a:schemeClr val="tx2"/>
                    </a:solidFill>
                  </a:rPr>
                  <a:t>Aluminium EN AW 5083)</a:t>
                </a:r>
                <a:endParaRPr lang="en-GB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9C2479-BC34-009D-E434-758D8CF6E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433910"/>
                <a:ext cx="5750646" cy="3277820"/>
              </a:xfrm>
              <a:prstGeom prst="rect">
                <a:avLst/>
              </a:prstGeom>
              <a:blipFill>
                <a:blip r:embed="rId5"/>
                <a:stretch>
                  <a:fillRect l="-954" t="-929" r="-848" b="-20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93E4EF-9386-6EA7-C3F6-C79CCB809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6DB85-A40C-F0C6-9AE5-98F7D3934ED0}"/>
              </a:ext>
            </a:extLst>
          </p:cNvPr>
          <p:cNvSpPr txBox="1"/>
          <p:nvPr/>
        </p:nvSpPr>
        <p:spPr bwMode="auto">
          <a:xfrm>
            <a:off x="7237028" y="594360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FEA on non-</a:t>
            </a:r>
            <a:r>
              <a:rPr lang="fr-CH" dirty="0" err="1"/>
              <a:t>linear</a:t>
            </a:r>
            <a:r>
              <a:rPr lang="fr-CH" dirty="0"/>
              <a:t> </a:t>
            </a:r>
            <a:r>
              <a:rPr lang="fr-CH" dirty="0" err="1"/>
              <a:t>buckling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49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4888E3-D3E3-ADDB-0E20-EECB82377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687" y="3688705"/>
            <a:ext cx="4122913" cy="2409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64288B-E96F-476C-B451-C816DC88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5600" y="649471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GB"/>
              <a:t>F. Lackner, SX workshop 2025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FD0E4D-3B9E-7176-2D8B-E2BACC309FEF}"/>
              </a:ext>
            </a:extLst>
          </p:cNvPr>
          <p:cNvSpPr txBox="1"/>
          <p:nvPr/>
        </p:nvSpPr>
        <p:spPr>
          <a:xfrm>
            <a:off x="76503" y="139421"/>
            <a:ext cx="601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ym typeface="Wingdings" panose="05000000000000000000" pitchFamily="2" charset="2"/>
              </a:rPr>
              <a:t>Short-length mock-up fabrication (Length 1.5m)</a:t>
            </a:r>
            <a:endParaRPr lang="en-GB" sz="20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73655E-8536-0F7A-480D-DFC5700AFF82}"/>
              </a:ext>
            </a:extLst>
          </p:cNvPr>
          <p:cNvSpPr txBox="1"/>
          <p:nvPr/>
        </p:nvSpPr>
        <p:spPr>
          <a:xfrm>
            <a:off x="152400" y="838200"/>
            <a:ext cx="7924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Validating critical design and operation aspects:</a:t>
            </a:r>
            <a:endParaRPr lang="en-GB" dirty="0"/>
          </a:p>
          <a:p>
            <a:pPr algn="just">
              <a:spcBef>
                <a:spcPts val="600"/>
              </a:spcBef>
            </a:pPr>
            <a:r>
              <a:rPr lang="en-GB" b="1" dirty="0"/>
              <a:t>Manufacturing :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</a:rPr>
              <a:t>Process validation (Al5083)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Rolling, welding, ports extrusion, cleaning, polishing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</a:rPr>
              <a:t>Assembly test </a:t>
            </a: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 weld of bimetallic CF flanges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Metrology (flange positions)</a:t>
            </a:r>
          </a:p>
          <a:p>
            <a:pPr algn="just">
              <a:spcBef>
                <a:spcPts val="600"/>
              </a:spcBef>
            </a:pPr>
            <a:r>
              <a:rPr lang="en-GB" b="1" dirty="0">
                <a:sym typeface="Wingdings" panose="05000000000000000000" pitchFamily="2" charset="2"/>
              </a:rPr>
              <a:t>Operation:</a:t>
            </a:r>
          </a:p>
          <a:p>
            <a:pPr marL="742950" lvl="1" indent="-285750" algn="just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He-leak test  leak-tightness of non-standard CF sealing system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Ultra-High Vacuum test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Metrology of deformation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2"/>
                </a:solidFill>
                <a:sym typeface="Wingdings" panose="05000000000000000000" pitchFamily="2" charset="2"/>
              </a:rPr>
              <a:t>High Voltage test</a:t>
            </a:r>
            <a:endParaRPr lang="en-GB" sz="2000" dirty="0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Picture 6" descr="A large machine in a factory&#10;&#10;Description automatically generated">
            <a:extLst>
              <a:ext uri="{FF2B5EF4-FFF2-40B4-BE49-F238E27FC236}">
                <a16:creationId xmlns:a16="http://schemas.microsoft.com/office/drawing/2014/main" id="{F6F0584C-3376-D9BF-8738-9CA9396CF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381000"/>
            <a:ext cx="3325753" cy="2494314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C562C4A-DBF6-5964-261C-C04A0FA0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F6C2E-C727-CD81-D652-635F1E3D5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067" y="3723067"/>
            <a:ext cx="4351133" cy="2374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9CB9A-778C-70A3-1A48-77AEF3818F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238" y="381308"/>
            <a:ext cx="1817914" cy="24943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70482D-DEB5-7583-C001-D1DD1FBA4E84}"/>
              </a:ext>
            </a:extLst>
          </p:cNvPr>
          <p:cNvCxnSpPr/>
          <p:nvPr/>
        </p:nvCxnSpPr>
        <p:spPr>
          <a:xfrm>
            <a:off x="6477000" y="3097923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393BEC-F5EB-41C7-6D0F-A0AEDAA80EA3}"/>
              </a:ext>
            </a:extLst>
          </p:cNvPr>
          <p:cNvCxnSpPr>
            <a:cxnSpLocks/>
          </p:cNvCxnSpPr>
          <p:nvPr/>
        </p:nvCxnSpPr>
        <p:spPr>
          <a:xfrm>
            <a:off x="8001000" y="3097923"/>
            <a:ext cx="1600200" cy="84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DCCB65-576C-376B-6A97-8CDB069655D1}"/>
              </a:ext>
            </a:extLst>
          </p:cNvPr>
          <p:cNvCxnSpPr>
            <a:cxnSpLocks/>
          </p:cNvCxnSpPr>
          <p:nvPr/>
        </p:nvCxnSpPr>
        <p:spPr>
          <a:xfrm>
            <a:off x="9601200" y="3106374"/>
            <a:ext cx="1600200" cy="8451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25E7D07-0DCB-5E51-1CA3-8A0E3743AD6F}"/>
              </a:ext>
            </a:extLst>
          </p:cNvPr>
          <p:cNvSpPr txBox="1"/>
          <p:nvPr/>
        </p:nvSpPr>
        <p:spPr bwMode="auto">
          <a:xfrm>
            <a:off x="11146107" y="2949207"/>
            <a:ext cx="456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✅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291934-62C8-A4C1-1AA9-6D928DDD3289}"/>
              </a:ext>
            </a:extLst>
          </p:cNvPr>
          <p:cNvSpPr txBox="1"/>
          <p:nvPr/>
        </p:nvSpPr>
        <p:spPr bwMode="auto">
          <a:xfrm>
            <a:off x="152400" y="505946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/>
              <a:t>Conclusion </a:t>
            </a:r>
            <a:r>
              <a:rPr lang="fr-CH" b="1" dirty="0" err="1"/>
              <a:t>from</a:t>
            </a:r>
            <a:r>
              <a:rPr lang="fr-CH" b="1" dirty="0"/>
              <a:t> tests: </a:t>
            </a:r>
          </a:p>
          <a:p>
            <a:r>
              <a:rPr lang="fr-CH" b="1" dirty="0" err="1"/>
              <a:t>Conform</a:t>
            </a:r>
            <a:r>
              <a:rPr lang="fr-CH" b="1" dirty="0"/>
              <a:t> to </a:t>
            </a:r>
            <a:r>
              <a:rPr lang="fr-CH" b="1" dirty="0" err="1"/>
              <a:t>requirements</a:t>
            </a:r>
            <a:r>
              <a:rPr lang="fr-CH" b="1" dirty="0"/>
              <a:t>, launch production.</a:t>
            </a:r>
          </a:p>
        </p:txBody>
      </p:sp>
    </p:spTree>
    <p:extLst>
      <p:ext uri="{BB962C8B-B14F-4D97-AF65-F5344CB8AC3E}">
        <p14:creationId xmlns:p14="http://schemas.microsoft.com/office/powerpoint/2010/main" val="1271056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3097D-B9F0-1AA6-D515-E7C709ED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Lackner, SX workshop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E00BE-B48B-5B98-C895-3A765E0CA76E}"/>
              </a:ext>
            </a:extLst>
          </p:cNvPr>
          <p:cNvSpPr txBox="1"/>
          <p:nvPr/>
        </p:nvSpPr>
        <p:spPr>
          <a:xfrm>
            <a:off x="76503" y="118730"/>
            <a:ext cx="7467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ym typeface="Wingdings" panose="05000000000000000000" pitchFamily="2" charset="2"/>
              </a:rPr>
              <a:t>Added additional features:</a:t>
            </a:r>
            <a:endParaRPr lang="en-GB" sz="2000" b="1" u="sng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68C76B-38CD-C069-C86F-525E2A91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FC511-990B-4190-943A-3BB8DAD86B1A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18A0B4-C297-AAD7-5A3E-D472D8CC9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717538"/>
            <a:ext cx="4650813" cy="2018112"/>
          </a:xfrm>
          <a:prstGeom prst="rect">
            <a:avLst/>
          </a:prstGeom>
        </p:spPr>
      </p:pic>
      <p:pic>
        <p:nvPicPr>
          <p:cNvPr id="13" name="Picture 12" descr="A close-up of a metal piece&#10;&#10;AI-generated content may be incorrect.">
            <a:extLst>
              <a:ext uri="{FF2B5EF4-FFF2-40B4-BE49-F238E27FC236}">
                <a16:creationId xmlns:a16="http://schemas.microsoft.com/office/drawing/2014/main" id="{6BDCC0B4-D8A5-1067-316A-DC8EF1AAF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713" y="808814"/>
            <a:ext cx="2611156" cy="1958367"/>
          </a:xfrm>
          <a:prstGeom prst="rect">
            <a:avLst/>
          </a:prstGeom>
        </p:spPr>
      </p:pic>
      <p:pic>
        <p:nvPicPr>
          <p:cNvPr id="15" name="Picture 14" descr="A machine with a conveyor belt&#10;&#10;AI-generated content may be incorrect.">
            <a:extLst>
              <a:ext uri="{FF2B5EF4-FFF2-40B4-BE49-F238E27FC236}">
                <a16:creationId xmlns:a16="http://schemas.microsoft.com/office/drawing/2014/main" id="{7C8AFEC7-33EB-7E64-7031-3EB761886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24" y="3402243"/>
            <a:ext cx="4114800" cy="22608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815153-5FE4-49C0-ED8D-569B9AC79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3183338"/>
            <a:ext cx="3320542" cy="26986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4AF240-81AE-CD38-E123-E777C0130350}"/>
              </a:ext>
            </a:extLst>
          </p:cNvPr>
          <p:cNvSpPr txBox="1"/>
          <p:nvPr/>
        </p:nvSpPr>
        <p:spPr bwMode="auto">
          <a:xfrm>
            <a:off x="188259" y="5782405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Integration</a:t>
            </a:r>
            <a:r>
              <a:rPr lang="fr-CH" dirty="0"/>
              <a:t> of </a:t>
            </a:r>
            <a:r>
              <a:rPr lang="fr-CH" dirty="0" err="1"/>
              <a:t>modified</a:t>
            </a:r>
            <a:r>
              <a:rPr lang="fr-CH" dirty="0"/>
              <a:t> support location 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7DC9C3-214B-9660-0A8A-7A788D3C701D}"/>
              </a:ext>
            </a:extLst>
          </p:cNvPr>
          <p:cNvSpPr txBox="1"/>
          <p:nvPr/>
        </p:nvSpPr>
        <p:spPr bwMode="auto">
          <a:xfrm>
            <a:off x="5105400" y="5782405"/>
            <a:ext cx="5551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/>
              <a:t>3rd </a:t>
            </a:r>
            <a:r>
              <a:rPr lang="fr-CH" dirty="0" err="1"/>
              <a:t>measurement</a:t>
            </a:r>
            <a:r>
              <a:rPr lang="fr-CH" dirty="0"/>
              <a:t> point (</a:t>
            </a:r>
            <a:r>
              <a:rPr lang="fr-CH" dirty="0" err="1"/>
              <a:t>potentiometer</a:t>
            </a:r>
            <a:r>
              <a:rPr lang="fr-CH" dirty="0"/>
              <a:t>) </a:t>
            </a:r>
          </a:p>
          <a:p>
            <a:pPr algn="ctr"/>
            <a:r>
              <a:rPr lang="fr-CH" sz="1200" i="1" dirty="0"/>
              <a:t>* SX 2024, B. Balhan - </a:t>
            </a:r>
            <a:r>
              <a:rPr lang="en-GB" sz="1200" i="1" dirty="0"/>
              <a:t>Operational experience with electrostatic septa at CERN</a:t>
            </a:r>
            <a:endParaRPr lang="fr-CH" sz="1200" i="1" dirty="0"/>
          </a:p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B85E5-FFC6-6471-9D98-A2A2918EA7E6}"/>
              </a:ext>
            </a:extLst>
          </p:cNvPr>
          <p:cNvSpPr txBox="1"/>
          <p:nvPr/>
        </p:nvSpPr>
        <p:spPr bwMode="auto">
          <a:xfrm>
            <a:off x="8305800" y="2661696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Support </a:t>
            </a:r>
            <a:r>
              <a:rPr lang="fr-CH" dirty="0" err="1"/>
              <a:t>connection</a:t>
            </a:r>
            <a:r>
              <a:rPr lang="fr-CH" dirty="0"/>
              <a:t> to anode</a:t>
            </a:r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5C6BC2D-30B6-D11D-7BFA-B0BFF23C6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15395"/>
              </p:ext>
            </p:extLst>
          </p:nvPr>
        </p:nvGraphicFramePr>
        <p:xfrm>
          <a:off x="4343400" y="3090607"/>
          <a:ext cx="3830418" cy="2606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oduct" r:id="rId6" imgW="5671800" imgH="3859920" progId="CATIA.Product">
                  <p:link updateAutomatic="1"/>
                </p:oleObj>
              </mc:Choice>
              <mc:Fallback>
                <p:oleObj name="Product" r:id="rId6" imgW="5671800" imgH="3859920" progId="CATIA.Product">
                  <p:link updateAutomatic="1"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64831422-85FA-43EC-B9AA-71AB8A107B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43400" y="3090607"/>
                        <a:ext cx="3830418" cy="2606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B551E-80DC-1A70-FF9F-338F7E1BC3C0}"/>
              </a:ext>
            </a:extLst>
          </p:cNvPr>
          <p:cNvCxnSpPr>
            <a:cxnSpLocks/>
          </p:cNvCxnSpPr>
          <p:nvPr/>
        </p:nvCxnSpPr>
        <p:spPr>
          <a:xfrm>
            <a:off x="6299200" y="4304046"/>
            <a:ext cx="406400" cy="2286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9977D5-AC35-F35A-F097-744C1C725C03}"/>
              </a:ext>
            </a:extLst>
          </p:cNvPr>
          <p:cNvSpPr txBox="1"/>
          <p:nvPr/>
        </p:nvSpPr>
        <p:spPr bwMode="auto">
          <a:xfrm>
            <a:off x="188259" y="1066800"/>
            <a:ext cx="4560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err="1">
                <a:solidFill>
                  <a:schemeClr val="tx2"/>
                </a:solidFill>
              </a:rPr>
              <a:t>Straightness</a:t>
            </a:r>
            <a:r>
              <a:rPr lang="fr-CH" sz="2000" b="1" dirty="0">
                <a:solidFill>
                  <a:schemeClr val="tx2"/>
                </a:solidFill>
              </a:rPr>
              <a:t> &amp; monitoring </a:t>
            </a:r>
            <a:r>
              <a:rPr lang="fr-CH" sz="2000" b="1" dirty="0" err="1">
                <a:solidFill>
                  <a:schemeClr val="tx2"/>
                </a:solidFill>
              </a:rPr>
              <a:t>features</a:t>
            </a:r>
            <a:r>
              <a:rPr lang="fr-CH" sz="2000" b="1" dirty="0">
                <a:solidFill>
                  <a:schemeClr val="tx2"/>
                </a:solidFill>
              </a:rPr>
              <a:t>:</a:t>
            </a:r>
          </a:p>
          <a:p>
            <a:endParaRPr lang="fr-CH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>
                <a:solidFill>
                  <a:schemeClr val="tx2"/>
                </a:solidFill>
              </a:rPr>
              <a:t>Anode supports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chemeClr val="tx2"/>
                </a:solidFill>
              </a:rPr>
              <a:t>impacts </a:t>
            </a:r>
            <a:r>
              <a:rPr lang="fr-CH" dirty="0" err="1">
                <a:solidFill>
                  <a:schemeClr val="tx2"/>
                </a:solidFill>
              </a:rPr>
              <a:t>wire</a:t>
            </a:r>
            <a:r>
              <a:rPr lang="fr-CH" dirty="0">
                <a:solidFill>
                  <a:schemeClr val="tx2"/>
                </a:solidFill>
              </a:rPr>
              <a:t> </a:t>
            </a:r>
            <a:r>
              <a:rPr lang="fr-CH" dirty="0" err="1">
                <a:solidFill>
                  <a:schemeClr val="tx2"/>
                </a:solidFill>
              </a:rPr>
              <a:t>holder</a:t>
            </a:r>
            <a:r>
              <a:rPr lang="fr-CH" dirty="0">
                <a:solidFill>
                  <a:schemeClr val="tx2"/>
                </a:solidFill>
              </a:rPr>
              <a:t> + </a:t>
            </a:r>
            <a:r>
              <a:rPr lang="fr-CH" dirty="0" err="1">
                <a:solidFill>
                  <a:schemeClr val="tx2"/>
                </a:solidFill>
              </a:rPr>
              <a:t>shield</a:t>
            </a:r>
            <a:endParaRPr lang="fr-CH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err="1">
                <a:solidFill>
                  <a:schemeClr val="tx2"/>
                </a:solidFill>
              </a:rPr>
              <a:t>Increase</a:t>
            </a:r>
            <a:r>
              <a:rPr lang="fr-CH" sz="2000" dirty="0">
                <a:solidFill>
                  <a:schemeClr val="tx2"/>
                </a:solidFill>
              </a:rPr>
              <a:t> </a:t>
            </a:r>
            <a:r>
              <a:rPr lang="fr-CH" sz="2000" dirty="0" err="1">
                <a:solidFill>
                  <a:schemeClr val="tx2"/>
                </a:solidFill>
              </a:rPr>
              <a:t>amount</a:t>
            </a:r>
            <a:r>
              <a:rPr lang="fr-CH" sz="2000" dirty="0">
                <a:solidFill>
                  <a:schemeClr val="tx2"/>
                </a:solidFill>
              </a:rPr>
              <a:t> PT100s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err="1">
                <a:solidFill>
                  <a:schemeClr val="tx2"/>
                </a:solidFill>
              </a:rPr>
              <a:t>Add</a:t>
            </a:r>
            <a:r>
              <a:rPr lang="fr-CH" sz="2000" dirty="0">
                <a:solidFill>
                  <a:schemeClr val="tx2"/>
                </a:solidFill>
              </a:rPr>
              <a:t> </a:t>
            </a:r>
            <a:r>
              <a:rPr lang="fr-CH" sz="2000" dirty="0" err="1">
                <a:solidFill>
                  <a:schemeClr val="tx2"/>
                </a:solidFill>
              </a:rPr>
              <a:t>displacement</a:t>
            </a:r>
            <a:r>
              <a:rPr lang="fr-CH" sz="2000" dirty="0">
                <a:solidFill>
                  <a:schemeClr val="tx2"/>
                </a:solidFill>
              </a:rPr>
              <a:t> monitoring</a:t>
            </a:r>
            <a:endParaRPr lang="en-GB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8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F0A77C-37A0-FF1A-1E22-A7B2BF4A8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56" y="184599"/>
            <a:ext cx="5609388" cy="31451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783629-6824-7B2C-F53E-892AAE76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u="sng" dirty="0">
                <a:latin typeface="+mn-lt"/>
                <a:ea typeface="+mn-ea"/>
                <a:cs typeface="+mn-cs"/>
              </a:rPr>
              <a:t>3rd measuring point</a:t>
            </a:r>
            <a:endParaRPr lang="en-GB" sz="2000" u="sng" dirty="0"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78F6-D31C-047E-B779-1AEF118A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F. Lackner, SX workshop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FFE5-A45D-6680-EECD-974EF1582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19FB2F-9F36-DDA5-657D-BC64FC7557AD}"/>
              </a:ext>
            </a:extLst>
          </p:cNvPr>
          <p:cNvSpPr txBox="1"/>
          <p:nvPr/>
        </p:nvSpPr>
        <p:spPr>
          <a:xfrm>
            <a:off x="407988" y="3335424"/>
            <a:ext cx="7631854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Max. displacement of the measurement point: ±5mm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No major change, </a:t>
            </a:r>
            <a:r>
              <a:rPr lang="en-US" b="1" dirty="0">
                <a:solidFill>
                  <a:schemeClr val="tx2"/>
                </a:solidFill>
                <a:sym typeface="Wingdings" panose="05000000000000000000" pitchFamily="2" charset="2"/>
              </a:rPr>
              <a:t>use of existing feedthrough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b="1" dirty="0" err="1">
                <a:solidFill>
                  <a:schemeClr val="tx2"/>
                </a:solidFill>
              </a:rPr>
              <a:t>Requires</a:t>
            </a:r>
            <a:r>
              <a:rPr lang="fr-CH" b="1" dirty="0">
                <a:solidFill>
                  <a:schemeClr val="tx2"/>
                </a:solidFill>
              </a:rPr>
              <a:t> </a:t>
            </a:r>
            <a:r>
              <a:rPr lang="fr-CH" b="1" dirty="0" err="1">
                <a:solidFill>
                  <a:schemeClr val="tx2"/>
                </a:solidFill>
              </a:rPr>
              <a:t>lab</a:t>
            </a:r>
            <a:r>
              <a:rPr lang="fr-CH" b="1" dirty="0">
                <a:solidFill>
                  <a:schemeClr val="tx2"/>
                </a:solidFill>
              </a:rPr>
              <a:t> </a:t>
            </a:r>
            <a:r>
              <a:rPr lang="fr-CH" b="1" dirty="0" err="1">
                <a:solidFill>
                  <a:schemeClr val="tx2"/>
                </a:solidFill>
              </a:rPr>
              <a:t>testing</a:t>
            </a:r>
            <a:r>
              <a:rPr lang="fr-CH" b="1" dirty="0">
                <a:solidFill>
                  <a:schemeClr val="tx2"/>
                </a:solidFill>
              </a:rPr>
              <a:t> </a:t>
            </a:r>
            <a:r>
              <a:rPr lang="fr-CH" dirty="0">
                <a:solidFill>
                  <a:schemeClr val="tx2"/>
                </a:solidFill>
              </a:rPr>
              <a:t>and calibration </a:t>
            </a:r>
            <a:r>
              <a:rPr lang="fr-CH" dirty="0" err="1">
                <a:solidFill>
                  <a:schemeClr val="tx2"/>
                </a:solidFill>
              </a:rPr>
              <a:t>measurements</a:t>
            </a: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 (f{</a:t>
            </a:r>
            <a:r>
              <a:rPr lang="en-US" dirty="0" err="1">
                <a:solidFill>
                  <a:schemeClr val="tx2"/>
                </a:solidFill>
                <a:sym typeface="Wingdings" panose="05000000000000000000" pitchFamily="2" charset="2"/>
              </a:rPr>
              <a:t>x,T</a:t>
            </a: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}: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Impact from self-weight of anode</a:t>
            </a:r>
            <a:endParaRPr lang="en-GB" dirty="0">
              <a:solidFill>
                <a:schemeClr val="tx2"/>
              </a:solidFill>
            </a:endParaRP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Stiffness impact of bellows (indicated by manufacturer)</a:t>
            </a:r>
            <a:endParaRPr lang="en-GB" dirty="0">
              <a:solidFill>
                <a:schemeClr val="tx2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Reading precision (potentiometer ±15µm)</a:t>
            </a:r>
            <a:endParaRPr lang="en-GB" dirty="0">
              <a:solidFill>
                <a:schemeClr val="tx2"/>
              </a:solidFill>
            </a:endParaRP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Validate CTE impact (Invar shaft + Intermediate block)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F315A-DA57-B9E1-868D-1E4EAE65E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8341" y="3074831"/>
            <a:ext cx="4108164" cy="1175529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79603A7-C37D-B535-BA97-BAE673E6A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675807"/>
              </p:ext>
            </p:extLst>
          </p:nvPr>
        </p:nvGraphicFramePr>
        <p:xfrm>
          <a:off x="7598341" y="4414329"/>
          <a:ext cx="4108163" cy="166561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32201">
                  <a:extLst>
                    <a:ext uri="{9D8B030D-6E8A-4147-A177-3AD203B41FA5}">
                      <a16:colId xmlns:a16="http://schemas.microsoft.com/office/drawing/2014/main" val="2912615714"/>
                    </a:ext>
                  </a:extLst>
                </a:gridCol>
                <a:gridCol w="1775962">
                  <a:extLst>
                    <a:ext uri="{9D8B030D-6E8A-4147-A177-3AD203B41FA5}">
                      <a16:colId xmlns:a16="http://schemas.microsoft.com/office/drawing/2014/main" val="2513959846"/>
                    </a:ext>
                  </a:extLst>
                </a:gridCol>
              </a:tblGrid>
              <a:tr h="170342">
                <a:tc>
                  <a:txBody>
                    <a:bodyPr/>
                    <a:lstStyle/>
                    <a:p>
                      <a:r>
                        <a:rPr lang="en-US" sz="1200" dirty="0"/>
                        <a:t>Material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Dilatation (100°C)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83061"/>
                  </a:ext>
                </a:extLst>
              </a:tr>
              <a:tr h="17034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All 304L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202µm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209430"/>
                  </a:ext>
                </a:extLst>
              </a:tr>
              <a:tr h="17034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Intermediate block Ti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193µm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569364"/>
                  </a:ext>
                </a:extLst>
              </a:tr>
              <a:tr h="17034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Shaft INVAR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48µm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15557"/>
                  </a:ext>
                </a:extLst>
              </a:tr>
              <a:tr h="29401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Shaft + Inter block INVAR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25µm</a:t>
                      </a:r>
                      <a:endParaRPr lang="en-GB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095302"/>
                  </a:ext>
                </a:extLst>
              </a:tr>
              <a:tr h="17034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All INVAR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303030"/>
                          </a:solidFill>
                        </a:rPr>
                        <a:t>18µm</a:t>
                      </a:r>
                      <a:endParaRPr lang="en-GB" sz="1200" dirty="0">
                        <a:solidFill>
                          <a:srgbClr val="30303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556770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0C720D1-0CFD-5787-871A-A9F668460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341" y="364068"/>
            <a:ext cx="3994777" cy="28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8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17203</TotalTime>
  <Words>2426</Words>
  <Application>Microsoft Office PowerPoint</Application>
  <DocSecurity>0</DocSecurity>
  <PresentationFormat>Widescreen</PresentationFormat>
  <Paragraphs>534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 Narrow</vt:lpstr>
      <vt:lpstr>Arial</vt:lpstr>
      <vt:lpstr>Calibri</vt:lpstr>
      <vt:lpstr>Cambria Math</vt:lpstr>
      <vt:lpstr>Söhne</vt:lpstr>
      <vt:lpstr>Wingdings</vt:lpstr>
      <vt:lpstr>Office Theme</vt:lpstr>
      <vt:lpstr>SMARTEAM://_STFILE_C:/SMARTEAMProd_Tmp/bbalhan/CAD000565652.CATProduct%25VERS_1</vt:lpstr>
      <vt:lpstr>R&amp;D on low-Z electrostatic septa at CERN  F. Lackner, B. Balhan, M. Fraser, A. Prost, C. Rebiere</vt:lpstr>
      <vt:lpstr>PowerPoint Presentation</vt:lpstr>
      <vt:lpstr>Introduction – ZS anode</vt:lpstr>
      <vt:lpstr>SPS ZS Layout</vt:lpstr>
      <vt:lpstr>PowerPoint Presentation</vt:lpstr>
      <vt:lpstr>PowerPoint Presentation</vt:lpstr>
      <vt:lpstr>PowerPoint Presentation</vt:lpstr>
      <vt:lpstr>PowerPoint Presentation</vt:lpstr>
      <vt:lpstr>3rd measuring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Anode machining:</vt:lpstr>
      <vt:lpstr>Status of metrology + Sensors</vt:lpstr>
      <vt:lpstr>Concept of Bessel points</vt:lpstr>
      <vt:lpstr>Metrology of an unwired anode</vt:lpstr>
      <vt:lpstr>Profilometer metrology for wires </vt:lpstr>
      <vt:lpstr>Profilometer metrology</vt:lpstr>
      <vt:lpstr>Anode activation – Low-Z?</vt:lpstr>
      <vt:lpstr>Low-Z anode, initial thoughts:</vt:lpstr>
      <vt:lpstr>Strategy:</vt:lpstr>
      <vt:lpstr>Conclusions</vt:lpstr>
      <vt:lpstr>PowerPoint Presentation</vt:lpstr>
    </vt:vector>
  </TitlesOfParts>
  <Manager/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Fabrizio Pirozzi</dc:creator>
  <cp:keywords/>
  <dc:description/>
  <cp:lastModifiedBy>Friedrich Lackner</cp:lastModifiedBy>
  <cp:revision>423</cp:revision>
  <dcterms:created xsi:type="dcterms:W3CDTF">2021-10-19T11:53:28Z</dcterms:created>
  <dcterms:modified xsi:type="dcterms:W3CDTF">2025-10-07T14:07:13Z</dcterms:modified>
  <cp:category/>
  <dc:identifier/>
  <cp:contentStatus/>
  <dc:language/>
  <cp:version/>
</cp:coreProperties>
</file>