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338" r:id="rId3"/>
    <p:sldId id="259" r:id="rId4"/>
    <p:sldId id="315" r:id="rId5"/>
    <p:sldId id="305" r:id="rId6"/>
    <p:sldId id="341" r:id="rId7"/>
    <p:sldId id="337" r:id="rId8"/>
    <p:sldId id="339" r:id="rId9"/>
    <p:sldId id="257" r:id="rId10"/>
    <p:sldId id="343" r:id="rId11"/>
    <p:sldId id="344" r:id="rId12"/>
    <p:sldId id="342" r:id="rId13"/>
    <p:sldId id="258" r:id="rId14"/>
    <p:sldId id="348" r:id="rId15"/>
    <p:sldId id="349" r:id="rId16"/>
    <p:sldId id="260" r:id="rId17"/>
    <p:sldId id="345" r:id="rId18"/>
    <p:sldId id="346" r:id="rId19"/>
    <p:sldId id="261" r:id="rId20"/>
    <p:sldId id="262" r:id="rId21"/>
    <p:sldId id="347" r:id="rId22"/>
    <p:sldId id="352" r:id="rId23"/>
    <p:sldId id="351" r:id="rId24"/>
    <p:sldId id="271" r:id="rId25"/>
    <p:sldId id="272" r:id="rId26"/>
    <p:sldId id="35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500"/>
    <a:srgbClr val="800080"/>
    <a:srgbClr val="6900FF"/>
    <a:srgbClr val="006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20"/>
    <p:restoredTop sz="94694"/>
  </p:normalViewPr>
  <p:slideViewPr>
    <p:cSldViewPr snapToGrid="0" snapToObjects="1">
      <p:cViewPr varScale="1">
        <p:scale>
          <a:sx n="123" d="100"/>
          <a:sy n="123" d="100"/>
        </p:scale>
        <p:origin x="8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wlin1@bnl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Extraction Bump Digital Twin for NSRL slow extraction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Slow Extraction Workshop</a:t>
            </a:r>
          </a:p>
          <a:p>
            <a:r>
              <a:rPr lang="en-US" dirty="0"/>
              <a:t>Oct 6-9,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Weijian (Lucy) Lin, Trevor Olsen, Eiad Hamwi, Kevin Brown, et al.</a:t>
            </a:r>
            <a:endParaRPr lang="en-US" sz="800" dirty="0"/>
          </a:p>
          <a:p>
            <a:r>
              <a:rPr lang="en-US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wlin1@bnl.gov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6AF03-515F-0C6A-A4B2-7E892E09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Orbit distortion via local bump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E744B2-3A51-98A3-EA88-C766AE163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DD074F-8AEC-0CF8-DADF-778CC70C8C6D}"/>
                  </a:ext>
                </a:extLst>
              </p:cNvPr>
              <p:cNvSpPr txBox="1"/>
              <p:nvPr/>
            </p:nvSpPr>
            <p:spPr>
              <a:xfrm>
                <a:off x="571501" y="1228888"/>
                <a:ext cx="11048999" cy="4575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When a bump is excited, the main magnet field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/>
                  <a:t> is changed, and the closed orbit solution experiences a kick angle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den>
                    </m:f>
                  </m:oMath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new orbit at location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/>
                  <a:t> in the Booster with bump on at location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dirty="0"/>
                  <a:t> is: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new angle at location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/>
                  <a:t> is the derivative: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DD074F-8AEC-0CF8-DADF-778CC70C8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1228888"/>
                <a:ext cx="11048999" cy="4575676"/>
              </a:xfrm>
              <a:prstGeom prst="rect">
                <a:avLst/>
              </a:prstGeom>
              <a:blipFill>
                <a:blip r:embed="rId2"/>
                <a:stretch>
                  <a:fillRect l="-575" t="-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18BE72-3D1E-A665-5F13-D1AAE5B08223}"/>
                  </a:ext>
                </a:extLst>
              </p:cNvPr>
              <p:cNvSpPr txBox="1"/>
              <p:nvPr/>
            </p:nvSpPr>
            <p:spPr>
              <a:xfrm>
                <a:off x="3284483" y="2873217"/>
                <a:ext cx="5202257" cy="6435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𝜋𝜈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𝑑𝑝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18BE72-3D1E-A665-5F13-D1AAE5B08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483" y="2873217"/>
                <a:ext cx="5202257" cy="643509"/>
              </a:xfrm>
              <a:prstGeom prst="rect">
                <a:avLst/>
              </a:prstGeom>
              <a:blipFill>
                <a:blip r:embed="rId3"/>
                <a:stretch>
                  <a:fillRect r="-730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E15195-34B4-360D-D9AF-E36EC654B229}"/>
                  </a:ext>
                </a:extLst>
              </p:cNvPr>
              <p:cNvSpPr txBox="1"/>
              <p:nvPr/>
            </p:nvSpPr>
            <p:spPr>
              <a:xfrm>
                <a:off x="1543119" y="4452600"/>
                <a:ext cx="9105762" cy="6422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𝜋𝜈</m:t>
                                  </m:r>
                                </m:e>
                              </m:d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rad>
                            </m:e>
                          </m:func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𝜋𝜈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𝜋𝜈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E15195-34B4-360D-D9AF-E36EC654B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119" y="4452600"/>
                <a:ext cx="9105762" cy="642292"/>
              </a:xfrm>
              <a:prstGeom prst="rect">
                <a:avLst/>
              </a:prstGeom>
              <a:blipFill>
                <a:blip r:embed="rId4"/>
                <a:stretch>
                  <a:fillRect t="-3846" r="-279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1EE13C-9E34-DC41-DF36-97AEEDC37849}"/>
                  </a:ext>
                </a:extLst>
              </p:cNvPr>
              <p:cNvSpPr txBox="1"/>
              <p:nvPr/>
            </p:nvSpPr>
            <p:spPr>
              <a:xfrm>
                <a:off x="3778468" y="5478288"/>
                <a:ext cx="3779496" cy="6525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1EE13C-9E34-DC41-DF36-97AEEDC37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468" y="5478288"/>
                <a:ext cx="3779496" cy="652551"/>
              </a:xfrm>
              <a:prstGeom prst="rect">
                <a:avLst/>
              </a:prstGeom>
              <a:blipFill>
                <a:blip r:embed="rId5"/>
                <a:stretch>
                  <a:fillRect l="-334" t="-176923" r="-669" b="-25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6570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95FD0-A697-5EF3-EF80-894A02BF7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Design bump strength calculation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8E69DF-A864-DAB0-DC13-5B2E1E0B1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D3E171-793E-57A6-9BA5-903988A86819}"/>
                  </a:ext>
                </a:extLst>
              </p:cNvPr>
              <p:cNvSpPr txBox="1"/>
              <p:nvPr/>
            </p:nvSpPr>
            <p:spPr>
              <a:xfrm>
                <a:off x="571501" y="1342863"/>
                <a:ext cx="1104899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Strengths of the five bumps can be calculated for a design bump with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desired location and angle at D3 and D6 septa: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minimal residual orbit in the rest of the Booster ring: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D3E171-793E-57A6-9BA5-903988A86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1342863"/>
                <a:ext cx="11048999" cy="2862322"/>
              </a:xfrm>
              <a:prstGeom prst="rect">
                <a:avLst/>
              </a:prstGeom>
              <a:blipFill>
                <a:blip r:embed="rId2"/>
                <a:stretch>
                  <a:fillRect l="-575" t="-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D5BC23-5232-987A-6B9A-D57B96DE763C}"/>
                  </a:ext>
                </a:extLst>
              </p:cNvPr>
              <p:cNvSpPr txBox="1"/>
              <p:nvPr/>
            </p:nvSpPr>
            <p:spPr>
              <a:xfrm>
                <a:off x="2801006" y="3090128"/>
                <a:ext cx="5922579" cy="18142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ba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6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6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sz="24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  <m: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  <m: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altLang="zh-CN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6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6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𝑑𝑝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D5BC23-5232-987A-6B9A-D57B96DE7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006" y="3090128"/>
                <a:ext cx="5922579" cy="1814279"/>
              </a:xfrm>
              <a:prstGeom prst="rect">
                <a:avLst/>
              </a:prstGeom>
              <a:blipFill>
                <a:blip r:embed="rId3"/>
                <a:stretch>
                  <a:fillRect t="-694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F09085E-CCF5-89FA-D0C0-251EDDDF996C}"/>
                  </a:ext>
                </a:extLst>
              </p:cNvPr>
              <p:cNvSpPr/>
              <p:nvPr/>
            </p:nvSpPr>
            <p:spPr>
              <a:xfrm>
                <a:off x="2969172" y="5533364"/>
                <a:ext cx="3626069" cy="80145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Coefficients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for 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angle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on previous slide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F09085E-CCF5-89FA-D0C0-251EDDDF9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172" y="5533364"/>
                <a:ext cx="3626069" cy="8014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260EE64E-63AA-545F-C332-D2BF1E3E89C6}"/>
              </a:ext>
            </a:extLst>
          </p:cNvPr>
          <p:cNvSpPr/>
          <p:nvPr/>
        </p:nvSpPr>
        <p:spPr>
          <a:xfrm>
            <a:off x="4529959" y="3731172"/>
            <a:ext cx="252248" cy="5570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B06F2A-384C-2FB8-9FC7-862D7CBFC57C}"/>
              </a:ext>
            </a:extLst>
          </p:cNvPr>
          <p:cNvCxnSpPr/>
          <p:nvPr/>
        </p:nvCxnSpPr>
        <p:spPr>
          <a:xfrm>
            <a:off x="4656083" y="4382814"/>
            <a:ext cx="0" cy="10930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815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CA56-64F4-B633-67D3-D3DDFFC0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Bump simulation vs. measurement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296FE0-EEFD-3975-4178-781BFAF41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5" name="Picture 4" descr="Chart, line chart&#10;&#10;AI-generated content may be incorrect.">
            <a:extLst>
              <a:ext uri="{FF2B5EF4-FFF2-40B4-BE49-F238E27FC236}">
                <a16:creationId xmlns:a16="http://schemas.microsoft.com/office/drawing/2014/main" id="{BD7F5C5C-87B6-D6AE-9E40-F4F468380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41" y="2309098"/>
            <a:ext cx="7772400" cy="41900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960761-3F38-2EEC-B149-45E3CE59D0A7}"/>
              </a:ext>
            </a:extLst>
          </p:cNvPr>
          <p:cNvSpPr txBox="1"/>
          <p:nvPr/>
        </p:nvSpPr>
        <p:spPr>
          <a:xfrm>
            <a:off x="571500" y="1334232"/>
            <a:ext cx="1114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Single bump measurement (C7 bump = 80 Amp shown) show good agreement with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Bump defined as horizontal kicker in MAD-X, dipole field error in Bmad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936344-F71F-33CF-CCD8-5FD613E6BFC1}"/>
              </a:ext>
            </a:extLst>
          </p:cNvPr>
          <p:cNvSpPr txBox="1"/>
          <p:nvPr/>
        </p:nvSpPr>
        <p:spPr>
          <a:xfrm>
            <a:off x="9360108" y="424168"/>
            <a:ext cx="204414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618 MeV/n Silicon</a:t>
            </a:r>
          </a:p>
        </p:txBody>
      </p:sp>
    </p:spTree>
    <p:extLst>
      <p:ext uri="{BB962C8B-B14F-4D97-AF65-F5344CB8AC3E}">
        <p14:creationId xmlns:p14="http://schemas.microsoft.com/office/powerpoint/2010/main" val="549932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675C6-4685-744B-90F5-8AF364C48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Bump design vs. Reality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49F24E-8528-CAA4-8670-D912F5028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DC786-5D66-D8F4-76F8-D96A1C672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36" y="2781417"/>
            <a:ext cx="5945332" cy="3139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B3D687-A20C-37D2-2D39-FFDA39441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668" y="2827406"/>
            <a:ext cx="5945332" cy="3047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9F335D-D80C-1859-ACD9-1086A3AB93B6}"/>
              </a:ext>
            </a:extLst>
          </p:cNvPr>
          <p:cNvSpPr txBox="1"/>
          <p:nvPr/>
        </p:nvSpPr>
        <p:spPr>
          <a:xfrm>
            <a:off x="666725" y="1501843"/>
            <a:ext cx="10348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Surprise discovery: operational bump is miles away from design bump due to years of blind tuning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6E5EB-5F67-BA66-B86B-CA475560EBB2}"/>
              </a:ext>
            </a:extLst>
          </p:cNvPr>
          <p:cNvSpPr txBox="1"/>
          <p:nvPr/>
        </p:nvSpPr>
        <p:spPr>
          <a:xfrm>
            <a:off x="9360108" y="424168"/>
            <a:ext cx="204414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618 MeV/n Silicon</a:t>
            </a:r>
          </a:p>
        </p:txBody>
      </p:sp>
    </p:spTree>
    <p:extLst>
      <p:ext uri="{BB962C8B-B14F-4D97-AF65-F5344CB8AC3E}">
        <p14:creationId xmlns:p14="http://schemas.microsoft.com/office/powerpoint/2010/main" val="509973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2E1C5-16D6-9CAC-14BB-8A00BE3C6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20A236-4C00-240D-E4B9-4C6466DCA2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Digital Twin</a:t>
            </a:r>
            <a:r>
              <a:rPr lang="zh-CN" altLang="en-US" dirty="0"/>
              <a:t> </a:t>
            </a:r>
            <a:r>
              <a:rPr lang="en-US" altLang="zh-CN" dirty="0"/>
              <a:t>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49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980A49-3EA0-2737-1002-1D3C94629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What is digital twin (DT)?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5BDB35-F7CF-EFEF-ECBA-E8075ED689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 descr="Graphical user interface&#10;&#10;AI-generated content may be incorrect.">
            <a:extLst>
              <a:ext uri="{FF2B5EF4-FFF2-40B4-BE49-F238E27FC236}">
                <a16:creationId xmlns:a16="http://schemas.microsoft.com/office/drawing/2014/main" id="{1A9A3612-643C-04EC-BB9C-680286710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38" y="2818126"/>
            <a:ext cx="3700998" cy="3863594"/>
          </a:xfrm>
          <a:prstGeom prst="rect">
            <a:avLst/>
          </a:prstGeom>
        </p:spPr>
      </p:pic>
      <p:pic>
        <p:nvPicPr>
          <p:cNvPr id="9" name="Picture 8" descr="Diagram&#10;&#10;AI-generated content may be incorrect.">
            <a:extLst>
              <a:ext uri="{FF2B5EF4-FFF2-40B4-BE49-F238E27FC236}">
                <a16:creationId xmlns:a16="http://schemas.microsoft.com/office/drawing/2014/main" id="{E54EBE43-F5AE-92FE-6EE6-CE89F938B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411" y="3176911"/>
            <a:ext cx="5393357" cy="33153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BDFEC1-E66C-18D8-3E82-38B7768CEF97}"/>
              </a:ext>
            </a:extLst>
          </p:cNvPr>
          <p:cNvSpPr txBox="1"/>
          <p:nvPr/>
        </p:nvSpPr>
        <p:spPr>
          <a:xfrm>
            <a:off x="685801" y="1215376"/>
            <a:ext cx="1079906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"A digital twin is a set of virtual information constructs that mimics the structure, context, and behavior of a natural, engineered, or social system (or system-of-systems), is dynamically updated with data from its physical twin, has a predictive capability, and informs decisions that realize value. The bidirectional interaction between the virtual and the physical is central to the digital twin.”</a:t>
            </a:r>
          </a:p>
          <a:p>
            <a:endParaRPr lang="en-US" sz="600" dirty="0"/>
          </a:p>
          <a:p>
            <a:r>
              <a:rPr lang="en-US" sz="1700" dirty="0"/>
              <a:t>					</a:t>
            </a:r>
            <a:r>
              <a:rPr lang="en-US" sz="1400" dirty="0"/>
              <a:t>- Foundational Research Gaps and Future Directions for Digital Twins (2024)</a:t>
            </a:r>
          </a:p>
          <a:p>
            <a:r>
              <a:rPr lang="en-US" sz="1400" dirty="0"/>
              <a:t>			  		  National Academies of Sciences, Engineering, and Medicine report</a:t>
            </a:r>
          </a:p>
        </p:txBody>
      </p:sp>
    </p:spTree>
    <p:extLst>
      <p:ext uri="{BB962C8B-B14F-4D97-AF65-F5344CB8AC3E}">
        <p14:creationId xmlns:p14="http://schemas.microsoft.com/office/powerpoint/2010/main" val="1615531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72D2D-3518-4051-2C4A-32D19B579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Digital Twin for extraction bump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825F4E-97A5-7019-2CC2-88A48463A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F14236-C4FE-7643-848A-F5EB30CA0C90}"/>
              </a:ext>
            </a:extLst>
          </p:cNvPr>
          <p:cNvSpPr txBox="1"/>
          <p:nvPr/>
        </p:nvSpPr>
        <p:spPr>
          <a:xfrm>
            <a:off x="9360108" y="424168"/>
            <a:ext cx="1774845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GeV/n Proton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75C3B04-B3A1-410A-C4A2-2DD532FF72EF}"/>
              </a:ext>
            </a:extLst>
          </p:cNvPr>
          <p:cNvGrpSpPr/>
          <p:nvPr/>
        </p:nvGrpSpPr>
        <p:grpSpPr>
          <a:xfrm>
            <a:off x="357289" y="1552217"/>
            <a:ext cx="11477422" cy="4642894"/>
            <a:chOff x="357289" y="1673701"/>
            <a:chExt cx="11477422" cy="464289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AAAA108-4905-EB0C-B927-6C56B6FC998A}"/>
                </a:ext>
              </a:extLst>
            </p:cNvPr>
            <p:cNvGrpSpPr/>
            <p:nvPr/>
          </p:nvGrpSpPr>
          <p:grpSpPr>
            <a:xfrm>
              <a:off x="357289" y="1673701"/>
              <a:ext cx="8385431" cy="4642894"/>
              <a:chOff x="1903284" y="1673701"/>
              <a:chExt cx="8385431" cy="4642894"/>
            </a:xfrm>
          </p:grpSpPr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2FB2F7FD-7417-0259-2C39-14E24F1D1E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552"/>
              <a:stretch>
                <a:fillRect/>
              </a:stretch>
            </p:blipFill>
            <p:spPr bwMode="auto">
              <a:xfrm>
                <a:off x="1903284" y="1673701"/>
                <a:ext cx="8385431" cy="4642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0E8BE83-9690-5EBE-F7C1-9A05C86E2E8A}"/>
                  </a:ext>
                </a:extLst>
              </p:cNvPr>
              <p:cNvSpPr/>
              <p:nvPr/>
            </p:nvSpPr>
            <p:spPr>
              <a:xfrm>
                <a:off x="2638097" y="2112579"/>
                <a:ext cx="5181600" cy="189187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367902D9-F80B-0FD5-DD66-A1B3AC73F5FA}"/>
                  </a:ext>
                </a:extLst>
              </p:cNvPr>
              <p:cNvSpPr/>
              <p:nvPr/>
            </p:nvSpPr>
            <p:spPr>
              <a:xfrm>
                <a:off x="2697628" y="2301766"/>
                <a:ext cx="5031910" cy="189187"/>
              </a:xfrm>
              <a:prstGeom prst="round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C945B30-60EB-E147-BC98-0BA7DF75437B}"/>
                </a:ext>
              </a:extLst>
            </p:cNvPr>
            <p:cNvSpPr/>
            <p:nvPr/>
          </p:nvSpPr>
          <p:spPr>
            <a:xfrm>
              <a:off x="9055849" y="1877779"/>
              <a:ext cx="2778862" cy="751598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Load live bump currents from real machine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5552D47-9FAB-D09E-F5A6-BC8F41DF2421}"/>
                </a:ext>
              </a:extLst>
            </p:cNvPr>
            <p:cNvSpPr/>
            <p:nvPr/>
          </p:nvSpPr>
          <p:spPr>
            <a:xfrm>
              <a:off x="9055849" y="2924468"/>
              <a:ext cx="2778862" cy="751598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Simulated D3 + D6 orbit info using live bumps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9AE01AA-7FE1-7EC0-8D82-6C9B2D9E8CB5}"/>
                </a:ext>
              </a:extLst>
            </p:cNvPr>
            <p:cNvSpPr/>
            <p:nvPr/>
          </p:nvSpPr>
          <p:spPr>
            <a:xfrm>
              <a:off x="9055849" y="3971157"/>
              <a:ext cx="2778862" cy="751598"/>
            </a:xfrm>
            <a:prstGeom prst="roundRect">
              <a:avLst/>
            </a:prstGeom>
            <a:noFill/>
            <a:ln w="19050">
              <a:solidFill>
                <a:srgbClr val="8000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Simulated bump orbit using live bumps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80E3287-B58F-1413-9E3B-3A0B17CCFC6B}"/>
                </a:ext>
              </a:extLst>
            </p:cNvPr>
            <p:cNvSpPr/>
            <p:nvPr/>
          </p:nvSpPr>
          <p:spPr>
            <a:xfrm>
              <a:off x="9055849" y="5017846"/>
              <a:ext cx="2778862" cy="922812"/>
            </a:xfrm>
            <a:prstGeom prst="roundRect">
              <a:avLst/>
            </a:prstGeom>
            <a:noFill/>
            <a:ln w="19050">
              <a:solidFill>
                <a:srgbClr val="FFA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Real bump orbit measured by beam position monitors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B792588-94F4-6A3F-7C9B-304F1CD516A8}"/>
                </a:ext>
              </a:extLst>
            </p:cNvPr>
            <p:cNvCxnSpPr/>
            <p:nvPr/>
          </p:nvCxnSpPr>
          <p:spPr>
            <a:xfrm>
              <a:off x="6273702" y="2205872"/>
              <a:ext cx="2691189" cy="0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D1F9C8C-529B-ED53-5D30-1A417D85750D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6183543" y="2396360"/>
              <a:ext cx="2781348" cy="661214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5C35A67-EB7C-EA98-8E22-695C14E59D3F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086653"/>
              <a:ext cx="2868891" cy="1280395"/>
            </a:xfrm>
            <a:prstGeom prst="straightConnector1">
              <a:avLst/>
            </a:prstGeom>
            <a:ln w="12700">
              <a:solidFill>
                <a:srgbClr val="8000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F8C2BD3-B17E-9963-7757-2BEC998AC81A}"/>
                </a:ext>
              </a:extLst>
            </p:cNvPr>
            <p:cNvCxnSpPr>
              <a:cxnSpLocks/>
            </p:cNvCxnSpPr>
            <p:nvPr/>
          </p:nvCxnSpPr>
          <p:spPr>
            <a:xfrm>
              <a:off x="5636821" y="4057403"/>
              <a:ext cx="3328070" cy="1504584"/>
            </a:xfrm>
            <a:prstGeom prst="straightConnector1">
              <a:avLst/>
            </a:prstGeom>
            <a:ln w="12700">
              <a:solidFill>
                <a:srgbClr val="FFA5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889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0FB24-743F-ACBF-9DA2-D12C86D2B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4F69F-ACE6-7CC4-5966-26E49975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Digital Twin for extraction bump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3626D2-FC10-CC8A-B2D7-27EB0BE02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E8E23-E3F9-A172-ED36-F59F47F556A6}"/>
              </a:ext>
            </a:extLst>
          </p:cNvPr>
          <p:cNvSpPr txBox="1"/>
          <p:nvPr/>
        </p:nvSpPr>
        <p:spPr>
          <a:xfrm>
            <a:off x="9360108" y="424168"/>
            <a:ext cx="1774845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GeV/n Proton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CF0FA7-CA33-5673-D67D-79A49A19897B}"/>
              </a:ext>
            </a:extLst>
          </p:cNvPr>
          <p:cNvGrpSpPr/>
          <p:nvPr/>
        </p:nvGrpSpPr>
        <p:grpSpPr>
          <a:xfrm>
            <a:off x="357289" y="1552217"/>
            <a:ext cx="11477422" cy="4642894"/>
            <a:chOff x="357289" y="1673701"/>
            <a:chExt cx="11477422" cy="464289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9DB5D83-64A0-E7A3-096D-573D30742B0A}"/>
                </a:ext>
              </a:extLst>
            </p:cNvPr>
            <p:cNvGrpSpPr/>
            <p:nvPr/>
          </p:nvGrpSpPr>
          <p:grpSpPr>
            <a:xfrm>
              <a:off x="357289" y="1673701"/>
              <a:ext cx="8385431" cy="4642894"/>
              <a:chOff x="1903284" y="1673701"/>
              <a:chExt cx="8385431" cy="4642894"/>
            </a:xfrm>
          </p:grpSpPr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400953C4-D9B2-D4A3-5851-177AD9B7E8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552"/>
              <a:stretch>
                <a:fillRect/>
              </a:stretch>
            </p:blipFill>
            <p:spPr bwMode="auto">
              <a:xfrm>
                <a:off x="1903284" y="1673701"/>
                <a:ext cx="8385431" cy="4642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8AAA2644-586F-3593-FAA0-B7677CE3C053}"/>
                  </a:ext>
                </a:extLst>
              </p:cNvPr>
              <p:cNvSpPr/>
              <p:nvPr/>
            </p:nvSpPr>
            <p:spPr>
              <a:xfrm>
                <a:off x="8523881" y="2180871"/>
                <a:ext cx="1764833" cy="1790285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DA9FAA34-A45C-D56C-061C-1CF8683A8AB6}"/>
                  </a:ext>
                </a:extLst>
              </p:cNvPr>
              <p:cNvSpPr/>
              <p:nvPr/>
            </p:nvSpPr>
            <p:spPr>
              <a:xfrm>
                <a:off x="8590851" y="4033526"/>
                <a:ext cx="1630018" cy="238540"/>
              </a:xfrm>
              <a:prstGeom prst="round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72F1C9B-0EA1-B276-A570-1967BAF47979}"/>
                </a:ext>
              </a:extLst>
            </p:cNvPr>
            <p:cNvSpPr/>
            <p:nvPr/>
          </p:nvSpPr>
          <p:spPr>
            <a:xfrm>
              <a:off x="9055849" y="1877779"/>
              <a:ext cx="2778862" cy="751598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Use Bmad to fit any design bump shape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5B825E9-0B69-D919-078B-570D35BD9AEE}"/>
                </a:ext>
              </a:extLst>
            </p:cNvPr>
            <p:cNvSpPr/>
            <p:nvPr/>
          </p:nvSpPr>
          <p:spPr>
            <a:xfrm>
              <a:off x="9055849" y="2924468"/>
              <a:ext cx="2778862" cy="751598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Send calculated bump currents to real machine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033BED7-E209-9F63-4B01-591067ABA114}"/>
                </a:ext>
              </a:extLst>
            </p:cNvPr>
            <p:cNvSpPr/>
            <p:nvPr/>
          </p:nvSpPr>
          <p:spPr>
            <a:xfrm>
              <a:off x="9055849" y="3971157"/>
              <a:ext cx="2778862" cy="922812"/>
            </a:xfrm>
            <a:prstGeom prst="roundRect">
              <a:avLst/>
            </a:prstGeom>
            <a:noFill/>
            <a:ln w="19050">
              <a:solidFill>
                <a:srgbClr val="8000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Time stamps in Booster cycle used to measure bump orbit 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911A1E3-6BEF-9055-033A-621DE5783EB6}"/>
                </a:ext>
              </a:extLst>
            </p:cNvPr>
            <p:cNvSpPr/>
            <p:nvPr/>
          </p:nvSpPr>
          <p:spPr>
            <a:xfrm>
              <a:off x="9055849" y="5220176"/>
              <a:ext cx="2778862" cy="749808"/>
            </a:xfrm>
            <a:prstGeom prst="roundRect">
              <a:avLst/>
            </a:prstGeom>
            <a:noFill/>
            <a:ln w="19050">
              <a:solidFill>
                <a:srgbClr val="FFA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Save simulated and measured data</a:t>
              </a:r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6033D21-5AD1-8D67-B1F3-23B1A1CC918F}"/>
              </a:ext>
            </a:extLst>
          </p:cNvPr>
          <p:cNvSpPr/>
          <p:nvPr/>
        </p:nvSpPr>
        <p:spPr>
          <a:xfrm>
            <a:off x="6974526" y="4212952"/>
            <a:ext cx="1764833" cy="1384284"/>
          </a:xfrm>
          <a:prstGeom prst="roundRect">
            <a:avLst/>
          </a:prstGeom>
          <a:noFill/>
          <a:ln w="19050">
            <a:solidFill>
              <a:srgbClr val="800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D3F1A0A-A1E6-F06C-6BA1-219357AADC0B}"/>
              </a:ext>
            </a:extLst>
          </p:cNvPr>
          <p:cNvSpPr/>
          <p:nvPr/>
        </p:nvSpPr>
        <p:spPr>
          <a:xfrm>
            <a:off x="7044856" y="5659605"/>
            <a:ext cx="1630018" cy="300911"/>
          </a:xfrm>
          <a:prstGeom prst="roundRect">
            <a:avLst/>
          </a:prstGeom>
          <a:noFill/>
          <a:ln w="19050">
            <a:solidFill>
              <a:srgbClr val="FFA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F249512-A518-DFC8-5573-AFD51BB5EF45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 flipV="1">
            <a:off x="8742719" y="2132094"/>
            <a:ext cx="313130" cy="82243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6B18AFD-651B-A8F8-AEFB-2BAF8F213DE8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8674874" y="3178783"/>
            <a:ext cx="380975" cy="852529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ACB1AB5-8891-D771-8138-E3736E7B2C51}"/>
              </a:ext>
            </a:extLst>
          </p:cNvPr>
          <p:cNvCxnSpPr>
            <a:cxnSpLocks/>
            <a:stCxn id="13" idx="3"/>
            <a:endCxn id="11" idx="1"/>
          </p:cNvCxnSpPr>
          <p:nvPr/>
        </p:nvCxnSpPr>
        <p:spPr>
          <a:xfrm flipV="1">
            <a:off x="8739359" y="4311079"/>
            <a:ext cx="316490" cy="594015"/>
          </a:xfrm>
          <a:prstGeom prst="straightConnector1">
            <a:avLst/>
          </a:prstGeom>
          <a:ln w="127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1D495C7-CE60-D41C-7C37-4FE2AA371B76}"/>
              </a:ext>
            </a:extLst>
          </p:cNvPr>
          <p:cNvCxnSpPr>
            <a:cxnSpLocks/>
            <a:stCxn id="16" idx="3"/>
            <a:endCxn id="12" idx="1"/>
          </p:cNvCxnSpPr>
          <p:nvPr/>
        </p:nvCxnSpPr>
        <p:spPr>
          <a:xfrm flipV="1">
            <a:off x="8674874" y="5473596"/>
            <a:ext cx="380975" cy="336465"/>
          </a:xfrm>
          <a:prstGeom prst="straightConnector1">
            <a:avLst/>
          </a:prstGeom>
          <a:ln w="12700">
            <a:solidFill>
              <a:srgbClr val="FFA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599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772AD-30FF-7717-E92E-423AD65DD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6C66B-2FDE-D1EE-DF36-190EC28DD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Digital Twin for extraction bump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CAD643-8202-B10B-5D5F-B3101D82C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pic>
        <p:nvPicPr>
          <p:cNvPr id="19" name="Picture 18" descr="Chart, line chart&#10;&#10;AI-generated content may be incorrect.">
            <a:extLst>
              <a:ext uri="{FF2B5EF4-FFF2-40B4-BE49-F238E27FC236}">
                <a16:creationId xmlns:a16="http://schemas.microsoft.com/office/drawing/2014/main" id="{96D5DA9A-CB3E-E49C-24A7-027479BC4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01843"/>
            <a:ext cx="3972436" cy="4855200"/>
          </a:xfrm>
          <a:prstGeom prst="rect">
            <a:avLst/>
          </a:prstGeom>
        </p:spPr>
      </p:pic>
      <p:pic>
        <p:nvPicPr>
          <p:cNvPr id="22" name="Picture 21" descr="Text&#10;&#10;AI-generated content may be incorrect.">
            <a:extLst>
              <a:ext uri="{FF2B5EF4-FFF2-40B4-BE49-F238E27FC236}">
                <a16:creationId xmlns:a16="http://schemas.microsoft.com/office/drawing/2014/main" id="{92EF9A92-65AC-0DAE-9331-E8B38DB4D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618" y="4248522"/>
            <a:ext cx="2240596" cy="23899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846702C-7818-67FE-F66B-211A8F1C6EAE}"/>
              </a:ext>
            </a:extLst>
          </p:cNvPr>
          <p:cNvSpPr txBox="1"/>
          <p:nvPr/>
        </p:nvSpPr>
        <p:spPr>
          <a:xfrm>
            <a:off x="4700015" y="1501843"/>
            <a:ext cx="631482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Booster magnet currents are time-dependent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Bump currents are only turned on during NSRL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Full bump setting interface allows changes to both timing and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normal operation, timing stays the same, fast setting interface allows changes to only current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496DC6-23F3-C3D7-1EE4-6A589CE1F775}"/>
              </a:ext>
            </a:extLst>
          </p:cNvPr>
          <p:cNvSpPr txBox="1"/>
          <p:nvPr/>
        </p:nvSpPr>
        <p:spPr>
          <a:xfrm>
            <a:off x="9360108" y="424168"/>
            <a:ext cx="204414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370 MeV/n Silicon</a:t>
            </a:r>
          </a:p>
        </p:txBody>
      </p:sp>
    </p:spTree>
    <p:extLst>
      <p:ext uri="{BB962C8B-B14F-4D97-AF65-F5344CB8AC3E}">
        <p14:creationId xmlns:p14="http://schemas.microsoft.com/office/powerpoint/2010/main" val="4207830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77D60-D15C-0D97-DA13-ECA4AAF21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DT-assisted bump tuning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0BEBBA-8DAC-753C-D12B-DD673CC7F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1E9D483-4C54-F616-DE98-A7AB33E6E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9"/>
          <a:stretch>
            <a:fillRect/>
          </a:stretch>
        </p:blipFill>
        <p:spPr bwMode="auto">
          <a:xfrm>
            <a:off x="1576224" y="1802832"/>
            <a:ext cx="8385048" cy="46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C05585-5592-B58D-2E84-0A5C92F78023}"/>
              </a:ext>
            </a:extLst>
          </p:cNvPr>
          <p:cNvSpPr txBox="1"/>
          <p:nvPr/>
        </p:nvSpPr>
        <p:spPr>
          <a:xfrm>
            <a:off x="9360108" y="424168"/>
            <a:ext cx="1774845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GeV/n Proton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77A484-2417-CAED-8C8A-8EA3FE1A3BDE}"/>
              </a:ext>
            </a:extLst>
          </p:cNvPr>
          <p:cNvSpPr txBox="1"/>
          <p:nvPr/>
        </p:nvSpPr>
        <p:spPr>
          <a:xfrm>
            <a:off x="594690" y="1273243"/>
            <a:ext cx="10348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Optimize operational bump by minimizing the residual orbit across the Booster ring</a:t>
            </a:r>
          </a:p>
        </p:txBody>
      </p:sp>
    </p:spTree>
    <p:extLst>
      <p:ext uri="{BB962C8B-B14F-4D97-AF65-F5344CB8AC3E}">
        <p14:creationId xmlns:p14="http://schemas.microsoft.com/office/powerpoint/2010/main" val="127719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F59C65-2E22-D17E-F82F-4C45363574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Introduction to NSRL</a:t>
            </a:r>
          </a:p>
        </p:txBody>
      </p:sp>
    </p:spTree>
    <p:extLst>
      <p:ext uri="{BB962C8B-B14F-4D97-AF65-F5344CB8AC3E}">
        <p14:creationId xmlns:p14="http://schemas.microsoft.com/office/powerpoint/2010/main" val="3032875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502DE-E74C-37B3-B7EB-8155CBBCB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CC19-E71C-7BF0-9CE8-D6101FCE6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DT-assisted bump tuning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E06E09-8024-F0AC-4FD5-7B7235E2B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pic>
        <p:nvPicPr>
          <p:cNvPr id="6" name="Picture 5" descr="A picture containing chart&#10;&#10;AI-generated content may be incorrect.">
            <a:extLst>
              <a:ext uri="{FF2B5EF4-FFF2-40B4-BE49-F238E27FC236}">
                <a16:creationId xmlns:a16="http://schemas.microsoft.com/office/drawing/2014/main" id="{5304444A-29F9-F05A-32DC-691B2D32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54" y="2560890"/>
            <a:ext cx="6188364" cy="3509565"/>
          </a:xfrm>
          <a:prstGeom prst="rect">
            <a:avLst/>
          </a:prstGeom>
        </p:spPr>
      </p:pic>
      <p:pic>
        <p:nvPicPr>
          <p:cNvPr id="8" name="Picture 7" descr="Chart, histogram&#10;&#10;AI-generated content may be incorrect.">
            <a:extLst>
              <a:ext uri="{FF2B5EF4-FFF2-40B4-BE49-F238E27FC236}">
                <a16:creationId xmlns:a16="http://schemas.microsoft.com/office/drawing/2014/main" id="{0564EAC9-CD05-8376-D219-A714EC2D8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875" y="2658588"/>
            <a:ext cx="5253215" cy="3502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DE4AE-ACF3-C833-94C0-82F6BDFD2C8E}"/>
              </a:ext>
            </a:extLst>
          </p:cNvPr>
          <p:cNvSpPr txBox="1"/>
          <p:nvPr/>
        </p:nvSpPr>
        <p:spPr>
          <a:xfrm>
            <a:off x="666725" y="1501843"/>
            <a:ext cx="9765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Minimal change in intensity and spill for optimized bump with minimal residual orbit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5BC431-F2D0-50C1-73CA-84DF1C1225BF}"/>
              </a:ext>
            </a:extLst>
          </p:cNvPr>
          <p:cNvSpPr txBox="1"/>
          <p:nvPr/>
        </p:nvSpPr>
        <p:spPr>
          <a:xfrm>
            <a:off x="9360108" y="424168"/>
            <a:ext cx="1774845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GeV/n Proton</a:t>
            </a:r>
          </a:p>
        </p:txBody>
      </p:sp>
    </p:spTree>
    <p:extLst>
      <p:ext uri="{BB962C8B-B14F-4D97-AF65-F5344CB8AC3E}">
        <p14:creationId xmlns:p14="http://schemas.microsoft.com/office/powerpoint/2010/main" val="2519561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4C86B2-4D92-DBFC-1C45-A85A1CFB8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16C5404-7FB7-8355-3CA5-7464B2CD1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4"/>
          <a:stretch>
            <a:fillRect/>
          </a:stretch>
        </p:blipFill>
        <p:spPr bwMode="auto">
          <a:xfrm>
            <a:off x="571500" y="2786852"/>
            <a:ext cx="6528469" cy="371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C618C5-333D-0EC1-8498-9A03317BAD1B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DT-assisted bump tuning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40DA85-147F-DB36-6DCF-707BA34A182A}"/>
                  </a:ext>
                </a:extLst>
              </p:cNvPr>
              <p:cNvSpPr txBox="1"/>
              <p:nvPr/>
            </p:nvSpPr>
            <p:spPr>
              <a:xfrm>
                <a:off x="594690" y="1273243"/>
                <a:ext cx="1034811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Difficulty in recovering original design bump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Lack of BPMs around the two septa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D3 has been moved away from design location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D6 flag was not operational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now fixed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40DA85-147F-DB36-6DCF-707BA34A1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90" y="1273243"/>
                <a:ext cx="10348116" cy="1323439"/>
              </a:xfrm>
              <a:prstGeom prst="rect">
                <a:avLst/>
              </a:prstGeom>
              <a:blipFill>
                <a:blip r:embed="rId3"/>
                <a:stretch>
                  <a:fillRect l="-613" t="-2857"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FD6FD8B4-E587-8124-C830-5017EF381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796" y="2955377"/>
            <a:ext cx="4457415" cy="33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28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29083-39EB-326A-389D-E297F5A83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39E7D5-E5F8-D971-62B2-B883F9D783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NSRL Beam Line</a:t>
            </a:r>
          </a:p>
        </p:txBody>
      </p:sp>
    </p:spTree>
    <p:extLst>
      <p:ext uri="{BB962C8B-B14F-4D97-AF65-F5344CB8AC3E}">
        <p14:creationId xmlns:p14="http://schemas.microsoft.com/office/powerpoint/2010/main" val="4075225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8FA4D-FEE9-6B3C-186F-9F4CBABA2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NSRL beam 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606EFD-51C9-6629-17D2-CE3E9B7B2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F9D161-C1EE-6438-32ED-FCB04B5F93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5966" y="3035794"/>
            <a:ext cx="6440068" cy="3822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8923FC-D94E-C443-4EAF-A8A68E05B4E7}"/>
              </a:ext>
            </a:extLst>
          </p:cNvPr>
          <p:cNvSpPr txBox="1"/>
          <p:nvPr/>
        </p:nvSpPr>
        <p:spPr>
          <a:xfrm>
            <a:off x="693683" y="1292473"/>
            <a:ext cx="1092681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Nine quadrupoles, three dipoles (20 degree), two octupoles, four multi-wires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Designed to be achromatic after the 20-degree bend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Two octupoles create uniform square beam at the target</a:t>
            </a:r>
          </a:p>
        </p:txBody>
      </p:sp>
    </p:spTree>
    <p:extLst>
      <p:ext uri="{BB962C8B-B14F-4D97-AF65-F5344CB8AC3E}">
        <p14:creationId xmlns:p14="http://schemas.microsoft.com/office/powerpoint/2010/main" val="3341157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BAC6F-76A5-4FA5-574A-84C4EDAD8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8B9F5-E412-ED5B-8D09-0AB7CFBA0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Uniform beam with octupoles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CB3D6C-5A99-BC7B-6AA3-84FDC85EC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7B79F-9F90-501A-044B-6CFB6EB1D38F}"/>
              </a:ext>
            </a:extLst>
          </p:cNvPr>
          <p:cNvSpPr txBox="1"/>
          <p:nvPr/>
        </p:nvSpPr>
        <p:spPr>
          <a:xfrm>
            <a:off x="9360108" y="424168"/>
            <a:ext cx="1762021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480 MeV/n Iron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C15474-7D7D-E300-B92F-070C2406F2C6}"/>
                  </a:ext>
                </a:extLst>
              </p:cNvPr>
              <p:cNvSpPr txBox="1"/>
              <p:nvPr/>
            </p:nvSpPr>
            <p:spPr>
              <a:xfrm>
                <a:off x="571500" y="2718982"/>
                <a:ext cx="464473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Uniformity is defined as the RMS deviation from the average beam intensity in the center uniform region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Uniformity of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5%</m:t>
                    </m:r>
                  </m:oMath>
                </a14:m>
                <a:r>
                  <a:rPr lang="en-US" sz="2000" dirty="0"/>
                  <a:t> is provided for NSRL experiments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C15474-7D7D-E300-B92F-070C2406F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2718982"/>
                <a:ext cx="4644736" cy="1938992"/>
              </a:xfrm>
              <a:prstGeom prst="rect">
                <a:avLst/>
              </a:prstGeom>
              <a:blipFill>
                <a:blip r:embed="rId2"/>
                <a:stretch>
                  <a:fillRect l="-1366" t="-1961" b="-4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E05CA05-4816-B4E8-6107-F4ACFCF55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305" y="1142318"/>
            <a:ext cx="6562172" cy="50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63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2F2EE-305C-9A82-53AF-AC1F44DB1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Digital Twin for NSRL 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540A6A-2E1E-FBB3-7F0C-06407DC90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pic>
        <p:nvPicPr>
          <p:cNvPr id="5" name="Picture 4" descr="Chart, line chart&#10;&#10;AI-generated content may be incorrect.">
            <a:extLst>
              <a:ext uri="{FF2B5EF4-FFF2-40B4-BE49-F238E27FC236}">
                <a16:creationId xmlns:a16="http://schemas.microsoft.com/office/drawing/2014/main" id="{77C51D1F-0EA5-44D2-21C6-8C5A7762D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26" y="1219132"/>
            <a:ext cx="8052955" cy="546258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0B32055-C1B4-4A63-B6C0-0E17A8A7FEE1}"/>
              </a:ext>
            </a:extLst>
          </p:cNvPr>
          <p:cNvSpPr/>
          <p:nvPr/>
        </p:nvSpPr>
        <p:spPr>
          <a:xfrm>
            <a:off x="9164780" y="1299124"/>
            <a:ext cx="2778862" cy="701031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Initial beam parameters used by model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D29FADA-29FA-79B9-0C8A-073332C45246}"/>
              </a:ext>
            </a:extLst>
          </p:cNvPr>
          <p:cNvSpPr/>
          <p:nvPr/>
        </p:nvSpPr>
        <p:spPr>
          <a:xfrm>
            <a:off x="7169727" y="1901536"/>
            <a:ext cx="1670529" cy="1325563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9D2AE2C-AC42-6457-C3D5-3E9C5283BB04}"/>
              </a:ext>
            </a:extLst>
          </p:cNvPr>
          <p:cNvSpPr/>
          <p:nvPr/>
        </p:nvSpPr>
        <p:spPr>
          <a:xfrm>
            <a:off x="7076209" y="3285581"/>
            <a:ext cx="1764047" cy="2595674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C9E1FCC-C886-64E7-697C-B8374125AD75}"/>
              </a:ext>
            </a:extLst>
          </p:cNvPr>
          <p:cNvSpPr/>
          <p:nvPr/>
        </p:nvSpPr>
        <p:spPr>
          <a:xfrm>
            <a:off x="9164780" y="2374495"/>
            <a:ext cx="2778862" cy="948134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Currents and polarities of quadrupoles from live machine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7E781FD-A9E9-48B1-4B54-B331459F7684}"/>
              </a:ext>
            </a:extLst>
          </p:cNvPr>
          <p:cNvSpPr/>
          <p:nvPr/>
        </p:nvSpPr>
        <p:spPr>
          <a:xfrm>
            <a:off x="9164780" y="3696969"/>
            <a:ext cx="2778862" cy="948134"/>
          </a:xfrm>
          <a:prstGeom prst="roundRect">
            <a:avLst/>
          </a:prstGeom>
          <a:noFill/>
          <a:ln w="19050">
            <a:solidFill>
              <a:srgbClr val="800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Simulated dispersion of NSRL line using live machine info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12360E5-186C-4B00-E688-402C66D2F5AA}"/>
              </a:ext>
            </a:extLst>
          </p:cNvPr>
          <p:cNvSpPr/>
          <p:nvPr/>
        </p:nvSpPr>
        <p:spPr>
          <a:xfrm>
            <a:off x="1034602" y="1901536"/>
            <a:ext cx="5945681" cy="1870364"/>
          </a:xfrm>
          <a:prstGeom prst="roundRect">
            <a:avLst/>
          </a:prstGeom>
          <a:noFill/>
          <a:ln w="19050">
            <a:solidFill>
              <a:srgbClr val="800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C4EED2B-3537-E69F-4CB0-09B73AB20072}"/>
              </a:ext>
            </a:extLst>
          </p:cNvPr>
          <p:cNvSpPr/>
          <p:nvPr/>
        </p:nvSpPr>
        <p:spPr>
          <a:xfrm>
            <a:off x="9164780" y="5019443"/>
            <a:ext cx="2778862" cy="922812"/>
          </a:xfrm>
          <a:prstGeom prst="roundRect">
            <a:avLst/>
          </a:prstGeom>
          <a:noFill/>
          <a:ln w="19050">
            <a:solidFill>
              <a:srgbClr val="FFA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Simulated vs. real transverse beam profile at MW302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E029A35-ECC8-278C-C030-EF2D987D3D86}"/>
              </a:ext>
            </a:extLst>
          </p:cNvPr>
          <p:cNvSpPr/>
          <p:nvPr/>
        </p:nvSpPr>
        <p:spPr>
          <a:xfrm>
            <a:off x="1034601" y="3842592"/>
            <a:ext cx="5945681" cy="2173744"/>
          </a:xfrm>
          <a:prstGeom prst="roundRect">
            <a:avLst/>
          </a:prstGeom>
          <a:noFill/>
          <a:ln w="19050">
            <a:solidFill>
              <a:srgbClr val="FFA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D4963-A85C-D295-AE35-73155C779968}"/>
              </a:ext>
            </a:extLst>
          </p:cNvPr>
          <p:cNvSpPr txBox="1"/>
          <p:nvPr/>
        </p:nvSpPr>
        <p:spPr>
          <a:xfrm>
            <a:off x="9360108" y="424168"/>
            <a:ext cx="204414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180 MeV/n Silicon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74735D-1154-3152-F32C-19ED2B37E99C}"/>
              </a:ext>
            </a:extLst>
          </p:cNvPr>
          <p:cNvCxnSpPr>
            <a:cxnSpLocks/>
          </p:cNvCxnSpPr>
          <p:nvPr/>
        </p:nvCxnSpPr>
        <p:spPr>
          <a:xfrm flipV="1">
            <a:off x="8851650" y="1649639"/>
            <a:ext cx="313130" cy="82243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944EEB-C8C5-7E3F-0B7D-F7CDE5099472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8840256" y="2848562"/>
            <a:ext cx="324524" cy="923338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20BA392-5294-B98E-A90C-BA0CF8C6B38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6980282" y="3015408"/>
            <a:ext cx="2184498" cy="1155628"/>
          </a:xfrm>
          <a:prstGeom prst="straightConnector1">
            <a:avLst/>
          </a:prstGeom>
          <a:ln w="127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27287C6-E535-E5CF-05AE-10ED47E9B1E5}"/>
              </a:ext>
            </a:extLst>
          </p:cNvPr>
          <p:cNvCxnSpPr>
            <a:cxnSpLocks/>
          </p:cNvCxnSpPr>
          <p:nvPr/>
        </p:nvCxnSpPr>
        <p:spPr>
          <a:xfrm>
            <a:off x="6980282" y="5638868"/>
            <a:ext cx="2184498" cy="0"/>
          </a:xfrm>
          <a:prstGeom prst="straightConnector1">
            <a:avLst/>
          </a:prstGeom>
          <a:ln w="12700">
            <a:solidFill>
              <a:srgbClr val="FFA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634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05C02-680E-4966-7B89-17257D935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9D01-DB33-2E90-E5BF-7E647BB626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1500" y="176280"/>
            <a:ext cx="11049000" cy="1325562"/>
          </a:xfrm>
        </p:spPr>
        <p:txBody>
          <a:bodyPr>
            <a:normAutofit/>
          </a:bodyPr>
          <a:lstStyle/>
          <a:p>
            <a:r>
              <a:rPr lang="en-US" sz="3600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4FE422-F3E0-FB65-A447-443CCED8A2E0}"/>
              </a:ext>
            </a:extLst>
          </p:cNvPr>
          <p:cNvSpPr txBox="1"/>
          <p:nvPr/>
        </p:nvSpPr>
        <p:spPr>
          <a:xfrm>
            <a:off x="685799" y="1501842"/>
            <a:ext cx="105022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NSRL is a unique facility that utilizes slow extraction to provide high quality heavy-ion beam for industry and academia to conduct space radiation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Booster extraction bump plays a key role in the slow extraction process, but years of empirical tuning has shifted the operational bump very far away from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developed and tested a complete digital twin system for the extraction bumps, with bidirectional interaction between physical and virtual machines.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Future bump tuning will be easier and more streamlined with the help of 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DT for NSRL line also under development, will facilitate beam uniformity optimization</a:t>
            </a:r>
          </a:p>
        </p:txBody>
      </p:sp>
    </p:spTree>
    <p:extLst>
      <p:ext uri="{BB962C8B-B14F-4D97-AF65-F5344CB8AC3E}">
        <p14:creationId xmlns:p14="http://schemas.microsoft.com/office/powerpoint/2010/main" val="396930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3B7C2-5358-0CD1-3A9A-A605BA73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NASA Space Radiation Laboratory (NSRL)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3D2E85-114A-0DF7-6568-C52A98F03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4" name="Content Placeholder 9" descr="A building with a blue awning&#10;&#10;Description automatically generated">
            <a:extLst>
              <a:ext uri="{FF2B5EF4-FFF2-40B4-BE49-F238E27FC236}">
                <a16:creationId xmlns:a16="http://schemas.microsoft.com/office/drawing/2014/main" id="{5DDD1B56-60CE-ECF3-EAA7-01963757D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0" r="14721"/>
          <a:stretch/>
        </p:blipFill>
        <p:spPr>
          <a:xfrm>
            <a:off x="6096000" y="1418715"/>
            <a:ext cx="5796927" cy="4721252"/>
          </a:xfrm>
          <a:prstGeom prst="rect">
            <a:avLst/>
          </a:prstGeom>
          <a:noFill/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9A470C9-3F6C-996E-6B06-B48CBA134A8A}"/>
              </a:ext>
            </a:extLst>
          </p:cNvPr>
          <p:cNvSpPr txBox="1">
            <a:spLocks/>
          </p:cNvSpPr>
          <p:nvPr/>
        </p:nvSpPr>
        <p:spPr>
          <a:xfrm>
            <a:off x="656637" y="1727200"/>
            <a:ext cx="4663508" cy="42371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Understanding the risks and uncertainties from the space radiation environment is crucial for NASA missions:</a:t>
            </a:r>
          </a:p>
          <a:p>
            <a:r>
              <a:rPr lang="en-US" sz="1700" i="1" dirty="0"/>
              <a:t>“In space, astronauts are exposed to ionizing radiation that is quantitatively and qualitatively different from terrestrial radiation. This environment includes </a:t>
            </a:r>
            <a:r>
              <a:rPr lang="en-US" sz="1800" i="1" dirty="0">
                <a:solidFill>
                  <a:srgbClr val="FF0000"/>
                </a:solidFill>
              </a:rPr>
              <a:t>protons and high-Z, high-energy (HZE) ions together with secondary radiation, including neutrons and recoil nuclei </a:t>
            </a:r>
            <a:r>
              <a:rPr lang="en-US" sz="1700" i="1" dirty="0"/>
              <a:t>that are produced by nuclear reactions in spacecraft materials or tissue.”</a:t>
            </a:r>
          </a:p>
          <a:p>
            <a:endParaRPr lang="en-US" sz="200" i="1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800" i="1" dirty="0"/>
              <a:t>- </a:t>
            </a:r>
            <a:r>
              <a:rPr lang="en-US" sz="1700" i="1" dirty="0"/>
              <a:t>Risk of Radiation Carcinogenesis (2016)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700" i="1" dirty="0"/>
              <a:t>NASA HRP Space Radiation Element</a:t>
            </a:r>
          </a:p>
        </p:txBody>
      </p:sp>
    </p:spTree>
    <p:extLst>
      <p:ext uri="{BB962C8B-B14F-4D97-AF65-F5344CB8AC3E}">
        <p14:creationId xmlns:p14="http://schemas.microsoft.com/office/powerpoint/2010/main" val="3772276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5FAF-F7CC-F8B9-9B1D-9FE01BEBE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NSRL Users and Experiments: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67BF1-BCDB-BA8C-F0D9-3DED79D8F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825625"/>
            <a:ext cx="11596254" cy="4207185"/>
          </a:xfrm>
        </p:spPr>
        <p:txBody>
          <a:bodyPr>
            <a:normAutofit/>
          </a:bodyPr>
          <a:lstStyle/>
          <a:p>
            <a:r>
              <a:rPr lang="en-GB" dirty="0"/>
              <a:t>Three main types of experiments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Radiobiology</a:t>
            </a:r>
            <a:r>
              <a:rPr lang="en-GB" sz="2400" dirty="0"/>
              <a:t> – </a:t>
            </a:r>
            <a:r>
              <a:rPr lang="en-GB" sz="2000" dirty="0"/>
              <a:t>Primary objective of NSRL and NASA interest in a synchrotron facility</a:t>
            </a:r>
          </a:p>
          <a:p>
            <a:pPr marL="457200" lvl="1" indent="0">
              <a:buNone/>
            </a:pPr>
            <a:r>
              <a:rPr lang="en-GB" sz="2000" dirty="0"/>
              <a:t>Users often from university biomedical research labs receiving grants from NASA HRP</a:t>
            </a:r>
          </a:p>
          <a:p>
            <a:pPr marL="457200" lvl="1" indent="0">
              <a:buNone/>
            </a:pPr>
            <a:endParaRPr lang="en-GB" sz="1100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Microelectronics</a:t>
            </a:r>
            <a:r>
              <a:rPr lang="en-GB" sz="2400" dirty="0"/>
              <a:t> – </a:t>
            </a:r>
            <a:r>
              <a:rPr lang="en-GB" sz="2000" dirty="0"/>
              <a:t>Little interest in early years, now represents </a:t>
            </a:r>
            <a:r>
              <a:rPr lang="en-GB" sz="2000" i="1" dirty="0"/>
              <a:t>majority of beam hours</a:t>
            </a:r>
          </a:p>
          <a:p>
            <a:pPr marL="457200" lvl="1" indent="0">
              <a:buNone/>
            </a:pPr>
            <a:r>
              <a:rPr lang="en-GB" sz="2000" dirty="0"/>
              <a:t>Users from space and defence industry</a:t>
            </a:r>
          </a:p>
          <a:p>
            <a:pPr marL="457200" lvl="1" indent="0">
              <a:buNone/>
            </a:pPr>
            <a:endParaRPr lang="en-GB" sz="1100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Scientific Measurements</a:t>
            </a:r>
            <a:r>
              <a:rPr lang="en-GB" sz="2400" dirty="0"/>
              <a:t> – </a:t>
            </a:r>
            <a:r>
              <a:rPr lang="en-GB" sz="2000" dirty="0"/>
              <a:t>a handful of experiments per year, usually detector testing</a:t>
            </a:r>
          </a:p>
          <a:p>
            <a:pPr marL="457200" lvl="1" indent="0">
              <a:buNone/>
            </a:pPr>
            <a:r>
              <a:rPr lang="en-GB" sz="2000" dirty="0"/>
              <a:t>Users often from university or national physics labs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CCF19-A476-C40F-1786-AEAE1332B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03971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6011-6009-2559-B085-970E85571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Sources &amp; Synchrotron Complex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7E89BE-8062-0941-9651-DBAC460D5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B0366C-6A75-719F-074D-6C5C808ECEF5}"/>
              </a:ext>
            </a:extLst>
          </p:cNvPr>
          <p:cNvGrpSpPr/>
          <p:nvPr/>
        </p:nvGrpSpPr>
        <p:grpSpPr>
          <a:xfrm>
            <a:off x="5641392" y="1269981"/>
            <a:ext cx="6253204" cy="4318038"/>
            <a:chOff x="1610832" y="878305"/>
            <a:chExt cx="6253204" cy="43180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4E9CAD0-EA0E-C799-5AD1-3F1DB05BD70C}"/>
                </a:ext>
              </a:extLst>
            </p:cNvPr>
            <p:cNvGrpSpPr/>
            <p:nvPr/>
          </p:nvGrpSpPr>
          <p:grpSpPr>
            <a:xfrm>
              <a:off x="1610832" y="878305"/>
              <a:ext cx="6253204" cy="4245627"/>
              <a:chOff x="1610832" y="878305"/>
              <a:chExt cx="6253204" cy="42456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B900D9C-BDC0-E580-6D23-16DF2665A764}"/>
                  </a:ext>
                </a:extLst>
              </p:cNvPr>
              <p:cNvSpPr/>
              <p:nvPr/>
            </p:nvSpPr>
            <p:spPr>
              <a:xfrm>
                <a:off x="3460171" y="2556163"/>
                <a:ext cx="2265217" cy="1371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Booster</a:t>
                </a:r>
              </a:p>
            </p:txBody>
          </p:sp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304B34C5-559E-2617-5B43-79F63264A0F4}"/>
                  </a:ext>
                </a:extLst>
              </p:cNvPr>
              <p:cNvSpPr/>
              <p:nvPr/>
            </p:nvSpPr>
            <p:spPr>
              <a:xfrm>
                <a:off x="3998795" y="972290"/>
                <a:ext cx="966355" cy="426027"/>
              </a:xfrm>
              <a:prstGeom prst="roundRect">
                <a:avLst/>
              </a:pr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cap="small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Target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34B0A9E-809A-2CEF-C71E-1B672AB8BFE9}"/>
                  </a:ext>
                </a:extLst>
              </p:cNvPr>
              <p:cNvGrpSpPr/>
              <p:nvPr/>
            </p:nvGrpSpPr>
            <p:grpSpPr>
              <a:xfrm>
                <a:off x="3791904" y="1398316"/>
                <a:ext cx="690069" cy="1358713"/>
                <a:chOff x="3791904" y="1398316"/>
                <a:chExt cx="690069" cy="1358713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837B2E6E-6205-6AAB-EE7B-5C24C3B18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91904" y="2431588"/>
                  <a:ext cx="400086" cy="32544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B7282A3B-4540-E7AC-D1E0-40A085DF0C41}"/>
                    </a:ext>
                  </a:extLst>
                </p:cNvPr>
                <p:cNvCxnSpPr>
                  <a:cxnSpLocks/>
                  <a:endCxn id="11" idx="2"/>
                </p:cNvCxnSpPr>
                <p:nvPr/>
              </p:nvCxnSpPr>
              <p:spPr>
                <a:xfrm flipV="1">
                  <a:off x="4191990" y="1398316"/>
                  <a:ext cx="289983" cy="104241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9F01ED99-6E86-0C24-F1A6-C350CCF24DA6}"/>
                    </a:ext>
                  </a:extLst>
                </p:cNvPr>
                <p:cNvSpPr/>
                <p:nvPr/>
              </p:nvSpPr>
              <p:spPr>
                <a:xfrm rot="19040096">
                  <a:off x="4204915" y="2427970"/>
                  <a:ext cx="66675" cy="4571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D6DDF3-0F5D-292A-6265-75408FD09B1A}"/>
                  </a:ext>
                </a:extLst>
              </p:cNvPr>
              <p:cNvSpPr txBox="1"/>
              <p:nvPr/>
            </p:nvSpPr>
            <p:spPr>
              <a:xfrm>
                <a:off x="4563514" y="2042095"/>
                <a:ext cx="800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NSRL</a:t>
                </a: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07E40DB8-BABE-21B9-600E-0E50BB6B967D}"/>
                  </a:ext>
                </a:extLst>
              </p:cNvPr>
              <p:cNvSpPr/>
              <p:nvPr/>
            </p:nvSpPr>
            <p:spPr>
              <a:xfrm>
                <a:off x="3310230" y="878305"/>
                <a:ext cx="2415158" cy="156242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8629503-C7D8-FA0A-8720-592383AC34FA}"/>
                  </a:ext>
                </a:extLst>
              </p:cNvPr>
              <p:cNvSpPr/>
              <p:nvPr/>
            </p:nvSpPr>
            <p:spPr>
              <a:xfrm>
                <a:off x="6612468" y="4662755"/>
                <a:ext cx="1251568" cy="46117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6FB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cap="small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Tandem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2C56CC2-76BE-C017-AB0E-B2B4B73D6FC5}"/>
                  </a:ext>
                </a:extLst>
              </p:cNvPr>
              <p:cNvCxnSpPr>
                <a:cxnSpLocks/>
                <a:stCxn id="10" idx="3"/>
              </p:cNvCxnSpPr>
              <p:nvPr/>
            </p:nvCxnSpPr>
            <p:spPr>
              <a:xfrm>
                <a:off x="3791904" y="3726897"/>
                <a:ext cx="882454" cy="7802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6D979A2-FEE7-DD85-2D5E-69613301229B}"/>
                  </a:ext>
                </a:extLst>
              </p:cNvPr>
              <p:cNvCxnSpPr>
                <a:cxnSpLocks/>
                <a:endCxn id="15" idx="1"/>
              </p:cNvCxnSpPr>
              <p:nvPr/>
            </p:nvCxnSpPr>
            <p:spPr>
              <a:xfrm>
                <a:off x="4648560" y="4480203"/>
                <a:ext cx="1963908" cy="41314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1AF9B9F9-2E63-EEEC-C3B8-475344FC08B8}"/>
                  </a:ext>
                </a:extLst>
              </p:cNvPr>
              <p:cNvSpPr/>
              <p:nvPr/>
            </p:nvSpPr>
            <p:spPr>
              <a:xfrm>
                <a:off x="1610832" y="4226857"/>
                <a:ext cx="1020417" cy="3903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6FB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cap="small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Linac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77A7B48-CA6D-7266-4491-30C998A117DA}"/>
                  </a:ext>
                </a:extLst>
              </p:cNvPr>
              <p:cNvGrpSpPr/>
              <p:nvPr/>
            </p:nvGrpSpPr>
            <p:grpSpPr>
              <a:xfrm>
                <a:off x="2121041" y="3499426"/>
                <a:ext cx="1429820" cy="727431"/>
                <a:chOff x="2121041" y="3499426"/>
                <a:chExt cx="1429820" cy="727431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1401B97C-218C-220A-D850-6E58A38163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52750" y="3499426"/>
                  <a:ext cx="598111" cy="35821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BA048DB2-920E-9866-4325-827696A3A6ED}"/>
                    </a:ext>
                  </a:extLst>
                </p:cNvPr>
                <p:cNvCxnSpPr>
                  <a:cxnSpLocks/>
                  <a:endCxn id="18" idx="0"/>
                </p:cNvCxnSpPr>
                <p:nvPr/>
              </p:nvCxnSpPr>
              <p:spPr>
                <a:xfrm flipH="1">
                  <a:off x="2121041" y="3844290"/>
                  <a:ext cx="854805" cy="38256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3817E931-66A7-39B7-9D6D-FE895E833A93}"/>
                    </a:ext>
                  </a:extLst>
                </p:cNvPr>
                <p:cNvSpPr/>
                <p:nvPr/>
              </p:nvSpPr>
              <p:spPr>
                <a:xfrm rot="20256672">
                  <a:off x="3020641" y="4123131"/>
                  <a:ext cx="140828" cy="47625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A739740-E4E3-3D7F-7B28-A542E27E48DF}"/>
                  </a:ext>
                </a:extLst>
              </p:cNvPr>
              <p:cNvSpPr txBox="1"/>
              <p:nvPr/>
            </p:nvSpPr>
            <p:spPr>
              <a:xfrm>
                <a:off x="2474589" y="3493868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LtB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41EBA9-D866-C23C-26D8-153A29EEC286}"/>
                  </a:ext>
                </a:extLst>
              </p:cNvPr>
              <p:cNvSpPr txBox="1"/>
              <p:nvPr/>
            </p:nvSpPr>
            <p:spPr>
              <a:xfrm>
                <a:off x="4993157" y="4167457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TtB</a:t>
                </a: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6C036C52-D8CB-A5B4-C32F-29486125EE17}"/>
                  </a:ext>
                </a:extLst>
              </p:cNvPr>
              <p:cNvSpPr/>
              <p:nvPr/>
            </p:nvSpPr>
            <p:spPr>
              <a:xfrm rot="869876">
                <a:off x="4603943" y="4505605"/>
                <a:ext cx="140828" cy="4762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49912CD-D612-71B4-A24F-9DA4CE348B83}"/>
                </a:ext>
              </a:extLst>
            </p:cNvPr>
            <p:cNvSpPr/>
            <p:nvPr/>
          </p:nvSpPr>
          <p:spPr>
            <a:xfrm>
              <a:off x="2263906" y="4813777"/>
              <a:ext cx="752972" cy="38256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6FB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cap="small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Ebis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54F4C6C-8304-3905-DED9-F85859C61564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V="1">
              <a:off x="3016878" y="4800906"/>
              <a:ext cx="422690" cy="20415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C92B69-F0D5-836C-221D-42AB3BF2509B}"/>
                </a:ext>
              </a:extLst>
            </p:cNvPr>
            <p:cNvSpPr txBox="1"/>
            <p:nvPr/>
          </p:nvSpPr>
          <p:spPr>
            <a:xfrm>
              <a:off x="3566964" y="4444445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EtB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924E719-07CE-9912-B781-6120E16FDC01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V="1">
              <a:off x="3428628" y="3726897"/>
              <a:ext cx="363276" cy="10868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Content Placeholder 7">
            <a:extLst>
              <a:ext uri="{FF2B5EF4-FFF2-40B4-BE49-F238E27FC236}">
                <a16:creationId xmlns:a16="http://schemas.microsoft.com/office/drawing/2014/main" id="{47734820-5FB1-62C8-4961-999DF29799DC}"/>
              </a:ext>
            </a:extLst>
          </p:cNvPr>
          <p:cNvSpPr txBox="1">
            <a:spLocks/>
          </p:cNvSpPr>
          <p:nvPr/>
        </p:nvSpPr>
        <p:spPr>
          <a:xfrm>
            <a:off x="571500" y="1648254"/>
            <a:ext cx="4055468" cy="1940365"/>
          </a:xfrm>
          <a:prstGeom prst="rect">
            <a:avLst/>
          </a:prstGeom>
          <a:solidFill>
            <a:schemeClr val="bg1"/>
          </a:solidFill>
          <a:ln w="31750"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Source machines:</a:t>
            </a:r>
            <a:r>
              <a:rPr lang="en-US" sz="3600" dirty="0"/>
              <a:t> </a:t>
            </a: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Linac (proton)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EBIS (ion)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Tandem Van de Graaffs (ion)</a:t>
            </a:r>
            <a:endParaRPr lang="en-US" dirty="0">
              <a:cs typeface="Times New Roman"/>
            </a:endParaRPr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30FF3046-5C1F-E64A-FCD3-884AB48CAFF0}"/>
              </a:ext>
            </a:extLst>
          </p:cNvPr>
          <p:cNvSpPr txBox="1">
            <a:spLocks/>
          </p:cNvSpPr>
          <p:nvPr/>
        </p:nvSpPr>
        <p:spPr>
          <a:xfrm>
            <a:off x="564123" y="4961775"/>
            <a:ext cx="4732672" cy="132556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/>
              <a:t>AGS Booster synchrotron:</a:t>
            </a:r>
            <a:br>
              <a:rPr lang="en-US" sz="3200" dirty="0">
                <a:cs typeface="Arial"/>
              </a:rPr>
            </a:br>
            <a:endParaRPr lang="en-US" sz="900" dirty="0">
              <a:cs typeface="Arial"/>
            </a:endParaRPr>
          </a:p>
          <a:p>
            <a:pPr marL="0" indent="0">
              <a:buNone/>
            </a:pPr>
            <a:r>
              <a:rPr lang="en-US" sz="2000" dirty="0"/>
              <a:t>Accelerate beam to KE between 50 and 2500 MeV/n</a:t>
            </a:r>
            <a:endParaRPr lang="en-US" sz="2000" dirty="0">
              <a:cs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D907BF6-55A6-5446-7AAB-C06537F55AFB}"/>
              </a:ext>
            </a:extLst>
          </p:cNvPr>
          <p:cNvSpPr/>
          <p:nvPr/>
        </p:nvSpPr>
        <p:spPr>
          <a:xfrm>
            <a:off x="7484567" y="2947839"/>
            <a:ext cx="2271381" cy="137160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6F9CEF2E-10A7-CD9F-2292-340DCDA6A321}"/>
              </a:ext>
            </a:extLst>
          </p:cNvPr>
          <p:cNvSpPr txBox="1">
            <a:spLocks/>
          </p:cNvSpPr>
          <p:nvPr/>
        </p:nvSpPr>
        <p:spPr>
          <a:xfrm>
            <a:off x="5027054" y="1901985"/>
            <a:ext cx="2106639" cy="48161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/>
              <a:t>Slow Extraction</a:t>
            </a:r>
            <a:endParaRPr lang="en-US" sz="2200" dirty="0">
              <a:cs typeface="Arial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514BD8-0357-8BC6-E843-932BA14D942D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6080374" y="2383596"/>
            <a:ext cx="1658408" cy="6541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35898143-58DB-8FE9-7A7C-59B8A9D5AE8D}"/>
              </a:ext>
            </a:extLst>
          </p:cNvPr>
          <p:cNvSpPr/>
          <p:nvPr/>
        </p:nvSpPr>
        <p:spPr>
          <a:xfrm rot="2595531">
            <a:off x="7697348" y="2718495"/>
            <a:ext cx="342970" cy="8125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84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79F0C-7D62-1836-49F1-9E4BB190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198F2-3605-E82F-1725-C26DAAC81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Resonant Slow Extraction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B4707D-0137-E22F-2DE6-1480DCE35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37" name="Picture 36" descr="Chart, line chart&#10;&#10;AI-generated content may be incorrect.">
            <a:extLst>
              <a:ext uri="{FF2B5EF4-FFF2-40B4-BE49-F238E27FC236}">
                <a16:creationId xmlns:a16="http://schemas.microsoft.com/office/drawing/2014/main" id="{3AFB0788-64B8-4936-E942-EBE8B7202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01843"/>
            <a:ext cx="5843760" cy="453094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049C042-9BD2-D236-266D-A4D378FE7A31}"/>
              </a:ext>
            </a:extLst>
          </p:cNvPr>
          <p:cNvSpPr txBox="1"/>
          <p:nvPr/>
        </p:nvSpPr>
        <p:spPr>
          <a:xfrm>
            <a:off x="571500" y="1607614"/>
            <a:ext cx="49801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Thin septum (0.76 mm) at D3 + thick septum (15.2 mm) at D6 in the Booster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Third-integer (13/3) resonance created by four sextupoles: C8, F8, B4, E4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Triangular stable region in horizontal phase space, brought closer to the septa via local extraction bump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Particles with turn-by-turn orbit deviation larger than D3 septum thickness are extracted</a:t>
            </a:r>
            <a:r>
              <a:rPr lang="zh-CN" altLang="en-US" sz="2000" dirty="0"/>
              <a:t> </a:t>
            </a:r>
            <a:r>
              <a:rPr lang="en-US" altLang="zh-CN" sz="2000" dirty="0"/>
              <a:t>and kicked into D6 aperture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F8AB1-785C-74DB-FB8D-7734A3F49502}"/>
              </a:ext>
            </a:extLst>
          </p:cNvPr>
          <p:cNvSpPr txBox="1"/>
          <p:nvPr/>
        </p:nvSpPr>
        <p:spPr>
          <a:xfrm>
            <a:off x="6160035" y="6439706"/>
            <a:ext cx="502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Eiad’s presentation on SciBmad simulation</a:t>
            </a:r>
          </a:p>
        </p:txBody>
      </p:sp>
    </p:spTree>
    <p:extLst>
      <p:ext uri="{BB962C8B-B14F-4D97-AF65-F5344CB8AC3E}">
        <p14:creationId xmlns:p14="http://schemas.microsoft.com/office/powerpoint/2010/main" val="3175409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C982F54F-F7D9-9AF9-04BB-F5DD2E9BA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3889" y="2426285"/>
            <a:ext cx="9974317" cy="4066590"/>
          </a:xfrm>
          <a:prstGeom prst="rect">
            <a:avLst/>
          </a:prstGeom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9E8AA584-8A6B-6077-88E2-835370219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 sz="100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30E8964-1861-8E37-3866-5679AFB69E17}"/>
              </a:ext>
            </a:extLst>
          </p:cNvPr>
          <p:cNvCxnSpPr>
            <a:cxnSpLocks/>
          </p:cNvCxnSpPr>
          <p:nvPr/>
        </p:nvCxnSpPr>
        <p:spPr>
          <a:xfrm>
            <a:off x="1208690" y="6492875"/>
            <a:ext cx="9490841" cy="0"/>
          </a:xfrm>
          <a:prstGeom prst="straightConnector1">
            <a:avLst/>
          </a:prstGeom>
          <a:ln w="34925" cmpd="sng">
            <a:solidFill>
              <a:srgbClr val="69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EBE7324-295C-CBF7-872F-4781B6BAE8FB}"/>
              </a:ext>
            </a:extLst>
          </p:cNvPr>
          <p:cNvSpPr txBox="1"/>
          <p:nvPr/>
        </p:nvSpPr>
        <p:spPr>
          <a:xfrm>
            <a:off x="4142672" y="6492875"/>
            <a:ext cx="3622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sec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9DEBC01-427E-0FA5-09EF-6EEC18A997B7}"/>
              </a:ext>
            </a:extLst>
          </p:cNvPr>
          <p:cNvSpPr txBox="1">
            <a:spLocks/>
          </p:cNvSpPr>
          <p:nvPr/>
        </p:nvSpPr>
        <p:spPr>
          <a:xfrm>
            <a:off x="11340414" y="64689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85E8602-6408-7E63-A072-01113E70F1C6}"/>
              </a:ext>
            </a:extLst>
          </p:cNvPr>
          <p:cNvGrpSpPr/>
          <p:nvPr/>
        </p:nvGrpSpPr>
        <p:grpSpPr>
          <a:xfrm>
            <a:off x="6074979" y="1242527"/>
            <a:ext cx="4624552" cy="1300976"/>
            <a:chOff x="6848022" y="475272"/>
            <a:chExt cx="4624552" cy="130097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19F920-E5F1-3346-3692-9FDB207703A7}"/>
                </a:ext>
              </a:extLst>
            </p:cNvPr>
            <p:cNvSpPr txBox="1"/>
            <p:nvPr/>
          </p:nvSpPr>
          <p:spPr>
            <a:xfrm>
              <a:off x="6848022" y="475272"/>
              <a:ext cx="4624552" cy="646331"/>
            </a:xfrm>
            <a:prstGeom prst="rect">
              <a:avLst/>
            </a:prstGeom>
            <a:noFill/>
            <a:ln w="28575">
              <a:solidFill>
                <a:srgbClr val="6900FF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dirty="0"/>
                <a:t>Beam is extracted over 400 ms, every 4 to 6 seconds (~10% duty cycle)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FEA6C4C-ADA3-82A6-2112-EE681910448E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9160298" y="1121603"/>
              <a:ext cx="0" cy="654645"/>
            </a:xfrm>
            <a:prstGeom prst="straightConnector1">
              <a:avLst/>
            </a:prstGeom>
            <a:ln w="28575">
              <a:solidFill>
                <a:srgbClr val="69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Chart, histogram&#10;&#10;AI-generated content may be incorrect.">
            <a:extLst>
              <a:ext uri="{FF2B5EF4-FFF2-40B4-BE49-F238E27FC236}">
                <a16:creationId xmlns:a16="http://schemas.microsoft.com/office/drawing/2014/main" id="{7854048A-80ED-C501-45E4-18D1EEC68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469" y="1418372"/>
            <a:ext cx="3693855" cy="246257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689E740-D233-A048-7583-B2A32AD47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Extracted Beam Spill</a:t>
            </a:r>
          </a:p>
        </p:txBody>
      </p:sp>
    </p:spTree>
    <p:extLst>
      <p:ext uri="{BB962C8B-B14F-4D97-AF65-F5344CB8AC3E}">
        <p14:creationId xmlns:p14="http://schemas.microsoft.com/office/powerpoint/2010/main" val="25463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6BB93-A28D-A3B7-58B6-02E552BE6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FAFD6E-A9A0-1ACB-BE58-8732E95B72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Booster Extraction Bump</a:t>
            </a:r>
          </a:p>
        </p:txBody>
      </p:sp>
    </p:spTree>
    <p:extLst>
      <p:ext uri="{BB962C8B-B14F-4D97-AF65-F5344CB8AC3E}">
        <p14:creationId xmlns:p14="http://schemas.microsoft.com/office/powerpoint/2010/main" val="2291793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5C71F9-A863-F352-9BC5-16D310E8E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8088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Booster extraction bump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284483-55B6-56A1-C93B-3977E6F5E0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04338" y="418403"/>
            <a:ext cx="4216162" cy="6295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3D720C-1229-333F-718E-4EF25A4732BB}"/>
                  </a:ext>
                </a:extLst>
              </p:cNvPr>
              <p:cNvSpPr txBox="1"/>
              <p:nvPr/>
            </p:nvSpPr>
            <p:spPr>
              <a:xfrm>
                <a:off x="571500" y="1785648"/>
                <a:ext cx="6649304" cy="3938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Local bump via back-leg windings on five Booster main magnets: C7, D1, D4, D7, E1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Each main magnet has 16 main windings and 2 back-leg windings: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𝑑𝑖𝑝𝑜𝑙𝑒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𝑏𝑢𝑚𝑝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Bring closed orbit close to septa at D3 and D6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Can be simulated in two ways: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dipole field errors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zero-length horizontal kicker in the middle of dipoles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3D720C-1229-333F-718E-4EF25A473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785648"/>
                <a:ext cx="6649304" cy="3938707"/>
              </a:xfrm>
              <a:prstGeom prst="rect">
                <a:avLst/>
              </a:prstGeom>
              <a:blipFill>
                <a:blip r:embed="rId3"/>
                <a:stretch>
                  <a:fillRect l="-954" t="-965" b="-1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1FA8DFA-A107-EDF7-5572-5F52B4E60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2500437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D882777-FB9B-D544-9162-DBB64DA74838}" vid="{0BFAEE11-0615-9A4A-86FD-B6BC6C06C5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11540</TotalTime>
  <Words>1213</Words>
  <Application>Microsoft Macintosh PowerPoint</Application>
  <PresentationFormat>Widescreen</PresentationFormat>
  <Paragraphs>184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 Math</vt:lpstr>
      <vt:lpstr>Times New Roman</vt:lpstr>
      <vt:lpstr>BNL</vt:lpstr>
      <vt:lpstr>Extraction Bump Digital Twin for NSRL slow extraction</vt:lpstr>
      <vt:lpstr>Introduction to NSRL</vt:lpstr>
      <vt:lpstr>NASA Space Radiation Laboratory (NSRL)</vt:lpstr>
      <vt:lpstr>NSRL Users and Experiments:</vt:lpstr>
      <vt:lpstr>Sources &amp; Synchrotron Complex</vt:lpstr>
      <vt:lpstr>Resonant Slow Extraction</vt:lpstr>
      <vt:lpstr>Extracted Beam Spill</vt:lpstr>
      <vt:lpstr>Booster Extraction Bump</vt:lpstr>
      <vt:lpstr>Booster extraction bump</vt:lpstr>
      <vt:lpstr>Orbit distortion via local bump</vt:lpstr>
      <vt:lpstr>Design bump strength calculation</vt:lpstr>
      <vt:lpstr>Bump simulation vs. measurement</vt:lpstr>
      <vt:lpstr>Bump design vs. Reality</vt:lpstr>
      <vt:lpstr>Digital Twin interface</vt:lpstr>
      <vt:lpstr>What is digital twin (DT)?</vt:lpstr>
      <vt:lpstr>Digital Twin for extraction bump</vt:lpstr>
      <vt:lpstr>Digital Twin for extraction bump</vt:lpstr>
      <vt:lpstr>Digital Twin for extraction bump</vt:lpstr>
      <vt:lpstr>DT-assisted bump tuning</vt:lpstr>
      <vt:lpstr>DT-assisted bump tuning</vt:lpstr>
      <vt:lpstr>PowerPoint Presentation</vt:lpstr>
      <vt:lpstr>NSRL Beam Line</vt:lpstr>
      <vt:lpstr>NSRL beam line</vt:lpstr>
      <vt:lpstr>Uniform beam with octupoles</vt:lpstr>
      <vt:lpstr>Digital Twin for NSRL line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Lin, Weijian</dc:creator>
  <cp:keywords/>
  <dc:description/>
  <cp:lastModifiedBy>Lin, Weijian</cp:lastModifiedBy>
  <cp:revision>107</cp:revision>
  <dcterms:created xsi:type="dcterms:W3CDTF">2025-09-17T17:51:07Z</dcterms:created>
  <dcterms:modified xsi:type="dcterms:W3CDTF">2025-10-08T13:12:05Z</dcterms:modified>
  <cp:category/>
</cp:coreProperties>
</file>