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2"/>
    <p:restoredTop sz="94635"/>
  </p:normalViewPr>
  <p:slideViewPr>
    <p:cSldViewPr snapToGrid="0">
      <p:cViewPr varScale="1">
        <p:scale>
          <a:sx n="51" d="100"/>
          <a:sy n="51" d="100"/>
        </p:scale>
        <p:origin x="7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21F51-E4CC-8FCE-7ECD-231F3115E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065C4E-9516-AAD9-0EEF-07DB287811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0728BE-7E0A-9030-7EE6-D0B12AE6F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435A-C758-6B43-8A7D-2A4DEE8BCF88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3280B-328B-C9A4-918C-A34DA617E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88F2A4-411D-D405-3C50-4EFC7AFF8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18C3-10F4-9B45-BCB6-D3CFFC248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288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39F8B-E969-9A8E-FFE1-A9B02A755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646331-3C80-FAD8-FA77-5D6274A170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37B259-2345-8ADB-99FE-FDE4991C9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435A-C758-6B43-8A7D-2A4DEE8BCF88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4723D-695C-9849-EEA9-945527686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E9BDB4-68B5-0E1A-215A-101EC70C7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18C3-10F4-9B45-BCB6-D3CFFC248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99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FB2096-F124-FFA2-7AA7-06930E4D84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F3A130-C472-907C-6CB8-FD8450C39D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33078-CD0D-B109-B4E4-95499A903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435A-C758-6B43-8A7D-2A4DEE8BCF88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228EF-86FA-8F0F-8225-6B3EE488B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1A18B-2AFF-CFCC-DAEB-072476734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18C3-10F4-9B45-BCB6-D3CFFC248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355F0-7432-EDBE-DAA2-A64E8D870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F2263-E072-25E3-6597-2D8DC9C82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5D45D8-AD36-6406-5571-ED3F4D551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435A-C758-6B43-8A7D-2A4DEE8BCF88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C387F-38F6-CD91-2A2C-E8B1003A8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C3FAA8-B896-B9C4-0404-459862970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18C3-10F4-9B45-BCB6-D3CFFC248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09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E0F75-5FDA-0FC0-4748-3C60ABE52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7B42A-3059-6131-003F-4DB3EBC30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323F5-4586-73FD-E9BF-C44B699C2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435A-C758-6B43-8A7D-2A4DEE8BCF88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868BD-E18C-82D1-A727-4893D289C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BCFEC-8086-EC60-ACD3-E3EB9016A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18C3-10F4-9B45-BCB6-D3CFFC248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78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BE195-191F-46E2-F06A-253367577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5100B-3F10-7DD1-D818-58454290B9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C05055-DDBD-B00E-0375-BFF841A3AA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5439A0-7348-5DD0-EB4C-5564899C7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435A-C758-6B43-8A7D-2A4DEE8BCF88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719C72-23A8-CEE3-2AE9-0AB88F6B2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7461D2-1CB3-2AD0-3529-EA00D06AB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18C3-10F4-9B45-BCB6-D3CFFC248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60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D3F4A-C37C-98C8-2AC6-73C4F7FE3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371CC6-7442-4358-042F-1576EFE61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353A26-13EA-E204-B0DA-EB50B3921D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E6EFA1-A8F6-1830-B180-B72B88DF17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3A8F9E-8E41-A4BE-13DE-10EA634594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DE6D2E-BC9B-7900-CF3D-624C2E48A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435A-C758-6B43-8A7D-2A4DEE8BCF88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A652F4-E03C-9075-95B6-2C4C7308E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35D870-87FB-3D60-C1F8-B2B6044F1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18C3-10F4-9B45-BCB6-D3CFFC248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182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D2F46-E270-D770-DE41-9207A2F31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0D34E4-F729-45A1-4BFE-5FF5234A0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435A-C758-6B43-8A7D-2A4DEE8BCF88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384EC7-CB08-74FD-BA25-DD1FCC1B5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ADF478-E8CD-F62D-7FE8-B908BFD95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18C3-10F4-9B45-BCB6-D3CFFC248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824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31212D-8F25-ACA1-EC3E-E6406BB02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435A-C758-6B43-8A7D-2A4DEE8BCF88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E79457-3523-2558-3832-2D2901243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3E8B2D-4381-F789-634E-B3CA30012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18C3-10F4-9B45-BCB6-D3CFFC248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387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0BC3C-C9B7-9898-7188-5786604A3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E04E6-C440-374D-95BF-EEB01C8F6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677EC4-9A38-D9CF-A1C0-4746E0B2A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A14FCF-AA03-42D0-A7BE-FF20653F7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435A-C758-6B43-8A7D-2A4DEE8BCF88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FF1A80-4EC0-00F5-D641-BAA19F27B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5EE879-1C4B-5BD7-E8C8-FCC4D245F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18C3-10F4-9B45-BCB6-D3CFFC248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187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2000F-EAED-62DB-C83D-511A1ED7C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17E736-1D62-016D-07F8-8423702BD5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FA22C8-D955-3E23-B91B-82C3DDC230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8B216A-F559-7F3A-FEFC-A8D9C6B1C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435A-C758-6B43-8A7D-2A4DEE8BCF88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C056D3-ED6D-613A-4C89-B44A1FC7A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3D4A96-9DA3-8B55-30F8-000A3FE87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18C3-10F4-9B45-BCB6-D3CFFC248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673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E2DDAF-79F5-BC8F-ED04-77D97EA59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DAEEA5-DB49-67C6-7FFC-0881AE257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1BCAE-A341-42E7-1825-1C94A6A7A0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69435A-C758-6B43-8A7D-2A4DEE8BCF88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AB5A8-BF57-3C27-6102-BA1E727B96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0AAE11-FC70-7482-4800-A61907BCA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1B18C3-10F4-9B45-BCB6-D3CFFC248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307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D71F6-BA52-3BAE-ACA0-462B3DCBA2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4007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432FF"/>
                </a:solidFill>
              </a:rPr>
              <a:t>Advances in Instrumentation Session</a:t>
            </a:r>
            <a:br>
              <a:rPr lang="en-US" dirty="0">
                <a:solidFill>
                  <a:srgbClr val="0432FF"/>
                </a:solidFill>
              </a:rPr>
            </a:br>
            <a:br>
              <a:rPr lang="en-US" dirty="0">
                <a:solidFill>
                  <a:srgbClr val="0432FF"/>
                </a:solidFill>
              </a:rPr>
            </a:br>
            <a:r>
              <a:rPr lang="en-US" sz="3500" dirty="0">
                <a:solidFill>
                  <a:schemeClr val="accent2">
                    <a:lumMod val="50000"/>
                  </a:schemeClr>
                </a:solidFill>
              </a:rPr>
              <a:t>SX Workshop 2025, NY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DB0984-62ED-6FA1-0E72-15DC38A1F2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97589"/>
            <a:ext cx="9144000" cy="1655762"/>
          </a:xfrm>
        </p:spPr>
        <p:txBody>
          <a:bodyPr/>
          <a:lstStyle/>
          <a:p>
            <a:r>
              <a:rPr lang="en-US" dirty="0"/>
              <a:t>Aakaash Narayanan and Peter Forck</a:t>
            </a:r>
          </a:p>
          <a:p>
            <a:r>
              <a:rPr lang="en-US" dirty="0"/>
              <a:t>09 October 2025</a:t>
            </a:r>
          </a:p>
        </p:txBody>
      </p:sp>
    </p:spTree>
    <p:extLst>
      <p:ext uri="{BB962C8B-B14F-4D97-AF65-F5344CB8AC3E}">
        <p14:creationId xmlns:p14="http://schemas.microsoft.com/office/powerpoint/2010/main" val="2913049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049E6-AF03-0F16-DAEC-E0F40805A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Federico’s talk - </a:t>
            </a:r>
            <a:r>
              <a:rPr lang="en-GB" sz="3200" dirty="0">
                <a:solidFill>
                  <a:srgbClr val="0432FF"/>
                </a:solidFill>
              </a:rPr>
              <a:t>Slow-Spill-Fast-Monitor at the CERN SPS</a:t>
            </a:r>
            <a:br>
              <a:rPr lang="en-GB" sz="3200" dirty="0">
                <a:solidFill>
                  <a:srgbClr val="0432FF"/>
                </a:solidFill>
              </a:rPr>
            </a:br>
            <a:r>
              <a:rPr lang="en-GB" sz="3200" dirty="0">
                <a:solidFill>
                  <a:srgbClr val="0432FF"/>
                </a:solidFill>
              </a:rPr>
              <a:t>F.</a:t>
            </a:r>
            <a:r>
              <a:rPr lang="en-US" sz="3200" dirty="0">
                <a:solidFill>
                  <a:srgbClr val="0432FF"/>
                </a:solidFill>
              </a:rPr>
              <a:t>– Our impressions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EFA19-2915-8710-DEFF-74C05E982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2992"/>
            <a:ext cx="4313357" cy="4351338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Characterization of time-resolved spill measurement urgently demanded by users 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Different time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domain requires   optimized instrumentation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OTR monitor with PMT readout is appropriate for SPS extraction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Monitors can be quite sensitive to radiation background  which might hinder high-frequency measurements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Performant DAQ required for operational usage.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A1A0A0-36D9-805A-FA5E-67A73E00F567}"/>
              </a:ext>
            </a:extLst>
          </p:cNvPr>
          <p:cNvSpPr txBox="1"/>
          <p:nvPr/>
        </p:nvSpPr>
        <p:spPr>
          <a:xfrm>
            <a:off x="2159306" y="1453771"/>
            <a:ext cx="1308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CORE IDEA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BC716C-2946-F649-62A9-4557BDF993AE}"/>
              </a:ext>
            </a:extLst>
          </p:cNvPr>
          <p:cNvSpPr txBox="1"/>
          <p:nvPr/>
        </p:nvSpPr>
        <p:spPr>
          <a:xfrm>
            <a:off x="5793036" y="1453771"/>
            <a:ext cx="1868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WHY IT MATTERS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14DECB-3614-982D-A531-ED2A98CACA38}"/>
              </a:ext>
            </a:extLst>
          </p:cNvPr>
          <p:cNvSpPr txBox="1"/>
          <p:nvPr/>
        </p:nvSpPr>
        <p:spPr>
          <a:xfrm>
            <a:off x="5151557" y="1942992"/>
            <a:ext cx="339796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Spill ‘quality’ should be characterized to serve users adequately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Beam properties for SX are very sensitive to small  device parameters modifications (more than for other types of beams)  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0ED123-E190-06C4-9B0C-A16219456968}"/>
              </a:ext>
            </a:extLst>
          </p:cNvPr>
          <p:cNvSpPr txBox="1"/>
          <p:nvPr/>
        </p:nvSpPr>
        <p:spPr>
          <a:xfrm>
            <a:off x="8824590" y="1942992"/>
            <a:ext cx="312167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Special efforts required for adequate instrumentation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Different technologies must be </a:t>
            </a:r>
            <a:r>
              <a:rPr lang="en-US" sz="2000"/>
              <a:t>evaluated (e.g. </a:t>
            </a:r>
            <a:r>
              <a:rPr lang="en-US" sz="2000" dirty="0"/>
              <a:t>broadband processing versus single-particle readout versus)</a:t>
            </a:r>
          </a:p>
          <a:p>
            <a:r>
              <a:rPr lang="en-US" sz="2000" dirty="0"/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3E847E-AA8B-59A7-E7A3-13C0BB9BF56D}"/>
              </a:ext>
            </a:extLst>
          </p:cNvPr>
          <p:cNvSpPr txBox="1"/>
          <p:nvPr/>
        </p:nvSpPr>
        <p:spPr>
          <a:xfrm>
            <a:off x="9475211" y="1430191"/>
            <a:ext cx="1820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KEY TAKEAWAYS</a:t>
            </a:r>
          </a:p>
        </p:txBody>
      </p:sp>
    </p:spTree>
    <p:extLst>
      <p:ext uri="{BB962C8B-B14F-4D97-AF65-F5344CB8AC3E}">
        <p14:creationId xmlns:p14="http://schemas.microsoft.com/office/powerpoint/2010/main" val="2829356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4AB20-7BEF-F519-37A5-937AE430C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941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QUESTIONS (general, perhaps </a:t>
            </a:r>
            <a:r>
              <a:rPr lang="en-US"/>
              <a:t>ambitious concerning general </a:t>
            </a:r>
            <a:r>
              <a:rPr lang="en-US" dirty="0"/>
              <a:t>usage of instrumentation)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60BD7-2139-6376-AE6C-ABC063CF2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941" y="1497215"/>
            <a:ext cx="11126118" cy="435133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sz="2400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Requirements: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What spill quality really required by the users? What is the related accelerator physics quantity?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At least at GSI: Sometimes ‘language problems’ between users and accelerator physicists                     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concerning problem definition!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 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>
              <a:lnSpc>
                <a:spcPct val="120000"/>
              </a:lnSpc>
              <a:spcBef>
                <a:spcPts val="200"/>
              </a:spcBef>
            </a:pPr>
            <a:r>
              <a:rPr lang="en-US" sz="2400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Mitigation strategy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What instrument is needed for a proper measurement and what is an appropriate online display? What are the accelerator physics quantities using the measurement for improving the beam quality? 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sz="2400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Is the instrument and the GUI display appropriate for daily operation without  expert invention? </a:t>
            </a:r>
          </a:p>
        </p:txBody>
      </p:sp>
    </p:spTree>
    <p:extLst>
      <p:ext uri="{BB962C8B-B14F-4D97-AF65-F5344CB8AC3E}">
        <p14:creationId xmlns:p14="http://schemas.microsoft.com/office/powerpoint/2010/main" val="470353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049E6-AF03-0F16-DAEC-E0F40805A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Takashi’s talk - </a:t>
            </a:r>
            <a:r>
              <a:rPr lang="en-US" sz="3200" dirty="0">
                <a:solidFill>
                  <a:srgbClr val="0432FF"/>
                </a:solidFill>
              </a:rPr>
              <a:t>Precision Quadrupole Field-Error Diagnostics in the J-PARC Main Ring – Our impressions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EFA19-2915-8710-DEFF-74C05E982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2512"/>
            <a:ext cx="4313357" cy="4351338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Developed QCPLM (Quadrupole-error analysis by Closed-orbit Perturbation-based Linearized Model).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Achieves 0.1 % accuracy in detecting time-varying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K/K ~ 1% errors from eddy-current effects in beam-ducts.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Confirmed with 3D EM simulations → corrected via trim coils → 20 % beam-loss reduction.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A1A0A0-36D9-805A-FA5E-67A73E00F567}"/>
              </a:ext>
            </a:extLst>
          </p:cNvPr>
          <p:cNvSpPr txBox="1"/>
          <p:nvPr/>
        </p:nvSpPr>
        <p:spPr>
          <a:xfrm>
            <a:off x="2159306" y="1466297"/>
            <a:ext cx="1308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CORE IDEA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BC716C-2946-F649-62A9-4557BDF993AE}"/>
              </a:ext>
            </a:extLst>
          </p:cNvPr>
          <p:cNvSpPr txBox="1"/>
          <p:nvPr/>
        </p:nvSpPr>
        <p:spPr>
          <a:xfrm>
            <a:off x="5793036" y="1466297"/>
            <a:ext cx="1868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WHY IT MATTERS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14DECB-3614-982D-A531-ED2A98CACA38}"/>
              </a:ext>
            </a:extLst>
          </p:cNvPr>
          <p:cNvSpPr txBox="1"/>
          <p:nvPr/>
        </p:nvSpPr>
        <p:spPr>
          <a:xfrm>
            <a:off x="5151557" y="1982512"/>
            <a:ext cx="3397968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Demonstrates a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direct feedback loop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between measurement to model to correction.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Identifies hidden dynamic optics errors that conventional static calibrations miss.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Supports J-PARC’s 1.3 MW upgrade while keeping activation under control.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Establishes a framework adaptable to any high-intensity ring (FNAL DR, SPS, PS, etc.).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0ED123-E190-06C4-9B0C-A16219456968}"/>
              </a:ext>
            </a:extLst>
          </p:cNvPr>
          <p:cNvSpPr txBox="1"/>
          <p:nvPr/>
        </p:nvSpPr>
        <p:spPr>
          <a:xfrm>
            <a:off x="8824590" y="1982512"/>
            <a:ext cx="312167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Orbit Response Matrix used as precision optics diagnostic.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Linearized perturbation model robust against BPM malfunctions.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Correlation of eddy-current signatures with magnet geometry (UFO ducts) → hardware-specific insight.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3E847E-AA8B-59A7-E7A3-13C0BB9BF56D}"/>
              </a:ext>
            </a:extLst>
          </p:cNvPr>
          <p:cNvSpPr txBox="1"/>
          <p:nvPr/>
        </p:nvSpPr>
        <p:spPr>
          <a:xfrm>
            <a:off x="9475211" y="1442717"/>
            <a:ext cx="1820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KEY TAKEAWAYS</a:t>
            </a:r>
          </a:p>
        </p:txBody>
      </p:sp>
    </p:spTree>
    <p:extLst>
      <p:ext uri="{BB962C8B-B14F-4D97-AF65-F5344CB8AC3E}">
        <p14:creationId xmlns:p14="http://schemas.microsoft.com/office/powerpoint/2010/main" val="846246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4AB20-7BEF-F519-37A5-937AE430C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941" y="0"/>
            <a:ext cx="10515600" cy="1325563"/>
          </a:xfrm>
        </p:spPr>
        <p:txBody>
          <a:bodyPr/>
          <a:lstStyle/>
          <a:p>
            <a:r>
              <a:rPr lang="en-US" dirty="0"/>
              <a:t>QUESTIONS (perhaps ambitious)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60BD7-2139-6376-AE6C-ABC063CF2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941" y="1371955"/>
            <a:ext cx="11126118" cy="435133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Applicability: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Could QCPLM be extended or tweaked to time-varying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sextupole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or extraction-bump fields that affect separatrix stability during SX?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Coupling Effects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Do eddy-current-induced quadrupole errors couple differently into horizontal vs vertical spill diffusion?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Can this ORM-based correction loop run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in-situ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during a slow-spill cycle (closed-orbit feedback)?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Diagnostics Synergy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How can this interface with WCM- or tune-feedback data to provide real-time optics correction?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88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1F186-B753-D8F0-7CF8-775BB1855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FB10E-B5BC-65ED-FBEE-C5250195E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dirty="0"/>
              <a:t>Stephen’s talk – </a:t>
            </a:r>
            <a:r>
              <a:rPr lang="en-US" sz="3500" dirty="0" err="1">
                <a:solidFill>
                  <a:srgbClr val="0432FF"/>
                </a:solidFill>
              </a:rPr>
              <a:t>Poincaré</a:t>
            </a:r>
            <a:r>
              <a:rPr lang="en-US" sz="3500" dirty="0">
                <a:solidFill>
                  <a:srgbClr val="0432FF"/>
                </a:solidFill>
              </a:rPr>
              <a:t> friendly tracking using complex tune modulations </a:t>
            </a:r>
            <a:r>
              <a:rPr lang="en-US" sz="3600" dirty="0">
                <a:solidFill>
                  <a:srgbClr val="0432FF"/>
                </a:solidFill>
              </a:rPr>
              <a:t>– Our impressions</a:t>
            </a:r>
            <a:endParaRPr lang="en-US" sz="3500" dirty="0">
              <a:solidFill>
                <a:srgbClr val="0432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F577F-C91E-9EA1-5C43-FB47FEC8C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682" y="2077781"/>
            <a:ext cx="4229559" cy="4351338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Build a tune-modulation probe element that can be inserted into a lattice to study how complex longitudinal-transverse coupling drives chaotic diffusion.</a:t>
            </a: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Restores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Poincaré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surface-of-section visualization to modern multi-RF, multi-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sextupole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lattices.</a:t>
            </a: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Identifies when a tune-modulation drive line (from RF, chromaticity, etc.) aligns with a resonance-island response line leading to onset of chaos.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2ACC9B-B410-3575-0B1B-E83887F5937F}"/>
              </a:ext>
            </a:extLst>
          </p:cNvPr>
          <p:cNvSpPr txBox="1"/>
          <p:nvPr/>
        </p:nvSpPr>
        <p:spPr>
          <a:xfrm>
            <a:off x="1960523" y="1492423"/>
            <a:ext cx="1308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CORE IDEA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EBA864-89EE-E3A1-AD15-B4C59775C9FE}"/>
              </a:ext>
            </a:extLst>
          </p:cNvPr>
          <p:cNvSpPr txBox="1"/>
          <p:nvPr/>
        </p:nvSpPr>
        <p:spPr>
          <a:xfrm>
            <a:off x="5594253" y="1492423"/>
            <a:ext cx="1868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WHY IT MATTERS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781A95-C3CE-F619-19D1-8A66F922F765}"/>
              </a:ext>
            </a:extLst>
          </p:cNvPr>
          <p:cNvSpPr txBox="1"/>
          <p:nvPr/>
        </p:nvSpPr>
        <p:spPr>
          <a:xfrm>
            <a:off x="5021540" y="2085066"/>
            <a:ext cx="3397968" cy="4016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Provides a diagnostic bridge between theoretical nonlinear dynamics and realistic machine conditions (RHIC, HSR).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Quantifies how synchrotron harmonics × chromaticity create modulation sidebands that can enhance or suppress extraction resonances.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Offers a generic tracking framework—portable to codes like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StarGirl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(&amp; hopefully to BMAD,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Xtrack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) for probing tune-modulation resilience.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B5B183-46DC-5ED7-4CA3-4FEEACD83826}"/>
              </a:ext>
            </a:extLst>
          </p:cNvPr>
          <p:cNvSpPr txBox="1"/>
          <p:nvPr/>
        </p:nvSpPr>
        <p:spPr>
          <a:xfrm>
            <a:off x="8654885" y="2085066"/>
            <a:ext cx="3121675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Demonstrated how polynomial chromaticity + dual-RF buckets yield multiple modulation harmonics qn.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Showed spectral crossings between n Qs and QI that mark chaotic zones.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Clean, integer-synchrotron-period tracking enables crisp phase-space “movies” giving more insight to dynamics.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883E175-D6DD-C03F-2748-DBE662E13E8C}"/>
              </a:ext>
            </a:extLst>
          </p:cNvPr>
          <p:cNvSpPr txBox="1"/>
          <p:nvPr/>
        </p:nvSpPr>
        <p:spPr>
          <a:xfrm>
            <a:off x="9276428" y="1468843"/>
            <a:ext cx="1820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KEY TAKEAWAYS</a:t>
            </a:r>
          </a:p>
        </p:txBody>
      </p:sp>
    </p:spTree>
    <p:extLst>
      <p:ext uri="{BB962C8B-B14F-4D97-AF65-F5344CB8AC3E}">
        <p14:creationId xmlns:p14="http://schemas.microsoft.com/office/powerpoint/2010/main" val="467991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48771-EB49-BA39-DB7F-2D63D9B05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43E5E-EAEA-89A3-BD95-4BE0CB27E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361" y="1253331"/>
            <a:ext cx="10515600" cy="435133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How can this tune-modulation probe be applied to study slow-extraction spill microstructure driven by RF noise or magnet ripple?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Poincaré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mapping be used to quantify extraction-island stability as a function of slow tune-ramp rate?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What is the role of cross-plane coupling (H ↔ V) in spill diffusion, and can this model capture it?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Could such a probe element become a standard diagnostic block in simulation chains (e.g., Mu2e DR, SPS SX)?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How can the framework tie into real-time tune-feedback systems for predictive control?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GB" sz="2200" b="0" i="0" u="none" strike="noStrike" dirty="0">
                <a:effectLst/>
                <a:latin typeface="Arial" panose="020B0604020202020204" pitchFamily="34" charset="0"/>
              </a:rPr>
              <a:t>Are there similar lattice element probes that can be used to isolate and investigate other lattice performance issues?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84D3FF7-62BF-77F9-CDAA-574AE5463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941" y="0"/>
            <a:ext cx="10515600" cy="1325563"/>
          </a:xfrm>
        </p:spPr>
        <p:txBody>
          <a:bodyPr/>
          <a:lstStyle/>
          <a:p>
            <a:r>
              <a:rPr lang="en-US" dirty="0"/>
              <a:t>QUESTIONS (perhaps ambitious, again!)</a:t>
            </a:r>
          </a:p>
        </p:txBody>
      </p:sp>
    </p:spTree>
    <p:extLst>
      <p:ext uri="{BB962C8B-B14F-4D97-AF65-F5344CB8AC3E}">
        <p14:creationId xmlns:p14="http://schemas.microsoft.com/office/powerpoint/2010/main" val="2965613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778</Words>
  <Application>Microsoft Office PowerPoint</Application>
  <PresentationFormat>Widescreen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Advances in Instrumentation Session  SX Workshop 2025, NY</vt:lpstr>
      <vt:lpstr>Federico’s talk - Slow-Spill-Fast-Monitor at the CERN SPS F.– Our impressions</vt:lpstr>
      <vt:lpstr>QUESTIONS (general, perhaps ambitious concerning general usage of instrumentation)</vt:lpstr>
      <vt:lpstr>Takashi’s talk - Precision Quadrupole Field-Error Diagnostics in the J-PARC Main Ring – Our impressions</vt:lpstr>
      <vt:lpstr>QUESTIONS (perhaps ambitious)</vt:lpstr>
      <vt:lpstr>Stephen’s talk – Poincaré friendly tracking using complex tune modulations – Our impressions</vt:lpstr>
      <vt:lpstr>QUESTIONS (perhaps ambitious, again!)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Advances in Instrumentation Session  SX Workshop 2025, NY</dc:title>
  <dc:creator>Aakaash Narayanan</dc:creator>
  <cp:lastModifiedBy>Peter Forck</cp:lastModifiedBy>
  <cp:revision>20</cp:revision>
  <cp:lastPrinted>2025-10-08T23:12:15Z</cp:lastPrinted>
  <dcterms:created xsi:type="dcterms:W3CDTF">2025-10-08T22:31:17Z</dcterms:created>
  <dcterms:modified xsi:type="dcterms:W3CDTF">2025-10-09T12:28:22Z</dcterms:modified>
</cp:coreProperties>
</file>