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sldIdLst>
    <p:sldId id="256" r:id="rId2"/>
    <p:sldId id="291" r:id="rId3"/>
    <p:sldId id="299" r:id="rId4"/>
    <p:sldId id="308" r:id="rId5"/>
    <p:sldId id="298" r:id="rId6"/>
    <p:sldId id="306" r:id="rId7"/>
    <p:sldId id="309" r:id="rId8"/>
    <p:sldId id="302" r:id="rId9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4EFCD"/>
          </a:solidFill>
        </a:fill>
      </a:tcStyle>
    </a:wholeTbl>
    <a:band2H>
      <a:tcTxStyle/>
      <a:tcStyle>
        <a:tcBdr/>
        <a:fill>
          <a:solidFill>
            <a:srgbClr val="F2F7E7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5CBD2"/>
          </a:solidFill>
        </a:fill>
      </a:tcStyle>
    </a:wholeTbl>
    <a:band2H>
      <a:tcTxStyle/>
      <a:tcStyle>
        <a:tcBdr/>
        <a:fill>
          <a:solidFill>
            <a:srgbClr val="F2E7EA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CEDE"/>
          </a:solidFill>
        </a:fill>
      </a:tcStyle>
    </a:wholeTbl>
    <a:band2H>
      <a:tcTxStyle/>
      <a:tcStyle>
        <a:tcBdr/>
        <a:fill>
          <a:solidFill>
            <a:srgbClr val="E8E8E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35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6" d="100"/>
          <a:sy n="96" d="100"/>
        </p:scale>
        <p:origin x="355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7" name="Shape 18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from AgendaContinuation of Title"/>
          <p:cNvSpPr txBox="1">
            <a:spLocks noGrp="1"/>
          </p:cNvSpPr>
          <p:nvPr>
            <p:ph type="title" hasCustomPrompt="1"/>
          </p:nvPr>
        </p:nvSpPr>
        <p:spPr>
          <a:xfrm>
            <a:off x="502919" y="1174478"/>
            <a:ext cx="10962107" cy="1240413"/>
          </a:xfrm>
          <a:prstGeom prst="rect">
            <a:avLst/>
          </a:prstGeom>
        </p:spPr>
        <p:txBody>
          <a:bodyPr anchor="b"/>
          <a:lstStyle>
            <a:lvl1pPr>
              <a:lnSpc>
                <a:spcPct val="100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t>Title from AgendaContinuation of Title</a:t>
            </a:r>
          </a:p>
        </p:txBody>
      </p:sp>
      <p:sp>
        <p:nvSpPr>
          <p:cNvPr id="1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02919" y="5074920"/>
            <a:ext cx="4363737" cy="1019621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1pPr>
            <a:lvl2pPr marL="0" indent="4572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2pPr>
            <a:lvl3pPr marL="0" indent="9144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3pPr>
            <a:lvl4pPr marL="0" indent="13716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4pPr>
            <a:lvl5pPr marL="0" indent="1828800">
              <a:spcBef>
                <a:spcPts val="200"/>
              </a:spcBef>
              <a:buSzTx/>
              <a:buFontTx/>
              <a:buNone/>
              <a:defRPr>
                <a:solidFill>
                  <a:srgbClr val="FFFFFF"/>
                </a:solidFill>
              </a:defRPr>
            </a:lvl5pPr>
          </a:lstStyle>
          <a:p>
            <a:r>
              <a:t>SC-x Identifier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02919" y="3288713"/>
            <a:ext cx="10962107" cy="448980"/>
          </a:xfrm>
          <a:prstGeom prst="rect">
            <a:avLst/>
          </a:prstGeom>
        </p:spPr>
        <p:txBody>
          <a:bodyPr/>
          <a:lstStyle>
            <a:lvl1pPr marL="0" indent="0" defTabSz="841247">
              <a:spcBef>
                <a:spcPts val="300"/>
              </a:spcBef>
              <a:buSzTx/>
              <a:buFontTx/>
              <a:buNone/>
              <a:defRPr sz="2576" b="1">
                <a:solidFill>
                  <a:srgbClr val="FFFFFF"/>
                </a:solidFill>
              </a:defRPr>
            </a:lvl1pPr>
          </a:lstStyle>
          <a:p>
            <a:r>
              <a:t>Presenter Name</a:t>
            </a:r>
          </a:p>
        </p:txBody>
      </p:sp>
      <p:pic>
        <p:nvPicPr>
          <p:cNvPr id="18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4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7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20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5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21" name="Text Placeholder 6"/>
          <p:cNvSpPr>
            <a:spLocks noGrp="1"/>
          </p:cNvSpPr>
          <p:nvPr>
            <p:ph type="body" sz="quarter" idx="22" hasCustomPrompt="1"/>
          </p:nvPr>
        </p:nvSpPr>
        <p:spPr>
          <a:xfrm>
            <a:off x="502919" y="2423581"/>
            <a:ext cx="10962107" cy="501651"/>
          </a:xfrm>
          <a:prstGeom prst="rect">
            <a:avLst/>
          </a:prstGeom>
        </p:spPr>
        <p:txBody>
          <a:bodyPr anchor="ctr"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Secondary title if needed</a:t>
            </a:r>
          </a:p>
        </p:txBody>
      </p:sp>
      <p:sp>
        <p:nvSpPr>
          <p:cNvPr id="22" name="Text Placeholder 11"/>
          <p:cNvSpPr>
            <a:spLocks noGrp="1"/>
          </p:cNvSpPr>
          <p:nvPr>
            <p:ph type="body" sz="quarter" idx="23" hasCustomPrompt="1"/>
          </p:nvPr>
        </p:nvSpPr>
        <p:spPr>
          <a:xfrm>
            <a:off x="502919" y="4233686"/>
            <a:ext cx="10962107" cy="37954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t>WBS 6.0x.xxx WBS Name (Exact from WBS)</a:t>
            </a:r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502919" y="3738424"/>
            <a:ext cx="10962107" cy="477839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800">
                <a:solidFill>
                  <a:srgbClr val="FFFFFF"/>
                </a:solidFill>
              </a:defRPr>
            </a:lvl1pPr>
          </a:lstStyle>
          <a:p>
            <a:r>
              <a:t>Project Role or Organizational Role if not Project</a:t>
            </a:r>
          </a:p>
        </p:txBody>
      </p:sp>
      <p:sp>
        <p:nvSpPr>
          <p:cNvPr id="2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2 Scope WB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08" name="L2 Scope"/>
          <p:cNvSpPr txBox="1">
            <a:spLocks noGrp="1"/>
          </p:cNvSpPr>
          <p:nvPr>
            <p:ph type="title" hasCustomPrompt="1"/>
          </p:nvPr>
        </p:nvSpPr>
        <p:spPr>
          <a:xfrm>
            <a:off x="461960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L2 Scope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4663035" y="5576839"/>
            <a:ext cx="7315201" cy="685801"/>
          </a:xfrm>
          <a:prstGeom prst="rect">
            <a:avLst/>
          </a:prstGeom>
        </p:spPr>
        <p:txBody>
          <a:bodyPr anchor="b"/>
          <a:lstStyle>
            <a:lvl2pPr marL="460375" indent="-233363"/>
            <a:lvl3pPr marL="712611" indent="-252236"/>
          </a:lstStyle>
          <a:p>
            <a:r>
              <a:t>Breakout Session Reference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Text Placeholder 6"/>
          <p:cNvSpPr>
            <a:spLocks noGrp="1"/>
          </p:cNvSpPr>
          <p:nvPr>
            <p:ph type="body" sz="quarter" idx="2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</a:lstStyle>
          <a:p>
            <a:r>
              <a:t>CD-3A WBS
CD-3A Scope Name</a:t>
            </a:r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D-3A Ri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18" name="CD-3A Scope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8229601" cy="814866"/>
          </a:xfrm>
          <a:prstGeom prst="rect">
            <a:avLst/>
          </a:prstGeom>
        </p:spPr>
        <p:txBody>
          <a:bodyPr/>
          <a:lstStyle/>
          <a:p>
            <a:r>
              <a:t>CD-3A Scope</a:t>
            </a:r>
          </a:p>
        </p:txBody>
      </p:sp>
      <p:sp>
        <p:nvSpPr>
          <p:cNvPr id="119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3535383" y="0"/>
            <a:ext cx="8412481" cy="814388"/>
          </a:xfrm>
          <a:prstGeom prst="rect">
            <a:avLst/>
          </a:prstGeom>
        </p:spPr>
        <p:txBody>
          <a:bodyPr anchor="ctr"/>
          <a:lstStyle>
            <a:lvl1pPr marL="0" indent="0" algn="r">
              <a:buSzTx/>
              <a:buFontTx/>
              <a:buNone/>
              <a:defRPr sz="1800" b="1"/>
            </a:lvl1pPr>
            <a:lvl2pPr marL="437038" indent="-210026" algn="r">
              <a:buFontTx/>
              <a:defRPr sz="1800" b="1"/>
            </a:lvl2pPr>
            <a:lvl3pPr marL="687387" indent="-227012" algn="r">
              <a:buFontTx/>
              <a:defRPr sz="1800" b="1"/>
            </a:lvl3pPr>
            <a:lvl4pPr marL="942776" indent="-255389" algn="r">
              <a:buFontTx/>
              <a:defRPr sz="1800" b="1"/>
            </a:lvl4pPr>
            <a:lvl5pPr marL="1169789" indent="-255389" algn="r">
              <a:buFontTx/>
              <a:defRPr sz="1800" b="1"/>
            </a:lvl5pPr>
          </a:lstStyle>
          <a:p>
            <a:r>
              <a:t>CD-3A WBS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/>
          <a:p>
            <a:r>
              <a:t>Level 1 – Arial 20
Level 2 – Arial 18
Level 3 – Arial 16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2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Sepa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36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anchor="ctr"/>
          <a:lstStyle>
            <a:lvl1pPr marL="0" indent="0" algn="ctr">
              <a:buSzTx/>
              <a:buFontTx/>
              <a:buNone/>
              <a:defRPr sz="3600"/>
            </a:lvl1pPr>
            <a:lvl2pPr marL="647065" indent="-420053" algn="ctr">
              <a:buFontTx/>
              <a:defRPr sz="3600"/>
            </a:lvl2pPr>
            <a:lvl3pPr marL="914400" indent="-454025" algn="ctr">
              <a:buFontTx/>
              <a:defRPr sz="3600"/>
            </a:lvl3pPr>
            <a:lvl4pPr marL="1198166" indent="-510779" algn="ctr">
              <a:buFontTx/>
              <a:defRPr sz="3600"/>
            </a:lvl4pPr>
            <a:lvl5pPr marL="1425179" indent="-510779" algn="ctr">
              <a:buFontTx/>
              <a:defRPr sz="3600"/>
            </a:lvl5pPr>
          </a:lstStyle>
          <a:p>
            <a:r>
              <a:t>Section Separator – Title Line 1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traight Connector 1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4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45" name="Body Level One…"/>
          <p:cNvSpPr txBox="1">
            <a:spLocks noGrp="1"/>
          </p:cNvSpPr>
          <p:nvPr>
            <p:ph type="body" idx="1"/>
          </p:nvPr>
        </p:nvSpPr>
        <p:spPr>
          <a:xfrm>
            <a:off x="408832" y="1600200"/>
            <a:ext cx="11498621" cy="525780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6" name="TextBox 4"/>
          <p:cNvSpPr txBox="1"/>
          <p:nvPr/>
        </p:nvSpPr>
        <p:spPr>
          <a:xfrm>
            <a:off x="411479" y="6490194"/>
            <a:ext cx="10951700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t>EIC CD-3A Review, November 14-16, 2023</a:t>
            </a:r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48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49" name="TextBox 8"/>
          <p:cNvSpPr txBox="1"/>
          <p:nvPr/>
        </p:nvSpPr>
        <p:spPr>
          <a:xfrm>
            <a:off x="4594947" y="6492644"/>
            <a:ext cx="3664707" cy="2888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400" spc="-1"/>
            </a:lvl1pPr>
          </a:lstStyle>
          <a:p>
            <a:r>
              <a:t>B. Zihlmann</a:t>
            </a:r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Title Slid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lick To Edit Master Title Style"/>
          <p:cNvSpPr txBox="1">
            <a:spLocks noGrp="1"/>
          </p:cNvSpPr>
          <p:nvPr>
            <p:ph type="title" hasCustomPrompt="1"/>
          </p:nvPr>
        </p:nvSpPr>
        <p:spPr>
          <a:xfrm>
            <a:off x="813174" y="1481539"/>
            <a:ext cx="10334626" cy="1947461"/>
          </a:xfrm>
          <a:prstGeom prst="rect">
            <a:avLst/>
          </a:prstGeom>
        </p:spPr>
        <p:txBody>
          <a:bodyPr anchor="t"/>
          <a:lstStyle>
            <a:lvl1pPr>
              <a:defRPr sz="6000">
                <a:solidFill>
                  <a:srgbClr val="FFFFFF"/>
                </a:solidFill>
              </a:defRPr>
            </a:lvl1pPr>
          </a:lstStyle>
          <a:p>
            <a:r>
              <a:t>Click To Edit Master Title Style</a:t>
            </a:r>
          </a:p>
        </p:txBody>
      </p:sp>
      <p:sp>
        <p:nvSpPr>
          <p:cNvPr id="15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13174" y="4712963"/>
            <a:ext cx="10334626" cy="74618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1pPr>
            <a:lvl2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2pPr>
            <a:lvl3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3pPr>
            <a:lvl4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4pPr>
            <a:lvl5pPr marL="0" indent="0">
              <a:buSzTx/>
              <a:buFontTx/>
              <a:buNone/>
              <a:defRPr sz="1800">
                <a:solidFill>
                  <a:srgbClr val="FFFFFF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813174" y="3441177"/>
            <a:ext cx="10334626" cy="1259609"/>
          </a:xfrm>
          <a:prstGeom prst="rect">
            <a:avLst/>
          </a:prstGeom>
        </p:spPr>
        <p:txBody>
          <a:bodyPr/>
          <a:lstStyle/>
          <a:p>
            <a:pPr>
              <a:defRPr sz="2400"/>
            </a:pPr>
            <a:endParaRPr/>
          </a:p>
        </p:txBody>
      </p:sp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026314" y="472833"/>
            <a:ext cx="1632205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7" descr="Picture 7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566183" y="472833"/>
            <a:ext cx="1787238" cy="4572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9" descr="Picture 9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5067684" y="472833"/>
            <a:ext cx="1825606" cy="457202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7315200" y="6172200"/>
            <a:ext cx="259529" cy="239270"/>
          </a:xfrm>
          <a:prstGeom prst="rect">
            <a:avLst/>
          </a:prstGeom>
        </p:spPr>
        <p:txBody>
          <a:bodyPr anchor="t"/>
          <a:lstStyle>
            <a:lvl1pPr algn="l">
              <a:defRPr sz="1100">
                <a:solidFill>
                  <a:srgbClr val="00ACDB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17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171" name="Body Level One…"/>
          <p:cNvSpPr txBox="1">
            <a:spLocks noGrp="1"/>
          </p:cNvSpPr>
          <p:nvPr>
            <p:ph type="body" idx="1"/>
          </p:nvPr>
        </p:nvSpPr>
        <p:spPr>
          <a:xfrm>
            <a:off x="463231" y="917183"/>
            <a:ext cx="11498621" cy="525780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07047" indent="-280035">
              <a:defRPr sz="2400"/>
            </a:lvl2pPr>
            <a:lvl3pPr marL="763058" indent="-302683">
              <a:defRPr sz="2400"/>
            </a:lvl3pPr>
            <a:lvl4pPr marL="1027906" indent="-340519">
              <a:defRPr sz="2400"/>
            </a:lvl4pPr>
            <a:lvl5pPr marL="1254919" indent="-340519"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Title Only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788565"/>
          </a:xfrm>
          <a:prstGeom prst="rect">
            <a:avLst/>
          </a:prstGeom>
        </p:spPr>
        <p:txBody>
          <a:bodyPr/>
          <a:lstStyle/>
          <a:p>
            <a:r>
              <a:t>Title Only</a:t>
            </a:r>
          </a:p>
        </p:txBody>
      </p:sp>
      <p:sp>
        <p:nvSpPr>
          <p:cNvPr id="179" name="Straight Connector 3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bout 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2" name="About Me – Presenter Nam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About Me – Presenter Name</a:t>
            </a:r>
          </a:p>
        </p:txBody>
      </p:sp>
      <p:sp>
        <p:nvSpPr>
          <p:cNvPr id="33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Level 1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h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4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</a:lvl1pPr>
            <a:lvl2pPr marL="684212" indent="-457200">
              <a:buFontTx/>
              <a:buAutoNum type="alphaUcPeriod"/>
            </a:lvl2pPr>
            <a:lvl3pPr marL="841375" indent="-381000">
              <a:buFontTx/>
              <a:buAutoNum type="romanLcPeriod"/>
            </a:lvl3pPr>
            <a:lvl4pPr marL="1116012" indent="-428625">
              <a:buFontTx/>
              <a:buAutoNum type="alphaLcPeriod"/>
            </a:lvl4pPr>
            <a:lvl5pPr marL="1343025" indent="-428625">
              <a:buFontTx/>
              <a:buAutoNum type="arabicPeriod"/>
            </a:lvl5pPr>
          </a:lstStyle>
          <a:p>
            <a:r>
              <a:t>Charges – Arial 20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2" name="Charge Questions Addressed"/>
          <p:cNvSpPr txBox="1">
            <a:spLocks noGrp="1"/>
          </p:cNvSpPr>
          <p:nvPr>
            <p:ph type="title" hasCustomPrompt="1"/>
          </p:nvPr>
        </p:nvSpPr>
        <p:spPr>
          <a:xfrm>
            <a:off x="461962" y="0"/>
            <a:ext cx="11499235" cy="814866"/>
          </a:xfrm>
          <a:prstGeom prst="rect">
            <a:avLst/>
          </a:prstGeom>
        </p:spPr>
        <p:txBody>
          <a:bodyPr/>
          <a:lstStyle/>
          <a:p>
            <a:r>
              <a:t>Charge Questions Addressed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0" name="Slide Title [Layout: Content 1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Bulleted]</a:t>
            </a:r>
          </a:p>
        </p:txBody>
      </p:sp>
      <p:sp>
        <p:nvSpPr>
          <p:cNvPr id="51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9" name="Slide Title [Layout: Content 2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Bulleted]</a:t>
            </a:r>
          </a:p>
        </p:txBody>
      </p:sp>
      <p:sp>
        <p:nvSpPr>
          <p:cNvPr id="6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6001"/>
            <a:ext cx="11521442" cy="256032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Bullet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69" name="Slide Title [Layout: Content 3 – Bullet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Bulleted] </a:t>
            </a:r>
          </a:p>
        </p:txBody>
      </p:sp>
      <p:sp>
        <p:nvSpPr>
          <p:cNvPr id="70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 marL="561657" indent="-274319">
              <a:defRPr sz="2400"/>
            </a:lvl2pPr>
            <a:lvl3pPr marL="801158" indent="-226483">
              <a:defRPr sz="2400"/>
            </a:lvl3pPr>
            <a:lvl4pPr marL="1058069" indent="-254794">
              <a:defRPr sz="2400"/>
            </a:lvl4pPr>
            <a:lvl5pPr marL="1286669" indent="-254794"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1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199"/>
            <a:ext cx="5669281" cy="521208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</a:lstStyle>
          <a:p>
            <a:r>
              <a:t>Level 1 – Arial 24
Level 2 – Arial 20
Level 3 – Arial 18
Level 4 – Arial 16
Level 5 – Arial 16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1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79" name="Slide Title [Layout: Content 1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1 – Numbered]</a:t>
            </a:r>
          </a:p>
        </p:txBody>
      </p:sp>
      <p:sp>
        <p:nvSpPr>
          <p:cNvPr id="8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2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8" name="Slide Title [Layout: Content 2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2 – Numbered]</a:t>
            </a:r>
          </a:p>
        </p:txBody>
      </p:sp>
      <p:sp>
        <p:nvSpPr>
          <p:cNvPr id="8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461962" y="3600610"/>
            <a:ext cx="11521442" cy="2560321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3 - Numbe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98" name="Slide Title [Layout: Content 3 – Numbered]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 [Layout: Content 3 – Numbered]</a:t>
            </a:r>
          </a:p>
        </p:txBody>
      </p:sp>
      <p:sp>
        <p:nvSpPr>
          <p:cNvPr id="99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461962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  <a:lvl2pPr marL="644525" indent="-419100">
              <a:buFontTx/>
              <a:buAutoNum type="alphaLcPeriod"/>
              <a:defRPr sz="2400"/>
            </a:lvl2pPr>
            <a:lvl3pPr marL="760941" indent="-300566">
              <a:buFontTx/>
              <a:buAutoNum type="romanLcPeriod"/>
              <a:defRPr sz="2400"/>
            </a:lvl3pPr>
            <a:lvl4pPr marL="996157" indent="-421482">
              <a:buFontTx/>
              <a:buAutoNum type="alphaLcPeriod"/>
              <a:defRPr sz="2400"/>
            </a:lvl4pPr>
            <a:lvl5pPr marL="1428750" indent="-514350">
              <a:buFontTx/>
              <a:buAutoNum type="arabicPeriod"/>
              <a:defRPr sz="2400"/>
            </a:lvl5pPr>
          </a:lstStyle>
          <a:p>
            <a:r>
              <a:t>Level 1 – Arial 24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0" name="Text Placeholder 4"/>
          <p:cNvSpPr>
            <a:spLocks noGrp="1"/>
          </p:cNvSpPr>
          <p:nvPr>
            <p:ph type="body" sz="half" idx="21" hasCustomPrompt="1"/>
          </p:nvPr>
        </p:nvSpPr>
        <p:spPr>
          <a:xfrm>
            <a:off x="6291917" y="930274"/>
            <a:ext cx="5669281" cy="5212080"/>
          </a:xfrm>
          <a:prstGeom prst="rect">
            <a:avLst/>
          </a:prstGeom>
        </p:spPr>
        <p:txBody>
          <a:bodyPr/>
          <a:lstStyle>
            <a:lvl1pPr marL="346075" indent="-346075">
              <a:buFontTx/>
              <a:buAutoNum type="arabicPeriod"/>
              <a:defRPr sz="2400"/>
            </a:lvl1pPr>
          </a:lstStyle>
          <a:p>
            <a:r>
              <a:t>Level 1 – Arial 24
Level 2 – Arial 20
Level 3 – Arial 18
Level 4 – Arial 16</a:t>
            </a:r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9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raight Connector 4"/>
          <p:cNvSpPr/>
          <p:nvPr/>
        </p:nvSpPr>
        <p:spPr>
          <a:xfrm>
            <a:off x="462578" y="825178"/>
            <a:ext cx="11499927" cy="1"/>
          </a:xfrm>
          <a:prstGeom prst="line">
            <a:avLst/>
          </a:prstGeom>
          <a:ln w="25400">
            <a:solidFill>
              <a:srgbClr val="6D718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" name="TextBox 3"/>
          <p:cNvSpPr txBox="1"/>
          <p:nvPr/>
        </p:nvSpPr>
        <p:spPr>
          <a:xfrm>
            <a:off x="411479" y="6490194"/>
            <a:ext cx="10951700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400"/>
            </a:lvl1pPr>
          </a:lstStyle>
          <a:p>
            <a:r>
              <a:rPr lang="en-US" dirty="0"/>
              <a:t>Far-Forward/Far-Backward </a:t>
            </a:r>
            <a:r>
              <a:rPr dirty="0"/>
              <a:t>Review, </a:t>
            </a:r>
            <a:r>
              <a:rPr lang="en-US" b="1" u="sng" dirty="0">
                <a:solidFill>
                  <a:srgbClr val="C00000"/>
                </a:solidFill>
              </a:rPr>
              <a:t>April 14, 2025</a:t>
            </a:r>
            <a:r>
              <a:rPr lang="en-US" dirty="0"/>
              <a:t>		</a:t>
            </a:r>
            <a:endParaRPr dirty="0"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2799" y="6499669"/>
            <a:ext cx="301909" cy="28882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4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5" name="Straight Connector 6"/>
          <p:cNvSpPr/>
          <p:nvPr/>
        </p:nvSpPr>
        <p:spPr>
          <a:xfrm>
            <a:off x="461962" y="6260638"/>
            <a:ext cx="11499236" cy="1"/>
          </a:xfrm>
          <a:prstGeom prst="line">
            <a:avLst/>
          </a:prstGeom>
          <a:ln w="12700">
            <a:solidFill>
              <a:srgbClr val="00000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7" name="About Me – Presenter Name"/>
          <p:cNvSpPr txBox="1">
            <a:spLocks noGrp="1"/>
          </p:cNvSpPr>
          <p:nvPr>
            <p:ph type="title" hasCustomPrompt="1"/>
          </p:nvPr>
        </p:nvSpPr>
        <p:spPr>
          <a:xfrm>
            <a:off x="461962" y="-16779"/>
            <a:ext cx="11499235" cy="4026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About Me – Presenter Name</a:t>
            </a:r>
          </a:p>
        </p:txBody>
      </p:sp>
      <p:sp>
        <p:nvSpPr>
          <p:cNvPr id="8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461962" y="930274"/>
            <a:ext cx="11521442" cy="52120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rPr dirty="0"/>
              <a:t>Level 1 – Arial 20</a:t>
            </a:r>
          </a:p>
          <a:p>
            <a:pPr lvl="1"/>
            <a:endParaRPr dirty="0"/>
          </a:p>
          <a:p>
            <a:pPr lvl="2"/>
            <a:endParaRPr dirty="0"/>
          </a:p>
          <a:p>
            <a:pPr lvl="3"/>
            <a:endParaRPr dirty="0"/>
          </a:p>
          <a:p>
            <a:pPr lvl="4"/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228600" marR="0" indent="-2286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518715" marR="0" indent="-291703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744141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971153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1198166" marR="0" indent="-283766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5400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29972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544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911600" marR="0" indent="-254000" algn="l" defTabSz="914400" rtl="0" latinLnBrk="0">
        <a:lnSpc>
          <a:spcPct val="100000"/>
        </a:lnSpc>
        <a:spcBef>
          <a:spcPts val="400"/>
        </a:spcBef>
        <a:spcAft>
          <a:spcPts val="0"/>
        </a:spcAft>
        <a:buClrTx/>
        <a:buSzPct val="100000"/>
        <a:buFont typeface="Arial"/>
        <a:buChar char="•"/>
        <a:tabLst/>
        <a:defRPr sz="2000" b="0" i="0" u="none" strike="noStrike" cap="none" spc="0" baseline="0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1"/>
          <p:cNvSpPr txBox="1"/>
          <p:nvPr/>
        </p:nvSpPr>
        <p:spPr>
          <a:xfrm>
            <a:off x="539429" y="2339817"/>
            <a:ext cx="10828952" cy="13180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b">
            <a:normAutofit/>
          </a:bodyPr>
          <a:lstStyle>
            <a:lvl1pPr>
              <a:lnSpc>
                <a:spcPct val="90000"/>
              </a:lnSpc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Far-Forward / Far-Backward </a:t>
            </a:r>
          </a:p>
          <a:p>
            <a:r>
              <a:rPr lang="en-US" dirty="0"/>
              <a:t>Detector Integration</a:t>
            </a:r>
            <a:endParaRPr dirty="0"/>
          </a:p>
        </p:txBody>
      </p:sp>
      <p:sp>
        <p:nvSpPr>
          <p:cNvPr id="190" name="Subtitle 2"/>
          <p:cNvSpPr txBox="1"/>
          <p:nvPr/>
        </p:nvSpPr>
        <p:spPr>
          <a:xfrm>
            <a:off x="539428" y="4458064"/>
            <a:ext cx="8363271" cy="1602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>
            <a:normAutofit fontScale="92500" lnSpcReduction="10000"/>
          </a:bodyPr>
          <a:lstStyle/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Jonathan Smith (JLAB), Ron Lassiter (JLAB), </a:t>
            </a:r>
          </a:p>
          <a:p>
            <a:pPr defTabSz="475487">
              <a:lnSpc>
                <a:spcPct val="90000"/>
              </a:lnSpc>
              <a:spcBef>
                <a:spcPts val="500"/>
              </a:spcBef>
              <a:defRPr sz="2200">
                <a:solidFill>
                  <a:srgbClr val="FFFFFF"/>
                </a:solidFill>
              </a:defRPr>
            </a:pPr>
            <a:r>
              <a:rPr lang="en-US" dirty="0"/>
              <a:t>India Krehbiel (</a:t>
            </a:r>
            <a:r>
              <a:rPr lang="en-US" dirty="0" err="1"/>
              <a:t>JLab</a:t>
            </a:r>
            <a:r>
              <a:rPr lang="en-US" dirty="0"/>
              <a:t>), David Powell (JLAB)</a:t>
            </a:r>
            <a:endParaRPr dirty="0"/>
          </a:p>
          <a:p>
            <a:pPr defTabSz="475487">
              <a:lnSpc>
                <a:spcPct val="90000"/>
              </a:lnSpc>
              <a:spcBef>
                <a:spcPts val="500"/>
              </a:spcBef>
              <a:defRPr sz="13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endParaRPr lang="en-US" dirty="0"/>
          </a:p>
          <a:p>
            <a:pPr defTabSz="237742">
              <a:defRPr sz="1900">
                <a:solidFill>
                  <a:srgbClr val="FFFFFF"/>
                </a:solidFill>
              </a:defRPr>
            </a:pPr>
            <a:r>
              <a:rPr lang="en-US" dirty="0">
                <a:solidFill>
                  <a:srgbClr val="FFFF00"/>
                </a:solidFill>
              </a:rPr>
              <a:t>April 14</a:t>
            </a:r>
            <a:r>
              <a:rPr lang="en-US" baseline="30000" dirty="0">
                <a:solidFill>
                  <a:srgbClr val="FFFF00"/>
                </a:solidFill>
              </a:rPr>
              <a:t>th</a:t>
            </a:r>
            <a:r>
              <a:rPr lang="en-US" dirty="0">
                <a:solidFill>
                  <a:srgbClr val="FFFF00"/>
                </a:solidFill>
              </a:rPr>
              <a:t>, 2025</a:t>
            </a:r>
            <a:endParaRPr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Box 5"/>
          <p:cNvSpPr txBox="1">
            <a:spLocks noGrp="1"/>
          </p:cNvSpPr>
          <p:nvPr>
            <p:ph type="sldNum" sz="quarter" idx="2"/>
          </p:nvPr>
        </p:nvSpPr>
        <p:spPr>
          <a:xfrm>
            <a:off x="11851683" y="6499669"/>
            <a:ext cx="203025" cy="288824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</a:t>
            </a:fld>
            <a:endParaRPr/>
          </a:p>
        </p:txBody>
      </p:sp>
      <p:sp>
        <p:nvSpPr>
          <p:cNvPr id="198" name="Title 4"/>
          <p:cNvSpPr txBox="1">
            <a:spLocks noGrp="1"/>
          </p:cNvSpPr>
          <p:nvPr>
            <p:ph type="title"/>
          </p:nvPr>
        </p:nvSpPr>
        <p:spPr>
          <a:xfrm>
            <a:off x="462577" y="-1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Primary Updates Outline</a:t>
            </a:r>
            <a:endParaRPr dirty="0"/>
          </a:p>
        </p:txBody>
      </p:sp>
      <p:sp>
        <p:nvSpPr>
          <p:cNvPr id="199" name="IR layout…"/>
          <p:cNvSpPr txBox="1">
            <a:spLocks noGrp="1"/>
          </p:cNvSpPr>
          <p:nvPr>
            <p:ph type="body" sz="half" idx="1"/>
          </p:nvPr>
        </p:nvSpPr>
        <p:spPr>
          <a:xfrm>
            <a:off x="533705" y="886367"/>
            <a:ext cx="10978358" cy="4250176"/>
          </a:xfrm>
          <a:prstGeom prst="rect">
            <a:avLst/>
          </a:prstGeom>
        </p:spPr>
        <p:txBody>
          <a:bodyPr lIns="45718" tIns="45718" rIns="45718" bIns="45718">
            <a:normAutofit/>
          </a:bodyPr>
          <a:lstStyle/>
          <a:p>
            <a:pPr>
              <a:defRPr sz="2800"/>
            </a:pPr>
            <a:r>
              <a:rPr lang="en-US" dirty="0"/>
              <a:t>Far-Forward Region</a:t>
            </a:r>
          </a:p>
          <a:p>
            <a:pPr lvl="1">
              <a:defRPr sz="2800"/>
            </a:pPr>
            <a:r>
              <a:rPr lang="en-US" dirty="0"/>
              <a:t>B0 Detector Railing Update</a:t>
            </a:r>
          </a:p>
          <a:p>
            <a:pPr lvl="1">
              <a:defRPr sz="2800"/>
            </a:pPr>
            <a:r>
              <a:rPr lang="en-US" dirty="0"/>
              <a:t>B0 Known Issues</a:t>
            </a:r>
          </a:p>
          <a:p>
            <a:pPr lvl="1">
              <a:defRPr sz="2800"/>
            </a:pPr>
            <a:r>
              <a:rPr lang="en-US" dirty="0"/>
              <a:t>B0 Cable Routing</a:t>
            </a:r>
          </a:p>
          <a:p>
            <a:pPr lvl="1">
              <a:defRPr sz="2800"/>
            </a:pPr>
            <a:r>
              <a:rPr lang="en-US" dirty="0"/>
              <a:t>ZDC ‘Dark Box’</a:t>
            </a:r>
          </a:p>
          <a:p>
            <a:pPr lvl="1">
              <a:defRPr sz="2800"/>
            </a:pPr>
            <a:r>
              <a:rPr lang="en-US" dirty="0"/>
              <a:t>ZDC Maintenance Questions Responses</a:t>
            </a:r>
          </a:p>
          <a:p>
            <a:pPr lvl="1">
              <a:defRPr sz="2800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78683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4FD95EA-0F02-4F5D-AFA6-21E294C7E9C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Detector Railing Update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04CCAC4-520C-4097-B73D-6C3E480902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856" y="902689"/>
            <a:ext cx="4712956" cy="2976426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57D6CEB7-F6B4-442D-A643-C8838CA50B21}"/>
              </a:ext>
            </a:extLst>
          </p:cNvPr>
          <p:cNvSpPr/>
          <p:nvPr/>
        </p:nvSpPr>
        <p:spPr>
          <a:xfrm>
            <a:off x="6212541" y="5243923"/>
            <a:ext cx="490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Latest update expands the detector rail removal/install to include the Calorimeter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F4DF8E-6C5F-44BC-91CD-31FC4089B6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1846" y="902689"/>
            <a:ext cx="6172111" cy="39846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68118D4-33F1-414F-BABB-2B995DE6047A}"/>
              </a:ext>
            </a:extLst>
          </p:cNvPr>
          <p:cNvSpPr/>
          <p:nvPr/>
        </p:nvSpPr>
        <p:spPr>
          <a:xfrm>
            <a:off x="504059" y="4240979"/>
            <a:ext cx="49054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Previous rail concept was limited to just the detector layers</a:t>
            </a:r>
          </a:p>
        </p:txBody>
      </p:sp>
    </p:spTree>
    <p:extLst>
      <p:ext uri="{BB962C8B-B14F-4D97-AF65-F5344CB8AC3E}">
        <p14:creationId xmlns:p14="http://schemas.microsoft.com/office/powerpoint/2010/main" val="2555326328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03DC2-97FC-49D8-B109-B710E75B1F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231" y="280345"/>
            <a:ext cx="11499235" cy="402671"/>
          </a:xfrm>
        </p:spPr>
        <p:txBody>
          <a:bodyPr>
            <a:normAutofit fontScale="90000"/>
          </a:bodyPr>
          <a:lstStyle/>
          <a:p>
            <a:r>
              <a:rPr lang="en-US" dirty="0"/>
              <a:t>Known Issues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FA06BE-8A81-4A26-B1F6-C0B3113B47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3232" y="1001110"/>
            <a:ext cx="5945452" cy="5173874"/>
          </a:xfrm>
        </p:spPr>
        <p:txBody>
          <a:bodyPr/>
          <a:lstStyle/>
          <a:p>
            <a:r>
              <a:rPr lang="en-US" dirty="0"/>
              <a:t>Calorimeter is too large</a:t>
            </a:r>
          </a:p>
          <a:p>
            <a:pPr lvl="1"/>
            <a:r>
              <a:rPr lang="en-US" dirty="0"/>
              <a:t>Current B0 Calorimeter protrudes 1 crystal (20cm) through the inner walls of the B0.</a:t>
            </a:r>
          </a:p>
          <a:p>
            <a:pPr lvl="1"/>
            <a:r>
              <a:rPr lang="en-US" dirty="0"/>
              <a:t>The upcoming 76.20mm OD beampipe in way of Calorimeter will further increase the overall size of the calorimeter</a:t>
            </a:r>
          </a:p>
          <a:p>
            <a:pPr lvl="1"/>
            <a:r>
              <a:rPr lang="en-US" dirty="0"/>
              <a:t>Pictured does not include a support frame nor cooling, as necessary.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4F1FE6-68BE-4BBE-A216-18A1D0B247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8684" y="1429329"/>
            <a:ext cx="5712174" cy="399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288114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538E9E9D-6845-4FB6-A00B-722E05A43FA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B0 Cable Routing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E50E6BB-434F-4A94-8D9E-A9E1CD74A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2577" y="1020769"/>
            <a:ext cx="3660106" cy="28216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7E8B937-728A-4835-97B3-BF6341C004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727" y="1075054"/>
            <a:ext cx="2927710" cy="27130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9387C9D-A630-4E80-B677-DFB6D7F57C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151" y="3842391"/>
            <a:ext cx="4854661" cy="2361649"/>
          </a:xfrm>
          <a:prstGeom prst="rect">
            <a:avLst/>
          </a:prstGeom>
        </p:spPr>
      </p:pic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E0E4A007-2AD9-4D77-9C6E-63F7C90FB4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32815" y="1075054"/>
            <a:ext cx="4854661" cy="4715683"/>
          </a:xfrm>
        </p:spPr>
        <p:txBody>
          <a:bodyPr>
            <a:normAutofit/>
          </a:bodyPr>
          <a:lstStyle/>
          <a:p>
            <a:r>
              <a:rPr lang="en-US" dirty="0"/>
              <a:t>Currently do not know exactly what size the cables are going to be for both the detectors layers and calorimeter</a:t>
            </a:r>
          </a:p>
          <a:p>
            <a:r>
              <a:rPr lang="en-US" dirty="0"/>
              <a:t>Investigating a separate cable management railing system to use in conjunction with the detector layers</a:t>
            </a:r>
          </a:p>
        </p:txBody>
      </p:sp>
    </p:spTree>
    <p:extLst>
      <p:ext uri="{BB962C8B-B14F-4D97-AF65-F5344CB8AC3E}">
        <p14:creationId xmlns:p14="http://schemas.microsoft.com/office/powerpoint/2010/main" val="114237594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4">
            <a:extLst>
              <a:ext uri="{FF2B5EF4-FFF2-40B4-BE49-F238E27FC236}">
                <a16:creationId xmlns:a16="http://schemas.microsoft.com/office/drawing/2014/main" id="{CE5767BF-D89D-4CAF-B5E2-BA0717D6E28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‘Dark Box’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F9C562-4F9F-433B-832F-3F411A4FD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6706" y="952154"/>
            <a:ext cx="5239481" cy="4953691"/>
          </a:xfrm>
          <a:prstGeom prst="rect">
            <a:avLst/>
          </a:prstGeom>
        </p:spPr>
      </p:pic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7AE1762-381D-4E90-B450-9A31737E78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7" y="952154"/>
            <a:ext cx="4854661" cy="4715683"/>
          </a:xfrm>
        </p:spPr>
        <p:txBody>
          <a:bodyPr>
            <a:normAutofit/>
          </a:bodyPr>
          <a:lstStyle/>
          <a:p>
            <a:r>
              <a:rPr lang="en-US" dirty="0"/>
              <a:t>Latest design requirement for ZDC includes a ‘Dark Box’ to place over the blocks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(Pictured protype at JLAB)</a:t>
            </a:r>
          </a:p>
        </p:txBody>
      </p:sp>
    </p:spTree>
    <p:extLst>
      <p:ext uri="{BB962C8B-B14F-4D97-AF65-F5344CB8AC3E}">
        <p14:creationId xmlns:p14="http://schemas.microsoft.com/office/powerpoint/2010/main" val="145610462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2700A48E-287F-44DC-9C18-B977FC173B4E}"/>
              </a:ext>
            </a:extLst>
          </p:cNvPr>
          <p:cNvSpPr txBox="1">
            <a:spLocks/>
          </p:cNvSpPr>
          <p:nvPr/>
        </p:nvSpPr>
        <p:spPr>
          <a:xfrm>
            <a:off x="462577" y="0"/>
            <a:ext cx="11499929" cy="82517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8" tIns="45718" rIns="45718" bIns="45718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cap="none" spc="0" baseline="0">
                <a:solidFill>
                  <a:srgbClr val="000000"/>
                </a:solidFill>
                <a:uFillTx/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hangingPunct="1"/>
            <a:r>
              <a:rPr lang="en-US"/>
              <a:t>ZDC ‘Dark Box’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97EDBA6-956C-4BD4-9EF8-F281697B4A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2578" y="975091"/>
            <a:ext cx="3985670" cy="4692746"/>
          </a:xfrm>
        </p:spPr>
        <p:txBody>
          <a:bodyPr>
            <a:normAutofit/>
          </a:bodyPr>
          <a:lstStyle/>
          <a:p>
            <a:r>
              <a:rPr lang="en-US" dirty="0"/>
              <a:t>Current design utilizing 80/20 framing around ZDC Blocks</a:t>
            </a:r>
          </a:p>
          <a:p>
            <a:r>
              <a:rPr lang="en-US" dirty="0">
                <a:solidFill>
                  <a:srgbClr val="FF0000"/>
                </a:solidFill>
              </a:rPr>
              <a:t>Circled Red </a:t>
            </a:r>
            <a:r>
              <a:rPr lang="en-US" dirty="0"/>
              <a:t>– ZDC is too close to nearby beampipe for dark box support leg. However, application of dark box will not be affected.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14C117-F07C-4BBF-B289-3FAE0D17D0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9635" y="1216279"/>
            <a:ext cx="5323162" cy="4425442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A9C88A83-6798-42EF-ACCC-07491546AB5B}"/>
              </a:ext>
            </a:extLst>
          </p:cNvPr>
          <p:cNvSpPr/>
          <p:nvPr/>
        </p:nvSpPr>
        <p:spPr>
          <a:xfrm>
            <a:off x="7280824" y="3128211"/>
            <a:ext cx="543140" cy="2179434"/>
          </a:xfrm>
          <a:prstGeom prst="ellipse">
            <a:avLst/>
          </a:prstGeom>
          <a:noFill/>
          <a:ln w="38100" cap="flat">
            <a:solidFill>
              <a:srgbClr val="FF0000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371898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4">
            <a:extLst>
              <a:ext uri="{FF2B5EF4-FFF2-40B4-BE49-F238E27FC236}">
                <a16:creationId xmlns:a16="http://schemas.microsoft.com/office/drawing/2014/main" id="{9984852B-7B0B-450F-A957-90701DD64D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62577" y="0"/>
            <a:ext cx="11499929" cy="825179"/>
          </a:xfrm>
          <a:prstGeom prst="rect">
            <a:avLst/>
          </a:prstGeom>
        </p:spPr>
        <p:txBody>
          <a:bodyPr lIns="45718" tIns="45718" rIns="45718" bIns="45718"/>
          <a:lstStyle/>
          <a:p>
            <a:r>
              <a:rPr lang="en-US" dirty="0"/>
              <a:t>ZDC Questions/Answers</a:t>
            </a:r>
            <a:endParaRPr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BDCD4E-BA78-457B-908D-917C30F4CE4F}"/>
              </a:ext>
            </a:extLst>
          </p:cNvPr>
          <p:cNvSpPr/>
          <p:nvPr/>
        </p:nvSpPr>
        <p:spPr>
          <a:xfrm>
            <a:off x="462576" y="914399"/>
            <a:ext cx="1041397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dirty="0"/>
              <a:t>Is the maintenance for the electronics, individual blocks, or the whole system? </a:t>
            </a:r>
          </a:p>
          <a:p>
            <a:pPr marL="285750" lvl="8" indent="-285750">
              <a:buFont typeface="Wingdings" panose="05000000000000000000" pitchFamily="2" charset="2"/>
              <a:buChar char="Ø"/>
            </a:pPr>
            <a:r>
              <a:rPr lang="en-US" dirty="0"/>
              <a:t>Maintenance will be needed for the readout modules located between each layer of Fe blocks. The ZDC group is currently re-designing these boards. Estimated size will be 30x60cm (</a:t>
            </a:r>
            <a:r>
              <a:rPr lang="en-US" dirty="0" err="1"/>
              <a:t>x:y</a:t>
            </a:r>
            <a:r>
              <a:rPr lang="en-US" dirty="0"/>
              <a:t>) and will slide/insert from the top.</a:t>
            </a:r>
          </a:p>
          <a:p>
            <a:pPr lvl="8" indent="0"/>
            <a:endParaRPr lang="en-US" dirty="0"/>
          </a:p>
          <a:p>
            <a:pPr marL="342900" lvl="8" indent="-342900">
              <a:buAutoNum type="arabicPeriod" startAt="2"/>
            </a:pPr>
            <a:r>
              <a:rPr lang="en-US" dirty="0"/>
              <a:t>Will the maintenance be performed during bake-out, or will it also need to be performed while operational? 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en-US" dirty="0"/>
              <a:t>We would like to have access to them ‘during operation’, but only as needed.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endParaRPr lang="en-US" dirty="0"/>
          </a:p>
          <a:p>
            <a:pPr lvl="8" indent="0"/>
            <a:r>
              <a:rPr lang="en-US" dirty="0"/>
              <a:t>3. How often do we estimate the maintenance to be required?</a:t>
            </a:r>
          </a:p>
          <a:p>
            <a:pPr marL="342900" lvl="8" indent="-342900">
              <a:buFont typeface="Wingdings" panose="05000000000000000000" pitchFamily="2" charset="2"/>
              <a:buChar char="Ø"/>
            </a:pPr>
            <a:r>
              <a:rPr lang="en-US" dirty="0"/>
              <a:t>As-needed.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/>
              <a:t>4. </a:t>
            </a:r>
            <a:r>
              <a:rPr lang="en-US" dirty="0" err="1"/>
              <a:t>JLab</a:t>
            </a:r>
            <a:r>
              <a:rPr lang="en-US" dirty="0"/>
              <a:t> is submitting an Inquiry Sheet with Southworth to get an estimate for a suitable lift table.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088017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NL">
  <a:themeElements>
    <a:clrScheme name="BNL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B2D33A"/>
      </a:accent1>
      <a:accent2>
        <a:srgbClr val="F68A1F"/>
      </a:accent2>
      <a:accent3>
        <a:srgbClr val="B62466"/>
      </a:accent3>
      <a:accent4>
        <a:srgbClr val="FFCC33"/>
      </a:accent4>
      <a:accent5>
        <a:srgbClr val="DA3525"/>
      </a:accent5>
      <a:accent6>
        <a:srgbClr val="50489D"/>
      </a:accent6>
      <a:hlink>
        <a:srgbClr val="0000FF"/>
      </a:hlink>
      <a:folHlink>
        <a:srgbClr val="FF00FF"/>
      </a:folHlink>
    </a:clrScheme>
    <a:fontScheme name="BNL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BN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18407</TotalTime>
  <Words>374</Words>
  <Application>Microsoft Office PowerPoint</Application>
  <PresentationFormat>Widescreen</PresentationFormat>
  <Paragraphs>45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Wingdings</vt:lpstr>
      <vt:lpstr>BNL</vt:lpstr>
      <vt:lpstr>PowerPoint Presentation</vt:lpstr>
      <vt:lpstr>Primary Updates Outline</vt:lpstr>
      <vt:lpstr>B0 Detector Railing Update</vt:lpstr>
      <vt:lpstr>Known Issues</vt:lpstr>
      <vt:lpstr>B0 Cable Routing</vt:lpstr>
      <vt:lpstr>ZDC ‘Dark Box’</vt:lpstr>
      <vt:lpstr>PowerPoint Presentation</vt:lpstr>
      <vt:lpstr>ZDC Questions/Answers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Smith</dc:creator>
  <cp:lastModifiedBy>Jonathan Smith</cp:lastModifiedBy>
  <cp:revision>125</cp:revision>
  <dcterms:modified xsi:type="dcterms:W3CDTF">2025-04-14T14:16:21Z</dcterms:modified>
</cp:coreProperties>
</file>