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2"/>
  </p:notesMasterIdLst>
  <p:sldIdLst>
    <p:sldId id="4758" r:id="rId5"/>
    <p:sldId id="4784" r:id="rId6"/>
    <p:sldId id="4786" r:id="rId7"/>
    <p:sldId id="4790" r:id="rId8"/>
    <p:sldId id="4788" r:id="rId9"/>
    <p:sldId id="4779" r:id="rId10"/>
    <p:sldId id="47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724" autoAdjust="0"/>
  </p:normalViewPr>
  <p:slideViewPr>
    <p:cSldViewPr snapToGrid="0">
      <p:cViewPr varScale="1">
        <p:scale>
          <a:sx n="161" d="100"/>
          <a:sy n="161" d="100"/>
        </p:scale>
        <p:origin x="268" y="1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1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84623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&lt;Title from SC-2 Agenda&gt;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176" y="4649660"/>
            <a:ext cx="4363736" cy="10196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SC-x Identifier</a:t>
            </a:r>
          </a:p>
          <a:p>
            <a:r>
              <a:rPr lang="en-US" dirty="0"/>
              <a:t>EIC CD-3A Director’s Review</a:t>
            </a:r>
          </a:p>
          <a:p>
            <a:r>
              <a:rPr lang="en-US" dirty="0"/>
              <a:t>October 10-13,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175" y="3103114"/>
            <a:ext cx="10334625" cy="44897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800" y="2193629"/>
            <a:ext cx="10334625" cy="501650"/>
          </a:xfr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 dirty="0"/>
              <a:t>Includes CD-3a, WBS </a:t>
            </a:r>
            <a:r>
              <a:rPr lang="en-US" sz="2800" dirty="0" err="1"/>
              <a:t>a.b.c.d</a:t>
            </a:r>
            <a:r>
              <a:rPr lang="en-US" sz="2800" dirty="0"/>
              <a:t> (if appropriate)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800" y="3994927"/>
            <a:ext cx="10334625" cy="3795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WBS a.bc.def…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800" y="3552825"/>
            <a:ext cx="10334625" cy="477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Role or Organizational Role if not Project</a:t>
            </a:r>
          </a:p>
        </p:txBody>
      </p:sp>
    </p:spTree>
    <p:extLst>
      <p:ext uri="{BB962C8B-B14F-4D97-AF65-F5344CB8AC3E}">
        <p14:creationId xmlns:p14="http://schemas.microsoft.com/office/powerpoint/2010/main" val="2371920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499925" cy="676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C6E50E-3840-229D-97E9-6585956B4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11499850" cy="5065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D9BCDB3-24E9-1B4D-0A74-4298674A9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272" y="6352220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224274-F62A-0549-BAD4-F30ACF48DB45}"/>
              </a:ext>
            </a:extLst>
          </p:cNvPr>
          <p:cNvCxnSpPr>
            <a:cxnSpLocks/>
          </p:cNvCxnSpPr>
          <p:nvPr userDrawn="1"/>
        </p:nvCxnSpPr>
        <p:spPr>
          <a:xfrm>
            <a:off x="472739" y="6274498"/>
            <a:ext cx="114999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23751"/>
            <a:ext cx="11499925" cy="82517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1609"/>
            <a:ext cx="11499925" cy="4865858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62007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92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499925" cy="641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809111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571500" y="64704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DBE15E-918B-934C-B2BA-5FF9AAD315E2}"/>
              </a:ext>
            </a:extLst>
          </p:cNvPr>
          <p:cNvCxnSpPr>
            <a:cxnSpLocks/>
          </p:cNvCxnSpPr>
          <p:nvPr userDrawn="1"/>
        </p:nvCxnSpPr>
        <p:spPr>
          <a:xfrm>
            <a:off x="472739" y="6274498"/>
            <a:ext cx="114999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314749B-2222-4967-9577-C68C9DD38A21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60CF06-DD34-8E9B-3F88-8E8C30ACF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1D5AA8-F09E-4D68-A0E2-46023E68F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7" r:id="rId4"/>
    <p:sldLayoutId id="214748366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F5B5-4B25-C469-87BE-41A75A712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814" y="1143474"/>
            <a:ext cx="10334625" cy="84623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BiC</a:t>
            </a:r>
            <a:r>
              <a:rPr lang="en-US" dirty="0"/>
              <a:t> Update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A2A0F-F73E-004D-868A-1A4D79DBE1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103114"/>
            <a:ext cx="10334625" cy="4489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Kevin Bailey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059204-FF2B-03A6-FAB7-9DE25E7F11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8195" y="2567210"/>
            <a:ext cx="10334625" cy="501650"/>
          </a:xfrm>
        </p:spPr>
        <p:txBody>
          <a:bodyPr/>
          <a:lstStyle/>
          <a:p>
            <a:r>
              <a:rPr lang="en-US" dirty="0"/>
              <a:t>Triple I Engineering Meeting 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0F0D07-ABCF-2318-CEFA-9F9FC4E3A6D8}"/>
              </a:ext>
            </a:extLst>
          </p:cNvPr>
          <p:cNvSpPr txBox="1"/>
          <p:nvPr/>
        </p:nvSpPr>
        <p:spPr>
          <a:xfrm>
            <a:off x="906449" y="3536497"/>
            <a:ext cx="1963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April 21, 2025</a:t>
            </a:r>
          </a:p>
        </p:txBody>
      </p:sp>
    </p:spTree>
    <p:extLst>
      <p:ext uri="{BB962C8B-B14F-4D97-AF65-F5344CB8AC3E}">
        <p14:creationId xmlns:p14="http://schemas.microsoft.com/office/powerpoint/2010/main" val="413406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91D50-54F7-F5DE-C072-4AC3002C6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9732E-AC14-CAF6-46C6-1A9AAB3D1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BIC Workshop @ Argonne 4/9-11/25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410BCF-905B-10C6-3F4E-371DCC0E5BED}"/>
              </a:ext>
            </a:extLst>
          </p:cNvPr>
          <p:cNvSpPr txBox="1"/>
          <p:nvPr/>
        </p:nvSpPr>
        <p:spPr>
          <a:xfrm>
            <a:off x="993569" y="1892135"/>
            <a:ext cx="47184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  Most updates in person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Small breakout working groups 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Schedule timeline reviews</a:t>
            </a:r>
          </a:p>
          <a:p>
            <a:pPr marL="285750" indent="-285750">
              <a:buFontTx/>
              <a:buChar char="-"/>
            </a:pPr>
            <a:r>
              <a:rPr lang="en-US" sz="2000" dirty="0" err="1"/>
              <a:t>AstroPix</a:t>
            </a:r>
            <a:r>
              <a:rPr lang="en-US" sz="2000" dirty="0"/>
              <a:t> Module clean room tour</a:t>
            </a:r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40B66B-B31F-8A00-4F2F-0A63F45A542E}"/>
              </a:ext>
            </a:extLst>
          </p:cNvPr>
          <p:cNvSpPr txBox="1"/>
          <p:nvPr/>
        </p:nvSpPr>
        <p:spPr>
          <a:xfrm>
            <a:off x="993569" y="1402531"/>
            <a:ext cx="389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Successful workshop</a:t>
            </a:r>
          </a:p>
        </p:txBody>
      </p:sp>
    </p:spTree>
    <p:extLst>
      <p:ext uri="{BB962C8B-B14F-4D97-AF65-F5344CB8AC3E}">
        <p14:creationId xmlns:p14="http://schemas.microsoft.com/office/powerpoint/2010/main" val="3995932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EDD69-0693-ACF8-EA3F-874D93551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78C8A-5C4B-F507-1FDE-91B9BFE46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Views – </a:t>
            </a:r>
            <a:r>
              <a:rPr lang="en-US" dirty="0" err="1"/>
              <a:t>Astropix</a:t>
            </a:r>
            <a:r>
              <a:rPr lang="en-US" dirty="0"/>
              <a:t> Update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8BAF87-A18E-1E05-624A-B17CAEABD5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743" b="14743"/>
          <a:stretch/>
        </p:blipFill>
        <p:spPr>
          <a:xfrm>
            <a:off x="2652486" y="1081379"/>
            <a:ext cx="7434286" cy="45384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5E9375-6676-4F08-BAA0-94C798A7A745}"/>
              </a:ext>
            </a:extLst>
          </p:cNvPr>
          <p:cNvSpPr txBox="1"/>
          <p:nvPr/>
        </p:nvSpPr>
        <p:spPr>
          <a:xfrm>
            <a:off x="500555" y="1758856"/>
            <a:ext cx="2814145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i="1" dirty="0"/>
              <a:t>*Prototype Stave Design! </a:t>
            </a:r>
          </a:p>
          <a:p>
            <a:r>
              <a:rPr lang="en-US" i="1" dirty="0"/>
              <a:t>110” long Al parts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02486B-C73A-F3D7-AD0D-464779414388}"/>
              </a:ext>
            </a:extLst>
          </p:cNvPr>
          <p:cNvSpPr txBox="1"/>
          <p:nvPr/>
        </p:nvSpPr>
        <p:spPr>
          <a:xfrm>
            <a:off x="4203864" y="2274838"/>
            <a:ext cx="5094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OLD DESIGN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70526C-D21C-4A54-8652-292F3ACCFFB6}"/>
              </a:ext>
            </a:extLst>
          </p:cNvPr>
          <p:cNvSpPr txBox="1"/>
          <p:nvPr/>
        </p:nvSpPr>
        <p:spPr>
          <a:xfrm>
            <a:off x="617518" y="5518068"/>
            <a:ext cx="2814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Parts expected in May</a:t>
            </a:r>
          </a:p>
        </p:txBody>
      </p:sp>
    </p:spTree>
    <p:extLst>
      <p:ext uri="{BB962C8B-B14F-4D97-AF65-F5344CB8AC3E}">
        <p14:creationId xmlns:p14="http://schemas.microsoft.com/office/powerpoint/2010/main" val="805565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CCA59-CE26-113B-C38F-456F753EB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42844-8227-7CA2-9E61-955FF3D81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Views – Lead Update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06EFD-7315-D2B6-5FE5-074C34CA59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3" b="343"/>
          <a:stretch/>
        </p:blipFill>
        <p:spPr>
          <a:xfrm>
            <a:off x="2301948" y="783500"/>
            <a:ext cx="7112396" cy="54582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EA6C40-E691-9FFE-835A-B7DDBC7FEF30}"/>
              </a:ext>
            </a:extLst>
          </p:cNvPr>
          <p:cNvSpPr txBox="1"/>
          <p:nvPr/>
        </p:nvSpPr>
        <p:spPr>
          <a:xfrm>
            <a:off x="802249" y="4625427"/>
            <a:ext cx="3813294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i="1" dirty="0"/>
              <a:t>Fresh lead on order </a:t>
            </a:r>
          </a:p>
          <a:p>
            <a:r>
              <a:rPr lang="en-US" i="1" dirty="0"/>
              <a:t>Due in May for test articles</a:t>
            </a:r>
          </a:p>
          <a:p>
            <a:endParaRPr lang="en-US" i="1" dirty="0"/>
          </a:p>
          <a:p>
            <a:r>
              <a:rPr lang="en-US" i="1" dirty="0"/>
              <a:t>Quote for 50 sectors within budget</a:t>
            </a:r>
          </a:p>
        </p:txBody>
      </p:sp>
    </p:spTree>
    <p:extLst>
      <p:ext uri="{BB962C8B-B14F-4D97-AF65-F5344CB8AC3E}">
        <p14:creationId xmlns:p14="http://schemas.microsoft.com/office/powerpoint/2010/main" val="1470754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E8201-99F8-7DC5-26B1-7E66A1727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69BC3-F5C0-3C90-0EC9-B946FA05B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Views – End of Sector Box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290100-6523-CDD5-0EC4-297E8EBF24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43" r="7843"/>
          <a:stretch/>
        </p:blipFill>
        <p:spPr>
          <a:xfrm>
            <a:off x="4302505" y="1019327"/>
            <a:ext cx="6505474" cy="49925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59485B-243C-D28E-358D-982AD4E0030C}"/>
              </a:ext>
            </a:extLst>
          </p:cNvPr>
          <p:cNvSpPr txBox="1"/>
          <p:nvPr/>
        </p:nvSpPr>
        <p:spPr>
          <a:xfrm>
            <a:off x="938151" y="1337953"/>
            <a:ext cx="3028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Workshop Highlight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E550EE-A9C6-CB1F-DA0D-BD7B3BE8FA43}"/>
              </a:ext>
            </a:extLst>
          </p:cNvPr>
          <p:cNvSpPr txBox="1"/>
          <p:nvPr/>
        </p:nvSpPr>
        <p:spPr>
          <a:xfrm>
            <a:off x="5921829" y="2667315"/>
            <a:ext cx="38673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OLD </a:t>
            </a:r>
          </a:p>
          <a:p>
            <a:r>
              <a:rPr lang="en-US" sz="5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DESIGN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5923F6-DE2F-EA8C-EC36-CCB87C0D5885}"/>
              </a:ext>
            </a:extLst>
          </p:cNvPr>
          <p:cNvSpPr txBox="1"/>
          <p:nvPr/>
        </p:nvSpPr>
        <p:spPr>
          <a:xfrm>
            <a:off x="1120239" y="2030681"/>
            <a:ext cx="2628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person discussions</a:t>
            </a:r>
          </a:p>
          <a:p>
            <a:r>
              <a:rPr lang="en-US" dirty="0"/>
              <a:t>Between groups working on </a:t>
            </a:r>
            <a:r>
              <a:rPr lang="en-US" dirty="0" err="1"/>
              <a:t>Astrolinx</a:t>
            </a:r>
            <a:r>
              <a:rPr lang="en-US" dirty="0"/>
              <a:t> and ESB electronics </a:t>
            </a:r>
          </a:p>
        </p:txBody>
      </p:sp>
    </p:spTree>
    <p:extLst>
      <p:ext uri="{BB962C8B-B14F-4D97-AF65-F5344CB8AC3E}">
        <p14:creationId xmlns:p14="http://schemas.microsoft.com/office/powerpoint/2010/main" val="3181666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070CC-DAF2-CDA7-5D5B-34A66E0ED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Status /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511F7-B1D0-5480-7E6C-3B0420AFC0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Prototype stave/rail parts on order</a:t>
            </a:r>
          </a:p>
          <a:p>
            <a:r>
              <a:rPr lang="en-US" sz="1600" dirty="0"/>
              <a:t>Pb ordered 0.5m test articles </a:t>
            </a:r>
          </a:p>
          <a:p>
            <a:r>
              <a:rPr lang="en-US" sz="1600" dirty="0"/>
              <a:t>Pb ordered 3m test articles </a:t>
            </a:r>
          </a:p>
          <a:p>
            <a:r>
              <a:rPr lang="en-US" sz="1600" dirty="0"/>
              <a:t>Pb quote for entire detector within budget</a:t>
            </a:r>
          </a:p>
          <a:p>
            <a:r>
              <a:rPr lang="en-US" sz="1600" dirty="0"/>
              <a:t>ESB design progressing</a:t>
            </a:r>
          </a:p>
          <a:p>
            <a:r>
              <a:rPr lang="en-US" sz="1600" dirty="0"/>
              <a:t>Production at Argonne space being prepared</a:t>
            </a:r>
          </a:p>
          <a:p>
            <a:r>
              <a:rPr lang="en-US" sz="1600" dirty="0"/>
              <a:t>Work control documents approved for swaging and pressing lead operations in our small lab space</a:t>
            </a:r>
          </a:p>
          <a:p>
            <a:r>
              <a:rPr lang="en-US" sz="1600" dirty="0"/>
              <a:t>Some swaging and Pb press operations have been done </a:t>
            </a:r>
          </a:p>
        </p:txBody>
      </p:sp>
    </p:spTree>
    <p:extLst>
      <p:ext uri="{BB962C8B-B14F-4D97-AF65-F5344CB8AC3E}">
        <p14:creationId xmlns:p14="http://schemas.microsoft.com/office/powerpoint/2010/main" val="2995632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801C-0B2B-47C7-8528-62EECE13F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37" y="2919351"/>
            <a:ext cx="11499925" cy="82517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Question &amp; Comments</a:t>
            </a:r>
          </a:p>
        </p:txBody>
      </p:sp>
    </p:spTree>
    <p:extLst>
      <p:ext uri="{BB962C8B-B14F-4D97-AF65-F5344CB8AC3E}">
        <p14:creationId xmlns:p14="http://schemas.microsoft.com/office/powerpoint/2010/main" val="378751577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8218269-e991-4030-892d-215e257cd3e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A0E0805F859F48BA0F1EC75333757D" ma:contentTypeVersion="13" ma:contentTypeDescription="Create a new document." ma:contentTypeScope="" ma:versionID="3873f22fe7b4d460bbf98b931e3dfdb1">
  <xsd:schema xmlns:xsd="http://www.w3.org/2001/XMLSchema" xmlns:xs="http://www.w3.org/2001/XMLSchema" xmlns:p="http://schemas.microsoft.com/office/2006/metadata/properties" xmlns:ns3="6bac033f-ae38-42fd-843e-68364f05b558" xmlns:ns4="28218269-e991-4030-892d-215e257cd3ee" targetNamespace="http://schemas.microsoft.com/office/2006/metadata/properties" ma:root="true" ma:fieldsID="ed968fab41ec68143684146fbbf748ca" ns3:_="" ns4:_="">
    <xsd:import namespace="6bac033f-ae38-42fd-843e-68364f05b558"/>
    <xsd:import namespace="28218269-e991-4030-892d-215e257cd3e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  <xsd:element ref="ns4:MediaServiceDateTaken" minOccurs="0"/>
                <xsd:element ref="ns4:MediaServiceObjectDetectorVersion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ac033f-ae38-42fd-843e-68364f05b5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218269-e991-4030-892d-215e257cd3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209D19-ECD3-440E-A44C-BD3D2F2668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5637A3-DEB1-4C7D-9F81-D2184D65C3B4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28218269-e991-4030-892d-215e257cd3ee"/>
    <ds:schemaRef ds:uri="6bac033f-ae38-42fd-843e-68364f05b558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4681464-94A7-40B9-A56E-B7B3337D68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ac033f-ae38-42fd-843e-68364f05b558"/>
    <ds:schemaRef ds:uri="28218269-e991-4030-892d-215e257cd3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 Long Lead Procurement Widescreen PPT Template</Template>
  <TotalTime>5690</TotalTime>
  <Words>166</Words>
  <Application>Microsoft Office PowerPoint</Application>
  <PresentationFormat>Widescreen</PresentationFormat>
  <Paragraphs>37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BNL</vt:lpstr>
      <vt:lpstr>BiC Update </vt:lpstr>
      <vt:lpstr>BIC Workshop @ Argonne 4/9-11/25 </vt:lpstr>
      <vt:lpstr>Detector Views – Astropix Update</vt:lpstr>
      <vt:lpstr>Detector Views – Lead Update</vt:lpstr>
      <vt:lpstr>Detector Views – End of Sector Box</vt:lpstr>
      <vt:lpstr>Status / Updates</vt:lpstr>
      <vt:lpstr>Question &amp; Comments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&lt;LLP WBS – LLP Description&gt; CD-3A Director’s Review</dc:title>
  <dc:subject/>
  <dc:creator>Houston, Michelle</dc:creator>
  <cp:keywords/>
  <dc:description/>
  <cp:lastModifiedBy>Bailey, Kevin G.</cp:lastModifiedBy>
  <cp:revision>138</cp:revision>
  <dcterms:created xsi:type="dcterms:W3CDTF">2023-09-12T20:43:32Z</dcterms:created>
  <dcterms:modified xsi:type="dcterms:W3CDTF">2025-04-21T14:28:43Z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0x0101001DA0E0805F859F48BA0F1EC75333757D</vt:lpwstr>
  </property>
  <property fmtid="{D5CDD505-2E9C-101B-9397-08002B2CF9AE}" pid="3" name="MediaServiceImageTags">
    <vt:lpwstr/>
  </property>
</Properties>
</file>