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5"/>
  </p:notesMasterIdLst>
  <p:sldIdLst>
    <p:sldId id="4758" r:id="rId5"/>
    <p:sldId id="261" r:id="rId6"/>
    <p:sldId id="2147375380" r:id="rId7"/>
    <p:sldId id="4802" r:id="rId8"/>
    <p:sldId id="4779" r:id="rId9"/>
    <p:sldId id="2147375387" r:id="rId10"/>
    <p:sldId id="271" r:id="rId11"/>
    <p:sldId id="4765" r:id="rId12"/>
    <p:sldId id="4780" r:id="rId13"/>
    <p:sldId id="47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724" autoAdjust="0"/>
  </p:normalViewPr>
  <p:slideViewPr>
    <p:cSldViewPr snapToGrid="0">
      <p:cViewPr>
        <p:scale>
          <a:sx n="125" d="100"/>
          <a:sy n="125" d="100"/>
        </p:scale>
        <p:origin x="331"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1516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trike="noStrike" dirty="0"/>
              <a:t>We can start by looking at the graphic in the top right corner, which provides a sense of scale for the overall size of the detector. The </a:t>
            </a:r>
            <a:r>
              <a:rPr lang="en-US" strike="noStrike" dirty="0" err="1"/>
              <a:t>pfRICH</a:t>
            </a:r>
            <a:r>
              <a:rPr lang="en-US" strike="noStrike" dirty="0"/>
              <a:t> has an outer diameter of approximately 130 cm and the envelope for the </a:t>
            </a:r>
            <a:r>
              <a:rPr lang="en-US" strike="noStrike" dirty="0" err="1"/>
              <a:t>pfRICH</a:t>
            </a:r>
            <a:r>
              <a:rPr lang="en-US" strike="noStrike" dirty="0"/>
              <a:t> extends just over 49 cm in the Z-direction. The current estimate for the </a:t>
            </a:r>
            <a:r>
              <a:rPr lang="en-US" strike="noStrike" dirty="0" err="1"/>
              <a:t>pfRICH’s</a:t>
            </a:r>
            <a:r>
              <a:rPr lang="en-US" strike="noStrike" dirty="0"/>
              <a:t> weight still remains at around 200 kilograms.</a:t>
            </a:r>
            <a:endParaRPr strike="noStrike" dirty="0"/>
          </a:p>
          <a:p>
            <a:pPr marL="0" lvl="0" indent="0" algn="l" rtl="0">
              <a:spcBef>
                <a:spcPts val="0"/>
              </a:spcBef>
              <a:spcAft>
                <a:spcPts val="0"/>
              </a:spcAft>
              <a:buNone/>
            </a:pPr>
            <a:endParaRPr strike="noStrike" dirty="0"/>
          </a:p>
          <a:p>
            <a:pPr marL="0" lvl="0" indent="0" algn="l" rtl="0">
              <a:spcBef>
                <a:spcPts val="0"/>
              </a:spcBef>
              <a:spcAft>
                <a:spcPts val="0"/>
              </a:spcAft>
              <a:buNone/>
            </a:pPr>
            <a:r>
              <a:rPr lang="en-US" strike="noStrike" dirty="0"/>
              <a:t>On the left-hand side of the slide, you can see a half-cut view that reveals the inner details of the detector. Including:</a:t>
            </a:r>
            <a:endParaRPr strike="noStrike" dirty="0"/>
          </a:p>
          <a:p>
            <a:pPr marL="0" lvl="0" indent="-76200" algn="l" rtl="0">
              <a:spcBef>
                <a:spcPts val="0"/>
              </a:spcBef>
              <a:spcAft>
                <a:spcPts val="0"/>
              </a:spcAft>
              <a:buClr>
                <a:schemeClr val="dk1"/>
              </a:buClr>
              <a:buSzPts val="1200"/>
              <a:buFont typeface="Calibri"/>
              <a:buAutoNum type="arabicPeriod"/>
            </a:pPr>
            <a:r>
              <a:rPr lang="en-US" strike="noStrike" dirty="0"/>
              <a:t> A containment vessel constructed from a composite honeycomb structure. This vessel serves as a light-tight and gas-tight enclosure and a structure used to mount the detector.</a:t>
            </a:r>
            <a:endParaRPr strike="noStrike" dirty="0"/>
          </a:p>
          <a:p>
            <a:pPr marL="0" lvl="0" indent="-76200" algn="l" rtl="0">
              <a:spcBef>
                <a:spcPts val="0"/>
              </a:spcBef>
              <a:spcAft>
                <a:spcPts val="0"/>
              </a:spcAft>
              <a:buClr>
                <a:schemeClr val="dk1"/>
              </a:buClr>
              <a:buSzPts val="1200"/>
              <a:buFont typeface="Calibri"/>
              <a:buAutoNum type="arabicPeriod"/>
            </a:pPr>
            <a:r>
              <a:rPr lang="en-US" strike="noStrike" dirty="0"/>
              <a:t> Similar to the ARICH at Belle II, the </a:t>
            </a:r>
            <a:r>
              <a:rPr lang="en-US" strike="noStrike" dirty="0" err="1"/>
              <a:t>pfRICH</a:t>
            </a:r>
            <a:r>
              <a:rPr lang="en-US" strike="noStrike" dirty="0"/>
              <a:t> utilizes a radially-tiled aerogel design. The size of the aerogel is determined by the largest tiles we believe can be manufactured and procured.</a:t>
            </a:r>
            <a:endParaRPr strike="noStrike" dirty="0"/>
          </a:p>
          <a:p>
            <a:pPr marL="0" lvl="0" indent="-76200" algn="l" rtl="0">
              <a:spcBef>
                <a:spcPts val="0"/>
              </a:spcBef>
              <a:spcAft>
                <a:spcPts val="0"/>
              </a:spcAft>
              <a:buClr>
                <a:schemeClr val="dk1"/>
              </a:buClr>
              <a:buSzPts val="1200"/>
              <a:buFont typeface="Calibri"/>
              <a:buAutoNum type="arabicPeriod"/>
            </a:pPr>
            <a:r>
              <a:rPr lang="en-US" strike="noStrike" dirty="0"/>
              <a:t> The detector also features inner and outer conical mirrors. These mirrors are strategically placed to maximize light acceptance and enhance the detection efficiency.</a:t>
            </a:r>
            <a:endParaRPr strike="noStrike" dirty="0"/>
          </a:p>
          <a:p>
            <a:pPr marL="0" lvl="0" indent="-76200" algn="l" rtl="0">
              <a:spcBef>
                <a:spcPts val="0"/>
              </a:spcBef>
              <a:spcAft>
                <a:spcPts val="0"/>
              </a:spcAft>
              <a:buClr>
                <a:schemeClr val="dk1"/>
              </a:buClr>
              <a:buSzPts val="1200"/>
              <a:buFont typeface="Calibri"/>
              <a:buAutoNum type="arabicPeriod"/>
            </a:pPr>
            <a:r>
              <a:rPr lang="en-US" strike="noStrike" dirty="0"/>
              <a:t> The sensor plane consists of 68 HRPPD sensors. These sensors are affixed to the backside of the containment vessel to capture the emitted Cherenkov light.</a:t>
            </a:r>
            <a:endParaRPr strike="noStrike" dirty="0"/>
          </a:p>
          <a:p>
            <a:pPr marL="0" lvl="0" indent="0" algn="l" rtl="0">
              <a:spcBef>
                <a:spcPts val="0"/>
              </a:spcBef>
              <a:spcAft>
                <a:spcPts val="0"/>
              </a:spcAft>
              <a:buNone/>
            </a:pPr>
            <a:endParaRPr strike="noStrike" dirty="0"/>
          </a:p>
          <a:p>
            <a:pPr marL="0" lvl="0" indent="0" algn="l" rtl="0">
              <a:spcBef>
                <a:spcPts val="0"/>
              </a:spcBef>
              <a:spcAft>
                <a:spcPts val="0"/>
              </a:spcAft>
              <a:buNone/>
            </a:pPr>
            <a:r>
              <a:rPr lang="en-US" strike="noStrike" dirty="0"/>
              <a:t>On the right side of the slide, there is a mockup depicting the services exiting the inner detectors. These services are planned to fit within the available space in the GST frame, located just outside the outer radius of the </a:t>
            </a:r>
            <a:r>
              <a:rPr lang="en-US" strike="noStrike" dirty="0" err="1"/>
              <a:t>pfRICH</a:t>
            </a:r>
            <a:r>
              <a:rPr lang="en-US" strike="noStrike" dirty="0"/>
              <a:t>.</a:t>
            </a:r>
            <a:endParaRPr strike="noStrike" dirty="0"/>
          </a:p>
        </p:txBody>
      </p:sp>
      <p:sp>
        <p:nvSpPr>
          <p:cNvPr id="145" name="Google Shape;1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trike="noStrike" dirty="0"/>
              <a:t>A lot of the work we have been doing since the last review is related to a full-scale prototype of the </a:t>
            </a:r>
            <a:r>
              <a:rPr lang="en-US" strike="noStrike" dirty="0" err="1"/>
              <a:t>pfRICH</a:t>
            </a:r>
            <a:r>
              <a:rPr lang="en-US" strike="noStrike" dirty="0"/>
              <a:t>. The idea is to create the vessel and mirrors to verify design methodology and make changes through feedback and iteration, since they should – in theory – be able to be utilized for the final </a:t>
            </a:r>
            <a:r>
              <a:rPr lang="en-US" strike="noStrike" dirty="0" err="1"/>
              <a:t>pfRICH</a:t>
            </a:r>
            <a:r>
              <a:rPr lang="en-US" strike="noStrike" dirty="0"/>
              <a:t>. You can see an exploded view of the external vessel components that we’re using. We have a vessel constructed of two identical end rings with a honeycomb layup in between. The jig for manufacturing this vessel is shown here where we are continuing to make progress at SBU. You can also see the actual end ring in the middle of being manufactured at Purdue. You can also see that we turned the sensor plane into a multiple piece and layered structure allowing for accuracy and precision where it is needed as well as creating a simplified manufacturing process.</a:t>
            </a:r>
            <a:endParaRPr strike="noStrike" dirty="0"/>
          </a:p>
        </p:txBody>
      </p:sp>
      <p:sp>
        <p:nvSpPr>
          <p:cNvPr id="157" name="Google Shape;15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D09DFF56-89A2-10FC-589A-8114C6EBC56A}"/>
            </a:ext>
          </a:extLst>
        </p:cNvPr>
        <p:cNvGrpSpPr/>
        <p:nvPr/>
      </p:nvGrpSpPr>
      <p:grpSpPr>
        <a:xfrm>
          <a:off x="0" y="0"/>
          <a:ext cx="0" cy="0"/>
          <a:chOff x="0" y="0"/>
          <a:chExt cx="0" cy="0"/>
        </a:xfrm>
      </p:grpSpPr>
      <p:sp>
        <p:nvSpPr>
          <p:cNvPr id="155" name="Google Shape;155;p7:notes">
            <a:extLst>
              <a:ext uri="{FF2B5EF4-FFF2-40B4-BE49-F238E27FC236}">
                <a16:creationId xmlns:a16="http://schemas.microsoft.com/office/drawing/2014/main" id="{94106B0F-C8E1-2438-8873-AFFBE2E9F1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7:notes">
            <a:extLst>
              <a:ext uri="{FF2B5EF4-FFF2-40B4-BE49-F238E27FC236}">
                <a16:creationId xmlns:a16="http://schemas.microsoft.com/office/drawing/2014/main" id="{2C4FC8D0-A328-A4F8-3033-3B2731698AA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trike="noStrike" dirty="0"/>
              <a:t>Internal components are shown throughout this slide. We have, what we call a “pyramid mirror” design which integrates onto the opposing side of the sensor plan and allows “funneling” of light that would otherwise be lost to dead area at the edge of the sensor. You can see the central tube, the nitrogen gas ports, and the laser monitoring system. Lastly, I wanted to talk about the mirror system. It is designed in such a way that it attaches directly to the sensor plane only in order to maintain the appropriate critical reference (as in, the most critical reference is that the mirrors need to be angled appropriately to the sensors and sensor plane). These mirrors are going through rounds of prototyping right now, as well. You can see a mirror coating sample that we have done showing a substrate produced by Purdue that was coated at SBU.</a:t>
            </a:r>
            <a:endParaRPr strike="noStrike" dirty="0"/>
          </a:p>
        </p:txBody>
      </p:sp>
      <p:sp>
        <p:nvSpPr>
          <p:cNvPr id="157" name="Google Shape;157;p7:notes">
            <a:extLst>
              <a:ext uri="{FF2B5EF4-FFF2-40B4-BE49-F238E27FC236}">
                <a16:creationId xmlns:a16="http://schemas.microsoft.com/office/drawing/2014/main" id="{1A59E12E-BE8F-39AA-7A69-3DD0578E7DB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399517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846237"/>
          </a:xfrm>
        </p:spPr>
        <p:txBody>
          <a:bodyPr anchor="t" anchorCtr="0"/>
          <a:lstStyle>
            <a:lvl1pPr algn="l">
              <a:lnSpc>
                <a:spcPct val="100000"/>
              </a:lnSpc>
              <a:defRPr sz="4400" b="1" i="0">
                <a:solidFill>
                  <a:schemeClr val="bg1"/>
                </a:solidFill>
                <a:latin typeface="+mn-lt"/>
                <a:cs typeface="Arial" panose="020B0604020202020204" pitchFamily="34" charset="0"/>
              </a:defRPr>
            </a:lvl1pPr>
          </a:lstStyle>
          <a:p>
            <a:r>
              <a:rPr lang="en-US" dirty="0"/>
              <a:t>&lt;Title from SC-2 Agenda&gt;</a:t>
            </a:r>
            <a:br>
              <a:rPr lang="en-US" dirty="0"/>
            </a:br>
            <a:endParaRPr lang="en-US" dirty="0"/>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813176" y="4649660"/>
            <a:ext cx="4363736" cy="1019620"/>
          </a:xfrm>
        </p:spPr>
        <p:txBody>
          <a:bodyP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Director’s Review</a:t>
            </a:r>
          </a:p>
          <a:p>
            <a:r>
              <a:rPr lang="en-US" dirty="0"/>
              <a:t>October 10-13,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813175" y="3103114"/>
            <a:ext cx="10334625" cy="448978"/>
          </a:xfr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812800" y="2193629"/>
            <a:ext cx="10334625" cy="501650"/>
          </a:xfr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Includes CD-3a, WBS </a:t>
            </a:r>
            <a:r>
              <a:rPr lang="en-US" sz="2800" dirty="0" err="1"/>
              <a:t>a.b.c.d</a:t>
            </a:r>
            <a:r>
              <a:rPr lang="en-US" sz="2800" dirty="0"/>
              <a:t> (if appropriate)</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812800" y="3994927"/>
            <a:ext cx="10334625" cy="379542"/>
          </a:xfr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a.bc.def…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812800" y="3552825"/>
            <a:ext cx="10334625" cy="477838"/>
          </a:xfr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237192093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571500" y="0"/>
            <a:ext cx="11499925" cy="676894"/>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6272" y="6352220"/>
            <a:ext cx="432486" cy="365125"/>
          </a:xfrm>
          <a:prstGeom prst="rect">
            <a:avLst/>
          </a:prstGeom>
        </p:spPr>
        <p:txBody>
          <a:bodyPr lIns="0" tIns="0" rIns="0" bIns="0" anchor="ctr"/>
          <a:lstStyle>
            <a:lvl1pPr algn="ctr">
              <a:defRPr sz="1400"/>
            </a:lvl1pPr>
          </a:lstStyle>
          <a:p>
            <a:fld id="{933A556B-7C63-244D-9B7C-B0EA8042B330}" type="slidenum">
              <a:rPr lang="en-US" smtClean="0"/>
              <a:pPr/>
              <a:t>‹#›</a:t>
            </a:fld>
            <a:endParaRPr lang="en-US"/>
          </a:p>
        </p:txBody>
      </p:sp>
      <p:cxnSp>
        <p:nvCxnSpPr>
          <p:cNvPr id="3" name="Straight Connector 2">
            <a:extLst>
              <a:ext uri="{FF2B5EF4-FFF2-40B4-BE49-F238E27FC236}">
                <a16:creationId xmlns:a16="http://schemas.microsoft.com/office/drawing/2014/main" id="{4B224274-F62A-0549-BAD4-F30ACF48DB45}"/>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3751"/>
            <a:ext cx="11499925" cy="825178"/>
          </a:xfrm>
        </p:spPr>
        <p:txBody>
          <a:bodyPr/>
          <a:lstStyle>
            <a:lvl1pPr>
              <a:defRPr>
                <a:solidFill>
                  <a:schemeClr val="tx1"/>
                </a:solidFill>
                <a:latin typeface="Arial" charset="0"/>
                <a:ea typeface="Arial" charset="0"/>
                <a:cs typeface="Arial" charset="0"/>
              </a:defRPr>
            </a:lvl1pPr>
          </a:lstStyle>
          <a:p>
            <a:r>
              <a:rPr lang="en-US" dirty="0"/>
              <a:t>Heading</a:t>
            </a:r>
          </a:p>
        </p:txBody>
      </p:sp>
      <p:sp>
        <p:nvSpPr>
          <p:cNvPr id="3" name="Content Placeholder 2"/>
          <p:cNvSpPr>
            <a:spLocks noGrp="1"/>
          </p:cNvSpPr>
          <p:nvPr>
            <p:ph idx="1"/>
          </p:nvPr>
        </p:nvSpPr>
        <p:spPr>
          <a:xfrm>
            <a:off x="571500" y="761609"/>
            <a:ext cx="11499925" cy="486585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4724400" y="6362007"/>
            <a:ext cx="2743200" cy="365125"/>
          </a:xfrm>
          <a:prstGeom prst="rect">
            <a:avLst/>
          </a:prstGeo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383639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1"/>
            <a:ext cx="11499925" cy="490654"/>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576179"/>
            <a:ext cx="11499925" cy="53791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0654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0"/>
            <a:ext cx="11499925" cy="64126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809111"/>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71500" y="64704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DBE15E-918B-934C-B2BA-5FF9AAD315E2}"/>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14749B-2222-4967-9577-C68C9DD38A21}"/>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sp>
        <p:nvSpPr>
          <p:cNvPr id="8" name="Slide Number Placeholder 7">
            <a:extLst>
              <a:ext uri="{FF2B5EF4-FFF2-40B4-BE49-F238E27FC236}">
                <a16:creationId xmlns:a16="http://schemas.microsoft.com/office/drawing/2014/main" id="{AB60CF06-DD34-8E9B-3F88-8E8C30ACF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1D5AA8-F09E-4D68-A0E2-46023E68FFD3}" type="slidenum">
              <a:rPr lang="en-US" smtClean="0"/>
              <a:t>‹#›</a:t>
            </a:fld>
            <a:endParaRPr lang="en-US"/>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7" r:id="rId4"/>
    <p:sldLayoutId id="2147483668" r:id="rId5"/>
    <p:sldLayoutId id="2147483672" r:id="rId6"/>
  </p:sldLayoutIdLst>
  <p:hf hdr="0" ftr="0" dt="0"/>
  <p:txStyles>
    <p:titleStyle>
      <a:lvl1pPr algn="l" defTabSz="914400" rtl="0" eaLnBrk="1" latinLnBrk="0" hangingPunct="1">
        <a:lnSpc>
          <a:spcPct val="90000"/>
        </a:lnSpc>
        <a:spcBef>
          <a:spcPct val="0"/>
        </a:spcBef>
        <a:buNone/>
        <a:defRPr sz="3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708814" y="1143474"/>
            <a:ext cx="10334625" cy="846237"/>
          </a:xfrm>
        </p:spPr>
        <p:txBody>
          <a:bodyPr>
            <a:normAutofit fontScale="90000"/>
          </a:bodyPr>
          <a:lstStyle/>
          <a:p>
            <a:r>
              <a:rPr lang="en-US" dirty="0" err="1"/>
              <a:t>pfRICH</a:t>
            </a:r>
            <a:br>
              <a:rPr lang="en-US" dirty="0"/>
            </a:br>
            <a:endParaRPr lang="en-US" dirty="0"/>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813175" y="3103114"/>
            <a:ext cx="10334625" cy="448978"/>
          </a:xfrm>
        </p:spPr>
        <p:txBody>
          <a:bodyPr>
            <a:normAutofit fontScale="92500" lnSpcReduction="10000"/>
          </a:bodyPr>
          <a:lstStyle/>
          <a:p>
            <a:r>
              <a:rPr lang="en-US" dirty="0"/>
              <a:t>Alex Eslinger</a:t>
            </a:r>
          </a:p>
        </p:txBody>
      </p:sp>
      <p:sp>
        <p:nvSpPr>
          <p:cNvPr id="11" name="Text Placeholder 10">
            <a:extLst>
              <a:ext uri="{FF2B5EF4-FFF2-40B4-BE49-F238E27FC236}">
                <a16:creationId xmlns:a16="http://schemas.microsoft.com/office/drawing/2014/main" id="{99059204-FF2B-03A6-FAB7-9DE25E7F11DA}"/>
              </a:ext>
            </a:extLst>
          </p:cNvPr>
          <p:cNvSpPr>
            <a:spLocks noGrp="1"/>
          </p:cNvSpPr>
          <p:nvPr>
            <p:ph type="body" sz="quarter" idx="11"/>
          </p:nvPr>
        </p:nvSpPr>
        <p:spPr>
          <a:xfrm>
            <a:off x="748195" y="2567210"/>
            <a:ext cx="10334625" cy="501650"/>
          </a:xfrm>
        </p:spPr>
        <p:txBody>
          <a:bodyPr/>
          <a:lstStyle/>
          <a:p>
            <a:r>
              <a:rPr lang="en-US" dirty="0"/>
              <a:t>Triple I Engineering Meeting Update</a:t>
            </a:r>
          </a:p>
        </p:txBody>
      </p:sp>
    </p:spTree>
    <p:extLst>
      <p:ext uri="{BB962C8B-B14F-4D97-AF65-F5344CB8AC3E}">
        <p14:creationId xmlns:p14="http://schemas.microsoft.com/office/powerpoint/2010/main" val="4134062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801C-0B2B-47C7-8528-62EECE13F617}"/>
              </a:ext>
            </a:extLst>
          </p:cNvPr>
          <p:cNvSpPr>
            <a:spLocks noGrp="1"/>
          </p:cNvSpPr>
          <p:nvPr>
            <p:ph type="title"/>
          </p:nvPr>
        </p:nvSpPr>
        <p:spPr>
          <a:xfrm>
            <a:off x="346037" y="2919351"/>
            <a:ext cx="11499925" cy="825178"/>
          </a:xfrm>
        </p:spPr>
        <p:txBody>
          <a:bodyPr>
            <a:normAutofit/>
          </a:bodyPr>
          <a:lstStyle/>
          <a:p>
            <a:pPr algn="ctr"/>
            <a:r>
              <a:rPr lang="en-US" sz="3600" dirty="0"/>
              <a:t>Question &amp; Comments</a:t>
            </a:r>
          </a:p>
        </p:txBody>
      </p:sp>
    </p:spTree>
    <p:extLst>
      <p:ext uri="{BB962C8B-B14F-4D97-AF65-F5344CB8AC3E}">
        <p14:creationId xmlns:p14="http://schemas.microsoft.com/office/powerpoint/2010/main" val="3787515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3" name="Picture 2" descr="A picture containing text, stationary&#10;&#10;AI-generated content may be incorrect.">
            <a:extLst>
              <a:ext uri="{FF2B5EF4-FFF2-40B4-BE49-F238E27FC236}">
                <a16:creationId xmlns:a16="http://schemas.microsoft.com/office/drawing/2014/main" id="{B67AC784-B861-811D-A47E-E0C5FB248F9D}"/>
              </a:ext>
            </a:extLst>
          </p:cNvPr>
          <p:cNvPicPr>
            <a:picLocks noChangeAspect="1"/>
          </p:cNvPicPr>
          <p:nvPr/>
        </p:nvPicPr>
        <p:blipFill>
          <a:blip r:embed="rId3"/>
          <a:srcRect l="33839" r="38173"/>
          <a:stretch/>
        </p:blipFill>
        <p:spPr>
          <a:xfrm>
            <a:off x="1323398" y="1497766"/>
            <a:ext cx="2412637" cy="4074455"/>
          </a:xfrm>
          <a:prstGeom prst="rect">
            <a:avLst/>
          </a:prstGeom>
          <a:ln>
            <a:solidFill>
              <a:srgbClr val="FF0000"/>
            </a:solidFill>
          </a:ln>
        </p:spPr>
      </p:pic>
      <p:pic>
        <p:nvPicPr>
          <p:cNvPr id="5" name="Picture 4">
            <a:extLst>
              <a:ext uri="{FF2B5EF4-FFF2-40B4-BE49-F238E27FC236}">
                <a16:creationId xmlns:a16="http://schemas.microsoft.com/office/drawing/2014/main" id="{700A19F6-0B4B-7D49-6CCE-DAA7C96C0152}"/>
              </a:ext>
            </a:extLst>
          </p:cNvPr>
          <p:cNvPicPr>
            <a:picLocks noChangeAspect="1"/>
          </p:cNvPicPr>
          <p:nvPr/>
        </p:nvPicPr>
        <p:blipFill>
          <a:blip r:embed="rId4"/>
          <a:srcRect l="13372" r="13372"/>
          <a:stretch/>
        </p:blipFill>
        <p:spPr>
          <a:xfrm>
            <a:off x="8473420" y="3118579"/>
            <a:ext cx="3683276" cy="3065263"/>
          </a:xfrm>
          <a:prstGeom prst="rect">
            <a:avLst/>
          </a:prstGeom>
          <a:ln>
            <a:solidFill>
              <a:srgbClr val="FF0000"/>
            </a:solidFill>
          </a:ln>
        </p:spPr>
      </p:pic>
      <p:sp>
        <p:nvSpPr>
          <p:cNvPr id="6" name="TextBox 5">
            <a:extLst>
              <a:ext uri="{FF2B5EF4-FFF2-40B4-BE49-F238E27FC236}">
                <a16:creationId xmlns:a16="http://schemas.microsoft.com/office/drawing/2014/main" id="{6332AA1C-FA9E-A3D6-7F3E-DE1E9ED60816}"/>
              </a:ext>
            </a:extLst>
          </p:cNvPr>
          <p:cNvSpPr txBox="1"/>
          <p:nvPr/>
        </p:nvSpPr>
        <p:spPr>
          <a:xfrm>
            <a:off x="1413728" y="1064666"/>
            <a:ext cx="636583" cy="276999"/>
          </a:xfrm>
          <a:prstGeom prst="rect">
            <a:avLst/>
          </a:prstGeom>
          <a:solidFill>
            <a:schemeClr val="bg1"/>
          </a:solidFill>
          <a:ln>
            <a:solidFill>
              <a:srgbClr val="FF0000"/>
            </a:solidFill>
          </a:ln>
        </p:spPr>
        <p:txBody>
          <a:bodyPr wrap="square" rtlCol="0">
            <a:spAutoFit/>
          </a:bodyPr>
          <a:lstStyle/>
          <a:p>
            <a:pPr algn="ctr"/>
            <a:r>
              <a:rPr lang="en-US" sz="1200" dirty="0"/>
              <a:t>Vessel</a:t>
            </a:r>
            <a:endParaRPr lang="en-US" dirty="0"/>
          </a:p>
        </p:txBody>
      </p:sp>
      <p:cxnSp>
        <p:nvCxnSpPr>
          <p:cNvPr id="8" name="Straight Arrow Connector 7">
            <a:extLst>
              <a:ext uri="{FF2B5EF4-FFF2-40B4-BE49-F238E27FC236}">
                <a16:creationId xmlns:a16="http://schemas.microsoft.com/office/drawing/2014/main" id="{F05C6FFE-9991-7076-423E-7CC66B893B17}"/>
              </a:ext>
            </a:extLst>
          </p:cNvPr>
          <p:cNvCxnSpPr>
            <a:cxnSpLocks/>
            <a:stCxn id="6" idx="3"/>
          </p:cNvCxnSpPr>
          <p:nvPr/>
        </p:nvCxnSpPr>
        <p:spPr>
          <a:xfrm>
            <a:off x="2050311" y="1203166"/>
            <a:ext cx="492822" cy="554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28298DA-BE7E-8394-6B09-0F1700D1DB6A}"/>
              </a:ext>
            </a:extLst>
          </p:cNvPr>
          <p:cNvSpPr txBox="1"/>
          <p:nvPr/>
        </p:nvSpPr>
        <p:spPr>
          <a:xfrm>
            <a:off x="305732" y="4232547"/>
            <a:ext cx="1107997" cy="461665"/>
          </a:xfrm>
          <a:prstGeom prst="rect">
            <a:avLst/>
          </a:prstGeom>
          <a:solidFill>
            <a:schemeClr val="bg1"/>
          </a:solidFill>
          <a:ln>
            <a:solidFill>
              <a:srgbClr val="FF0000"/>
            </a:solidFill>
          </a:ln>
        </p:spPr>
        <p:txBody>
          <a:bodyPr wrap="square" rtlCol="0">
            <a:spAutoFit/>
          </a:bodyPr>
          <a:lstStyle>
            <a:defPPr>
              <a:defRPr lang="en-US"/>
            </a:defPPr>
            <a:lvl1pPr algn="ctr">
              <a:defRPr sz="1200"/>
            </a:lvl1pPr>
          </a:lstStyle>
          <a:p>
            <a:r>
              <a:rPr lang="en-US" dirty="0"/>
              <a:t>68</a:t>
            </a:r>
            <a:br>
              <a:rPr lang="en-US" dirty="0"/>
            </a:br>
            <a:r>
              <a:rPr lang="en-US" dirty="0"/>
              <a:t>HRPPDs</a:t>
            </a:r>
          </a:p>
        </p:txBody>
      </p:sp>
      <p:cxnSp>
        <p:nvCxnSpPr>
          <p:cNvPr id="11" name="Straight Arrow Connector 10">
            <a:extLst>
              <a:ext uri="{FF2B5EF4-FFF2-40B4-BE49-F238E27FC236}">
                <a16:creationId xmlns:a16="http://schemas.microsoft.com/office/drawing/2014/main" id="{081C9672-7360-FEF2-BD57-C8EE1B098B2A}"/>
              </a:ext>
            </a:extLst>
          </p:cNvPr>
          <p:cNvCxnSpPr>
            <a:cxnSpLocks/>
          </p:cNvCxnSpPr>
          <p:nvPr/>
        </p:nvCxnSpPr>
        <p:spPr>
          <a:xfrm flipV="1">
            <a:off x="1239891" y="3916742"/>
            <a:ext cx="431493" cy="3158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14C836-B802-DED8-C68F-FDA0AAD19675}"/>
              </a:ext>
            </a:extLst>
          </p:cNvPr>
          <p:cNvSpPr txBox="1"/>
          <p:nvPr/>
        </p:nvSpPr>
        <p:spPr>
          <a:xfrm>
            <a:off x="3374528" y="5616615"/>
            <a:ext cx="1621021" cy="461665"/>
          </a:xfrm>
          <a:prstGeom prst="rect">
            <a:avLst/>
          </a:prstGeom>
          <a:solidFill>
            <a:schemeClr val="bg1"/>
          </a:solidFill>
          <a:ln>
            <a:solidFill>
              <a:srgbClr val="FF0000"/>
            </a:solidFill>
          </a:ln>
        </p:spPr>
        <p:txBody>
          <a:bodyPr wrap="square" rtlCol="0">
            <a:spAutoFit/>
          </a:bodyPr>
          <a:lstStyle>
            <a:defPPr>
              <a:defRPr lang="en-US"/>
            </a:defPPr>
            <a:lvl1pPr algn="ctr">
              <a:defRPr sz="1200"/>
            </a:lvl1pPr>
          </a:lstStyle>
          <a:p>
            <a:r>
              <a:rPr lang="en-US" dirty="0"/>
              <a:t>Radially-Tiled </a:t>
            </a:r>
          </a:p>
          <a:p>
            <a:r>
              <a:rPr lang="en-US" dirty="0"/>
              <a:t>Aerogel</a:t>
            </a:r>
          </a:p>
        </p:txBody>
      </p:sp>
      <p:cxnSp>
        <p:nvCxnSpPr>
          <p:cNvPr id="15" name="Straight Arrow Connector 14">
            <a:extLst>
              <a:ext uri="{FF2B5EF4-FFF2-40B4-BE49-F238E27FC236}">
                <a16:creationId xmlns:a16="http://schemas.microsoft.com/office/drawing/2014/main" id="{32003F2C-86D9-E91C-EDF7-C175936D6860}"/>
              </a:ext>
            </a:extLst>
          </p:cNvPr>
          <p:cNvCxnSpPr>
            <a:cxnSpLocks/>
          </p:cNvCxnSpPr>
          <p:nvPr/>
        </p:nvCxnSpPr>
        <p:spPr>
          <a:xfrm flipH="1" flipV="1">
            <a:off x="3341482" y="3911466"/>
            <a:ext cx="624847" cy="17051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59C922B-528D-AADB-EE26-6A7A15150A79}"/>
              </a:ext>
            </a:extLst>
          </p:cNvPr>
          <p:cNvSpPr txBox="1"/>
          <p:nvPr/>
        </p:nvSpPr>
        <p:spPr>
          <a:xfrm>
            <a:off x="1787674" y="5654834"/>
            <a:ext cx="1228412" cy="461665"/>
          </a:xfrm>
          <a:prstGeom prst="rect">
            <a:avLst/>
          </a:prstGeom>
          <a:solidFill>
            <a:schemeClr val="bg1"/>
          </a:solidFill>
          <a:ln>
            <a:solidFill>
              <a:srgbClr val="FF0000"/>
            </a:solidFill>
          </a:ln>
        </p:spPr>
        <p:txBody>
          <a:bodyPr wrap="square" rtlCol="0">
            <a:spAutoFit/>
          </a:bodyPr>
          <a:lstStyle>
            <a:defPPr>
              <a:defRPr lang="en-US"/>
            </a:defPPr>
            <a:lvl1pPr algn="ctr">
              <a:defRPr sz="1200"/>
            </a:lvl1pPr>
          </a:lstStyle>
          <a:p>
            <a:r>
              <a:rPr lang="en-US" dirty="0"/>
              <a:t>12 Outer </a:t>
            </a:r>
          </a:p>
          <a:p>
            <a:r>
              <a:rPr lang="en-US" dirty="0"/>
              <a:t>Conical Mirrors</a:t>
            </a:r>
          </a:p>
        </p:txBody>
      </p:sp>
      <p:cxnSp>
        <p:nvCxnSpPr>
          <p:cNvPr id="18" name="Straight Arrow Connector 17">
            <a:extLst>
              <a:ext uri="{FF2B5EF4-FFF2-40B4-BE49-F238E27FC236}">
                <a16:creationId xmlns:a16="http://schemas.microsoft.com/office/drawing/2014/main" id="{250B02F0-9EF6-15FE-2402-498C1DAEFAC7}"/>
              </a:ext>
            </a:extLst>
          </p:cNvPr>
          <p:cNvCxnSpPr>
            <a:cxnSpLocks/>
          </p:cNvCxnSpPr>
          <p:nvPr/>
        </p:nvCxnSpPr>
        <p:spPr>
          <a:xfrm flipV="1">
            <a:off x="2623484" y="4971146"/>
            <a:ext cx="495706" cy="6836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A28916B-1185-A1BF-F00D-CD5F33C9ADD1}"/>
              </a:ext>
            </a:extLst>
          </p:cNvPr>
          <p:cNvSpPr txBox="1"/>
          <p:nvPr/>
        </p:nvSpPr>
        <p:spPr>
          <a:xfrm>
            <a:off x="3374528" y="1289463"/>
            <a:ext cx="1225912" cy="461665"/>
          </a:xfrm>
          <a:prstGeom prst="rect">
            <a:avLst/>
          </a:prstGeom>
          <a:solidFill>
            <a:schemeClr val="bg1"/>
          </a:solidFill>
          <a:ln>
            <a:solidFill>
              <a:srgbClr val="FF0000"/>
            </a:solidFill>
          </a:ln>
        </p:spPr>
        <p:txBody>
          <a:bodyPr wrap="square" rtlCol="0">
            <a:spAutoFit/>
          </a:bodyPr>
          <a:lstStyle/>
          <a:p>
            <a:pPr algn="ctr"/>
            <a:r>
              <a:rPr lang="en-US" sz="1200" dirty="0"/>
              <a:t>Inner</a:t>
            </a:r>
          </a:p>
          <a:p>
            <a:pPr algn="ctr"/>
            <a:r>
              <a:rPr lang="en-US" sz="1200" dirty="0"/>
              <a:t>Conical Mirrors</a:t>
            </a:r>
          </a:p>
        </p:txBody>
      </p:sp>
      <p:cxnSp>
        <p:nvCxnSpPr>
          <p:cNvPr id="22" name="Straight Arrow Connector 21">
            <a:extLst>
              <a:ext uri="{FF2B5EF4-FFF2-40B4-BE49-F238E27FC236}">
                <a16:creationId xmlns:a16="http://schemas.microsoft.com/office/drawing/2014/main" id="{62C0A93A-53C6-53C1-95D6-9BCE04C08A1C}"/>
              </a:ext>
            </a:extLst>
          </p:cNvPr>
          <p:cNvCxnSpPr>
            <a:cxnSpLocks/>
          </p:cNvCxnSpPr>
          <p:nvPr/>
        </p:nvCxnSpPr>
        <p:spPr>
          <a:xfrm flipH="1">
            <a:off x="3337151" y="1751128"/>
            <a:ext cx="500037" cy="14528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5148B3-491D-BA6A-9186-8953A9C2C2F2}"/>
              </a:ext>
            </a:extLst>
          </p:cNvPr>
          <p:cNvSpPr txBox="1"/>
          <p:nvPr/>
        </p:nvSpPr>
        <p:spPr>
          <a:xfrm>
            <a:off x="8944814" y="5955133"/>
            <a:ext cx="2858475" cy="276999"/>
          </a:xfrm>
          <a:prstGeom prst="rect">
            <a:avLst/>
          </a:prstGeom>
          <a:solidFill>
            <a:schemeClr val="bg1"/>
          </a:solidFill>
          <a:ln>
            <a:solidFill>
              <a:srgbClr val="FF0000"/>
            </a:solidFill>
          </a:ln>
        </p:spPr>
        <p:txBody>
          <a:bodyPr wrap="square" rtlCol="0">
            <a:spAutoFit/>
          </a:bodyPr>
          <a:lstStyle>
            <a:defPPr>
              <a:defRPr lang="en-US"/>
            </a:defPPr>
            <a:lvl1pPr algn="ctr">
              <a:defRPr sz="1200"/>
            </a:lvl1pPr>
          </a:lstStyle>
          <a:p>
            <a:r>
              <a:rPr lang="en-US" dirty="0"/>
              <a:t>Services Estimate from Inner Detectors</a:t>
            </a:r>
          </a:p>
        </p:txBody>
      </p:sp>
      <p:sp>
        <p:nvSpPr>
          <p:cNvPr id="26" name="TextBox 25">
            <a:extLst>
              <a:ext uri="{FF2B5EF4-FFF2-40B4-BE49-F238E27FC236}">
                <a16:creationId xmlns:a16="http://schemas.microsoft.com/office/drawing/2014/main" id="{14EBEF6C-0E3F-41B0-60FC-A7DEFCFD0CA6}"/>
              </a:ext>
            </a:extLst>
          </p:cNvPr>
          <p:cNvSpPr txBox="1"/>
          <p:nvPr/>
        </p:nvSpPr>
        <p:spPr>
          <a:xfrm>
            <a:off x="343508" y="2230196"/>
            <a:ext cx="1210588" cy="276999"/>
          </a:xfrm>
          <a:prstGeom prst="rect">
            <a:avLst/>
          </a:prstGeom>
          <a:solidFill>
            <a:schemeClr val="bg1"/>
          </a:solidFill>
          <a:ln>
            <a:solidFill>
              <a:srgbClr val="FF0000"/>
            </a:solidFill>
          </a:ln>
        </p:spPr>
        <p:txBody>
          <a:bodyPr wrap="square" rtlCol="0">
            <a:spAutoFit/>
          </a:bodyPr>
          <a:lstStyle>
            <a:defPPr>
              <a:defRPr lang="en-US"/>
            </a:defPPr>
            <a:lvl1pPr algn="ctr">
              <a:defRPr sz="1200"/>
            </a:lvl1pPr>
          </a:lstStyle>
          <a:p>
            <a:r>
              <a:rPr lang="en-US" dirty="0"/>
              <a:t>Gas Ports</a:t>
            </a:r>
          </a:p>
        </p:txBody>
      </p:sp>
      <p:cxnSp>
        <p:nvCxnSpPr>
          <p:cNvPr id="28" name="Straight Arrow Connector 27">
            <a:extLst>
              <a:ext uri="{FF2B5EF4-FFF2-40B4-BE49-F238E27FC236}">
                <a16:creationId xmlns:a16="http://schemas.microsoft.com/office/drawing/2014/main" id="{77521D5F-F134-3581-56E5-BEAF3ADC79E5}"/>
              </a:ext>
            </a:extLst>
          </p:cNvPr>
          <p:cNvCxnSpPr>
            <a:stCxn id="26" idx="3"/>
          </p:cNvCxnSpPr>
          <p:nvPr/>
        </p:nvCxnSpPr>
        <p:spPr>
          <a:xfrm>
            <a:off x="1554096" y="2368696"/>
            <a:ext cx="233578" cy="63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A picture containing diagram&#10;&#10;AI-generated content may be incorrect.">
            <a:extLst>
              <a:ext uri="{FF2B5EF4-FFF2-40B4-BE49-F238E27FC236}">
                <a16:creationId xmlns:a16="http://schemas.microsoft.com/office/drawing/2014/main" id="{BFA312DB-6673-55C6-DF32-960567B5AA59}"/>
              </a:ext>
            </a:extLst>
          </p:cNvPr>
          <p:cNvPicPr>
            <a:picLocks noChangeAspect="1"/>
          </p:cNvPicPr>
          <p:nvPr/>
        </p:nvPicPr>
        <p:blipFill>
          <a:blip r:embed="rId5"/>
          <a:srcRect l="25458" r="26361"/>
          <a:stretch/>
        </p:blipFill>
        <p:spPr>
          <a:xfrm>
            <a:off x="9475094" y="616998"/>
            <a:ext cx="2002378" cy="2328155"/>
          </a:xfrm>
          <a:prstGeom prst="rect">
            <a:avLst/>
          </a:prstGeom>
          <a:ln>
            <a:solidFill>
              <a:srgbClr val="FF0000"/>
            </a:solidFill>
          </a:ln>
        </p:spPr>
      </p:pic>
      <p:sp>
        <p:nvSpPr>
          <p:cNvPr id="32" name="TextBox 31">
            <a:extLst>
              <a:ext uri="{FF2B5EF4-FFF2-40B4-BE49-F238E27FC236}">
                <a16:creationId xmlns:a16="http://schemas.microsoft.com/office/drawing/2014/main" id="{1F500786-0CED-E3E6-B821-E45C89E54941}"/>
              </a:ext>
            </a:extLst>
          </p:cNvPr>
          <p:cNvSpPr txBox="1"/>
          <p:nvPr/>
        </p:nvSpPr>
        <p:spPr>
          <a:xfrm>
            <a:off x="9620876" y="2779835"/>
            <a:ext cx="1710813" cy="276999"/>
          </a:xfrm>
          <a:prstGeom prst="rect">
            <a:avLst/>
          </a:prstGeom>
          <a:solidFill>
            <a:schemeClr val="bg1"/>
          </a:solidFill>
          <a:ln>
            <a:solidFill>
              <a:srgbClr val="FF0000"/>
            </a:solidFill>
          </a:ln>
        </p:spPr>
        <p:txBody>
          <a:bodyPr wrap="square" rtlCol="0">
            <a:spAutoFit/>
          </a:bodyPr>
          <a:lstStyle>
            <a:defPPr>
              <a:defRPr lang="en-US"/>
            </a:defPPr>
            <a:lvl1pPr algn="ctr">
              <a:defRPr sz="1200"/>
            </a:lvl1pPr>
          </a:lstStyle>
          <a:p>
            <a:r>
              <a:rPr lang="en-US" dirty="0"/>
              <a:t>Size and Scale</a:t>
            </a:r>
          </a:p>
        </p:txBody>
      </p:sp>
      <p:sp>
        <p:nvSpPr>
          <p:cNvPr id="30" name="TextBox 29">
            <a:extLst>
              <a:ext uri="{FF2B5EF4-FFF2-40B4-BE49-F238E27FC236}">
                <a16:creationId xmlns:a16="http://schemas.microsoft.com/office/drawing/2014/main" id="{F8060850-753D-4594-59F6-78B2DB4C81C0}"/>
              </a:ext>
            </a:extLst>
          </p:cNvPr>
          <p:cNvSpPr txBox="1"/>
          <p:nvPr/>
        </p:nvSpPr>
        <p:spPr>
          <a:xfrm>
            <a:off x="4292442" y="1944934"/>
            <a:ext cx="3899836" cy="3477875"/>
          </a:xfrm>
          <a:prstGeom prst="rect">
            <a:avLst/>
          </a:prstGeom>
        </p:spPr>
        <p:txBody>
          <a:bodyPr wrap="square" rtlCol="0">
            <a:spAutoFit/>
          </a:bodyPr>
          <a:lstStyle/>
          <a:p>
            <a:pPr marL="342900" indent="-342900" algn="l">
              <a:spcBef>
                <a:spcPts val="0"/>
              </a:spcBef>
              <a:buClr>
                <a:srgbClr val="0096FF"/>
              </a:buClr>
              <a:buFont typeface="Arial" panose="020B0604020202020204" pitchFamily="34" charset="0"/>
              <a:buChar char="•"/>
            </a:pPr>
            <a:r>
              <a:rPr lang="en-US" sz="2000" dirty="0"/>
              <a:t>Size and scale:</a:t>
            </a:r>
          </a:p>
          <a:p>
            <a:pPr marL="800100" lvl="1" indent="-342900">
              <a:buClr>
                <a:srgbClr val="0096FF"/>
              </a:buClr>
              <a:buFont typeface="Arial" panose="020B0604020202020204" pitchFamily="34" charset="0"/>
              <a:buChar char="•"/>
            </a:pPr>
            <a:r>
              <a:rPr lang="en-US" sz="2000" dirty="0"/>
              <a:t>Outer Diameter: 130cm</a:t>
            </a:r>
          </a:p>
          <a:p>
            <a:pPr marL="800100" lvl="1" indent="-342900">
              <a:buClr>
                <a:srgbClr val="0096FF"/>
              </a:buClr>
              <a:buFont typeface="Arial" panose="020B0604020202020204" pitchFamily="34" charset="0"/>
              <a:buChar char="•"/>
            </a:pPr>
            <a:r>
              <a:rPr lang="en-US" sz="2000" dirty="0"/>
              <a:t>Weight: ~200kg</a:t>
            </a:r>
          </a:p>
          <a:p>
            <a:pPr marL="342900" indent="-342900" algn="l">
              <a:spcBef>
                <a:spcPts val="0"/>
              </a:spcBef>
              <a:buClr>
                <a:srgbClr val="0096FF"/>
              </a:buClr>
              <a:buFont typeface="Arial" panose="020B0604020202020204" pitchFamily="34" charset="0"/>
              <a:buChar char="•"/>
            </a:pPr>
            <a:r>
              <a:rPr lang="en-US" sz="2000" dirty="0"/>
              <a:t>Major components:</a:t>
            </a:r>
          </a:p>
          <a:p>
            <a:pPr marL="800100" lvl="1" indent="-342900">
              <a:buClr>
                <a:srgbClr val="0096FF"/>
              </a:buClr>
              <a:buFont typeface="Arial" panose="020B0604020202020204" pitchFamily="34" charset="0"/>
              <a:buChar char="•"/>
            </a:pPr>
            <a:r>
              <a:rPr lang="en-US" sz="2000" dirty="0"/>
              <a:t>Vessel</a:t>
            </a:r>
          </a:p>
          <a:p>
            <a:pPr marL="800100" lvl="1" indent="-342900">
              <a:buClr>
                <a:srgbClr val="0096FF"/>
              </a:buClr>
              <a:buFont typeface="Arial" panose="020B0604020202020204" pitchFamily="34" charset="0"/>
              <a:buChar char="•"/>
            </a:pPr>
            <a:r>
              <a:rPr lang="en-US" sz="2000" dirty="0"/>
              <a:t>Sensor Plane with 68 HRPPDs</a:t>
            </a:r>
          </a:p>
          <a:p>
            <a:pPr marL="800100" lvl="1" indent="-342900">
              <a:buClr>
                <a:srgbClr val="0096FF"/>
              </a:buClr>
              <a:buFont typeface="Arial" panose="020B0604020202020204" pitchFamily="34" charset="0"/>
              <a:buChar char="•"/>
            </a:pPr>
            <a:r>
              <a:rPr lang="en-US" sz="2000" dirty="0"/>
              <a:t>Aerogel Plane with radially-tiled aerogel</a:t>
            </a:r>
          </a:p>
          <a:p>
            <a:pPr marL="800100" lvl="1" indent="-342900">
              <a:buClr>
                <a:srgbClr val="0096FF"/>
              </a:buClr>
              <a:buFont typeface="Arial" panose="020B0604020202020204" pitchFamily="34" charset="0"/>
              <a:buChar char="•"/>
            </a:pPr>
            <a:r>
              <a:rPr lang="en-US" sz="2000" dirty="0"/>
              <a:t>Inner Conical Mirrors</a:t>
            </a:r>
          </a:p>
          <a:p>
            <a:pPr marL="800100" lvl="1" indent="-342900">
              <a:buClr>
                <a:srgbClr val="0096FF"/>
              </a:buClr>
              <a:buFont typeface="Arial" panose="020B0604020202020204" pitchFamily="34" charset="0"/>
              <a:buChar char="•"/>
            </a:pPr>
            <a:r>
              <a:rPr lang="en-US" sz="2000" dirty="0"/>
              <a:t>Outer Conical Mirrors</a:t>
            </a:r>
          </a:p>
        </p:txBody>
      </p:sp>
      <p:sp>
        <p:nvSpPr>
          <p:cNvPr id="35" name="Title 1">
            <a:extLst>
              <a:ext uri="{FF2B5EF4-FFF2-40B4-BE49-F238E27FC236}">
                <a16:creationId xmlns:a16="http://schemas.microsoft.com/office/drawing/2014/main" id="{D05D68D8-241B-A1CA-2A3B-D1E2D7503F38}"/>
              </a:ext>
            </a:extLst>
          </p:cNvPr>
          <p:cNvSpPr txBox="1">
            <a:spLocks/>
          </p:cNvSpPr>
          <p:nvPr/>
        </p:nvSpPr>
        <p:spPr>
          <a:xfrm>
            <a:off x="462579" y="1"/>
            <a:ext cx="11499925" cy="490654"/>
          </a:xfrm>
          <a:prstGeom prst="rect">
            <a:avLst/>
          </a:prstGeom>
          <a:noFill/>
          <a:ln>
            <a:noFill/>
          </a:ln>
        </p:spPr>
        <p:txBody>
          <a:bodyPr spcFirstLastPara="1" vert="horz" wrap="square" lIns="91425" tIns="45700" rIns="91425" bIns="45700" rtlCol="0" anchor="ctr" anchorCtr="0">
            <a:normAutofit fontScale="97500" lnSpcReduction="10000"/>
          </a:bodyPr>
          <a:lstStyle>
            <a:lvl1pPr lvl="0" algn="l" defTabSz="914400" rtl="0" eaLnBrk="1" latinLnBrk="0" hangingPunct="1">
              <a:lnSpc>
                <a:spcPct val="90000"/>
              </a:lnSpc>
              <a:spcBef>
                <a:spcPts val="0"/>
              </a:spcBef>
              <a:spcAft>
                <a:spcPts val="0"/>
              </a:spcAft>
              <a:buClr>
                <a:srgbClr val="30519D"/>
              </a:buClr>
              <a:buSzPts val="4400"/>
              <a:buFont typeface="Arial"/>
              <a:buNone/>
              <a:defRPr sz="3200" b="1" u="none" kern="1200">
                <a:solidFill>
                  <a:srgbClr val="30519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err="1">
                <a:solidFill>
                  <a:schemeClr val="tx1"/>
                </a:solidFill>
              </a:rPr>
              <a:t>pfRICH</a:t>
            </a:r>
            <a:r>
              <a:rPr lang="en-US" dirty="0">
                <a:solidFill>
                  <a:schemeClr val="tx1"/>
                </a:solidFill>
              </a:rPr>
              <a:t>: Overview</a:t>
            </a:r>
          </a:p>
        </p:txBody>
      </p:sp>
      <p:sp>
        <p:nvSpPr>
          <p:cNvPr id="36" name="TextBox 35">
            <a:extLst>
              <a:ext uri="{FF2B5EF4-FFF2-40B4-BE49-F238E27FC236}">
                <a16:creationId xmlns:a16="http://schemas.microsoft.com/office/drawing/2014/main" id="{FF362917-A056-957A-8C54-2A0829A6D06C}"/>
              </a:ext>
            </a:extLst>
          </p:cNvPr>
          <p:cNvSpPr txBox="1"/>
          <p:nvPr/>
        </p:nvSpPr>
        <p:spPr>
          <a:xfrm>
            <a:off x="8192278" y="6507063"/>
            <a:ext cx="926857" cy="276999"/>
          </a:xfrm>
          <a:prstGeom prst="rect">
            <a:avLst/>
          </a:prstGeom>
          <a:solidFill>
            <a:schemeClr val="bg1"/>
          </a:solidFill>
        </p:spPr>
        <p:txBody>
          <a:bodyPr wrap="none" rtlCol="0">
            <a:spAutoFit/>
          </a:bodyPr>
          <a:lstStyle/>
          <a:p>
            <a:pPr algn="l">
              <a:spcBef>
                <a:spcPts val="0"/>
              </a:spcBef>
              <a:buClr>
                <a:srgbClr val="0096FF"/>
              </a:buClr>
            </a:pPr>
            <a:r>
              <a:rPr lang="en-US" sz="1200" dirty="0"/>
              <a:t>A. Eslinger</a:t>
            </a:r>
          </a:p>
        </p:txBody>
      </p:sp>
      <p:sp>
        <p:nvSpPr>
          <p:cNvPr id="37" name="Slide Number Placeholder 36">
            <a:extLst>
              <a:ext uri="{FF2B5EF4-FFF2-40B4-BE49-F238E27FC236}">
                <a16:creationId xmlns:a16="http://schemas.microsoft.com/office/drawing/2014/main" id="{B84954BF-DD39-E588-A466-F27C97E3D35A}"/>
              </a:ext>
            </a:extLst>
          </p:cNvPr>
          <p:cNvSpPr>
            <a:spLocks noGrp="1"/>
          </p:cNvSpPr>
          <p:nvPr>
            <p:ph type="sldNum" idx="12"/>
          </p:nvPr>
        </p:nvSpPr>
        <p:spPr/>
        <p:txBody>
          <a:bodyPr/>
          <a:lstStyle/>
          <a:p>
            <a:fld id="{00000000-1234-1234-1234-123412341234}"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 name="Picture 14">
            <a:extLst>
              <a:ext uri="{FF2B5EF4-FFF2-40B4-BE49-F238E27FC236}">
                <a16:creationId xmlns:a16="http://schemas.microsoft.com/office/drawing/2014/main" id="{FF1D0D89-1AA6-0C7C-0C4A-E87B2E9AD833}"/>
              </a:ext>
            </a:extLst>
          </p:cNvPr>
          <p:cNvPicPr>
            <a:picLocks noChangeAspect="1"/>
          </p:cNvPicPr>
          <p:nvPr/>
        </p:nvPicPr>
        <p:blipFill>
          <a:blip r:embed="rId3"/>
          <a:srcRect/>
          <a:stretch/>
        </p:blipFill>
        <p:spPr>
          <a:xfrm>
            <a:off x="4336026" y="435803"/>
            <a:ext cx="9012127" cy="4259637"/>
          </a:xfrm>
          <a:prstGeom prst="rect">
            <a:avLst/>
          </a:prstGeom>
        </p:spPr>
      </p:pic>
      <p:pic>
        <p:nvPicPr>
          <p:cNvPr id="9" name="Picture 8" descr="A screenshot of a video game&#10;&#10;AI-generated content may be incorrect.">
            <a:extLst>
              <a:ext uri="{FF2B5EF4-FFF2-40B4-BE49-F238E27FC236}">
                <a16:creationId xmlns:a16="http://schemas.microsoft.com/office/drawing/2014/main" id="{A4A0C6B9-7A8E-AC62-33AC-CCF80A2BA86B}"/>
              </a:ext>
            </a:extLst>
          </p:cNvPr>
          <p:cNvPicPr>
            <a:picLocks noChangeAspect="1"/>
          </p:cNvPicPr>
          <p:nvPr/>
        </p:nvPicPr>
        <p:blipFill>
          <a:blip r:embed="rId4"/>
          <a:srcRect r="51094" b="22809"/>
          <a:stretch/>
        </p:blipFill>
        <p:spPr>
          <a:xfrm>
            <a:off x="5978790" y="4335493"/>
            <a:ext cx="2177682" cy="1627992"/>
          </a:xfrm>
          <a:prstGeom prst="rect">
            <a:avLst/>
          </a:prstGeom>
          <a:solidFill>
            <a:schemeClr val="bg1"/>
          </a:solidFill>
          <a:ln>
            <a:solidFill>
              <a:srgbClr val="FF0000"/>
            </a:solidFill>
          </a:ln>
        </p:spPr>
      </p:pic>
      <p:sp>
        <p:nvSpPr>
          <p:cNvPr id="16" name="TextBox 15">
            <a:extLst>
              <a:ext uri="{FF2B5EF4-FFF2-40B4-BE49-F238E27FC236}">
                <a16:creationId xmlns:a16="http://schemas.microsoft.com/office/drawing/2014/main" id="{0C073B24-5DC7-4208-FD8B-A3A1BCB225C5}"/>
              </a:ext>
            </a:extLst>
          </p:cNvPr>
          <p:cNvSpPr txBox="1"/>
          <p:nvPr/>
        </p:nvSpPr>
        <p:spPr>
          <a:xfrm>
            <a:off x="6259193" y="5917373"/>
            <a:ext cx="1597630" cy="276999"/>
          </a:xfrm>
          <a:prstGeom prst="rect">
            <a:avLst/>
          </a:prstGeom>
          <a:solidFill>
            <a:schemeClr val="bg1"/>
          </a:solidFill>
          <a:ln>
            <a:solidFill>
              <a:srgbClr val="FF0000"/>
            </a:solidFill>
          </a:ln>
        </p:spPr>
        <p:txBody>
          <a:bodyPr wrap="square" rtlCol="0">
            <a:spAutoFit/>
          </a:bodyPr>
          <a:lstStyle>
            <a:defPPr>
              <a:defRPr lang="en-US"/>
            </a:defPPr>
            <a:lvl1pPr algn="ctr">
              <a:defRPr sz="1200"/>
            </a:lvl1pPr>
          </a:lstStyle>
          <a:p>
            <a:r>
              <a:rPr lang="en-US" dirty="0"/>
              <a:t>C-S of Sensor Plane</a:t>
            </a:r>
          </a:p>
        </p:txBody>
      </p:sp>
      <p:pic>
        <p:nvPicPr>
          <p:cNvPr id="20" name="Picture 19">
            <a:extLst>
              <a:ext uri="{FF2B5EF4-FFF2-40B4-BE49-F238E27FC236}">
                <a16:creationId xmlns:a16="http://schemas.microsoft.com/office/drawing/2014/main" id="{07C583FF-2603-BC25-BBFE-49B037F4FB8F}"/>
              </a:ext>
            </a:extLst>
          </p:cNvPr>
          <p:cNvPicPr>
            <a:picLocks noChangeAspect="1"/>
          </p:cNvPicPr>
          <p:nvPr/>
        </p:nvPicPr>
        <p:blipFill>
          <a:blip r:embed="rId5"/>
          <a:stretch>
            <a:fillRect/>
          </a:stretch>
        </p:blipFill>
        <p:spPr>
          <a:xfrm>
            <a:off x="10330075" y="4579349"/>
            <a:ext cx="1607522" cy="1207042"/>
          </a:xfrm>
          <a:prstGeom prst="rect">
            <a:avLst/>
          </a:prstGeom>
          <a:ln>
            <a:solidFill>
              <a:srgbClr val="FF0000"/>
            </a:solidFill>
          </a:ln>
        </p:spPr>
      </p:pic>
      <p:pic>
        <p:nvPicPr>
          <p:cNvPr id="22" name="Picture 21">
            <a:extLst>
              <a:ext uri="{FF2B5EF4-FFF2-40B4-BE49-F238E27FC236}">
                <a16:creationId xmlns:a16="http://schemas.microsoft.com/office/drawing/2014/main" id="{0A9CFF6A-1924-2A57-C16E-5294C9094914}"/>
              </a:ext>
            </a:extLst>
          </p:cNvPr>
          <p:cNvPicPr>
            <a:picLocks noChangeAspect="1"/>
          </p:cNvPicPr>
          <p:nvPr/>
        </p:nvPicPr>
        <p:blipFill>
          <a:blip r:embed="rId6"/>
          <a:stretch>
            <a:fillRect/>
          </a:stretch>
        </p:blipFill>
        <p:spPr>
          <a:xfrm>
            <a:off x="4150535" y="4527114"/>
            <a:ext cx="1529730" cy="1325563"/>
          </a:xfrm>
          <a:prstGeom prst="rect">
            <a:avLst/>
          </a:prstGeom>
          <a:ln>
            <a:solidFill>
              <a:srgbClr val="FF0000"/>
            </a:solidFill>
          </a:ln>
        </p:spPr>
      </p:pic>
      <p:pic>
        <p:nvPicPr>
          <p:cNvPr id="24" name="Picture 23">
            <a:extLst>
              <a:ext uri="{FF2B5EF4-FFF2-40B4-BE49-F238E27FC236}">
                <a16:creationId xmlns:a16="http://schemas.microsoft.com/office/drawing/2014/main" id="{0E0E3821-6A4F-6223-ED6B-0E9684D96E23}"/>
              </a:ext>
            </a:extLst>
          </p:cNvPr>
          <p:cNvPicPr>
            <a:picLocks noChangeAspect="1"/>
          </p:cNvPicPr>
          <p:nvPr/>
        </p:nvPicPr>
        <p:blipFill>
          <a:blip r:embed="rId7"/>
          <a:stretch>
            <a:fillRect/>
          </a:stretch>
        </p:blipFill>
        <p:spPr>
          <a:xfrm>
            <a:off x="8419342" y="4335493"/>
            <a:ext cx="1504782" cy="1525417"/>
          </a:xfrm>
          <a:prstGeom prst="rect">
            <a:avLst/>
          </a:prstGeom>
          <a:ln>
            <a:solidFill>
              <a:srgbClr val="FF0000"/>
            </a:solidFill>
          </a:ln>
        </p:spPr>
      </p:pic>
      <p:sp>
        <p:nvSpPr>
          <p:cNvPr id="25" name="TextBox 24">
            <a:extLst>
              <a:ext uri="{FF2B5EF4-FFF2-40B4-BE49-F238E27FC236}">
                <a16:creationId xmlns:a16="http://schemas.microsoft.com/office/drawing/2014/main" id="{655AEFCB-F55C-9E7C-8131-F87D8B68DA90}"/>
              </a:ext>
            </a:extLst>
          </p:cNvPr>
          <p:cNvSpPr txBox="1"/>
          <p:nvPr/>
        </p:nvSpPr>
        <p:spPr>
          <a:xfrm>
            <a:off x="8300670" y="5732651"/>
            <a:ext cx="1677470" cy="461665"/>
          </a:xfrm>
          <a:prstGeom prst="rect">
            <a:avLst/>
          </a:prstGeom>
          <a:solidFill>
            <a:schemeClr val="bg1"/>
          </a:solidFill>
          <a:ln>
            <a:solidFill>
              <a:srgbClr val="FF0000"/>
            </a:solidFill>
          </a:ln>
        </p:spPr>
        <p:txBody>
          <a:bodyPr wrap="square" rtlCol="0">
            <a:spAutoFit/>
          </a:bodyPr>
          <a:lstStyle/>
          <a:p>
            <a:pPr algn="ctr"/>
            <a:r>
              <a:rPr lang="en-US" sz="1200" dirty="0"/>
              <a:t>Prototyping the Vessel (SBU)</a:t>
            </a:r>
          </a:p>
        </p:txBody>
      </p:sp>
      <p:cxnSp>
        <p:nvCxnSpPr>
          <p:cNvPr id="29" name="Straight Arrow Connector 28">
            <a:extLst>
              <a:ext uri="{FF2B5EF4-FFF2-40B4-BE49-F238E27FC236}">
                <a16:creationId xmlns:a16="http://schemas.microsoft.com/office/drawing/2014/main" id="{CCCA87C5-CB91-CE5A-E0CB-8A3EC60D27CF}"/>
              </a:ext>
            </a:extLst>
          </p:cNvPr>
          <p:cNvCxnSpPr>
            <a:cxnSpLocks/>
            <a:stCxn id="24" idx="0"/>
          </p:cNvCxnSpPr>
          <p:nvPr/>
        </p:nvCxnSpPr>
        <p:spPr>
          <a:xfrm flipV="1">
            <a:off x="9171733" y="3842495"/>
            <a:ext cx="40744" cy="4929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D1FE855-8A9C-E8DF-AC53-092B9FB99CAE}"/>
              </a:ext>
            </a:extLst>
          </p:cNvPr>
          <p:cNvSpPr txBox="1"/>
          <p:nvPr/>
        </p:nvSpPr>
        <p:spPr>
          <a:xfrm>
            <a:off x="10186994" y="5739979"/>
            <a:ext cx="1918784" cy="461665"/>
          </a:xfrm>
          <a:prstGeom prst="rect">
            <a:avLst/>
          </a:prstGeom>
          <a:solidFill>
            <a:schemeClr val="bg1"/>
          </a:solidFill>
          <a:ln>
            <a:solidFill>
              <a:srgbClr val="FF0000"/>
            </a:solidFill>
          </a:ln>
        </p:spPr>
        <p:txBody>
          <a:bodyPr wrap="square" rtlCol="0">
            <a:spAutoFit/>
          </a:bodyPr>
          <a:lstStyle>
            <a:defPPr>
              <a:defRPr lang="en-US"/>
            </a:defPPr>
            <a:lvl1pPr algn="ctr">
              <a:defRPr sz="1200"/>
            </a:lvl1pPr>
          </a:lstStyle>
          <a:p>
            <a:r>
              <a:rPr lang="en-US" dirty="0"/>
              <a:t>Prototyping the End Rings (Purdue)</a:t>
            </a:r>
          </a:p>
        </p:txBody>
      </p:sp>
      <p:sp>
        <p:nvSpPr>
          <p:cNvPr id="31" name="TextBox 30">
            <a:extLst>
              <a:ext uri="{FF2B5EF4-FFF2-40B4-BE49-F238E27FC236}">
                <a16:creationId xmlns:a16="http://schemas.microsoft.com/office/drawing/2014/main" id="{E928E975-6125-7B2F-3E7F-4AAA4DB467EA}"/>
              </a:ext>
            </a:extLst>
          </p:cNvPr>
          <p:cNvSpPr txBox="1"/>
          <p:nvPr/>
        </p:nvSpPr>
        <p:spPr>
          <a:xfrm>
            <a:off x="3924819" y="5732652"/>
            <a:ext cx="1890527" cy="461665"/>
          </a:xfrm>
          <a:prstGeom prst="rect">
            <a:avLst/>
          </a:prstGeom>
          <a:solidFill>
            <a:schemeClr val="bg1"/>
          </a:solidFill>
          <a:ln>
            <a:solidFill>
              <a:srgbClr val="FF0000"/>
            </a:solidFill>
          </a:ln>
        </p:spPr>
        <p:txBody>
          <a:bodyPr wrap="square" rtlCol="0">
            <a:spAutoFit/>
          </a:bodyPr>
          <a:lstStyle>
            <a:defPPr>
              <a:defRPr lang="en-US"/>
            </a:defPPr>
            <a:lvl1pPr algn="ctr">
              <a:defRPr sz="1200"/>
            </a:lvl1pPr>
          </a:lstStyle>
          <a:p>
            <a:r>
              <a:rPr lang="en-US" dirty="0"/>
              <a:t>Prototyping the Sensor Plane (Purdue)</a:t>
            </a:r>
          </a:p>
        </p:txBody>
      </p:sp>
      <p:cxnSp>
        <p:nvCxnSpPr>
          <p:cNvPr id="33" name="Straight Arrow Connector 32">
            <a:extLst>
              <a:ext uri="{FF2B5EF4-FFF2-40B4-BE49-F238E27FC236}">
                <a16:creationId xmlns:a16="http://schemas.microsoft.com/office/drawing/2014/main" id="{1B784B30-5BD7-C99E-5B7C-49CB1DFC53AB}"/>
              </a:ext>
            </a:extLst>
          </p:cNvPr>
          <p:cNvCxnSpPr>
            <a:cxnSpLocks/>
          </p:cNvCxnSpPr>
          <p:nvPr/>
        </p:nvCxnSpPr>
        <p:spPr>
          <a:xfrm flipV="1">
            <a:off x="5381739" y="3347776"/>
            <a:ext cx="622386" cy="11793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82C50C9-BECB-843F-84EF-EC2AA43D1845}"/>
              </a:ext>
            </a:extLst>
          </p:cNvPr>
          <p:cNvSpPr txBox="1"/>
          <p:nvPr/>
        </p:nvSpPr>
        <p:spPr>
          <a:xfrm>
            <a:off x="6061058" y="741462"/>
            <a:ext cx="996950" cy="415498"/>
          </a:xfrm>
          <a:prstGeom prst="rect">
            <a:avLst/>
          </a:prstGeom>
          <a:solidFill>
            <a:schemeClr val="bg1"/>
          </a:solidFill>
          <a:ln>
            <a:solidFill>
              <a:srgbClr val="FF0000"/>
            </a:solidFill>
          </a:ln>
        </p:spPr>
        <p:txBody>
          <a:bodyPr wrap="square" rtlCol="0">
            <a:spAutoFit/>
          </a:bodyPr>
          <a:lstStyle/>
          <a:p>
            <a:pPr algn="ctr"/>
            <a:r>
              <a:rPr lang="en-US" sz="1050" dirty="0"/>
              <a:t>HRPPDs &amp; </a:t>
            </a:r>
          </a:p>
          <a:p>
            <a:pPr algn="ctr"/>
            <a:r>
              <a:rPr lang="en-US" sz="1050" dirty="0"/>
              <a:t>Sensor Plane</a:t>
            </a:r>
          </a:p>
        </p:txBody>
      </p:sp>
      <p:sp>
        <p:nvSpPr>
          <p:cNvPr id="35" name="TextBox 34">
            <a:extLst>
              <a:ext uri="{FF2B5EF4-FFF2-40B4-BE49-F238E27FC236}">
                <a16:creationId xmlns:a16="http://schemas.microsoft.com/office/drawing/2014/main" id="{E9F913E8-D689-DAD3-542F-83F77367520A}"/>
              </a:ext>
            </a:extLst>
          </p:cNvPr>
          <p:cNvSpPr txBox="1"/>
          <p:nvPr/>
        </p:nvSpPr>
        <p:spPr>
          <a:xfrm>
            <a:off x="7119796" y="827936"/>
            <a:ext cx="996950" cy="253916"/>
          </a:xfrm>
          <a:prstGeom prst="rect">
            <a:avLst/>
          </a:prstGeom>
          <a:solidFill>
            <a:schemeClr val="bg1"/>
          </a:solidFill>
          <a:ln>
            <a:solidFill>
              <a:srgbClr val="FF0000"/>
            </a:solidFill>
          </a:ln>
        </p:spPr>
        <p:txBody>
          <a:bodyPr wrap="square" rtlCol="0">
            <a:spAutoFit/>
          </a:bodyPr>
          <a:lstStyle/>
          <a:p>
            <a:pPr algn="ctr"/>
            <a:r>
              <a:rPr lang="en-US" sz="1050" dirty="0"/>
              <a:t>End Ring</a:t>
            </a:r>
          </a:p>
        </p:txBody>
      </p:sp>
      <p:sp>
        <p:nvSpPr>
          <p:cNvPr id="36" name="TextBox 35">
            <a:extLst>
              <a:ext uri="{FF2B5EF4-FFF2-40B4-BE49-F238E27FC236}">
                <a16:creationId xmlns:a16="http://schemas.microsoft.com/office/drawing/2014/main" id="{753B35E7-58C3-0467-BF2E-AFAB959C918D}"/>
              </a:ext>
            </a:extLst>
          </p:cNvPr>
          <p:cNvSpPr txBox="1"/>
          <p:nvPr/>
        </p:nvSpPr>
        <p:spPr>
          <a:xfrm>
            <a:off x="9393321" y="846386"/>
            <a:ext cx="996950" cy="253916"/>
          </a:xfrm>
          <a:prstGeom prst="rect">
            <a:avLst/>
          </a:prstGeom>
          <a:solidFill>
            <a:schemeClr val="bg1"/>
          </a:solidFill>
          <a:ln>
            <a:solidFill>
              <a:srgbClr val="FF0000"/>
            </a:solidFill>
          </a:ln>
        </p:spPr>
        <p:txBody>
          <a:bodyPr wrap="square" rtlCol="0">
            <a:spAutoFit/>
          </a:bodyPr>
          <a:lstStyle/>
          <a:p>
            <a:pPr algn="ctr"/>
            <a:r>
              <a:rPr lang="en-US" sz="1050" dirty="0"/>
              <a:t>End Ring</a:t>
            </a:r>
          </a:p>
        </p:txBody>
      </p:sp>
      <p:sp>
        <p:nvSpPr>
          <p:cNvPr id="37" name="TextBox 36">
            <a:extLst>
              <a:ext uri="{FF2B5EF4-FFF2-40B4-BE49-F238E27FC236}">
                <a16:creationId xmlns:a16="http://schemas.microsoft.com/office/drawing/2014/main" id="{B141ACF0-D577-ED0B-7D5F-DA08BF0E56B6}"/>
              </a:ext>
            </a:extLst>
          </p:cNvPr>
          <p:cNvSpPr txBox="1"/>
          <p:nvPr/>
        </p:nvSpPr>
        <p:spPr>
          <a:xfrm>
            <a:off x="8215527" y="827936"/>
            <a:ext cx="996950" cy="253916"/>
          </a:xfrm>
          <a:prstGeom prst="rect">
            <a:avLst/>
          </a:prstGeom>
          <a:solidFill>
            <a:schemeClr val="bg1"/>
          </a:solidFill>
          <a:ln>
            <a:solidFill>
              <a:srgbClr val="FF0000"/>
            </a:solidFill>
          </a:ln>
        </p:spPr>
        <p:txBody>
          <a:bodyPr wrap="square" rtlCol="0">
            <a:spAutoFit/>
          </a:bodyPr>
          <a:lstStyle/>
          <a:p>
            <a:pPr algn="ctr"/>
            <a:r>
              <a:rPr lang="en-US" sz="1050" dirty="0"/>
              <a:t>Vessel</a:t>
            </a:r>
          </a:p>
        </p:txBody>
      </p:sp>
      <p:sp>
        <p:nvSpPr>
          <p:cNvPr id="38" name="TextBox 37">
            <a:extLst>
              <a:ext uri="{FF2B5EF4-FFF2-40B4-BE49-F238E27FC236}">
                <a16:creationId xmlns:a16="http://schemas.microsoft.com/office/drawing/2014/main" id="{5FED266D-6ABB-1FAD-8C5D-34E46558E9F8}"/>
              </a:ext>
            </a:extLst>
          </p:cNvPr>
          <p:cNvSpPr txBox="1"/>
          <p:nvPr/>
        </p:nvSpPr>
        <p:spPr>
          <a:xfrm>
            <a:off x="10489052" y="747145"/>
            <a:ext cx="996950" cy="415498"/>
          </a:xfrm>
          <a:prstGeom prst="rect">
            <a:avLst/>
          </a:prstGeom>
          <a:solidFill>
            <a:schemeClr val="bg1"/>
          </a:solidFill>
          <a:ln>
            <a:solidFill>
              <a:srgbClr val="FF0000"/>
            </a:solidFill>
          </a:ln>
        </p:spPr>
        <p:txBody>
          <a:bodyPr wrap="square" rtlCol="0">
            <a:spAutoFit/>
          </a:bodyPr>
          <a:lstStyle/>
          <a:p>
            <a:pPr algn="ctr"/>
            <a:r>
              <a:rPr lang="en-US" sz="1050" dirty="0"/>
              <a:t>Aerogel Plane</a:t>
            </a:r>
          </a:p>
        </p:txBody>
      </p:sp>
      <p:sp>
        <p:nvSpPr>
          <p:cNvPr id="39" name="TextBox 38">
            <a:extLst>
              <a:ext uri="{FF2B5EF4-FFF2-40B4-BE49-F238E27FC236}">
                <a16:creationId xmlns:a16="http://schemas.microsoft.com/office/drawing/2014/main" id="{37940F4B-7DB4-1E9F-4B6F-6958135D5382}"/>
              </a:ext>
            </a:extLst>
          </p:cNvPr>
          <p:cNvSpPr txBox="1"/>
          <p:nvPr/>
        </p:nvSpPr>
        <p:spPr>
          <a:xfrm>
            <a:off x="9657727" y="2732552"/>
            <a:ext cx="1035050" cy="253916"/>
          </a:xfrm>
          <a:prstGeom prst="rect">
            <a:avLst/>
          </a:prstGeom>
          <a:solidFill>
            <a:schemeClr val="bg1"/>
          </a:solidFill>
          <a:ln>
            <a:solidFill>
              <a:srgbClr val="FF0000"/>
            </a:solidFill>
          </a:ln>
        </p:spPr>
        <p:txBody>
          <a:bodyPr wrap="square" rtlCol="0">
            <a:spAutoFit/>
          </a:bodyPr>
          <a:lstStyle/>
          <a:p>
            <a:pPr algn="ctr"/>
            <a:r>
              <a:rPr lang="en-US" sz="1050" dirty="0"/>
              <a:t>Mounting Rail</a:t>
            </a:r>
          </a:p>
        </p:txBody>
      </p:sp>
      <p:cxnSp>
        <p:nvCxnSpPr>
          <p:cNvPr id="41" name="Straight Arrow Connector 40">
            <a:extLst>
              <a:ext uri="{FF2B5EF4-FFF2-40B4-BE49-F238E27FC236}">
                <a16:creationId xmlns:a16="http://schemas.microsoft.com/office/drawing/2014/main" id="{62693253-B1FA-9C7D-CB17-0AFCFB668508}"/>
              </a:ext>
            </a:extLst>
          </p:cNvPr>
          <p:cNvCxnSpPr>
            <a:cxnSpLocks/>
          </p:cNvCxnSpPr>
          <p:nvPr/>
        </p:nvCxnSpPr>
        <p:spPr>
          <a:xfrm flipH="1" flipV="1">
            <a:off x="10154131" y="3849329"/>
            <a:ext cx="621561" cy="707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5357412-2019-6D90-D84B-96BFFF208180}"/>
              </a:ext>
            </a:extLst>
          </p:cNvPr>
          <p:cNvCxnSpPr>
            <a:cxnSpLocks/>
            <a:stCxn id="9" idx="0"/>
          </p:cNvCxnSpPr>
          <p:nvPr/>
        </p:nvCxnSpPr>
        <p:spPr>
          <a:xfrm flipH="1" flipV="1">
            <a:off x="6835877" y="3849329"/>
            <a:ext cx="231754" cy="4861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05CA803-2D6B-07C0-81F5-914612860D1C}"/>
              </a:ext>
            </a:extLst>
          </p:cNvPr>
          <p:cNvSpPr txBox="1">
            <a:spLocks/>
          </p:cNvSpPr>
          <p:nvPr/>
        </p:nvSpPr>
        <p:spPr>
          <a:xfrm>
            <a:off x="462579" y="1"/>
            <a:ext cx="11499925" cy="490654"/>
          </a:xfrm>
          <a:prstGeom prst="rect">
            <a:avLst/>
          </a:prstGeom>
          <a:noFill/>
          <a:ln>
            <a:noFill/>
          </a:ln>
        </p:spPr>
        <p:txBody>
          <a:bodyPr spcFirstLastPara="1" vert="horz" wrap="square" lIns="91425" tIns="45700" rIns="91425" bIns="45700" rtlCol="0" anchor="ctr" anchorCtr="0">
            <a:normAutofit fontScale="97500" lnSpcReduction="10000"/>
          </a:bodyPr>
          <a:lstStyle>
            <a:lvl1pPr lvl="0" algn="l" defTabSz="914400" rtl="0" eaLnBrk="1" latinLnBrk="0" hangingPunct="1">
              <a:lnSpc>
                <a:spcPct val="90000"/>
              </a:lnSpc>
              <a:spcBef>
                <a:spcPts val="0"/>
              </a:spcBef>
              <a:spcAft>
                <a:spcPts val="0"/>
              </a:spcAft>
              <a:buClr>
                <a:srgbClr val="30519D"/>
              </a:buClr>
              <a:buSzPts val="4400"/>
              <a:buFont typeface="Arial"/>
              <a:buNone/>
              <a:defRPr sz="3200" b="1" u="none" kern="1200">
                <a:solidFill>
                  <a:srgbClr val="30519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err="1">
                <a:solidFill>
                  <a:schemeClr val="tx1"/>
                </a:solidFill>
              </a:rPr>
              <a:t>pfRICH</a:t>
            </a:r>
            <a:r>
              <a:rPr lang="en-US" dirty="0">
                <a:solidFill>
                  <a:schemeClr val="tx1"/>
                </a:solidFill>
              </a:rPr>
              <a:t>: Components (External)</a:t>
            </a:r>
          </a:p>
        </p:txBody>
      </p:sp>
      <p:sp>
        <p:nvSpPr>
          <p:cNvPr id="23" name="TextBox 22">
            <a:extLst>
              <a:ext uri="{FF2B5EF4-FFF2-40B4-BE49-F238E27FC236}">
                <a16:creationId xmlns:a16="http://schemas.microsoft.com/office/drawing/2014/main" id="{1D42D5C8-E53A-556A-294F-6915A66CC782}"/>
              </a:ext>
            </a:extLst>
          </p:cNvPr>
          <p:cNvSpPr txBox="1"/>
          <p:nvPr/>
        </p:nvSpPr>
        <p:spPr>
          <a:xfrm>
            <a:off x="405581" y="741462"/>
            <a:ext cx="4976158" cy="3785652"/>
          </a:xfrm>
          <a:prstGeom prst="rect">
            <a:avLst/>
          </a:prstGeom>
        </p:spPr>
        <p:txBody>
          <a:bodyPr wrap="square" rtlCol="0">
            <a:spAutoFit/>
          </a:bodyPr>
          <a:lstStyle/>
          <a:p>
            <a:pPr marL="342900" indent="-342900" algn="l">
              <a:spcBef>
                <a:spcPts val="0"/>
              </a:spcBef>
              <a:buClr>
                <a:srgbClr val="0096FF"/>
              </a:buClr>
              <a:buFont typeface="Arial" panose="020B0604020202020204" pitchFamily="34" charset="0"/>
              <a:buChar char="•"/>
            </a:pPr>
            <a:r>
              <a:rPr lang="en-US" sz="2000" dirty="0"/>
              <a:t>Prototyping has been ongoing for the various components to verify manufacturing techniques and validate the design</a:t>
            </a:r>
          </a:p>
          <a:p>
            <a:pPr marL="342900" indent="-342900" algn="l">
              <a:spcBef>
                <a:spcPts val="0"/>
              </a:spcBef>
              <a:buClr>
                <a:srgbClr val="0096FF"/>
              </a:buClr>
              <a:buFont typeface="Arial" panose="020B0604020202020204" pitchFamily="34" charset="0"/>
              <a:buChar char="•"/>
            </a:pPr>
            <a:r>
              <a:rPr lang="en-US" sz="2000" dirty="0"/>
              <a:t>Stony Brook University (SBU) and Purdue University have been working to create a full-scale prototype (and small-scale test prototypes)</a:t>
            </a:r>
          </a:p>
          <a:p>
            <a:pPr marL="342900" indent="-342900" algn="l">
              <a:spcBef>
                <a:spcPts val="0"/>
              </a:spcBef>
              <a:buClr>
                <a:srgbClr val="0096FF"/>
              </a:buClr>
              <a:buFont typeface="Arial" panose="020B0604020202020204" pitchFamily="34" charset="0"/>
              <a:buChar char="•"/>
            </a:pPr>
            <a:r>
              <a:rPr lang="en-US" sz="2000" dirty="0"/>
              <a:t>One of the design changes that came from this prototyping was the layering of the sensor plane (shown in the C-S view)</a:t>
            </a:r>
          </a:p>
        </p:txBody>
      </p:sp>
      <p:sp>
        <p:nvSpPr>
          <p:cNvPr id="45" name="TextBox 44">
            <a:extLst>
              <a:ext uri="{FF2B5EF4-FFF2-40B4-BE49-F238E27FC236}">
                <a16:creationId xmlns:a16="http://schemas.microsoft.com/office/drawing/2014/main" id="{1CCE87AC-B6FA-1D19-2D68-B825D3D518BF}"/>
              </a:ext>
            </a:extLst>
          </p:cNvPr>
          <p:cNvSpPr txBox="1"/>
          <p:nvPr/>
        </p:nvSpPr>
        <p:spPr>
          <a:xfrm>
            <a:off x="8192278" y="6507063"/>
            <a:ext cx="926857" cy="276999"/>
          </a:xfrm>
          <a:prstGeom prst="rect">
            <a:avLst/>
          </a:prstGeom>
          <a:solidFill>
            <a:schemeClr val="bg1"/>
          </a:solidFill>
        </p:spPr>
        <p:txBody>
          <a:bodyPr wrap="none" rtlCol="0">
            <a:spAutoFit/>
          </a:bodyPr>
          <a:lstStyle/>
          <a:p>
            <a:pPr algn="l">
              <a:spcBef>
                <a:spcPts val="0"/>
              </a:spcBef>
              <a:buClr>
                <a:srgbClr val="0096FF"/>
              </a:buClr>
            </a:pPr>
            <a:r>
              <a:rPr lang="en-US" sz="1200" dirty="0"/>
              <a:t>A. Eslinger</a:t>
            </a:r>
          </a:p>
        </p:txBody>
      </p:sp>
      <p:sp>
        <p:nvSpPr>
          <p:cNvPr id="46" name="Slide Number Placeholder 45">
            <a:extLst>
              <a:ext uri="{FF2B5EF4-FFF2-40B4-BE49-F238E27FC236}">
                <a16:creationId xmlns:a16="http://schemas.microsoft.com/office/drawing/2014/main" id="{DC918950-A5A1-F2AE-DC7D-8295B9848F59}"/>
              </a:ext>
            </a:extLst>
          </p:cNvPr>
          <p:cNvSpPr>
            <a:spLocks noGrp="1"/>
          </p:cNvSpPr>
          <p:nvPr>
            <p:ph type="sldNum" idx="12"/>
          </p:nvPr>
        </p:nvSpPr>
        <p:spPr/>
        <p:txBody>
          <a:bodyPr/>
          <a:lstStyle/>
          <a:p>
            <a:fld id="{00000000-1234-1234-1234-123412341234}" type="slidenum">
              <a:rPr lang="en-US" smtClean="0"/>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80AC69B5-C4DC-335F-A872-5A81D045242E}"/>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50B6038E-97B6-CD50-6A29-75B1CF1682E8}"/>
              </a:ext>
            </a:extLst>
          </p:cNvPr>
          <p:cNvSpPr/>
          <p:nvPr/>
        </p:nvSpPr>
        <p:spPr>
          <a:xfrm>
            <a:off x="8101392" y="3930440"/>
            <a:ext cx="4043287" cy="18969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8D5F93-6EDA-B95F-7C99-13376799BCEC}"/>
              </a:ext>
            </a:extLst>
          </p:cNvPr>
          <p:cNvPicPr>
            <a:picLocks noChangeAspect="1"/>
          </p:cNvPicPr>
          <p:nvPr/>
        </p:nvPicPr>
        <p:blipFill>
          <a:blip r:embed="rId3"/>
          <a:srcRect l="32088" t="9632" r="32829" b="10117"/>
          <a:stretch/>
        </p:blipFill>
        <p:spPr>
          <a:xfrm>
            <a:off x="4027263" y="762166"/>
            <a:ext cx="4010617" cy="4336104"/>
          </a:xfrm>
          <a:prstGeom prst="rect">
            <a:avLst/>
          </a:prstGeom>
          <a:ln>
            <a:solidFill>
              <a:srgbClr val="FF0000"/>
            </a:solidFill>
          </a:ln>
        </p:spPr>
      </p:pic>
      <p:pic>
        <p:nvPicPr>
          <p:cNvPr id="7" name="Picture 6">
            <a:extLst>
              <a:ext uri="{FF2B5EF4-FFF2-40B4-BE49-F238E27FC236}">
                <a16:creationId xmlns:a16="http://schemas.microsoft.com/office/drawing/2014/main" id="{ED33F247-E436-83E1-953A-F160A730FEDC}"/>
              </a:ext>
            </a:extLst>
          </p:cNvPr>
          <p:cNvPicPr>
            <a:picLocks noChangeAspect="1"/>
          </p:cNvPicPr>
          <p:nvPr/>
        </p:nvPicPr>
        <p:blipFill>
          <a:blip r:embed="rId4"/>
          <a:srcRect l="11519" r="11519"/>
          <a:stretch/>
        </p:blipFill>
        <p:spPr>
          <a:xfrm>
            <a:off x="10094620" y="2220725"/>
            <a:ext cx="1993381" cy="1224223"/>
          </a:xfrm>
          <a:prstGeom prst="rect">
            <a:avLst/>
          </a:prstGeom>
          <a:ln>
            <a:noFill/>
          </a:ln>
        </p:spPr>
      </p:pic>
      <p:grpSp>
        <p:nvGrpSpPr>
          <p:cNvPr id="4" name="Group 3">
            <a:extLst>
              <a:ext uri="{FF2B5EF4-FFF2-40B4-BE49-F238E27FC236}">
                <a16:creationId xmlns:a16="http://schemas.microsoft.com/office/drawing/2014/main" id="{B7A562D0-0CA3-9E35-91EF-D0BF27B29E24}"/>
              </a:ext>
            </a:extLst>
          </p:cNvPr>
          <p:cNvGrpSpPr/>
          <p:nvPr/>
        </p:nvGrpSpPr>
        <p:grpSpPr>
          <a:xfrm rot="16200000">
            <a:off x="9184186" y="3486685"/>
            <a:ext cx="1233187" cy="3270112"/>
            <a:chOff x="114727" y="786255"/>
            <a:chExt cx="2254004" cy="5977068"/>
          </a:xfrm>
        </p:grpSpPr>
        <p:pic>
          <p:nvPicPr>
            <p:cNvPr id="6" name="Picture 5">
              <a:extLst>
                <a:ext uri="{FF2B5EF4-FFF2-40B4-BE49-F238E27FC236}">
                  <a16:creationId xmlns:a16="http://schemas.microsoft.com/office/drawing/2014/main" id="{C79931FA-0ABA-130D-39C9-4FB2139BDB19}"/>
                </a:ext>
              </a:extLst>
            </p:cNvPr>
            <p:cNvPicPr>
              <a:picLocks noChangeAspect="1"/>
            </p:cNvPicPr>
            <p:nvPr/>
          </p:nvPicPr>
          <p:blipFill>
            <a:blip r:embed="rId5"/>
            <a:stretch>
              <a:fillRect/>
            </a:stretch>
          </p:blipFill>
          <p:spPr>
            <a:xfrm rot="10800000">
              <a:off x="114727" y="786255"/>
              <a:ext cx="2254004" cy="5977068"/>
            </a:xfrm>
            <a:prstGeom prst="rect">
              <a:avLst/>
            </a:prstGeom>
          </p:spPr>
        </p:pic>
        <p:cxnSp>
          <p:nvCxnSpPr>
            <p:cNvPr id="8" name="Straight Connector 7">
              <a:extLst>
                <a:ext uri="{FF2B5EF4-FFF2-40B4-BE49-F238E27FC236}">
                  <a16:creationId xmlns:a16="http://schemas.microsoft.com/office/drawing/2014/main" id="{915D8E19-F73D-10D1-C09A-7C90563C940F}"/>
                </a:ext>
              </a:extLst>
            </p:cNvPr>
            <p:cNvCxnSpPr>
              <a:cxnSpLocks/>
            </p:cNvCxnSpPr>
            <p:nvPr/>
          </p:nvCxnSpPr>
          <p:spPr>
            <a:xfrm flipV="1">
              <a:off x="406400" y="1032734"/>
              <a:ext cx="1788160" cy="244283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5A972E7-1E42-E4CE-082C-B2442D323622}"/>
                </a:ext>
              </a:extLst>
            </p:cNvPr>
            <p:cNvCxnSpPr>
              <a:cxnSpLocks/>
            </p:cNvCxnSpPr>
            <p:nvPr/>
          </p:nvCxnSpPr>
          <p:spPr>
            <a:xfrm flipV="1">
              <a:off x="406400" y="3291840"/>
              <a:ext cx="1708150" cy="20489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AFDD1AAD-D123-A01E-3FB9-89EAEA5A1794}"/>
                </a:ext>
              </a:extLst>
            </p:cNvPr>
            <p:cNvCxnSpPr>
              <a:cxnSpLocks/>
            </p:cNvCxnSpPr>
            <p:nvPr/>
          </p:nvCxnSpPr>
          <p:spPr>
            <a:xfrm flipV="1">
              <a:off x="402167" y="1428750"/>
              <a:ext cx="1807633" cy="206375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E6AC0DF-4D12-46E9-D75B-EA41066DE0B7}"/>
                </a:ext>
              </a:extLst>
            </p:cNvPr>
            <p:cNvCxnSpPr>
              <a:cxnSpLocks/>
              <a:endCxn id="16" idx="0"/>
            </p:cNvCxnSpPr>
            <p:nvPr/>
          </p:nvCxnSpPr>
          <p:spPr>
            <a:xfrm flipV="1">
              <a:off x="406400" y="2220012"/>
              <a:ext cx="1820434" cy="1276721"/>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FB8174C-6046-9930-80C8-F24054890C77}"/>
                </a:ext>
              </a:extLst>
            </p:cNvPr>
            <p:cNvCxnSpPr>
              <a:cxnSpLocks/>
            </p:cNvCxnSpPr>
            <p:nvPr/>
          </p:nvCxnSpPr>
          <p:spPr>
            <a:xfrm flipV="1">
              <a:off x="397933" y="2847975"/>
              <a:ext cx="1754717" cy="648758"/>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4D10735-87AC-6221-D531-3B366C2C7A81}"/>
                </a:ext>
              </a:extLst>
            </p:cNvPr>
            <p:cNvSpPr/>
            <p:nvPr/>
          </p:nvSpPr>
          <p:spPr>
            <a:xfrm rot="16200000" flipV="1">
              <a:off x="1032247" y="2126643"/>
              <a:ext cx="2202436" cy="186737"/>
            </a:xfrm>
            <a:prstGeom prst="rect">
              <a:avLst/>
            </a:prstGeom>
            <a:gradFill flip="none" rotWithShape="1">
              <a:gsLst>
                <a:gs pos="0">
                  <a:srgbClr val="FF0000">
                    <a:alpha val="54000"/>
                  </a:srgbClr>
                </a:gs>
                <a:gs pos="85000">
                  <a:schemeClr val="bg1">
                    <a:alpha val="0"/>
                  </a:schemeClr>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18" name="Picture 17">
            <a:extLst>
              <a:ext uri="{FF2B5EF4-FFF2-40B4-BE49-F238E27FC236}">
                <a16:creationId xmlns:a16="http://schemas.microsoft.com/office/drawing/2014/main" id="{921B8BAA-F875-53D2-876C-E8F5734896D4}"/>
              </a:ext>
            </a:extLst>
          </p:cNvPr>
          <p:cNvPicPr>
            <a:picLocks noChangeAspect="1"/>
          </p:cNvPicPr>
          <p:nvPr/>
        </p:nvPicPr>
        <p:blipFill>
          <a:blip r:embed="rId6"/>
          <a:stretch>
            <a:fillRect/>
          </a:stretch>
        </p:blipFill>
        <p:spPr>
          <a:xfrm rot="10800000">
            <a:off x="4234930" y="4440618"/>
            <a:ext cx="1477701" cy="1297371"/>
          </a:xfrm>
          <a:prstGeom prst="rect">
            <a:avLst/>
          </a:prstGeom>
          <a:ln>
            <a:solidFill>
              <a:srgbClr val="FF0000"/>
            </a:solidFill>
          </a:ln>
        </p:spPr>
      </p:pic>
      <p:sp>
        <p:nvSpPr>
          <p:cNvPr id="19" name="TextBox 18">
            <a:extLst>
              <a:ext uri="{FF2B5EF4-FFF2-40B4-BE49-F238E27FC236}">
                <a16:creationId xmlns:a16="http://schemas.microsoft.com/office/drawing/2014/main" id="{74FBE2FF-B6C0-D68E-F5FA-13EECC7DF20F}"/>
              </a:ext>
            </a:extLst>
          </p:cNvPr>
          <p:cNvSpPr txBox="1"/>
          <p:nvPr/>
        </p:nvSpPr>
        <p:spPr>
          <a:xfrm>
            <a:off x="4291760" y="5540478"/>
            <a:ext cx="1316893" cy="461665"/>
          </a:xfrm>
          <a:prstGeom prst="rect">
            <a:avLst/>
          </a:prstGeom>
          <a:solidFill>
            <a:schemeClr val="bg1"/>
          </a:solidFill>
          <a:ln>
            <a:solidFill>
              <a:srgbClr val="FF0000"/>
            </a:solidFill>
          </a:ln>
        </p:spPr>
        <p:txBody>
          <a:bodyPr wrap="square" rtlCol="0">
            <a:spAutoFit/>
          </a:bodyPr>
          <a:lstStyle/>
          <a:p>
            <a:pPr algn="ctr"/>
            <a:r>
              <a:rPr lang="en-US" sz="1200" dirty="0"/>
              <a:t>Mirror Coating</a:t>
            </a:r>
          </a:p>
          <a:p>
            <a:pPr algn="ctr"/>
            <a:r>
              <a:rPr lang="en-US" sz="1200" dirty="0"/>
              <a:t>(SBU/Purdue)</a:t>
            </a:r>
          </a:p>
        </p:txBody>
      </p:sp>
      <p:pic>
        <p:nvPicPr>
          <p:cNvPr id="21" name="Picture 20">
            <a:extLst>
              <a:ext uri="{FF2B5EF4-FFF2-40B4-BE49-F238E27FC236}">
                <a16:creationId xmlns:a16="http://schemas.microsoft.com/office/drawing/2014/main" id="{84157E8E-42A1-5386-0E1B-B1AA630F21CD}"/>
              </a:ext>
            </a:extLst>
          </p:cNvPr>
          <p:cNvPicPr>
            <a:picLocks noChangeAspect="1"/>
          </p:cNvPicPr>
          <p:nvPr/>
        </p:nvPicPr>
        <p:blipFill>
          <a:blip r:embed="rId7"/>
          <a:stretch>
            <a:fillRect/>
          </a:stretch>
        </p:blipFill>
        <p:spPr>
          <a:xfrm>
            <a:off x="10556647" y="3994509"/>
            <a:ext cx="1553640" cy="1334728"/>
          </a:xfrm>
          <a:prstGeom prst="rect">
            <a:avLst/>
          </a:prstGeom>
        </p:spPr>
      </p:pic>
      <p:sp>
        <p:nvSpPr>
          <p:cNvPr id="2" name="TextBox 1">
            <a:extLst>
              <a:ext uri="{FF2B5EF4-FFF2-40B4-BE49-F238E27FC236}">
                <a16:creationId xmlns:a16="http://schemas.microsoft.com/office/drawing/2014/main" id="{8D1DD2C9-5DAA-13C8-34F4-1B84FC96058C}"/>
              </a:ext>
            </a:extLst>
          </p:cNvPr>
          <p:cNvSpPr txBox="1"/>
          <p:nvPr/>
        </p:nvSpPr>
        <p:spPr>
          <a:xfrm>
            <a:off x="9153497" y="5769646"/>
            <a:ext cx="1882247" cy="276999"/>
          </a:xfrm>
          <a:prstGeom prst="rect">
            <a:avLst/>
          </a:prstGeom>
          <a:solidFill>
            <a:schemeClr val="bg1"/>
          </a:solidFill>
          <a:ln>
            <a:solidFill>
              <a:srgbClr val="FF0000"/>
            </a:solidFill>
          </a:ln>
        </p:spPr>
        <p:txBody>
          <a:bodyPr wrap="none" rtlCol="0">
            <a:spAutoFit/>
          </a:bodyPr>
          <a:lstStyle/>
          <a:p>
            <a:r>
              <a:rPr lang="en-US" sz="1200" dirty="0"/>
              <a:t>Laser Monitoring System</a:t>
            </a:r>
          </a:p>
        </p:txBody>
      </p:sp>
      <p:sp>
        <p:nvSpPr>
          <p:cNvPr id="23" name="TextBox 22">
            <a:extLst>
              <a:ext uri="{FF2B5EF4-FFF2-40B4-BE49-F238E27FC236}">
                <a16:creationId xmlns:a16="http://schemas.microsoft.com/office/drawing/2014/main" id="{B6BCB421-E079-FCD5-549A-CCD101C8C8B5}"/>
              </a:ext>
            </a:extLst>
          </p:cNvPr>
          <p:cNvSpPr txBox="1"/>
          <p:nvPr/>
        </p:nvSpPr>
        <p:spPr>
          <a:xfrm>
            <a:off x="5633999" y="712019"/>
            <a:ext cx="2334293" cy="276999"/>
          </a:xfrm>
          <a:prstGeom prst="rect">
            <a:avLst/>
          </a:prstGeom>
          <a:solidFill>
            <a:schemeClr val="bg1"/>
          </a:solidFill>
          <a:ln>
            <a:solidFill>
              <a:srgbClr val="FF0000"/>
            </a:solidFill>
          </a:ln>
        </p:spPr>
        <p:txBody>
          <a:bodyPr wrap="none" rtlCol="0">
            <a:spAutoFit/>
          </a:bodyPr>
          <a:lstStyle/>
          <a:p>
            <a:r>
              <a:rPr lang="en-US" sz="1200" dirty="0"/>
              <a:t>Inner and Outer Conical Mirrors</a:t>
            </a:r>
          </a:p>
        </p:txBody>
      </p:sp>
      <p:sp>
        <p:nvSpPr>
          <p:cNvPr id="24" name="TextBox 23">
            <a:extLst>
              <a:ext uri="{FF2B5EF4-FFF2-40B4-BE49-F238E27FC236}">
                <a16:creationId xmlns:a16="http://schemas.microsoft.com/office/drawing/2014/main" id="{9CD69D54-3B15-2950-F35F-196200860498}"/>
              </a:ext>
            </a:extLst>
          </p:cNvPr>
          <p:cNvSpPr txBox="1"/>
          <p:nvPr/>
        </p:nvSpPr>
        <p:spPr>
          <a:xfrm>
            <a:off x="6698393" y="1483518"/>
            <a:ext cx="1269899" cy="246221"/>
          </a:xfrm>
          <a:prstGeom prst="rect">
            <a:avLst/>
          </a:prstGeom>
          <a:solidFill>
            <a:schemeClr val="bg1"/>
          </a:solidFill>
          <a:ln>
            <a:solidFill>
              <a:srgbClr val="FF0000"/>
            </a:solidFill>
          </a:ln>
        </p:spPr>
        <p:txBody>
          <a:bodyPr wrap="none" rtlCol="0">
            <a:spAutoFit/>
          </a:bodyPr>
          <a:lstStyle/>
          <a:p>
            <a:r>
              <a:rPr lang="en-US" sz="1000" dirty="0"/>
              <a:t>Nitrogen Gas Ports</a:t>
            </a:r>
          </a:p>
        </p:txBody>
      </p:sp>
      <p:cxnSp>
        <p:nvCxnSpPr>
          <p:cNvPr id="26" name="Straight Arrow Connector 25">
            <a:extLst>
              <a:ext uri="{FF2B5EF4-FFF2-40B4-BE49-F238E27FC236}">
                <a16:creationId xmlns:a16="http://schemas.microsoft.com/office/drawing/2014/main" id="{9CB3C94F-A6DD-EAE8-C935-36B0D6FAEF3C}"/>
              </a:ext>
            </a:extLst>
          </p:cNvPr>
          <p:cNvCxnSpPr>
            <a:cxnSpLocks/>
          </p:cNvCxnSpPr>
          <p:nvPr/>
        </p:nvCxnSpPr>
        <p:spPr>
          <a:xfrm flipH="1" flipV="1">
            <a:off x="6657839" y="1274203"/>
            <a:ext cx="539750" cy="2093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724B012-D8A8-015D-3BD3-8A2114F77EEA}"/>
              </a:ext>
            </a:extLst>
          </p:cNvPr>
          <p:cNvSpPr txBox="1"/>
          <p:nvPr/>
        </p:nvSpPr>
        <p:spPr>
          <a:xfrm>
            <a:off x="4365569" y="3515399"/>
            <a:ext cx="922047" cy="246221"/>
          </a:xfrm>
          <a:prstGeom prst="rect">
            <a:avLst/>
          </a:prstGeom>
          <a:solidFill>
            <a:schemeClr val="bg1"/>
          </a:solidFill>
          <a:ln>
            <a:solidFill>
              <a:srgbClr val="FF0000"/>
            </a:solidFill>
          </a:ln>
        </p:spPr>
        <p:txBody>
          <a:bodyPr wrap="none" rtlCol="0">
            <a:spAutoFit/>
          </a:bodyPr>
          <a:lstStyle/>
          <a:p>
            <a:r>
              <a:rPr lang="en-US" sz="1000" dirty="0"/>
              <a:t>Central Tube</a:t>
            </a:r>
          </a:p>
        </p:txBody>
      </p:sp>
      <p:cxnSp>
        <p:nvCxnSpPr>
          <p:cNvPr id="29" name="Straight Arrow Connector 28">
            <a:extLst>
              <a:ext uri="{FF2B5EF4-FFF2-40B4-BE49-F238E27FC236}">
                <a16:creationId xmlns:a16="http://schemas.microsoft.com/office/drawing/2014/main" id="{6F9E0D34-030A-1DA3-0343-163CA99DD972}"/>
              </a:ext>
            </a:extLst>
          </p:cNvPr>
          <p:cNvCxnSpPr>
            <a:cxnSpLocks/>
          </p:cNvCxnSpPr>
          <p:nvPr/>
        </p:nvCxnSpPr>
        <p:spPr>
          <a:xfrm flipV="1">
            <a:off x="5157176" y="3097238"/>
            <a:ext cx="302376" cy="4181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electronics&#10;&#10;AI-generated content may be incorrect.">
            <a:extLst>
              <a:ext uri="{FF2B5EF4-FFF2-40B4-BE49-F238E27FC236}">
                <a16:creationId xmlns:a16="http://schemas.microsoft.com/office/drawing/2014/main" id="{CA7A404E-5191-8C8B-75F5-4578E89609D2}"/>
              </a:ext>
            </a:extLst>
          </p:cNvPr>
          <p:cNvPicPr>
            <a:picLocks noChangeAspect="1"/>
          </p:cNvPicPr>
          <p:nvPr/>
        </p:nvPicPr>
        <p:blipFill>
          <a:blip r:embed="rId8"/>
          <a:srcRect l="27366" t="10792" r="27025" b="8206"/>
          <a:stretch/>
        </p:blipFill>
        <p:spPr>
          <a:xfrm>
            <a:off x="8332464" y="840567"/>
            <a:ext cx="2837228" cy="2381691"/>
          </a:xfrm>
          <a:prstGeom prst="rect">
            <a:avLst/>
          </a:prstGeom>
        </p:spPr>
      </p:pic>
      <p:sp>
        <p:nvSpPr>
          <p:cNvPr id="11" name="Rectangle 10">
            <a:extLst>
              <a:ext uri="{FF2B5EF4-FFF2-40B4-BE49-F238E27FC236}">
                <a16:creationId xmlns:a16="http://schemas.microsoft.com/office/drawing/2014/main" id="{2F09199F-45FF-2437-CE7B-408418D4A23B}"/>
              </a:ext>
            </a:extLst>
          </p:cNvPr>
          <p:cNvSpPr/>
          <p:nvPr/>
        </p:nvSpPr>
        <p:spPr>
          <a:xfrm>
            <a:off x="8287899" y="803283"/>
            <a:ext cx="3874233" cy="27402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AD547D-893E-3FDE-3E4F-07783B479BC0}"/>
              </a:ext>
            </a:extLst>
          </p:cNvPr>
          <p:cNvSpPr txBox="1"/>
          <p:nvPr/>
        </p:nvSpPr>
        <p:spPr>
          <a:xfrm>
            <a:off x="9657137" y="3417818"/>
            <a:ext cx="1710725" cy="276999"/>
          </a:xfrm>
          <a:prstGeom prst="rect">
            <a:avLst/>
          </a:prstGeom>
          <a:solidFill>
            <a:schemeClr val="bg1"/>
          </a:solidFill>
          <a:ln>
            <a:solidFill>
              <a:srgbClr val="FF0000"/>
            </a:solidFill>
          </a:ln>
        </p:spPr>
        <p:txBody>
          <a:bodyPr wrap="none" rtlCol="0">
            <a:spAutoFit/>
          </a:bodyPr>
          <a:lstStyle/>
          <a:p>
            <a:r>
              <a:rPr lang="en-US" sz="1200" dirty="0"/>
              <a:t>Pyramid Mirror Design</a:t>
            </a:r>
          </a:p>
        </p:txBody>
      </p:sp>
      <p:sp>
        <p:nvSpPr>
          <p:cNvPr id="25" name="Title 1">
            <a:extLst>
              <a:ext uri="{FF2B5EF4-FFF2-40B4-BE49-F238E27FC236}">
                <a16:creationId xmlns:a16="http://schemas.microsoft.com/office/drawing/2014/main" id="{A01307BB-DE39-98E6-AD59-DD4FFAE2C66E}"/>
              </a:ext>
            </a:extLst>
          </p:cNvPr>
          <p:cNvSpPr txBox="1">
            <a:spLocks/>
          </p:cNvSpPr>
          <p:nvPr/>
        </p:nvSpPr>
        <p:spPr>
          <a:xfrm>
            <a:off x="462579" y="1"/>
            <a:ext cx="11499925" cy="490654"/>
          </a:xfrm>
          <a:prstGeom prst="rect">
            <a:avLst/>
          </a:prstGeom>
          <a:noFill/>
          <a:ln>
            <a:noFill/>
          </a:ln>
        </p:spPr>
        <p:txBody>
          <a:bodyPr spcFirstLastPara="1" vert="horz" wrap="square" lIns="91425" tIns="45700" rIns="91425" bIns="45700" rtlCol="0" anchor="ctr" anchorCtr="0">
            <a:normAutofit fontScale="97500" lnSpcReduction="10000"/>
          </a:bodyPr>
          <a:lstStyle>
            <a:lvl1pPr lvl="0" algn="l" defTabSz="914400" rtl="0" eaLnBrk="1" latinLnBrk="0" hangingPunct="1">
              <a:lnSpc>
                <a:spcPct val="90000"/>
              </a:lnSpc>
              <a:spcBef>
                <a:spcPts val="0"/>
              </a:spcBef>
              <a:spcAft>
                <a:spcPts val="0"/>
              </a:spcAft>
              <a:buClr>
                <a:srgbClr val="30519D"/>
              </a:buClr>
              <a:buSzPts val="4400"/>
              <a:buFont typeface="Arial"/>
              <a:buNone/>
              <a:defRPr sz="3200" b="1" u="none" kern="1200">
                <a:solidFill>
                  <a:srgbClr val="30519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err="1">
                <a:solidFill>
                  <a:schemeClr val="tx1"/>
                </a:solidFill>
              </a:rPr>
              <a:t>pfRICH</a:t>
            </a:r>
            <a:r>
              <a:rPr lang="en-US" dirty="0">
                <a:solidFill>
                  <a:schemeClr val="tx1"/>
                </a:solidFill>
              </a:rPr>
              <a:t>: Components (Internal)</a:t>
            </a:r>
          </a:p>
        </p:txBody>
      </p:sp>
      <p:sp>
        <p:nvSpPr>
          <p:cNvPr id="28" name="TextBox 27">
            <a:extLst>
              <a:ext uri="{FF2B5EF4-FFF2-40B4-BE49-F238E27FC236}">
                <a16:creationId xmlns:a16="http://schemas.microsoft.com/office/drawing/2014/main" id="{080FD41F-2289-49C0-2394-3A9E94D152FE}"/>
              </a:ext>
            </a:extLst>
          </p:cNvPr>
          <p:cNvSpPr txBox="1"/>
          <p:nvPr/>
        </p:nvSpPr>
        <p:spPr>
          <a:xfrm>
            <a:off x="8192278" y="6507063"/>
            <a:ext cx="926857" cy="276999"/>
          </a:xfrm>
          <a:prstGeom prst="rect">
            <a:avLst/>
          </a:prstGeom>
          <a:solidFill>
            <a:schemeClr val="bg1"/>
          </a:solidFill>
        </p:spPr>
        <p:txBody>
          <a:bodyPr wrap="none" rtlCol="0">
            <a:spAutoFit/>
          </a:bodyPr>
          <a:lstStyle/>
          <a:p>
            <a:pPr algn="l">
              <a:spcBef>
                <a:spcPts val="0"/>
              </a:spcBef>
              <a:buClr>
                <a:srgbClr val="0096FF"/>
              </a:buClr>
            </a:pPr>
            <a:r>
              <a:rPr lang="en-US" sz="1200" dirty="0"/>
              <a:t>A. Eslinger</a:t>
            </a:r>
          </a:p>
        </p:txBody>
      </p:sp>
      <p:sp>
        <p:nvSpPr>
          <p:cNvPr id="30" name="Slide Number Placeholder 29">
            <a:extLst>
              <a:ext uri="{FF2B5EF4-FFF2-40B4-BE49-F238E27FC236}">
                <a16:creationId xmlns:a16="http://schemas.microsoft.com/office/drawing/2014/main" id="{77BA5CC4-197B-8CCB-8BA8-5FDF59178641}"/>
              </a:ext>
            </a:extLst>
          </p:cNvPr>
          <p:cNvSpPr>
            <a:spLocks noGrp="1"/>
          </p:cNvSpPr>
          <p:nvPr>
            <p:ph type="sldNum" idx="12"/>
          </p:nvPr>
        </p:nvSpPr>
        <p:spPr/>
        <p:txBody>
          <a:bodyPr/>
          <a:lstStyle/>
          <a:p>
            <a:fld id="{00000000-1234-1234-1234-123412341234}" type="slidenum">
              <a:rPr lang="en-US" smtClean="0"/>
              <a:pPr/>
              <a:t>4</a:t>
            </a:fld>
            <a:endParaRPr lang="en-US"/>
          </a:p>
        </p:txBody>
      </p:sp>
      <p:sp>
        <p:nvSpPr>
          <p:cNvPr id="3" name="TextBox 2">
            <a:extLst>
              <a:ext uri="{FF2B5EF4-FFF2-40B4-BE49-F238E27FC236}">
                <a16:creationId xmlns:a16="http://schemas.microsoft.com/office/drawing/2014/main" id="{F5775838-9662-D2E4-74DD-DD224A72DD33}"/>
              </a:ext>
            </a:extLst>
          </p:cNvPr>
          <p:cNvSpPr txBox="1"/>
          <p:nvPr/>
        </p:nvSpPr>
        <p:spPr>
          <a:xfrm>
            <a:off x="343878" y="672581"/>
            <a:ext cx="3587366" cy="5324535"/>
          </a:xfrm>
          <a:prstGeom prst="rect">
            <a:avLst/>
          </a:prstGeom>
        </p:spPr>
        <p:txBody>
          <a:bodyPr wrap="square" rtlCol="0">
            <a:spAutoFit/>
          </a:bodyPr>
          <a:lstStyle/>
          <a:p>
            <a:pPr marL="342900" indent="-342900" algn="l">
              <a:spcBef>
                <a:spcPts val="0"/>
              </a:spcBef>
              <a:buClr>
                <a:srgbClr val="0096FF"/>
              </a:buClr>
              <a:buFont typeface="Arial" panose="020B0604020202020204" pitchFamily="34" charset="0"/>
              <a:buChar char="•"/>
            </a:pPr>
            <a:r>
              <a:rPr lang="en-US" sz="2000" b="1" dirty="0"/>
              <a:t>Internal components consist of:</a:t>
            </a:r>
          </a:p>
          <a:p>
            <a:pPr marL="800100" lvl="1" indent="-342900">
              <a:buClr>
                <a:srgbClr val="0096FF"/>
              </a:buClr>
              <a:buFont typeface="Arial" panose="020B0604020202020204" pitchFamily="34" charset="0"/>
              <a:buChar char="•"/>
            </a:pPr>
            <a:r>
              <a:rPr lang="en-US" sz="2000" dirty="0"/>
              <a:t>Conical Mirrors (Inner/Outer)</a:t>
            </a:r>
          </a:p>
          <a:p>
            <a:pPr marL="800100" lvl="1" indent="-342900">
              <a:buClr>
                <a:srgbClr val="0096FF"/>
              </a:buClr>
              <a:buFont typeface="Arial" panose="020B0604020202020204" pitchFamily="34" charset="0"/>
              <a:buChar char="•"/>
            </a:pPr>
            <a:r>
              <a:rPr lang="en-US" sz="2000" dirty="0"/>
              <a:t>The central support tube</a:t>
            </a:r>
          </a:p>
          <a:p>
            <a:pPr marL="800100" lvl="1" indent="-342900">
              <a:buClr>
                <a:srgbClr val="0096FF"/>
              </a:buClr>
              <a:buFont typeface="Arial" panose="020B0604020202020204" pitchFamily="34" charset="0"/>
              <a:buChar char="•"/>
            </a:pPr>
            <a:r>
              <a:rPr lang="en-US" sz="2000" dirty="0"/>
              <a:t>“Pyramid” Mirrors</a:t>
            </a:r>
          </a:p>
          <a:p>
            <a:pPr marL="800100" lvl="1" indent="-342900">
              <a:buClr>
                <a:srgbClr val="0096FF"/>
              </a:buClr>
              <a:buFont typeface="Arial" panose="020B0604020202020204" pitchFamily="34" charset="0"/>
              <a:buChar char="•"/>
            </a:pPr>
            <a:r>
              <a:rPr lang="en-US" sz="2000" dirty="0"/>
              <a:t>Nitrogen gas hardware</a:t>
            </a:r>
          </a:p>
          <a:p>
            <a:pPr marL="800100" lvl="1" indent="-342900">
              <a:buClr>
                <a:srgbClr val="0096FF"/>
              </a:buClr>
              <a:buFont typeface="Arial" panose="020B0604020202020204" pitchFamily="34" charset="0"/>
              <a:buChar char="•"/>
            </a:pPr>
            <a:r>
              <a:rPr lang="en-US" sz="2000" dirty="0"/>
              <a:t>Laser Monitoring System</a:t>
            </a:r>
          </a:p>
          <a:p>
            <a:pPr marL="342900" indent="-342900">
              <a:buClr>
                <a:srgbClr val="0096FF"/>
              </a:buClr>
              <a:buFont typeface="Arial" panose="020B0604020202020204" pitchFamily="34" charset="0"/>
              <a:buChar char="•"/>
            </a:pPr>
            <a:r>
              <a:rPr lang="en-US" sz="2000" dirty="0"/>
              <a:t>Inner and outer mirrors have been undergoing full scale prototyping</a:t>
            </a:r>
          </a:p>
          <a:p>
            <a:pPr marL="342900" indent="-342900">
              <a:buClr>
                <a:srgbClr val="0096FF"/>
              </a:buClr>
              <a:buFont typeface="Arial" panose="020B0604020202020204" pitchFamily="34" charset="0"/>
              <a:buChar char="•"/>
            </a:pPr>
            <a:r>
              <a:rPr lang="en-US" sz="2000" dirty="0"/>
              <a:t>Pyramid mirror design being considered for an engineering sample to confirm the design</a:t>
            </a:r>
          </a:p>
        </p:txBody>
      </p:sp>
    </p:spTree>
    <p:extLst>
      <p:ext uri="{BB962C8B-B14F-4D97-AF65-F5344CB8AC3E}">
        <p14:creationId xmlns:p14="http://schemas.microsoft.com/office/powerpoint/2010/main" val="405743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070CC-DAF2-CDA7-5D5B-34A66E0ED9AF}"/>
              </a:ext>
            </a:extLst>
          </p:cNvPr>
          <p:cNvSpPr>
            <a:spLocks noGrp="1"/>
          </p:cNvSpPr>
          <p:nvPr>
            <p:ph type="title"/>
          </p:nvPr>
        </p:nvSpPr>
        <p:spPr/>
        <p:txBody>
          <a:bodyPr>
            <a:normAutofit/>
          </a:bodyPr>
          <a:lstStyle/>
          <a:p>
            <a:r>
              <a:rPr lang="en-US" dirty="0"/>
              <a:t>Status / Updates</a:t>
            </a:r>
          </a:p>
        </p:txBody>
      </p:sp>
      <p:sp>
        <p:nvSpPr>
          <p:cNvPr id="3" name="Text Placeholder 2">
            <a:extLst>
              <a:ext uri="{FF2B5EF4-FFF2-40B4-BE49-F238E27FC236}">
                <a16:creationId xmlns:a16="http://schemas.microsoft.com/office/drawing/2014/main" id="{038511F7-B1D0-5480-7E6C-3B0420AFC00D}"/>
              </a:ext>
            </a:extLst>
          </p:cNvPr>
          <p:cNvSpPr>
            <a:spLocks noGrp="1"/>
          </p:cNvSpPr>
          <p:nvPr>
            <p:ph type="body" sz="quarter" idx="10"/>
          </p:nvPr>
        </p:nvSpPr>
        <p:spPr/>
        <p:txBody>
          <a:bodyPr>
            <a:normAutofit/>
          </a:bodyPr>
          <a:lstStyle/>
          <a:p>
            <a:r>
              <a:rPr lang="en-US" sz="2000" dirty="0"/>
              <a:t>Latest updates:</a:t>
            </a:r>
          </a:p>
          <a:p>
            <a:pPr lvl="1"/>
            <a:r>
              <a:rPr lang="en-US" sz="1600" dirty="0"/>
              <a:t>Prototype vessel has been mocked up and glued. Once cured, we will glue the honeycomb inside and the outer skin. This marks a major milestone in our full-scale prototype construction</a:t>
            </a:r>
          </a:p>
          <a:p>
            <a:pPr lvl="1"/>
            <a:r>
              <a:rPr lang="en-US" sz="1600" dirty="0"/>
              <a:t>Curved mirror forms are being fabricated at Purdue. Once they are complete, they will be sent to SBU to be coated. All mirror coatings so far have been on small flat samples.</a:t>
            </a:r>
          </a:p>
          <a:p>
            <a:pPr lvl="1"/>
            <a:r>
              <a:rPr lang="en-US" sz="1600" dirty="0"/>
              <a:t>The sensor plane design is being finalized as we have just finished the sealing test. The design has been modified to change the way we stack up each piece to also accommodate the “pyramid mirror” additions</a:t>
            </a:r>
          </a:p>
        </p:txBody>
      </p:sp>
      <p:pic>
        <p:nvPicPr>
          <p:cNvPr id="4" name="Picture 3">
            <a:extLst>
              <a:ext uri="{FF2B5EF4-FFF2-40B4-BE49-F238E27FC236}">
                <a16:creationId xmlns:a16="http://schemas.microsoft.com/office/drawing/2014/main" id="{98DC7C9F-CF1B-CC84-7342-09DE489ABABC}"/>
              </a:ext>
            </a:extLst>
          </p:cNvPr>
          <p:cNvPicPr>
            <a:picLocks noChangeAspect="1"/>
          </p:cNvPicPr>
          <p:nvPr/>
        </p:nvPicPr>
        <p:blipFill>
          <a:blip r:embed="rId2"/>
          <a:srcRect l="232" r="1" b="18519"/>
          <a:stretch/>
        </p:blipFill>
        <p:spPr>
          <a:xfrm>
            <a:off x="826196" y="2900218"/>
            <a:ext cx="3026461" cy="3297382"/>
          </a:xfrm>
          <a:prstGeom prst="rect">
            <a:avLst/>
          </a:prstGeom>
        </p:spPr>
      </p:pic>
      <p:pic>
        <p:nvPicPr>
          <p:cNvPr id="5" name="Picture 4">
            <a:extLst>
              <a:ext uri="{FF2B5EF4-FFF2-40B4-BE49-F238E27FC236}">
                <a16:creationId xmlns:a16="http://schemas.microsoft.com/office/drawing/2014/main" id="{A8437C53-10DC-90F3-1524-390740B27A17}"/>
              </a:ext>
            </a:extLst>
          </p:cNvPr>
          <p:cNvPicPr>
            <a:picLocks noChangeAspect="1"/>
          </p:cNvPicPr>
          <p:nvPr/>
        </p:nvPicPr>
        <p:blipFill>
          <a:blip r:embed="rId3"/>
          <a:stretch>
            <a:fillRect/>
          </a:stretch>
        </p:blipFill>
        <p:spPr>
          <a:xfrm>
            <a:off x="4033764" y="2900218"/>
            <a:ext cx="2471742" cy="3297382"/>
          </a:xfrm>
          <a:prstGeom prst="rect">
            <a:avLst/>
          </a:prstGeom>
        </p:spPr>
      </p:pic>
      <p:pic>
        <p:nvPicPr>
          <p:cNvPr id="6" name="Picture 5">
            <a:extLst>
              <a:ext uri="{FF2B5EF4-FFF2-40B4-BE49-F238E27FC236}">
                <a16:creationId xmlns:a16="http://schemas.microsoft.com/office/drawing/2014/main" id="{47037E26-3103-AFC2-0166-7D661AF4EABE}"/>
              </a:ext>
            </a:extLst>
          </p:cNvPr>
          <p:cNvPicPr>
            <a:picLocks noChangeAspect="1"/>
          </p:cNvPicPr>
          <p:nvPr/>
        </p:nvPicPr>
        <p:blipFill>
          <a:blip r:embed="rId4"/>
          <a:stretch>
            <a:fillRect/>
          </a:stretch>
        </p:blipFill>
        <p:spPr>
          <a:xfrm>
            <a:off x="6686613" y="2900217"/>
            <a:ext cx="2471743" cy="3297383"/>
          </a:xfrm>
          <a:prstGeom prst="rect">
            <a:avLst/>
          </a:prstGeom>
        </p:spPr>
      </p:pic>
      <p:pic>
        <p:nvPicPr>
          <p:cNvPr id="7" name="Picture 6">
            <a:extLst>
              <a:ext uri="{FF2B5EF4-FFF2-40B4-BE49-F238E27FC236}">
                <a16:creationId xmlns:a16="http://schemas.microsoft.com/office/drawing/2014/main" id="{4F854D1A-F724-CDD6-C10D-196372337B70}"/>
              </a:ext>
            </a:extLst>
          </p:cNvPr>
          <p:cNvPicPr>
            <a:picLocks noChangeAspect="1"/>
          </p:cNvPicPr>
          <p:nvPr/>
        </p:nvPicPr>
        <p:blipFill>
          <a:blip r:embed="rId5"/>
          <a:stretch>
            <a:fillRect/>
          </a:stretch>
        </p:blipFill>
        <p:spPr>
          <a:xfrm>
            <a:off x="9258296" y="2881989"/>
            <a:ext cx="2471741" cy="3294420"/>
          </a:xfrm>
          <a:prstGeom prst="rect">
            <a:avLst/>
          </a:prstGeom>
        </p:spPr>
      </p:pic>
    </p:spTree>
    <p:extLst>
      <p:ext uri="{BB962C8B-B14F-4D97-AF65-F5344CB8AC3E}">
        <p14:creationId xmlns:p14="http://schemas.microsoft.com/office/powerpoint/2010/main" val="2995632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28604-F98F-F4FA-A6CC-D5CCA25193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A20680-18AE-9436-F2AE-BEA8D98B1E90}"/>
              </a:ext>
            </a:extLst>
          </p:cNvPr>
          <p:cNvPicPr>
            <a:picLocks noChangeAspect="1"/>
          </p:cNvPicPr>
          <p:nvPr/>
        </p:nvPicPr>
        <p:blipFill>
          <a:blip r:embed="rId2"/>
          <a:stretch>
            <a:fillRect/>
          </a:stretch>
        </p:blipFill>
        <p:spPr>
          <a:xfrm>
            <a:off x="1238803" y="1663866"/>
            <a:ext cx="8301416" cy="4463283"/>
          </a:xfrm>
          <a:prstGeom prst="rect">
            <a:avLst/>
          </a:prstGeom>
        </p:spPr>
      </p:pic>
      <p:sp>
        <p:nvSpPr>
          <p:cNvPr id="11" name="TextBox 10">
            <a:extLst>
              <a:ext uri="{FF2B5EF4-FFF2-40B4-BE49-F238E27FC236}">
                <a16:creationId xmlns:a16="http://schemas.microsoft.com/office/drawing/2014/main" id="{F1137AA5-2702-A7A7-3A1B-E4E695090E12}"/>
              </a:ext>
            </a:extLst>
          </p:cNvPr>
          <p:cNvSpPr txBox="1"/>
          <p:nvPr/>
        </p:nvSpPr>
        <p:spPr>
          <a:xfrm>
            <a:off x="9038329" y="703281"/>
            <a:ext cx="2924175" cy="1477328"/>
          </a:xfrm>
          <a:prstGeom prst="rect">
            <a:avLst/>
          </a:prstGeom>
          <a:noFill/>
          <a:ln>
            <a:solidFill>
              <a:srgbClr val="FF0000"/>
            </a:solidFill>
          </a:ln>
        </p:spPr>
        <p:txBody>
          <a:bodyPr wrap="square" rtlCol="0">
            <a:spAutoFit/>
          </a:bodyPr>
          <a:lstStyle/>
          <a:p>
            <a:pPr algn="ctr"/>
            <a:r>
              <a:rPr lang="en-US" b="1" u="sng" dirty="0"/>
              <a:t>Implementation:</a:t>
            </a:r>
          </a:p>
          <a:p>
            <a:pPr algn="ctr"/>
            <a:r>
              <a:rPr lang="en-US" dirty="0"/>
              <a:t>Once each mirror support module is built, it is pinned and glued into the sensor plane</a:t>
            </a:r>
          </a:p>
        </p:txBody>
      </p:sp>
      <p:cxnSp>
        <p:nvCxnSpPr>
          <p:cNvPr id="36" name="Straight Arrow Connector 35">
            <a:extLst>
              <a:ext uri="{FF2B5EF4-FFF2-40B4-BE49-F238E27FC236}">
                <a16:creationId xmlns:a16="http://schemas.microsoft.com/office/drawing/2014/main" id="{BCF51AD6-4D69-669A-4EFB-FB3AE3F24B35}"/>
              </a:ext>
            </a:extLst>
          </p:cNvPr>
          <p:cNvCxnSpPr>
            <a:cxnSpLocks/>
          </p:cNvCxnSpPr>
          <p:nvPr/>
        </p:nvCxnSpPr>
        <p:spPr>
          <a:xfrm flipH="1" flipV="1">
            <a:off x="5829987" y="5219414"/>
            <a:ext cx="486189" cy="58845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45B25A8-9CAA-C55A-3E08-252B9B954112}"/>
              </a:ext>
            </a:extLst>
          </p:cNvPr>
          <p:cNvSpPr txBox="1"/>
          <p:nvPr/>
        </p:nvSpPr>
        <p:spPr>
          <a:xfrm>
            <a:off x="4445644" y="5705586"/>
            <a:ext cx="3311869" cy="369332"/>
          </a:xfrm>
          <a:prstGeom prst="rect">
            <a:avLst/>
          </a:prstGeom>
          <a:solidFill>
            <a:schemeClr val="bg1"/>
          </a:solidFill>
          <a:ln>
            <a:solidFill>
              <a:srgbClr val="FF0000"/>
            </a:solidFill>
          </a:ln>
        </p:spPr>
        <p:txBody>
          <a:bodyPr wrap="none" rtlCol="0">
            <a:spAutoFit/>
          </a:bodyPr>
          <a:lstStyle/>
          <a:p>
            <a:pPr algn="ctr"/>
            <a:r>
              <a:rPr lang="en-US" dirty="0"/>
              <a:t>Sensor Frame / “Picture Frame”</a:t>
            </a:r>
          </a:p>
        </p:txBody>
      </p:sp>
      <p:cxnSp>
        <p:nvCxnSpPr>
          <p:cNvPr id="16" name="Straight Arrow Connector 15">
            <a:extLst>
              <a:ext uri="{FF2B5EF4-FFF2-40B4-BE49-F238E27FC236}">
                <a16:creationId xmlns:a16="http://schemas.microsoft.com/office/drawing/2014/main" id="{ED3EF1DE-8D3A-9562-E464-35F9CA3AF5A0}"/>
              </a:ext>
            </a:extLst>
          </p:cNvPr>
          <p:cNvCxnSpPr>
            <a:cxnSpLocks/>
          </p:cNvCxnSpPr>
          <p:nvPr/>
        </p:nvCxnSpPr>
        <p:spPr>
          <a:xfrm flipH="1" flipV="1">
            <a:off x="6830113" y="4453768"/>
            <a:ext cx="733425" cy="7426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CC55083-E8C4-660D-1AEF-52E47E923240}"/>
              </a:ext>
            </a:extLst>
          </p:cNvPr>
          <p:cNvSpPr txBox="1"/>
          <p:nvPr/>
        </p:nvSpPr>
        <p:spPr>
          <a:xfrm>
            <a:off x="7078016" y="5067594"/>
            <a:ext cx="1507627" cy="369332"/>
          </a:xfrm>
          <a:prstGeom prst="rect">
            <a:avLst/>
          </a:prstGeom>
          <a:solidFill>
            <a:schemeClr val="bg1"/>
          </a:solidFill>
          <a:ln>
            <a:solidFill>
              <a:srgbClr val="FF0000"/>
            </a:solidFill>
          </a:ln>
        </p:spPr>
        <p:txBody>
          <a:bodyPr wrap="square" rtlCol="0">
            <a:spAutoFit/>
          </a:bodyPr>
          <a:lstStyle/>
          <a:p>
            <a:pPr algn="ctr"/>
            <a:r>
              <a:rPr lang="en-US" dirty="0"/>
              <a:t>Base Plate </a:t>
            </a:r>
          </a:p>
        </p:txBody>
      </p:sp>
      <p:sp>
        <p:nvSpPr>
          <p:cNvPr id="22" name="TextBox 21">
            <a:extLst>
              <a:ext uri="{FF2B5EF4-FFF2-40B4-BE49-F238E27FC236}">
                <a16:creationId xmlns:a16="http://schemas.microsoft.com/office/drawing/2014/main" id="{BB67445B-A439-6515-D801-9FDE37C9F7F7}"/>
              </a:ext>
            </a:extLst>
          </p:cNvPr>
          <p:cNvSpPr txBox="1"/>
          <p:nvPr/>
        </p:nvSpPr>
        <p:spPr>
          <a:xfrm>
            <a:off x="9416925" y="2946565"/>
            <a:ext cx="1284326" cy="369332"/>
          </a:xfrm>
          <a:prstGeom prst="rect">
            <a:avLst/>
          </a:prstGeom>
          <a:solidFill>
            <a:schemeClr val="bg1"/>
          </a:solidFill>
          <a:ln>
            <a:solidFill>
              <a:srgbClr val="FF0000"/>
            </a:solidFill>
          </a:ln>
        </p:spPr>
        <p:txBody>
          <a:bodyPr wrap="square" rtlCol="0">
            <a:spAutoFit/>
          </a:bodyPr>
          <a:lstStyle/>
          <a:p>
            <a:pPr algn="ctr"/>
            <a:r>
              <a:rPr lang="en-US" dirty="0"/>
              <a:t>T-Beam</a:t>
            </a:r>
          </a:p>
        </p:txBody>
      </p:sp>
      <p:cxnSp>
        <p:nvCxnSpPr>
          <p:cNvPr id="23" name="Straight Arrow Connector 22">
            <a:extLst>
              <a:ext uri="{FF2B5EF4-FFF2-40B4-BE49-F238E27FC236}">
                <a16:creationId xmlns:a16="http://schemas.microsoft.com/office/drawing/2014/main" id="{BAE729D0-5375-6C7F-DE43-5D1381327B8A}"/>
              </a:ext>
            </a:extLst>
          </p:cNvPr>
          <p:cNvCxnSpPr>
            <a:cxnSpLocks/>
          </p:cNvCxnSpPr>
          <p:nvPr/>
        </p:nvCxnSpPr>
        <p:spPr>
          <a:xfrm flipH="1">
            <a:off x="8954188" y="3315897"/>
            <a:ext cx="462737" cy="1091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F4F8B8B6-1072-E93B-AE41-7183A59E93A4}"/>
              </a:ext>
            </a:extLst>
          </p:cNvPr>
          <p:cNvSpPr txBox="1"/>
          <p:nvPr/>
        </p:nvSpPr>
        <p:spPr>
          <a:xfrm>
            <a:off x="9714046" y="4542735"/>
            <a:ext cx="2192891" cy="923330"/>
          </a:xfrm>
          <a:prstGeom prst="rect">
            <a:avLst/>
          </a:prstGeom>
          <a:solidFill>
            <a:schemeClr val="bg1"/>
          </a:solidFill>
          <a:ln>
            <a:solidFill>
              <a:srgbClr val="FF0000"/>
            </a:solidFill>
          </a:ln>
        </p:spPr>
        <p:txBody>
          <a:bodyPr wrap="square" rtlCol="0">
            <a:spAutoFit/>
          </a:bodyPr>
          <a:lstStyle/>
          <a:p>
            <a:pPr algn="ctr"/>
            <a:r>
              <a:rPr lang="en-US" dirty="0"/>
              <a:t>Pinning Locations (Base plate to Stiffeners)</a:t>
            </a:r>
          </a:p>
        </p:txBody>
      </p:sp>
      <p:cxnSp>
        <p:nvCxnSpPr>
          <p:cNvPr id="32" name="Straight Arrow Connector 31">
            <a:extLst>
              <a:ext uri="{FF2B5EF4-FFF2-40B4-BE49-F238E27FC236}">
                <a16:creationId xmlns:a16="http://schemas.microsoft.com/office/drawing/2014/main" id="{7FB272AF-2804-3A0E-2763-DAC7EF226F55}"/>
              </a:ext>
            </a:extLst>
          </p:cNvPr>
          <p:cNvCxnSpPr>
            <a:cxnSpLocks/>
          </p:cNvCxnSpPr>
          <p:nvPr/>
        </p:nvCxnSpPr>
        <p:spPr>
          <a:xfrm flipH="1" flipV="1">
            <a:off x="8754163" y="3920368"/>
            <a:ext cx="959884" cy="99169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30BD3563-3D3C-A46E-48B5-A9DC87AEDB8D}"/>
              </a:ext>
            </a:extLst>
          </p:cNvPr>
          <p:cNvSpPr txBox="1"/>
          <p:nvPr/>
        </p:nvSpPr>
        <p:spPr>
          <a:xfrm>
            <a:off x="9090932" y="2296629"/>
            <a:ext cx="2192891" cy="369332"/>
          </a:xfrm>
          <a:prstGeom prst="rect">
            <a:avLst/>
          </a:prstGeom>
          <a:solidFill>
            <a:schemeClr val="bg1"/>
          </a:solidFill>
          <a:ln>
            <a:solidFill>
              <a:srgbClr val="FF0000"/>
            </a:solidFill>
          </a:ln>
        </p:spPr>
        <p:txBody>
          <a:bodyPr wrap="square" rtlCol="0">
            <a:spAutoFit/>
          </a:bodyPr>
          <a:lstStyle/>
          <a:p>
            <a:pPr algn="ctr"/>
            <a:r>
              <a:rPr lang="en-US" dirty="0"/>
              <a:t>Stiffeners/Fixturing</a:t>
            </a:r>
          </a:p>
        </p:txBody>
      </p:sp>
      <p:cxnSp>
        <p:nvCxnSpPr>
          <p:cNvPr id="35" name="Straight Arrow Connector 34">
            <a:extLst>
              <a:ext uri="{FF2B5EF4-FFF2-40B4-BE49-F238E27FC236}">
                <a16:creationId xmlns:a16="http://schemas.microsoft.com/office/drawing/2014/main" id="{4360C7C9-31B7-6830-0D31-2C225C9AEC4D}"/>
              </a:ext>
            </a:extLst>
          </p:cNvPr>
          <p:cNvCxnSpPr>
            <a:cxnSpLocks/>
          </p:cNvCxnSpPr>
          <p:nvPr/>
        </p:nvCxnSpPr>
        <p:spPr>
          <a:xfrm flipH="1">
            <a:off x="8628195" y="2522648"/>
            <a:ext cx="462737" cy="1091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00EB7051-A20F-AD59-2D28-249D25510A3C}"/>
              </a:ext>
            </a:extLst>
          </p:cNvPr>
          <p:cNvSpPr txBox="1"/>
          <p:nvPr/>
        </p:nvSpPr>
        <p:spPr>
          <a:xfrm rot="20915565">
            <a:off x="3116809" y="2705126"/>
            <a:ext cx="5232697" cy="1015663"/>
          </a:xfrm>
          <a:prstGeom prst="rect">
            <a:avLst/>
          </a:prstGeom>
          <a:solidFill>
            <a:srgbClr val="D98657"/>
          </a:solidFill>
        </p:spPr>
        <p:txBody>
          <a:bodyPr wrap="square" rtlCol="0">
            <a:spAutoFit/>
          </a:bodyPr>
          <a:lstStyle/>
          <a:p>
            <a:pPr algn="ctr"/>
            <a:r>
              <a:rPr lang="en-US" sz="6000" dirty="0">
                <a:solidFill>
                  <a:schemeClr val="accent2">
                    <a:lumMod val="60000"/>
                    <a:lumOff val="40000"/>
                  </a:schemeClr>
                </a:solidFill>
              </a:rPr>
              <a:t>Gluing Surface</a:t>
            </a:r>
          </a:p>
        </p:txBody>
      </p:sp>
      <p:cxnSp>
        <p:nvCxnSpPr>
          <p:cNvPr id="39" name="Straight Arrow Connector 38">
            <a:extLst>
              <a:ext uri="{FF2B5EF4-FFF2-40B4-BE49-F238E27FC236}">
                <a16:creationId xmlns:a16="http://schemas.microsoft.com/office/drawing/2014/main" id="{004AF289-3E63-CAEA-F6F2-7CBC6B80155A}"/>
              </a:ext>
            </a:extLst>
          </p:cNvPr>
          <p:cNvCxnSpPr>
            <a:cxnSpLocks/>
            <a:stCxn id="40" idx="2"/>
          </p:cNvCxnSpPr>
          <p:nvPr/>
        </p:nvCxnSpPr>
        <p:spPr>
          <a:xfrm flipV="1">
            <a:off x="2644842" y="4825375"/>
            <a:ext cx="318121" cy="11671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57C9B2C1-F248-EF1A-225C-DAE75B611EFC}"/>
              </a:ext>
            </a:extLst>
          </p:cNvPr>
          <p:cNvSpPr txBox="1"/>
          <p:nvPr/>
        </p:nvSpPr>
        <p:spPr>
          <a:xfrm>
            <a:off x="1443835" y="5623198"/>
            <a:ext cx="2402013" cy="369332"/>
          </a:xfrm>
          <a:prstGeom prst="rect">
            <a:avLst/>
          </a:prstGeom>
          <a:solidFill>
            <a:schemeClr val="bg1"/>
          </a:solidFill>
          <a:ln>
            <a:solidFill>
              <a:srgbClr val="FF0000"/>
            </a:solidFill>
          </a:ln>
        </p:spPr>
        <p:txBody>
          <a:bodyPr wrap="square" rtlCol="0">
            <a:spAutoFit/>
          </a:bodyPr>
          <a:lstStyle/>
          <a:p>
            <a:pPr algn="ctr"/>
            <a:r>
              <a:rPr lang="en-US" dirty="0"/>
              <a:t>Mirror Indexing Tabs</a:t>
            </a:r>
          </a:p>
        </p:txBody>
      </p:sp>
      <p:grpSp>
        <p:nvGrpSpPr>
          <p:cNvPr id="6" name="Group 5">
            <a:extLst>
              <a:ext uri="{FF2B5EF4-FFF2-40B4-BE49-F238E27FC236}">
                <a16:creationId xmlns:a16="http://schemas.microsoft.com/office/drawing/2014/main" id="{D51D8439-7537-B130-13D3-29EDB7170664}"/>
              </a:ext>
            </a:extLst>
          </p:cNvPr>
          <p:cNvGrpSpPr/>
          <p:nvPr/>
        </p:nvGrpSpPr>
        <p:grpSpPr>
          <a:xfrm>
            <a:off x="632451" y="1276190"/>
            <a:ext cx="811384" cy="3241140"/>
            <a:chOff x="360776" y="2631819"/>
            <a:chExt cx="811384" cy="3241140"/>
          </a:xfrm>
        </p:grpSpPr>
        <p:cxnSp>
          <p:nvCxnSpPr>
            <p:cNvPr id="8" name="Straight Arrow Connector 7">
              <a:extLst>
                <a:ext uri="{FF2B5EF4-FFF2-40B4-BE49-F238E27FC236}">
                  <a16:creationId xmlns:a16="http://schemas.microsoft.com/office/drawing/2014/main" id="{5B7AE07C-097E-61AE-F55A-BD7D4E004E8F}"/>
                </a:ext>
              </a:extLst>
            </p:cNvPr>
            <p:cNvCxnSpPr>
              <a:cxnSpLocks/>
            </p:cNvCxnSpPr>
            <p:nvPr/>
          </p:nvCxnSpPr>
          <p:spPr>
            <a:xfrm flipV="1">
              <a:off x="1045374" y="2896760"/>
              <a:ext cx="0" cy="279347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718EE78-151F-8C61-D981-7E1C156E1FB2}"/>
                </a:ext>
              </a:extLst>
            </p:cNvPr>
            <p:cNvSpPr txBox="1"/>
            <p:nvPr/>
          </p:nvSpPr>
          <p:spPr>
            <a:xfrm rot="16200000">
              <a:off x="-687568" y="4073959"/>
              <a:ext cx="2766527" cy="400110"/>
            </a:xfrm>
            <a:prstGeom prst="rect">
              <a:avLst/>
            </a:prstGeom>
            <a:solidFill>
              <a:schemeClr val="bg1"/>
            </a:solidFill>
            <a:ln>
              <a:solidFill>
                <a:srgbClr val="FF0000"/>
              </a:solidFill>
            </a:ln>
          </p:spPr>
          <p:txBody>
            <a:bodyPr wrap="none" rtlCol="0">
              <a:spAutoFit/>
            </a:bodyPr>
            <a:lstStyle/>
            <a:p>
              <a:r>
                <a:rPr lang="en-US" sz="2000" dirty="0"/>
                <a:t>TO I.P. / Aerogel Plane</a:t>
              </a:r>
            </a:p>
          </p:txBody>
        </p:sp>
        <p:sp>
          <p:nvSpPr>
            <p:cNvPr id="46" name="Rectangle 45">
              <a:extLst>
                <a:ext uri="{FF2B5EF4-FFF2-40B4-BE49-F238E27FC236}">
                  <a16:creationId xmlns:a16="http://schemas.microsoft.com/office/drawing/2014/main" id="{6549792F-139E-8D38-300A-A49344F4929F}"/>
                </a:ext>
              </a:extLst>
            </p:cNvPr>
            <p:cNvSpPr/>
            <p:nvPr/>
          </p:nvSpPr>
          <p:spPr>
            <a:xfrm>
              <a:off x="360776" y="2631819"/>
              <a:ext cx="811384" cy="32411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E2716FA3-CB85-9543-8240-AF2178D77EA7}"/>
              </a:ext>
            </a:extLst>
          </p:cNvPr>
          <p:cNvSpPr>
            <a:spLocks noGrp="1"/>
          </p:cNvSpPr>
          <p:nvPr>
            <p:ph type="title"/>
          </p:nvPr>
        </p:nvSpPr>
        <p:spPr>
          <a:xfrm>
            <a:off x="462579" y="1"/>
            <a:ext cx="11499925" cy="490654"/>
          </a:xfrm>
        </p:spPr>
        <p:txBody>
          <a:bodyPr>
            <a:normAutofit fontScale="90000"/>
          </a:bodyPr>
          <a:lstStyle/>
          <a:p>
            <a:r>
              <a:rPr lang="en-US" dirty="0" err="1"/>
              <a:t>pfRICH</a:t>
            </a:r>
            <a:r>
              <a:rPr lang="en-US" dirty="0"/>
              <a:t>: “Pyramid Mirrors”</a:t>
            </a:r>
          </a:p>
        </p:txBody>
      </p:sp>
    </p:spTree>
    <p:extLst>
      <p:ext uri="{BB962C8B-B14F-4D97-AF65-F5344CB8AC3E}">
        <p14:creationId xmlns:p14="http://schemas.microsoft.com/office/powerpoint/2010/main" val="281851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EA614C-285B-61AE-DD2B-059E1F263B2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922" y="1821773"/>
            <a:ext cx="7974679" cy="3813977"/>
          </a:xfrm>
        </p:spPr>
      </p:pic>
      <p:pic>
        <p:nvPicPr>
          <p:cNvPr id="4" name="Picture 3" descr="A picture containing device, watch, dark, gauge&#10;&#10;AI-generated content may be incorrect.">
            <a:extLst>
              <a:ext uri="{FF2B5EF4-FFF2-40B4-BE49-F238E27FC236}">
                <a16:creationId xmlns:a16="http://schemas.microsoft.com/office/drawing/2014/main" id="{7722E75A-C0BF-45E5-97CA-ECAED2657E6F}"/>
              </a:ext>
            </a:extLst>
          </p:cNvPr>
          <p:cNvPicPr>
            <a:picLocks noChangeAspect="1"/>
          </p:cNvPicPr>
          <p:nvPr/>
        </p:nvPicPr>
        <p:blipFill>
          <a:blip r:embed="rId3"/>
          <a:srcRect l="33874" t="16362" r="34072" b="15945"/>
          <a:stretch/>
        </p:blipFill>
        <p:spPr>
          <a:xfrm>
            <a:off x="8961120" y="791380"/>
            <a:ext cx="3144891" cy="3174421"/>
          </a:xfrm>
          <a:prstGeom prst="rect">
            <a:avLst/>
          </a:prstGeom>
        </p:spPr>
      </p:pic>
      <p:sp>
        <p:nvSpPr>
          <p:cNvPr id="7" name="Oval 6">
            <a:extLst>
              <a:ext uri="{FF2B5EF4-FFF2-40B4-BE49-F238E27FC236}">
                <a16:creationId xmlns:a16="http://schemas.microsoft.com/office/drawing/2014/main" id="{7573D8BA-8FF2-AC44-CD9B-27B4C1BFD554}"/>
              </a:ext>
            </a:extLst>
          </p:cNvPr>
          <p:cNvSpPr/>
          <p:nvPr/>
        </p:nvSpPr>
        <p:spPr>
          <a:xfrm>
            <a:off x="9792164" y="1618258"/>
            <a:ext cx="1495098" cy="14950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F6EED78-DEB7-B507-97D6-7776FCD53A6E}"/>
              </a:ext>
            </a:extLst>
          </p:cNvPr>
          <p:cNvCxnSpPr>
            <a:cxnSpLocks/>
            <a:stCxn id="7" idx="0"/>
          </p:cNvCxnSpPr>
          <p:nvPr/>
        </p:nvCxnSpPr>
        <p:spPr>
          <a:xfrm flipH="1">
            <a:off x="5205984" y="1618258"/>
            <a:ext cx="5333729" cy="38854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E63FCCC-B1D0-10E7-00B8-E97B6C73380B}"/>
              </a:ext>
            </a:extLst>
          </p:cNvPr>
          <p:cNvCxnSpPr>
            <a:cxnSpLocks/>
            <a:stCxn id="7" idx="5"/>
          </p:cNvCxnSpPr>
          <p:nvPr/>
        </p:nvCxnSpPr>
        <p:spPr>
          <a:xfrm flipH="1">
            <a:off x="8634059" y="2894404"/>
            <a:ext cx="2434251" cy="187569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09DAFAAC-58E7-973A-9E32-9F032F2A29F5}"/>
              </a:ext>
            </a:extLst>
          </p:cNvPr>
          <p:cNvSpPr/>
          <p:nvPr/>
        </p:nvSpPr>
        <p:spPr>
          <a:xfrm>
            <a:off x="10173866" y="1988424"/>
            <a:ext cx="752476" cy="7524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ABE5631-ED14-2BE1-C378-CE4AA97C78B0}"/>
              </a:ext>
            </a:extLst>
          </p:cNvPr>
          <p:cNvSpPr txBox="1"/>
          <p:nvPr/>
        </p:nvSpPr>
        <p:spPr>
          <a:xfrm>
            <a:off x="6023791" y="835315"/>
            <a:ext cx="2610268" cy="646331"/>
          </a:xfrm>
          <a:prstGeom prst="rect">
            <a:avLst/>
          </a:prstGeom>
          <a:noFill/>
          <a:ln>
            <a:solidFill>
              <a:srgbClr val="FF0000"/>
            </a:solidFill>
          </a:ln>
        </p:spPr>
        <p:txBody>
          <a:bodyPr wrap="square" rtlCol="0">
            <a:spAutoFit/>
          </a:bodyPr>
          <a:lstStyle/>
          <a:p>
            <a:pPr algn="ctr"/>
            <a:r>
              <a:rPr lang="en-US" u="sng" dirty="0">
                <a:solidFill>
                  <a:srgbClr val="FF0000"/>
                </a:solidFill>
              </a:rPr>
              <a:t>Just a middle ring is </a:t>
            </a:r>
          </a:p>
          <a:p>
            <a:pPr algn="ctr"/>
            <a:r>
              <a:rPr lang="en-US" u="sng" dirty="0">
                <a:solidFill>
                  <a:srgbClr val="FF0000"/>
                </a:solidFill>
              </a:rPr>
              <a:t>shown</a:t>
            </a:r>
          </a:p>
        </p:txBody>
      </p:sp>
      <p:sp>
        <p:nvSpPr>
          <p:cNvPr id="21" name="TextBox 20">
            <a:extLst>
              <a:ext uri="{FF2B5EF4-FFF2-40B4-BE49-F238E27FC236}">
                <a16:creationId xmlns:a16="http://schemas.microsoft.com/office/drawing/2014/main" id="{87D12BA4-DA34-DB6A-A6C5-BA3980E86176}"/>
              </a:ext>
            </a:extLst>
          </p:cNvPr>
          <p:cNvSpPr txBox="1"/>
          <p:nvPr/>
        </p:nvSpPr>
        <p:spPr>
          <a:xfrm>
            <a:off x="609600" y="2331312"/>
            <a:ext cx="862993" cy="369332"/>
          </a:xfrm>
          <a:prstGeom prst="rect">
            <a:avLst/>
          </a:prstGeom>
          <a:solidFill>
            <a:schemeClr val="bg1"/>
          </a:solidFill>
          <a:ln>
            <a:solidFill>
              <a:srgbClr val="FF0000"/>
            </a:solidFill>
          </a:ln>
        </p:spPr>
        <p:txBody>
          <a:bodyPr wrap="none" rtlCol="0">
            <a:spAutoFit/>
          </a:bodyPr>
          <a:lstStyle/>
          <a:p>
            <a:pPr algn="ctr"/>
            <a:r>
              <a:rPr lang="en-US" dirty="0"/>
              <a:t>Acrylic</a:t>
            </a:r>
          </a:p>
        </p:txBody>
      </p:sp>
      <p:sp>
        <p:nvSpPr>
          <p:cNvPr id="22" name="TextBox 21">
            <a:extLst>
              <a:ext uri="{FF2B5EF4-FFF2-40B4-BE49-F238E27FC236}">
                <a16:creationId xmlns:a16="http://schemas.microsoft.com/office/drawing/2014/main" id="{00D87293-172B-A23F-30FD-E3CCA086CF31}"/>
              </a:ext>
            </a:extLst>
          </p:cNvPr>
          <p:cNvSpPr txBox="1"/>
          <p:nvPr/>
        </p:nvSpPr>
        <p:spPr>
          <a:xfrm>
            <a:off x="870647" y="5217107"/>
            <a:ext cx="1576137" cy="646331"/>
          </a:xfrm>
          <a:prstGeom prst="rect">
            <a:avLst/>
          </a:prstGeom>
          <a:solidFill>
            <a:schemeClr val="bg1"/>
          </a:solidFill>
          <a:ln>
            <a:solidFill>
              <a:srgbClr val="FF0000"/>
            </a:solidFill>
          </a:ln>
        </p:spPr>
        <p:txBody>
          <a:bodyPr wrap="none" rtlCol="0">
            <a:spAutoFit/>
          </a:bodyPr>
          <a:lstStyle/>
          <a:p>
            <a:pPr algn="ctr"/>
            <a:r>
              <a:rPr lang="en-US" dirty="0"/>
              <a:t>Dividing Walls</a:t>
            </a:r>
          </a:p>
          <a:p>
            <a:pPr algn="ctr"/>
            <a:r>
              <a:rPr lang="en-US" dirty="0"/>
              <a:t>(Separators)</a:t>
            </a:r>
          </a:p>
        </p:txBody>
      </p:sp>
      <p:sp>
        <p:nvSpPr>
          <p:cNvPr id="23" name="TextBox 22">
            <a:extLst>
              <a:ext uri="{FF2B5EF4-FFF2-40B4-BE49-F238E27FC236}">
                <a16:creationId xmlns:a16="http://schemas.microsoft.com/office/drawing/2014/main" id="{A4C381FB-3EB9-197D-CCFC-9CA3994F9B43}"/>
              </a:ext>
            </a:extLst>
          </p:cNvPr>
          <p:cNvSpPr txBox="1"/>
          <p:nvPr/>
        </p:nvSpPr>
        <p:spPr>
          <a:xfrm>
            <a:off x="4121680" y="5540273"/>
            <a:ext cx="1576137" cy="646331"/>
          </a:xfrm>
          <a:prstGeom prst="rect">
            <a:avLst/>
          </a:prstGeom>
          <a:solidFill>
            <a:schemeClr val="bg1"/>
          </a:solidFill>
          <a:ln>
            <a:solidFill>
              <a:srgbClr val="FF0000"/>
            </a:solidFill>
          </a:ln>
        </p:spPr>
        <p:txBody>
          <a:bodyPr wrap="none" rtlCol="0">
            <a:spAutoFit/>
          </a:bodyPr>
          <a:lstStyle/>
          <a:p>
            <a:pPr algn="ctr"/>
            <a:r>
              <a:rPr lang="en-US" dirty="0"/>
              <a:t>Dividing Walls</a:t>
            </a:r>
          </a:p>
          <a:p>
            <a:pPr algn="ctr"/>
            <a:r>
              <a:rPr lang="en-US" dirty="0"/>
              <a:t>(Rings)</a:t>
            </a:r>
          </a:p>
        </p:txBody>
      </p:sp>
      <p:sp>
        <p:nvSpPr>
          <p:cNvPr id="25" name="TextBox 24">
            <a:extLst>
              <a:ext uri="{FF2B5EF4-FFF2-40B4-BE49-F238E27FC236}">
                <a16:creationId xmlns:a16="http://schemas.microsoft.com/office/drawing/2014/main" id="{C69C2E95-96E2-27C0-3EF6-0B4E012B52AF}"/>
              </a:ext>
            </a:extLst>
          </p:cNvPr>
          <p:cNvSpPr txBox="1"/>
          <p:nvPr/>
        </p:nvSpPr>
        <p:spPr>
          <a:xfrm>
            <a:off x="6767065" y="5540273"/>
            <a:ext cx="1545616" cy="646331"/>
          </a:xfrm>
          <a:prstGeom prst="rect">
            <a:avLst/>
          </a:prstGeom>
          <a:solidFill>
            <a:schemeClr val="bg1"/>
          </a:solidFill>
          <a:ln>
            <a:solidFill>
              <a:srgbClr val="FF0000"/>
            </a:solidFill>
          </a:ln>
        </p:spPr>
        <p:txBody>
          <a:bodyPr wrap="none" rtlCol="0">
            <a:spAutoFit/>
          </a:bodyPr>
          <a:lstStyle/>
          <a:p>
            <a:pPr algn="ctr"/>
            <a:r>
              <a:rPr lang="en-US" dirty="0"/>
              <a:t>Aerogel Plane</a:t>
            </a:r>
          </a:p>
          <a:p>
            <a:pPr algn="ctr"/>
            <a:r>
              <a:rPr lang="en-US" dirty="0"/>
              <a:t>(Foam Core)</a:t>
            </a:r>
          </a:p>
        </p:txBody>
      </p:sp>
      <p:cxnSp>
        <p:nvCxnSpPr>
          <p:cNvPr id="27" name="Straight Arrow Connector 26">
            <a:extLst>
              <a:ext uri="{FF2B5EF4-FFF2-40B4-BE49-F238E27FC236}">
                <a16:creationId xmlns:a16="http://schemas.microsoft.com/office/drawing/2014/main" id="{7F4B080E-336F-6C0B-4D12-9F66E6FD9530}"/>
              </a:ext>
            </a:extLst>
          </p:cNvPr>
          <p:cNvCxnSpPr>
            <a:stCxn id="21" idx="3"/>
          </p:cNvCxnSpPr>
          <p:nvPr/>
        </p:nvCxnSpPr>
        <p:spPr>
          <a:xfrm>
            <a:off x="1472593" y="2515978"/>
            <a:ext cx="883257" cy="3956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70BBD5BB-1AB0-FA4C-B012-21CAD3DFF2D8}"/>
              </a:ext>
            </a:extLst>
          </p:cNvPr>
          <p:cNvCxnSpPr>
            <a:cxnSpLocks/>
          </p:cNvCxnSpPr>
          <p:nvPr/>
        </p:nvCxnSpPr>
        <p:spPr>
          <a:xfrm flipV="1">
            <a:off x="2446784" y="4207151"/>
            <a:ext cx="526686" cy="9991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B3103EAA-05BB-70F7-4401-087447D80358}"/>
              </a:ext>
            </a:extLst>
          </p:cNvPr>
          <p:cNvCxnSpPr>
            <a:cxnSpLocks/>
            <a:stCxn id="23" idx="3"/>
          </p:cNvCxnSpPr>
          <p:nvPr/>
        </p:nvCxnSpPr>
        <p:spPr>
          <a:xfrm flipV="1">
            <a:off x="5697817" y="5080704"/>
            <a:ext cx="767042" cy="7827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31BE5BB-D373-1970-6D10-026658CB8E28}"/>
              </a:ext>
            </a:extLst>
          </p:cNvPr>
          <p:cNvCxnSpPr>
            <a:cxnSpLocks/>
          </p:cNvCxnSpPr>
          <p:nvPr/>
        </p:nvCxnSpPr>
        <p:spPr>
          <a:xfrm flipV="1">
            <a:off x="7819705" y="4866008"/>
            <a:ext cx="600490" cy="6403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96C7DD55-A2BA-9D9D-9F05-C27A39A1517C}"/>
              </a:ext>
            </a:extLst>
          </p:cNvPr>
          <p:cNvPicPr>
            <a:picLocks noChangeAspect="1"/>
          </p:cNvPicPr>
          <p:nvPr/>
        </p:nvPicPr>
        <p:blipFill>
          <a:blip r:embed="rId4"/>
          <a:stretch>
            <a:fillRect/>
          </a:stretch>
        </p:blipFill>
        <p:spPr>
          <a:xfrm>
            <a:off x="9842084" y="4199588"/>
            <a:ext cx="1990826" cy="1700463"/>
          </a:xfrm>
          <a:prstGeom prst="rect">
            <a:avLst/>
          </a:prstGeom>
          <a:ln>
            <a:solidFill>
              <a:srgbClr val="FF0000"/>
            </a:solidFill>
          </a:ln>
        </p:spPr>
      </p:pic>
      <p:sp>
        <p:nvSpPr>
          <p:cNvPr id="41" name="TextBox 40">
            <a:extLst>
              <a:ext uri="{FF2B5EF4-FFF2-40B4-BE49-F238E27FC236}">
                <a16:creationId xmlns:a16="http://schemas.microsoft.com/office/drawing/2014/main" id="{AD23B34B-AC84-9F56-A17D-596675A68DB5}"/>
              </a:ext>
            </a:extLst>
          </p:cNvPr>
          <p:cNvSpPr txBox="1"/>
          <p:nvPr/>
        </p:nvSpPr>
        <p:spPr>
          <a:xfrm>
            <a:off x="10038946" y="5836926"/>
            <a:ext cx="1625646" cy="369332"/>
          </a:xfrm>
          <a:prstGeom prst="rect">
            <a:avLst/>
          </a:prstGeom>
          <a:solidFill>
            <a:schemeClr val="bg1"/>
          </a:solidFill>
          <a:ln>
            <a:solidFill>
              <a:srgbClr val="FF0000"/>
            </a:solidFill>
          </a:ln>
        </p:spPr>
        <p:txBody>
          <a:bodyPr wrap="square" rtlCol="0">
            <a:spAutoFit/>
          </a:bodyPr>
          <a:lstStyle/>
          <a:p>
            <a:pPr algn="ctr"/>
            <a:r>
              <a:rPr lang="en-US" dirty="0"/>
              <a:t>Tab and slot</a:t>
            </a:r>
          </a:p>
        </p:txBody>
      </p:sp>
      <p:sp>
        <p:nvSpPr>
          <p:cNvPr id="16" name="Title 1">
            <a:extLst>
              <a:ext uri="{FF2B5EF4-FFF2-40B4-BE49-F238E27FC236}">
                <a16:creationId xmlns:a16="http://schemas.microsoft.com/office/drawing/2014/main" id="{7CAA99C8-6FD3-05B2-1BBC-53048B60BFEE}"/>
              </a:ext>
            </a:extLst>
          </p:cNvPr>
          <p:cNvSpPr>
            <a:spLocks noGrp="1"/>
          </p:cNvSpPr>
          <p:nvPr>
            <p:ph type="title"/>
          </p:nvPr>
        </p:nvSpPr>
        <p:spPr>
          <a:xfrm>
            <a:off x="462579" y="1"/>
            <a:ext cx="11499925" cy="490654"/>
          </a:xfrm>
        </p:spPr>
        <p:txBody>
          <a:bodyPr>
            <a:normAutofit fontScale="90000"/>
          </a:bodyPr>
          <a:lstStyle/>
          <a:p>
            <a:r>
              <a:rPr lang="en-US" dirty="0" err="1"/>
              <a:t>pfRICH</a:t>
            </a:r>
            <a:r>
              <a:rPr lang="en-US" dirty="0"/>
              <a:t>: Aerogel Plane</a:t>
            </a:r>
          </a:p>
        </p:txBody>
      </p:sp>
    </p:spTree>
    <p:extLst>
      <p:ext uri="{BB962C8B-B14F-4D97-AF65-F5344CB8AC3E}">
        <p14:creationId xmlns:p14="http://schemas.microsoft.com/office/powerpoint/2010/main" val="2408410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77A-8AC2-D5C3-CE22-AB1ECA05D029}"/>
              </a:ext>
            </a:extLst>
          </p:cNvPr>
          <p:cNvSpPr>
            <a:spLocks noGrp="1"/>
          </p:cNvSpPr>
          <p:nvPr>
            <p:ph type="title"/>
          </p:nvPr>
        </p:nvSpPr>
        <p:spPr/>
        <p:txBody>
          <a:bodyPr>
            <a:normAutofit/>
          </a:bodyPr>
          <a:lstStyle/>
          <a:p>
            <a:r>
              <a:rPr lang="en-US" dirty="0"/>
              <a:t>Plans Towards PDR</a:t>
            </a:r>
          </a:p>
        </p:txBody>
      </p:sp>
      <p:sp>
        <p:nvSpPr>
          <p:cNvPr id="3" name="Text Placeholder 2">
            <a:extLst>
              <a:ext uri="{FF2B5EF4-FFF2-40B4-BE49-F238E27FC236}">
                <a16:creationId xmlns:a16="http://schemas.microsoft.com/office/drawing/2014/main" id="{8EB44159-A8D7-652A-C482-54E18329D723}"/>
              </a:ext>
            </a:extLst>
          </p:cNvPr>
          <p:cNvSpPr>
            <a:spLocks noGrp="1"/>
          </p:cNvSpPr>
          <p:nvPr>
            <p:ph type="body" sz="quarter" idx="10"/>
          </p:nvPr>
        </p:nvSpPr>
        <p:spPr>
          <a:xfrm>
            <a:off x="461962" y="981075"/>
            <a:ext cx="11223901" cy="5065713"/>
          </a:xfrm>
        </p:spPr>
        <p:txBody>
          <a:bodyPr>
            <a:normAutofit/>
          </a:bodyPr>
          <a:lstStyle/>
          <a:p>
            <a:r>
              <a:rPr lang="en-US" sz="1800" dirty="0"/>
              <a:t>We need to finalize the vessel construction and work through any remaining issues related to the fabrication.</a:t>
            </a:r>
          </a:p>
          <a:p>
            <a:r>
              <a:rPr lang="en-US" sz="1800" dirty="0"/>
              <a:t>Prototype the aerogel and pyramid mirror concepts</a:t>
            </a:r>
          </a:p>
          <a:p>
            <a:r>
              <a:rPr lang="en-US" sz="1800" dirty="0"/>
              <a:t>Services routing needs to be finalized with a focus on installation and entry/exit points and patch panel placement</a:t>
            </a:r>
          </a:p>
          <a:p>
            <a:r>
              <a:rPr lang="en-US" sz="1800" dirty="0"/>
              <a:t>Laser Monitoring subsystem needs to be finalized</a:t>
            </a:r>
          </a:p>
          <a:p>
            <a:r>
              <a:rPr lang="en-US" sz="1800" dirty="0"/>
              <a:t>Installation support is being co-developed with the GST/PST conversations</a:t>
            </a:r>
          </a:p>
          <a:p>
            <a:r>
              <a:rPr lang="en-US" sz="1800" dirty="0"/>
              <a:t>Depending on the ASIC configuration:</a:t>
            </a:r>
          </a:p>
          <a:p>
            <a:pPr lvl="1"/>
            <a:r>
              <a:rPr lang="en-US" sz="1400" dirty="0"/>
              <a:t>Cooling is still in a “draft” form awaiting final electronics layout for HRPPDs</a:t>
            </a:r>
          </a:p>
          <a:p>
            <a:pPr lvl="1"/>
            <a:r>
              <a:rPr lang="en-US" sz="1400" dirty="0"/>
              <a:t>There may be a need to sink the sensors into the expansion volume depending on the electronics layout (concept design already considered)</a:t>
            </a:r>
          </a:p>
          <a:p>
            <a:r>
              <a:rPr lang="en-US" sz="1800" dirty="0"/>
              <a:t>We’re still considering vessel grounding/shielding to protect sensors from noise and to aid in light-tightening the vessel</a:t>
            </a:r>
          </a:p>
          <a:p>
            <a:r>
              <a:rPr lang="en-US" sz="1800" dirty="0"/>
              <a:t>Still an ongoing concern about the beampipe bakeout effects on </a:t>
            </a:r>
            <a:r>
              <a:rPr lang="en-US" sz="1800" dirty="0" err="1"/>
              <a:t>pfRICH</a:t>
            </a:r>
            <a:r>
              <a:rPr lang="en-US" sz="1800" dirty="0"/>
              <a:t> componentry</a:t>
            </a:r>
          </a:p>
          <a:p>
            <a:pPr lvl="1"/>
            <a:r>
              <a:rPr lang="en-US" sz="1400" dirty="0"/>
              <a:t>Destructive testing of a small carbon fiber mirror sample has shown that it can withstand significant heat</a:t>
            </a:r>
          </a:p>
          <a:p>
            <a:pPr lvl="1"/>
            <a:r>
              <a:rPr lang="en-US" sz="1400" dirty="0"/>
              <a:t>The HRPPD has an indium seal which is only good for ~70C</a:t>
            </a:r>
          </a:p>
          <a:p>
            <a:pPr lvl="1"/>
            <a:endParaRPr lang="en-US" sz="1200" dirty="0"/>
          </a:p>
          <a:p>
            <a:endParaRPr lang="en-US" sz="1600" dirty="0"/>
          </a:p>
          <a:p>
            <a:endParaRPr lang="en-US" sz="1600" dirty="0"/>
          </a:p>
          <a:p>
            <a:endParaRPr lang="en-US" sz="1600" dirty="0"/>
          </a:p>
        </p:txBody>
      </p:sp>
    </p:spTree>
    <p:extLst>
      <p:ext uri="{BB962C8B-B14F-4D97-AF65-F5344CB8AC3E}">
        <p14:creationId xmlns:p14="http://schemas.microsoft.com/office/powerpoint/2010/main" val="127158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2AA2-7551-25A4-83F4-5ED62FA4844E}"/>
              </a:ext>
            </a:extLst>
          </p:cNvPr>
          <p:cNvSpPr>
            <a:spLocks noGrp="1"/>
          </p:cNvSpPr>
          <p:nvPr>
            <p:ph type="title"/>
          </p:nvPr>
        </p:nvSpPr>
        <p:spPr/>
        <p:txBody>
          <a:bodyPr/>
          <a:lstStyle/>
          <a:p>
            <a:r>
              <a:rPr lang="en-US"/>
              <a:t>Services Estimates</a:t>
            </a:r>
            <a:endParaRPr lang="en-US" dirty="0"/>
          </a:p>
        </p:txBody>
      </p:sp>
      <p:sp>
        <p:nvSpPr>
          <p:cNvPr id="3" name="Text Placeholder 2">
            <a:extLst>
              <a:ext uri="{FF2B5EF4-FFF2-40B4-BE49-F238E27FC236}">
                <a16:creationId xmlns:a16="http://schemas.microsoft.com/office/drawing/2014/main" id="{377A4057-D3FA-0A5C-07C4-62F9B20EA318}"/>
              </a:ext>
            </a:extLst>
          </p:cNvPr>
          <p:cNvSpPr>
            <a:spLocks noGrp="1"/>
          </p:cNvSpPr>
          <p:nvPr>
            <p:ph type="body" sz="quarter" idx="10"/>
          </p:nvPr>
        </p:nvSpPr>
        <p:spPr/>
        <p:txBody>
          <a:bodyPr>
            <a:normAutofit/>
          </a:bodyPr>
          <a:lstStyle/>
          <a:p>
            <a:r>
              <a:rPr lang="en-US" sz="1600" dirty="0"/>
              <a:t>Current estimate for power for the whole detector remains unchanged at less than ~500w</a:t>
            </a:r>
          </a:p>
          <a:p>
            <a:r>
              <a:rPr lang="en-US" sz="1600" dirty="0"/>
              <a:t>68 HRPPD sensors in total:</a:t>
            </a:r>
          </a:p>
          <a:p>
            <a:pPr lvl="1"/>
            <a:r>
              <a:rPr lang="en-US" sz="1200" dirty="0"/>
              <a:t>340 HV Lines (5 HV Lines per HRPPD)</a:t>
            </a:r>
          </a:p>
          <a:p>
            <a:pPr lvl="1"/>
            <a:r>
              <a:rPr lang="en-US" sz="1200" dirty="0"/>
              <a:t>68/136 LV Lines (1 or 2 LV Lines per HRPPD)</a:t>
            </a:r>
          </a:p>
          <a:p>
            <a:pPr lvl="1"/>
            <a:r>
              <a:rPr lang="en-US" sz="1200" dirty="0"/>
              <a:t>340 Fibers (5 total fibers per HRPPD)</a:t>
            </a:r>
          </a:p>
          <a:p>
            <a:pPr lvl="1"/>
            <a:r>
              <a:rPr lang="en-US" sz="1200" dirty="0"/>
              <a:t>~2mm diameter per fiber</a:t>
            </a:r>
          </a:p>
          <a:p>
            <a:pPr lvl="1"/>
            <a:endParaRPr lang="en-US" sz="1200" dirty="0"/>
          </a:p>
          <a:p>
            <a:r>
              <a:rPr lang="en-US" sz="1600" dirty="0"/>
              <a:t>Laser Monitoring System: ~12 fiber lines</a:t>
            </a:r>
          </a:p>
          <a:p>
            <a:r>
              <a:rPr lang="en-US" sz="1600" dirty="0"/>
              <a:t>Vessel Gas (N2): 4 lines (2 inlet &amp; 2 outlet)</a:t>
            </a:r>
          </a:p>
          <a:p>
            <a:pPr lvl="1"/>
            <a:r>
              <a:rPr lang="en-US" sz="1200" dirty="0"/>
              <a:t>Designed to attach to either ¼” NPT or 3/8” NPT fittings (bulkhead)</a:t>
            </a:r>
          </a:p>
          <a:p>
            <a:r>
              <a:rPr lang="en-US" sz="1600" dirty="0"/>
              <a:t>Cooling: Liquid lines 15C, ¼” OD at HRPPD, design still dependent on ASICs</a:t>
            </a:r>
          </a:p>
        </p:txBody>
      </p:sp>
      <p:pic>
        <p:nvPicPr>
          <p:cNvPr id="5" name="Picture 4">
            <a:extLst>
              <a:ext uri="{FF2B5EF4-FFF2-40B4-BE49-F238E27FC236}">
                <a16:creationId xmlns:a16="http://schemas.microsoft.com/office/drawing/2014/main" id="{550698DD-6FB7-0DD0-71E0-4B5DCEE56E97}"/>
              </a:ext>
            </a:extLst>
          </p:cNvPr>
          <p:cNvPicPr>
            <a:picLocks noChangeAspect="1"/>
          </p:cNvPicPr>
          <p:nvPr/>
        </p:nvPicPr>
        <p:blipFill>
          <a:blip r:embed="rId2"/>
          <a:stretch>
            <a:fillRect/>
          </a:stretch>
        </p:blipFill>
        <p:spPr>
          <a:xfrm>
            <a:off x="3314700" y="4057559"/>
            <a:ext cx="5662151" cy="2095682"/>
          </a:xfrm>
          <a:prstGeom prst="rect">
            <a:avLst/>
          </a:prstGeom>
        </p:spPr>
      </p:pic>
      <p:sp>
        <p:nvSpPr>
          <p:cNvPr id="6" name="TextBox 5">
            <a:extLst>
              <a:ext uri="{FF2B5EF4-FFF2-40B4-BE49-F238E27FC236}">
                <a16:creationId xmlns:a16="http://schemas.microsoft.com/office/drawing/2014/main" id="{0E5F51C0-A15A-3FA8-8F15-28F4D25E39ED}"/>
              </a:ext>
            </a:extLst>
          </p:cNvPr>
          <p:cNvSpPr txBox="1"/>
          <p:nvPr/>
        </p:nvSpPr>
        <p:spPr>
          <a:xfrm rot="20767081">
            <a:off x="3333494" y="4615281"/>
            <a:ext cx="5515153" cy="1015663"/>
          </a:xfrm>
          <a:prstGeom prst="rect">
            <a:avLst/>
          </a:prstGeom>
          <a:noFill/>
        </p:spPr>
        <p:txBody>
          <a:bodyPr wrap="square" rtlCol="0">
            <a:spAutoFit/>
          </a:bodyPr>
          <a:lstStyle/>
          <a:p>
            <a:pPr algn="ctr"/>
            <a:r>
              <a:rPr lang="en-US" sz="6000" b="1" dirty="0">
                <a:solidFill>
                  <a:srgbClr val="FF0000"/>
                </a:solidFill>
              </a:rPr>
              <a:t>OUTDATED</a:t>
            </a:r>
          </a:p>
        </p:txBody>
      </p:sp>
    </p:spTree>
    <p:extLst>
      <p:ext uri="{BB962C8B-B14F-4D97-AF65-F5344CB8AC3E}">
        <p14:creationId xmlns:p14="http://schemas.microsoft.com/office/powerpoint/2010/main" val="3860170196"/>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470f31d-853e-4831-a838-5af9b9776ce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92A530FEEE3749BC1EAFC19F9C4404" ma:contentTypeVersion="15" ma:contentTypeDescription="Create a new document." ma:contentTypeScope="" ma:versionID="4b7fd77a31845173bdeed0459f27f2e2">
  <xsd:schema xmlns:xsd="http://www.w3.org/2001/XMLSchema" xmlns:xs="http://www.w3.org/2001/XMLSchema" xmlns:p="http://schemas.microsoft.com/office/2006/metadata/properties" xmlns:ns3="6470f31d-853e-4831-a838-5af9b9776cef" xmlns:ns4="5e6d7104-0a4e-46f0-be71-64c3d89e327b" targetNamespace="http://schemas.microsoft.com/office/2006/metadata/properties" ma:root="true" ma:fieldsID="ff7e12b364aaeebd3f055fc1a463700b" ns3:_="" ns4:_="">
    <xsd:import namespace="6470f31d-853e-4831-a838-5af9b9776cef"/>
    <xsd:import namespace="5e6d7104-0a4e-46f0-be71-64c3d89e327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0f31d-853e-4831-a838-5af9b9776c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6d7104-0a4e-46f0-be71-64c3d89e32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5637A3-DEB1-4C7D-9F81-D2184D65C3B4}">
  <ds:schemaRefs>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6470f31d-853e-4831-a838-5af9b9776cef"/>
    <ds:schemaRef ds:uri="http://purl.org/dc/terms/"/>
    <ds:schemaRef ds:uri="5e6d7104-0a4e-46f0-be71-64c3d89e327b"/>
    <ds:schemaRef ds:uri="http://purl.org/dc/dcmitype/"/>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E7BD995C-6C24-403B-8AFA-43423A3C51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0f31d-853e-4831-a838-5af9b9776cef"/>
    <ds:schemaRef ds:uri="5e6d7104-0a4e-46f0-be71-64c3d89e32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5339</TotalTime>
  <Words>1344</Words>
  <Application>Microsoft Office PowerPoint</Application>
  <PresentationFormat>Widescreen</PresentationFormat>
  <Paragraphs>132</Paragraphs>
  <Slides>10</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BNL</vt:lpstr>
      <vt:lpstr>pfRICH </vt:lpstr>
      <vt:lpstr>PowerPoint Presentation</vt:lpstr>
      <vt:lpstr>PowerPoint Presentation</vt:lpstr>
      <vt:lpstr>PowerPoint Presentation</vt:lpstr>
      <vt:lpstr>Status / Updates</vt:lpstr>
      <vt:lpstr>pfRICH: “Pyramid Mirrors”</vt:lpstr>
      <vt:lpstr>pfRICH: Aerogel Plane</vt:lpstr>
      <vt:lpstr>Plans Towards PDR</vt:lpstr>
      <vt:lpstr>Services Estimates</vt:lpstr>
      <vt:lpstr>Question &amp; Comments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Houston, Michelle</dc:creator>
  <cp:keywords/>
  <dc:description/>
  <cp:lastModifiedBy>Alex Eslinger</cp:lastModifiedBy>
  <cp:revision>89</cp:revision>
  <dcterms:created xsi:type="dcterms:W3CDTF">2023-09-12T20:43:32Z</dcterms:created>
  <dcterms:modified xsi:type="dcterms:W3CDTF">2025-04-28T13:53:33Z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0x0101007E92A530FEEE3749BC1EAFC19F9C4404</vt:lpwstr>
  </property>
  <property fmtid="{D5CDD505-2E9C-101B-9397-08002B2CF9AE}" pid="3" name="MediaServiceImageTags">
    <vt:lpwstr/>
  </property>
</Properties>
</file>