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tmp" ContentType="image/p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72" r:id="rId1"/>
  </p:sldMasterIdLst>
  <p:notesMasterIdLst>
    <p:notesMasterId r:id="rId10"/>
  </p:notesMasterIdLst>
  <p:handoutMasterIdLst>
    <p:handoutMasterId r:id="rId11"/>
  </p:handoutMasterIdLst>
  <p:sldIdLst>
    <p:sldId id="951" r:id="rId2"/>
    <p:sldId id="965" r:id="rId3"/>
    <p:sldId id="957" r:id="rId4"/>
    <p:sldId id="958" r:id="rId5"/>
    <p:sldId id="961" r:id="rId6"/>
    <p:sldId id="959" r:id="rId7"/>
    <p:sldId id="960" r:id="rId8"/>
    <p:sldId id="962" r:id="rId9"/>
  </p:sldIdLst>
  <p:sldSz cx="13439775" cy="7559675"/>
  <p:notesSz cx="7559675" cy="10691813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F36D326A-4DA4-4047-91E3-55D5FB799310}">
          <p14:sldIdLst>
            <p14:sldId id="951"/>
            <p14:sldId id="965"/>
            <p14:sldId id="957"/>
            <p14:sldId id="958"/>
            <p14:sldId id="961"/>
            <p14:sldId id="959"/>
            <p14:sldId id="960"/>
            <p14:sldId id="962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381" userDrawn="1">
          <p15:clr>
            <a:srgbClr val="A4A3A4"/>
          </p15:clr>
        </p15:guide>
        <p15:guide id="2" pos="4233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mazza" initials="s" lastIdx="3" clrIdx="0">
    <p:extLst>
      <p:ext uri="{19B8F6BF-5375-455C-9EA6-DF929625EA0E}">
        <p15:presenceInfo xmlns:p15="http://schemas.microsoft.com/office/powerpoint/2012/main" userId="smazza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66FF"/>
    <a:srgbClr val="FF5050"/>
    <a:srgbClr val="CC00FF"/>
    <a:srgbClr val="F8F8F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624" autoAdjust="0"/>
    <p:restoredTop sz="94660"/>
  </p:normalViewPr>
  <p:slideViewPr>
    <p:cSldViewPr>
      <p:cViewPr varScale="1">
        <p:scale>
          <a:sx n="109" d="100"/>
          <a:sy n="109" d="100"/>
        </p:scale>
        <p:origin x="300" y="120"/>
      </p:cViewPr>
      <p:guideLst>
        <p:guide orient="horz" pos="2381"/>
        <p:guide pos="4233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280679" cy="534239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Ctr="0" compatLnSpc="0"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/>
            </a:pPr>
            <a:endParaRPr lang="it-IT" sz="1400" b="0" i="0" u="none" strike="noStrike" kern="1200" cap="none">
              <a:ln>
                <a:noFill/>
              </a:ln>
              <a:latin typeface="Liberation Sans" pitchFamily="18"/>
              <a:ea typeface="Droid Sans Fallback" pitchFamily="2"/>
              <a:cs typeface="FreeSans" pitchFamily="2"/>
            </a:endParaRPr>
          </a:p>
        </p:txBody>
      </p:sp>
      <p:sp>
        <p:nvSpPr>
          <p:cNvPr id="3" name="Date Placeholder 2"/>
          <p:cNvSpPr txBox="1">
            <a:spLocks noGrp="1"/>
          </p:cNvSpPr>
          <p:nvPr>
            <p:ph type="dt" sz="quarter" idx="1"/>
          </p:nvPr>
        </p:nvSpPr>
        <p:spPr>
          <a:xfrm>
            <a:off x="4278960" y="0"/>
            <a:ext cx="3280679" cy="534239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Ctr="0" compatLnSpc="0"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/>
            </a:pPr>
            <a:endParaRPr lang="it-IT" sz="1400" b="0" i="0" u="none" strike="noStrike" kern="1200" cap="none">
              <a:ln>
                <a:noFill/>
              </a:ln>
              <a:latin typeface="Liberation Sans" pitchFamily="18"/>
              <a:ea typeface="Droid Sans Fallback" pitchFamily="2"/>
              <a:cs typeface="FreeSans" pitchFamily="2"/>
            </a:endParaRPr>
          </a:p>
        </p:txBody>
      </p:sp>
      <p:sp>
        <p:nvSpPr>
          <p:cNvPr id="4" name="Footer Placeholder 3"/>
          <p:cNvSpPr txBox="1">
            <a:spLocks noGrp="1"/>
          </p:cNvSpPr>
          <p:nvPr>
            <p:ph type="ftr" sz="quarter" idx="2"/>
          </p:nvPr>
        </p:nvSpPr>
        <p:spPr>
          <a:xfrm>
            <a:off x="0" y="10157399"/>
            <a:ext cx="3280679" cy="534239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="b" anchorCtr="0" compatLnSpc="0"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/>
            </a:pPr>
            <a:endParaRPr lang="it-IT" sz="1400" b="0" i="0" u="none" strike="noStrike" kern="1200" cap="none">
              <a:ln>
                <a:noFill/>
              </a:ln>
              <a:latin typeface="Liberation Sans" pitchFamily="18"/>
              <a:ea typeface="Droid Sans Fallback" pitchFamily="2"/>
              <a:cs typeface="FreeSans" pitchFamily="2"/>
            </a:endParaRPr>
          </a:p>
        </p:txBody>
      </p:sp>
      <p:sp>
        <p:nvSpPr>
          <p:cNvPr id="5" name="Slide Number Placeholder 4"/>
          <p:cNvSpPr txBox="1">
            <a:spLocks noGrp="1"/>
          </p:cNvSpPr>
          <p:nvPr>
            <p:ph type="sldNum" sz="quarter" idx="3"/>
          </p:nvPr>
        </p:nvSpPr>
        <p:spPr>
          <a:xfrm>
            <a:off x="4278960" y="10157399"/>
            <a:ext cx="3280679" cy="534239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="b" anchorCtr="0" compatLnSpc="0"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/>
            </a:pPr>
            <a:fld id="{1753B000-ACBB-4785-B369-62BD1E2E3AFE}" type="slidenum">
              <a:rPr/>
              <a:pPr marL="0" marR="0" lvl="0" indent="0" algn="r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400"/>
              </a:pPr>
              <a:t>‹#›</a:t>
            </a:fld>
            <a:endParaRPr lang="it-IT" sz="1400" b="0" i="0" u="none" strike="noStrike" kern="1200" cap="none">
              <a:ln>
                <a:noFill/>
              </a:ln>
              <a:latin typeface="Liberation Sans" pitchFamily="18"/>
              <a:ea typeface="Droid Sans Fallback" pitchFamily="2"/>
              <a:cs typeface="FreeSans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419790446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>
          <a:xfrm>
            <a:off x="215900" y="812800"/>
            <a:ext cx="7126288" cy="4008438"/>
          </a:xfrm>
          <a:prstGeom prst="rect">
            <a:avLst/>
          </a:prstGeom>
          <a:noFill/>
          <a:ln>
            <a:noFill/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3"/>
          </p:nvPr>
        </p:nvSpPr>
        <p:spPr>
          <a:xfrm>
            <a:off x="756000" y="5078519"/>
            <a:ext cx="6047639" cy="48110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/>
          <a:p>
            <a:endParaRPr lang="it-IT"/>
          </a:p>
        </p:txBody>
      </p:sp>
      <p:sp>
        <p:nvSpPr>
          <p:cNvPr id="4" name="Header Placeholder 3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280679" cy="53423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Ctr="0"/>
          <a:lstStyle>
            <a:lvl1pPr lvl="0" rtl="0" hangingPunct="0">
              <a:buNone/>
              <a:tabLst/>
              <a:defRPr lang="it-IT" sz="1400" kern="1200">
                <a:latin typeface="Liberation Serif" pitchFamily="18"/>
                <a:ea typeface="DejaVu Sans" pitchFamily="2"/>
                <a:cs typeface="DejaVu Sans" pitchFamily="2"/>
              </a:defRPr>
            </a:lvl1pPr>
          </a:lstStyle>
          <a:p>
            <a:pPr lvl="0"/>
            <a:endParaRPr lang="it-IT"/>
          </a:p>
        </p:txBody>
      </p:sp>
      <p:sp>
        <p:nvSpPr>
          <p:cNvPr id="5" name="Date Placeholder 4"/>
          <p:cNvSpPr txBox="1">
            <a:spLocks noGrp="1"/>
          </p:cNvSpPr>
          <p:nvPr>
            <p:ph type="dt" idx="1"/>
          </p:nvPr>
        </p:nvSpPr>
        <p:spPr>
          <a:xfrm>
            <a:off x="4278960" y="0"/>
            <a:ext cx="3280679" cy="53423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Ctr="0"/>
          <a:lstStyle>
            <a:lvl1pPr lvl="0" algn="r" rtl="0" hangingPunct="0">
              <a:buNone/>
              <a:tabLst/>
              <a:defRPr lang="it-IT" sz="1400" kern="1200">
                <a:latin typeface="Liberation Serif" pitchFamily="18"/>
                <a:ea typeface="DejaVu Sans" pitchFamily="2"/>
                <a:cs typeface="DejaVu Sans" pitchFamily="2"/>
              </a:defRPr>
            </a:lvl1pPr>
          </a:lstStyle>
          <a:p>
            <a:pPr lvl="0"/>
            <a:endParaRPr lang="it-IT"/>
          </a:p>
        </p:txBody>
      </p:sp>
      <p:sp>
        <p:nvSpPr>
          <p:cNvPr id="6" name="Footer Placeholder 5"/>
          <p:cNvSpPr txBox="1">
            <a:spLocks noGrp="1"/>
          </p:cNvSpPr>
          <p:nvPr>
            <p:ph type="ftr" sz="quarter" idx="4"/>
          </p:nvPr>
        </p:nvSpPr>
        <p:spPr>
          <a:xfrm>
            <a:off x="0" y="10157399"/>
            <a:ext cx="3280679" cy="53423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b" anchorCtr="0"/>
          <a:lstStyle>
            <a:lvl1pPr lvl="0" rtl="0" hangingPunct="0">
              <a:buNone/>
              <a:tabLst/>
              <a:defRPr lang="it-IT" sz="1400" kern="1200">
                <a:latin typeface="Liberation Serif" pitchFamily="18"/>
                <a:ea typeface="DejaVu Sans" pitchFamily="2"/>
                <a:cs typeface="DejaVu Sans" pitchFamily="2"/>
              </a:defRPr>
            </a:lvl1pPr>
          </a:lstStyle>
          <a:p>
            <a:pPr lvl="0"/>
            <a:endParaRPr lang="it-IT"/>
          </a:p>
        </p:txBody>
      </p:sp>
      <p:sp>
        <p:nvSpPr>
          <p:cNvPr id="7" name="Slide Number Placeholder 6"/>
          <p:cNvSpPr txBox="1">
            <a:spLocks noGrp="1"/>
          </p:cNvSpPr>
          <p:nvPr>
            <p:ph type="sldNum" sz="quarter" idx="5"/>
          </p:nvPr>
        </p:nvSpPr>
        <p:spPr>
          <a:xfrm>
            <a:off x="4278960" y="10157399"/>
            <a:ext cx="3280679" cy="53423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b" anchorCtr="0"/>
          <a:lstStyle>
            <a:lvl1pPr lvl="0" algn="r" rtl="0" hangingPunct="0">
              <a:buNone/>
              <a:tabLst/>
              <a:defRPr lang="it-IT" sz="1400" kern="1200">
                <a:latin typeface="Liberation Serif" pitchFamily="18"/>
                <a:ea typeface="DejaVu Sans" pitchFamily="2"/>
                <a:cs typeface="DejaVu Sans" pitchFamily="2"/>
              </a:defRPr>
            </a:lvl1pPr>
          </a:lstStyle>
          <a:p>
            <a:pPr lvl="0"/>
            <a:fld id="{8EFF4011-A2BA-4C80-9E71-0138B6338D29}" type="slidenum">
              <a:rPr/>
              <a:pPr lvl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2626755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216000" marR="0" indent="-216000" rtl="0" hangingPunct="0">
      <a:tabLst/>
      <a:defRPr lang="it-IT" sz="2000" b="0" i="0" u="none" strike="noStrike" kern="1200" cap="none">
        <a:ln>
          <a:noFill/>
        </a:ln>
        <a:latin typeface="Liberation Sans" pitchFamily="18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6288" cy="4008438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613508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2" y="3"/>
            <a:ext cx="13439775" cy="7559675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0794" tIns="50397" rIns="100794" bIns="50397" rtlCol="0" anchor="ctr"/>
          <a:lstStyle/>
          <a:p>
            <a:pPr algn="ctr" eaLnBrk="1" latinLnBrk="0" hangingPunct="1"/>
            <a:endParaRPr kumimoji="0" lang="en-US" sz="1800"/>
          </a:p>
        </p:txBody>
      </p:sp>
      <p:sp useBgFill="1">
        <p:nvSpPr>
          <p:cNvPr id="13" name="Rounded Rectangle 12"/>
          <p:cNvSpPr/>
          <p:nvPr/>
        </p:nvSpPr>
        <p:spPr>
          <a:xfrm>
            <a:off x="95999" y="76893"/>
            <a:ext cx="13247779" cy="7376912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00794" tIns="50397" rIns="100794" bIns="50397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903967" y="3527848"/>
            <a:ext cx="9407843" cy="1763924"/>
          </a:xfrm>
        </p:spPr>
        <p:txBody>
          <a:bodyPr/>
          <a:lstStyle>
            <a:lvl1pPr marL="0" indent="0" algn="ctr">
              <a:buNone/>
              <a:defRPr sz="2900">
                <a:solidFill>
                  <a:schemeClr val="tx2"/>
                </a:solidFill>
              </a:defRPr>
            </a:lvl1pPr>
            <a:lvl2pPr marL="503988" indent="0" algn="ctr">
              <a:buNone/>
            </a:lvl2pPr>
            <a:lvl3pPr marL="1007977" indent="0" algn="ctr">
              <a:buNone/>
            </a:lvl3pPr>
            <a:lvl4pPr marL="1511965" indent="0" algn="ctr">
              <a:buNone/>
            </a:lvl4pPr>
            <a:lvl5pPr marL="2015953" indent="0" algn="ctr">
              <a:buNone/>
            </a:lvl5pPr>
            <a:lvl6pPr marL="2519942" indent="0" algn="ctr">
              <a:buNone/>
            </a:lvl6pPr>
            <a:lvl7pPr marL="3023930" indent="0" algn="ctr">
              <a:buNone/>
            </a:lvl7pPr>
            <a:lvl8pPr marL="3527918" indent="0" algn="ctr">
              <a:buNone/>
            </a:lvl8pPr>
            <a:lvl9pPr marL="4031906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B9A1224E-7E21-4D0A-9D4E-48D55D4AC8E5}" type="datetime1">
              <a:rPr lang="en-US" smtClean="0"/>
              <a:t>4/16/2025</a:t>
            </a:fld>
            <a:endParaRPr lang="it-IT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r>
              <a:rPr lang="it-IT"/>
              <a:t>Dr. Simone M. Mazza - University of California Santa Cruz</a:t>
            </a:r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500">
                <a:solidFill>
                  <a:srgbClr val="FFFFFF"/>
                </a:solidFill>
              </a:defRPr>
            </a:lvl1pPr>
          </a:lstStyle>
          <a:p>
            <a:pPr lvl="0"/>
            <a:fld id="{57477E95-0D6C-4D81-BE98-BFB76CD5FD44}" type="slidenum">
              <a:rPr lang="it-IT" smtClean="0"/>
              <a:pPr lvl="0"/>
              <a:t>‹#›</a:t>
            </a:fld>
            <a:endParaRPr lang="it-IT"/>
          </a:p>
        </p:txBody>
      </p:sp>
      <p:sp>
        <p:nvSpPr>
          <p:cNvPr id="7" name="Rectangle 6"/>
          <p:cNvSpPr/>
          <p:nvPr/>
        </p:nvSpPr>
        <p:spPr>
          <a:xfrm>
            <a:off x="92497" y="1597592"/>
            <a:ext cx="13259780" cy="168361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00794" tIns="50397" rIns="100794" bIns="50397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0" name="Rectangle 9"/>
          <p:cNvSpPr/>
          <p:nvPr/>
        </p:nvSpPr>
        <p:spPr>
          <a:xfrm>
            <a:off x="92497" y="1539628"/>
            <a:ext cx="13259780" cy="132917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00794" tIns="50397" rIns="100794" bIns="50397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1" name="Rectangle 10"/>
          <p:cNvSpPr/>
          <p:nvPr/>
        </p:nvSpPr>
        <p:spPr>
          <a:xfrm>
            <a:off x="92497" y="3281207"/>
            <a:ext cx="13259780" cy="121841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00794" tIns="50397" rIns="100794" bIns="50397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71989" y="1660010"/>
            <a:ext cx="12095798" cy="1620430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74478F8A-3D3D-4863-8805-F7373D2879C9}" type="datetime1">
              <a:rPr lang="en-US" smtClean="0"/>
              <a:t>4/16/2025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r>
              <a:rPr lang="it-IT"/>
              <a:t>Dr. Simone M. Mazza - University of California Santa Cruz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79311EAF-4C4F-4D19-A68D-D291EDA7DF54}" type="slidenum">
              <a:rPr lang="it-IT" smtClean="0"/>
              <a:pPr lvl="0"/>
              <a:t>‹#›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43838" y="302744"/>
            <a:ext cx="2956751" cy="6450223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43978" y="302743"/>
            <a:ext cx="8175863" cy="6450223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163E40F0-6603-4E64-BC1D-8209A39F59B9}" type="datetime1">
              <a:rPr lang="en-US" smtClean="0"/>
              <a:t>4/16/2025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r>
              <a:rPr lang="it-IT"/>
              <a:t>Dr. Simone M. Mazza - University of California Santa Cruz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D60FEB2F-5666-4049-8B75-4594EF81A537}" type="slidenum">
              <a:rPr lang="it-IT" smtClean="0"/>
              <a:pPr lvl="0"/>
              <a:t>‹#›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8C810734-8F83-4509-9FE8-884C425A84AC}" type="datetime1">
              <a:rPr lang="en-US" smtClean="0"/>
              <a:t>4/16/2025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r>
              <a:rPr lang="it-IT"/>
              <a:t>Dr. Simone M. Mazza - University of California Santa Cruz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6F35B5FC-F706-4B9C-A24F-FE1A999918E3}" type="slidenum">
              <a:rPr lang="it-IT" smtClean="0"/>
              <a:pPr lvl="0"/>
              <a:t>‹#›</a:t>
            </a:fld>
            <a:endParaRPr lang="it-IT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1343979" y="1595935"/>
            <a:ext cx="11423808" cy="5039783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2" y="3"/>
            <a:ext cx="13439775" cy="7559675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0794" tIns="50397" rIns="100794" bIns="50397" rtlCol="0" anchor="ctr"/>
          <a:lstStyle/>
          <a:p>
            <a:pPr algn="ctr" eaLnBrk="1" latinLnBrk="0" hangingPunct="1"/>
            <a:endParaRPr kumimoji="0" lang="en-US" sz="1800"/>
          </a:p>
        </p:txBody>
      </p:sp>
      <p:sp useBgFill="1">
        <p:nvSpPr>
          <p:cNvPr id="10" name="Rounded Rectangle 9"/>
          <p:cNvSpPr/>
          <p:nvPr/>
        </p:nvSpPr>
        <p:spPr>
          <a:xfrm>
            <a:off x="95999" y="76893"/>
            <a:ext cx="13247779" cy="7376912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00794" tIns="50397" rIns="100794" bIns="50397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1652" y="1049959"/>
            <a:ext cx="11423808" cy="1501435"/>
          </a:xfrm>
        </p:spPr>
        <p:txBody>
          <a:bodyPr anchor="b" anchorCtr="0"/>
          <a:lstStyle>
            <a:lvl1pPr algn="l">
              <a:buNone/>
              <a:defRPr sz="4400" b="0" cap="none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1652" y="2808630"/>
            <a:ext cx="11423808" cy="1475186"/>
          </a:xfrm>
        </p:spPr>
        <p:txBody>
          <a:bodyPr anchor="t" anchorCtr="0"/>
          <a:lstStyle>
            <a:lvl1pPr marL="0" indent="0">
              <a:buNone/>
              <a:defRPr sz="26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2EA942EB-E14B-4F4C-B3FA-1C8926429493}" type="datetime1">
              <a:rPr lang="en-US" smtClean="0"/>
              <a:t>4/16/2025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75983" y="6803708"/>
            <a:ext cx="5879901" cy="503978"/>
          </a:xfrm>
        </p:spPr>
        <p:txBody>
          <a:bodyPr/>
          <a:lstStyle/>
          <a:p>
            <a:pPr lvl="0"/>
            <a:r>
              <a:rPr lang="it-IT"/>
              <a:t>Dr. Simone M. Mazza - University of California Santa Cruz</a:t>
            </a:r>
          </a:p>
        </p:txBody>
      </p:sp>
      <p:sp>
        <p:nvSpPr>
          <p:cNvPr id="7" name="Rectangle 6"/>
          <p:cNvSpPr/>
          <p:nvPr/>
        </p:nvSpPr>
        <p:spPr>
          <a:xfrm flipV="1">
            <a:off x="102024" y="2620015"/>
            <a:ext cx="13247989" cy="100796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00794" tIns="50397" rIns="100794" bIns="50397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8" name="Rectangle 7"/>
          <p:cNvSpPr/>
          <p:nvPr/>
        </p:nvSpPr>
        <p:spPr>
          <a:xfrm>
            <a:off x="101632" y="2581046"/>
            <a:ext cx="13248381" cy="50397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00794" tIns="50397" rIns="100794" bIns="50397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9" name="Rectangle 8"/>
          <p:cNvSpPr/>
          <p:nvPr/>
        </p:nvSpPr>
        <p:spPr>
          <a:xfrm>
            <a:off x="100396" y="2721483"/>
            <a:ext cx="13249615" cy="50398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00794" tIns="50397" rIns="100794" bIns="50397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15037" y="6844026"/>
            <a:ext cx="671988" cy="503978"/>
          </a:xfrm>
        </p:spPr>
        <p:txBody>
          <a:bodyPr/>
          <a:lstStyle/>
          <a:p>
            <a:pPr lvl="0"/>
            <a:fld id="{CDE6EDFE-99FE-4C64-93E9-30E3A845F97A}" type="slidenum">
              <a:rPr lang="it-IT" smtClean="0"/>
              <a:pPr lvl="0"/>
              <a:t>‹#›</a:t>
            </a:fld>
            <a:endParaRPr lang="it-IT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7A1DFF7A-2C7F-40B5-B786-9116EBE5EDBA}" type="datetime1">
              <a:rPr lang="en-US" smtClean="0"/>
              <a:t>4/16/2025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r>
              <a:rPr lang="it-IT"/>
              <a:t>Dr. Simone M. Mazza - University of California Santa Cruz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54547293-5085-461F-A80E-7B5F0EEDD9AB}" type="slidenum">
              <a:rPr lang="it-IT" smtClean="0"/>
              <a:pPr lvl="0"/>
              <a:t>‹#›</a:t>
            </a:fld>
            <a:endParaRPr lang="it-IT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1343978" y="1595935"/>
            <a:ext cx="5510307" cy="5039783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7251878" y="1595935"/>
            <a:ext cx="5510307" cy="5039783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3979" y="300987"/>
            <a:ext cx="11423808" cy="1259946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43980" y="1595931"/>
            <a:ext cx="5487908" cy="839964"/>
          </a:xfrm>
          <a:noFill/>
          <a:ln w="12700" cap="sq" cmpd="sng" algn="ctr">
            <a:noFill/>
            <a:prstDash val="solid"/>
          </a:ln>
        </p:spPr>
        <p:txBody>
          <a:bodyPr lIns="100794" anchor="b" anchorCtr="0">
            <a:noAutofit/>
          </a:bodyPr>
          <a:lstStyle>
            <a:lvl1pPr marL="0" indent="0">
              <a:buNone/>
              <a:defRPr sz="26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200" b="1"/>
            </a:lvl2pPr>
            <a:lvl3pPr>
              <a:buNone/>
              <a:defRPr sz="2000" b="1"/>
            </a:lvl3pPr>
            <a:lvl4pPr>
              <a:buNone/>
              <a:defRPr sz="1800" b="1"/>
            </a:lvl4pPr>
            <a:lvl5pPr>
              <a:buNone/>
              <a:defRPr sz="18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7279879" y="1595931"/>
            <a:ext cx="5487908" cy="839964"/>
          </a:xfrm>
          <a:noFill/>
          <a:ln w="12700" cap="sq" cmpd="sng" algn="ctr">
            <a:noFill/>
            <a:prstDash val="solid"/>
          </a:ln>
        </p:spPr>
        <p:txBody>
          <a:bodyPr lIns="100794" anchor="b" anchorCtr="0">
            <a:noAutofit/>
          </a:bodyPr>
          <a:lstStyle>
            <a:lvl1pPr marL="0" indent="0">
              <a:buNone/>
              <a:defRPr sz="26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200" b="1"/>
            </a:lvl2pPr>
            <a:lvl3pPr>
              <a:buNone/>
              <a:defRPr sz="2000" b="1"/>
            </a:lvl3pPr>
            <a:lvl4pPr>
              <a:buNone/>
              <a:defRPr sz="1800" b="1"/>
            </a:lvl4pPr>
            <a:lvl5pPr>
              <a:buNone/>
              <a:defRPr sz="18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904785F1-021E-4E1D-A10B-03DBF772C21D}" type="datetime1">
              <a:rPr lang="en-US" smtClean="0"/>
              <a:t>4/16/2025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r>
              <a:rPr lang="it-IT"/>
              <a:t>Dr. Simone M. Mazza - University of California Santa Cruz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FFEAC13F-FB21-428C-9C63-C17F53D3DB24}" type="slidenum">
              <a:rPr lang="it-IT" smtClean="0"/>
              <a:pPr lvl="0"/>
              <a:t>‹#›</a:t>
            </a:fld>
            <a:endParaRPr lang="it-IT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1343980" y="2477893"/>
            <a:ext cx="5487908" cy="4283816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7279879" y="2477893"/>
            <a:ext cx="5487908" cy="4283816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7E86A11E-C755-4753-B632-575AFE950A5A}" type="datetime1">
              <a:rPr lang="en-US" smtClean="0"/>
              <a:t>4/16/2025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r>
              <a:rPr lang="it-IT"/>
              <a:t>Dr. Simone M. Mazza - University of California Santa Cruz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00F449A-61D5-4748-96B8-FDB295177C5A}" type="slidenum">
              <a:rPr lang="it-IT" smtClean="0"/>
              <a:pPr lvl="0"/>
              <a:t>‹#›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5E9DB31A-E91D-4298-BBF9-C0B446421FEF}" type="datetime1">
              <a:rPr lang="en-US" smtClean="0"/>
              <a:t>4/16/2025</a:t>
            </a:fld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r>
              <a:rPr lang="it-IT"/>
              <a:t>Dr. Simone M. Mazza - University of California Santa Cruz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F375778A-8F39-427E-8DEF-FB775D7806DC}" type="slidenum">
              <a:rPr lang="it-IT" smtClean="0"/>
              <a:pPr lvl="0"/>
              <a:t>‹#›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2" y="3"/>
            <a:ext cx="13439775" cy="7559675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00794" tIns="50397" rIns="100794" bIns="50397" anchor="ctr"/>
          <a:lstStyle/>
          <a:p>
            <a:pPr algn="ctr" eaLnBrk="1" latinLnBrk="0" hangingPunct="1"/>
            <a:endParaRPr kumimoji="0" lang="en-US" sz="1800"/>
          </a:p>
        </p:txBody>
      </p:sp>
      <p:sp useBgFill="1">
        <p:nvSpPr>
          <p:cNvPr id="9" name="Rounded Rectangle 8"/>
          <p:cNvSpPr/>
          <p:nvPr/>
        </p:nvSpPr>
        <p:spPr>
          <a:xfrm>
            <a:off x="94080" y="76895"/>
            <a:ext cx="13247779" cy="7378243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00794" tIns="50397" rIns="100794" bIns="50397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3979" y="300987"/>
            <a:ext cx="11423808" cy="1259946"/>
          </a:xfrm>
        </p:spPr>
        <p:txBody>
          <a:bodyPr anchor="b" anchorCtr="0"/>
          <a:lstStyle>
            <a:lvl1pPr algn="l">
              <a:buNone/>
              <a:defRPr sz="4400" b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1343978" y="1763927"/>
            <a:ext cx="2799953" cy="4955787"/>
          </a:xfrm>
        </p:spPr>
        <p:txBody>
          <a:bodyPr/>
          <a:lstStyle>
            <a:lvl1pPr marL="0" indent="0">
              <a:buNone/>
              <a:defRPr sz="2000"/>
            </a:lvl1pPr>
            <a:lvl2pPr>
              <a:buNone/>
              <a:defRPr sz="1300"/>
            </a:lvl2pPr>
            <a:lvl3pPr>
              <a:buNone/>
              <a:defRPr sz="1100"/>
            </a:lvl3pPr>
            <a:lvl4pPr>
              <a:buNone/>
              <a:defRPr sz="1000"/>
            </a:lvl4pPr>
            <a:lvl5pPr>
              <a:buNone/>
              <a:defRPr sz="10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63D0C632-6EA2-47EB-8BE2-92D001DE57B9}" type="datetime1">
              <a:rPr lang="en-US" smtClean="0"/>
              <a:t>4/16/2025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r>
              <a:rPr lang="it-IT"/>
              <a:t>Dr. Simone M. Mazza - University of California Santa Cruz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D46927A3-A633-41E8-9A0D-52C666394D00}" type="slidenum">
              <a:rPr lang="it-IT" smtClean="0"/>
              <a:pPr lvl="0"/>
              <a:t>‹#›</a:t>
            </a:fld>
            <a:endParaRPr lang="it-IT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4367927" y="1763927"/>
            <a:ext cx="8399860" cy="4955787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3978" y="5401949"/>
            <a:ext cx="10751820" cy="575726"/>
          </a:xfrm>
        </p:spPr>
        <p:txBody>
          <a:bodyPr anchor="ctr">
            <a:noAutofit/>
          </a:bodyPr>
          <a:lstStyle>
            <a:lvl1pPr algn="l">
              <a:buNone/>
              <a:defRPr sz="3100" b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3978" y="6003013"/>
            <a:ext cx="10751820" cy="755968"/>
          </a:xfrm>
        </p:spPr>
        <p:txBody>
          <a:bodyPr/>
          <a:lstStyle>
            <a:lvl1pPr marL="0" indent="0">
              <a:buFontTx/>
              <a:buNone/>
              <a:defRPr sz="1800"/>
            </a:lvl1pPr>
            <a:lvl2pPr>
              <a:defRPr sz="1300"/>
            </a:lvl2pPr>
            <a:lvl3pPr>
              <a:defRPr sz="1100"/>
            </a:lvl3pPr>
            <a:lvl4pPr>
              <a:defRPr sz="1000"/>
            </a:lvl4pPr>
            <a:lvl5pPr>
              <a:defRPr sz="10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47ADC8B5-BEE3-439C-9727-39394C66B7F1}" type="datetime1">
              <a:rPr lang="en-US" smtClean="0"/>
              <a:t>4/16/2025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343978" y="6803708"/>
            <a:ext cx="5711905" cy="503978"/>
          </a:xfrm>
        </p:spPr>
        <p:txBody>
          <a:bodyPr/>
          <a:lstStyle/>
          <a:p>
            <a:pPr lvl="0"/>
            <a:r>
              <a:rPr lang="it-IT"/>
              <a:t>Dr. Simone M. Mazza - University of California Santa Cruz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215037" y="6844026"/>
            <a:ext cx="671988" cy="503978"/>
          </a:xfrm>
        </p:spPr>
        <p:txBody>
          <a:bodyPr/>
          <a:lstStyle/>
          <a:p>
            <a:pPr lvl="0"/>
            <a:fld id="{D0CF9D07-20C6-470F-9D5A-2F72A49ACFFF}" type="slidenum">
              <a:rPr lang="it-IT" smtClean="0"/>
              <a:pPr lvl="0"/>
              <a:t>‹#›</a:t>
            </a:fld>
            <a:endParaRPr lang="it-IT"/>
          </a:p>
        </p:txBody>
      </p:sp>
      <p:sp>
        <p:nvSpPr>
          <p:cNvPr id="11" name="Rectangle 10"/>
          <p:cNvSpPr/>
          <p:nvPr/>
        </p:nvSpPr>
        <p:spPr>
          <a:xfrm flipV="1">
            <a:off x="100397" y="5162752"/>
            <a:ext cx="13238179" cy="100796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00794" tIns="50397" rIns="100794" bIns="50397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2" name="Rectangle 11"/>
          <p:cNvSpPr/>
          <p:nvPr/>
        </p:nvSpPr>
        <p:spPr>
          <a:xfrm>
            <a:off x="100693" y="5126290"/>
            <a:ext cx="13237883" cy="50397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00794" tIns="50397" rIns="100794" bIns="50397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3" name="Rectangle 12"/>
          <p:cNvSpPr/>
          <p:nvPr/>
        </p:nvSpPr>
        <p:spPr>
          <a:xfrm>
            <a:off x="100696" y="5261599"/>
            <a:ext cx="13237880" cy="53801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00794" tIns="50397" rIns="100794" bIns="50397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399" y="73500"/>
            <a:ext cx="13230878" cy="5050283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5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2" y="3"/>
            <a:ext cx="13439775" cy="7559675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0794" tIns="50397" rIns="100794" bIns="50397" rtlCol="0" anchor="ctr"/>
          <a:lstStyle/>
          <a:p>
            <a:pPr algn="ctr" eaLnBrk="1" latinLnBrk="0" hangingPunct="1"/>
            <a:endParaRPr kumimoji="0" lang="en-US" sz="1800"/>
          </a:p>
        </p:txBody>
      </p:sp>
      <p:sp useBgFill="1">
        <p:nvSpPr>
          <p:cNvPr id="8" name="Rounded Rectangle 7"/>
          <p:cNvSpPr/>
          <p:nvPr/>
        </p:nvSpPr>
        <p:spPr>
          <a:xfrm>
            <a:off x="94080" y="76895"/>
            <a:ext cx="13247779" cy="7378243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00794" tIns="50397" rIns="100794" bIns="50397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1343979" y="302737"/>
            <a:ext cx="11423808" cy="1259946"/>
          </a:xfrm>
          <a:prstGeom prst="rect">
            <a:avLst/>
          </a:prstGeom>
        </p:spPr>
        <p:txBody>
          <a:bodyPr lIns="100794" tIns="50397" rIns="100794" bIns="100794" anchor="b" anchorCtr="0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1343979" y="1595935"/>
            <a:ext cx="11423808" cy="5039783"/>
          </a:xfrm>
          <a:prstGeom prst="rect">
            <a:avLst/>
          </a:prstGeom>
        </p:spPr>
        <p:txBody>
          <a:bodyPr lIns="100794" tIns="50397" rIns="100794" bIns="50397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9071850" y="6824710"/>
            <a:ext cx="3639939" cy="524977"/>
          </a:xfrm>
          <a:prstGeom prst="rect">
            <a:avLst/>
          </a:prstGeom>
        </p:spPr>
        <p:txBody>
          <a:bodyPr lIns="100794" tIns="50397" rIns="100794" bIns="50397" anchor="ctr" anchorCtr="0"/>
          <a:lstStyle>
            <a:lvl1pPr algn="r" eaLnBrk="1" latinLnBrk="0" hangingPunct="1">
              <a:defRPr kumimoji="0" sz="1500">
                <a:solidFill>
                  <a:schemeClr val="tx2"/>
                </a:solidFill>
              </a:defRPr>
            </a:lvl1pPr>
          </a:lstStyle>
          <a:p>
            <a:pPr lvl="0"/>
            <a:fld id="{CE7F7A8D-4A4A-424E-8945-686DAA310737}" type="datetime1">
              <a:rPr lang="en-US" smtClean="0"/>
              <a:t>4/16/2025</a:t>
            </a:fld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1343979" y="6803708"/>
            <a:ext cx="5823903" cy="503978"/>
          </a:xfrm>
          <a:prstGeom prst="rect">
            <a:avLst/>
          </a:prstGeom>
        </p:spPr>
        <p:txBody>
          <a:bodyPr lIns="100794" tIns="50397" rIns="100794" bIns="50397" anchor="ctr" anchorCtr="0"/>
          <a:lstStyle>
            <a:lvl1pPr eaLnBrk="1" latinLnBrk="0" hangingPunct="1">
              <a:defRPr kumimoji="0" sz="1500">
                <a:solidFill>
                  <a:schemeClr val="tx2"/>
                </a:solidFill>
              </a:defRPr>
            </a:lvl1pPr>
          </a:lstStyle>
          <a:p>
            <a:pPr lvl="0"/>
            <a:r>
              <a:rPr lang="it-IT"/>
              <a:t>Dr. Simone M. Mazza - University of California Santa Cruz</a:t>
            </a:r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215037" y="6845706"/>
            <a:ext cx="671988" cy="503978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5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/>
            <a:fld id="{64921AFD-2596-436D-8F99-DB4E5218B110}" type="slidenum">
              <a:rPr lang="it-IT" smtClean="0"/>
              <a:pPr lvl="0"/>
              <a:t>‹#›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/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02393" indent="-302393" algn="l" rtl="0" eaLnBrk="1" latinLnBrk="0" hangingPunct="1">
        <a:spcBef>
          <a:spcPts val="639"/>
        </a:spcBef>
        <a:buClr>
          <a:schemeClr val="accent1"/>
        </a:buClr>
        <a:buSzPct val="85000"/>
        <a:buFont typeface="Wingdings 2"/>
        <a:buChar char="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04786" indent="-251995" algn="l" rtl="0" eaLnBrk="1" latinLnBrk="0" hangingPunct="1">
        <a:spcBef>
          <a:spcPts val="408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07179" indent="-251995" algn="l" rtl="0" eaLnBrk="1" latinLnBrk="0" hangingPunct="1">
        <a:spcBef>
          <a:spcPts val="408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209572" indent="-251995" algn="l" rtl="0" eaLnBrk="1" latinLnBrk="0" hangingPunct="1">
        <a:spcBef>
          <a:spcPts val="408"/>
        </a:spcBef>
        <a:buClr>
          <a:schemeClr val="accent3"/>
        </a:buClr>
        <a:buSzPct val="80000"/>
        <a:buFont typeface="Wingdings 2"/>
        <a:buChar char="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511965" indent="-251995" algn="l" rtl="0" eaLnBrk="1" latinLnBrk="0" hangingPunct="1">
        <a:spcBef>
          <a:spcPts val="408"/>
        </a:spcBef>
        <a:buClr>
          <a:schemeClr val="accent3"/>
        </a:buClr>
        <a:buFontTx/>
        <a:buChar char="o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1814358" indent="-251995" algn="l" rtl="0" eaLnBrk="1" latinLnBrk="0" hangingPunct="1">
        <a:spcBef>
          <a:spcPts val="408"/>
        </a:spcBef>
        <a:buClr>
          <a:schemeClr val="accent3"/>
        </a:buClr>
        <a:buChar char="•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116751" indent="-251995" algn="l" rtl="0" eaLnBrk="1" latinLnBrk="0" hangingPunct="1">
        <a:spcBef>
          <a:spcPts val="408"/>
        </a:spcBef>
        <a:buClr>
          <a:schemeClr val="accent2"/>
        </a:buClr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2419144" indent="-251995" algn="l" rtl="0" eaLnBrk="1" latinLnBrk="0" hangingPunct="1">
        <a:spcBef>
          <a:spcPts val="408"/>
        </a:spcBef>
        <a:buClr>
          <a:schemeClr val="accent1">
            <a:tint val="60000"/>
          </a:schemeClr>
        </a:buClr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721537" indent="-251995" algn="l" rtl="0" eaLnBrk="1" latinLnBrk="0" hangingPunct="1">
        <a:spcBef>
          <a:spcPts val="408"/>
        </a:spcBef>
        <a:buClr>
          <a:schemeClr val="accent2">
            <a:tint val="60000"/>
          </a:schemeClr>
        </a:buClr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503988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1007977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511965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2015953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9942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302393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527918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4031906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g"/><Relationship Id="rId5" Type="http://schemas.openxmlformats.org/officeDocument/2006/relationships/image" Target="../media/image4.png"/><Relationship Id="rId4" Type="http://schemas.openxmlformats.org/officeDocument/2006/relationships/image" Target="../media/image3.gi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tmp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ounded Rectangle 12"/>
          <p:cNvSpPr/>
          <p:nvPr/>
        </p:nvSpPr>
        <p:spPr>
          <a:xfrm>
            <a:off x="515134" y="899517"/>
            <a:ext cx="9217024" cy="5429073"/>
          </a:xfrm>
          <a:prstGeom prst="roundRect">
            <a:avLst/>
          </a:prstGeom>
          <a:blipFill dpi="0" rotWithShape="1">
            <a:blip r:embed="rId3">
              <a:alphaModFix amt="27000"/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12A3C0FA-6C0D-486A-AE9D-6923C4C1BE8E}" type="datetime1">
              <a:rPr lang="en-US" smtClean="0"/>
              <a:t>4/16/2025</a:t>
            </a:fld>
            <a:endParaRPr lang="it-IT" dirty="0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959247" y="6803708"/>
            <a:ext cx="9217024" cy="503978"/>
          </a:xfrm>
        </p:spPr>
        <p:txBody>
          <a:bodyPr/>
          <a:lstStyle/>
          <a:p>
            <a:pPr lvl="0"/>
            <a:r>
              <a:rPr lang="it-IT"/>
              <a:t>Dr. Simone M. Mazza - University of California Santa Cruz</a:t>
            </a:r>
            <a:endParaRPr lang="it-IT" dirty="0"/>
          </a:p>
        </p:txBody>
      </p:sp>
      <p:sp>
        <p:nvSpPr>
          <p:cNvPr id="7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215037" y="6845706"/>
            <a:ext cx="600194" cy="503978"/>
          </a:xfrm>
        </p:spPr>
        <p:txBody>
          <a:bodyPr/>
          <a:lstStyle/>
          <a:p>
            <a:pPr lvl="0"/>
            <a:fld id="{8F3C9F86-BB66-4D63-AFEB-13493A8DADE5}" type="slidenum">
              <a:rPr/>
              <a:pPr lvl="0"/>
              <a:t>1</a:t>
            </a:fld>
            <a:endParaRPr lang="it-IT"/>
          </a:p>
        </p:txBody>
      </p:sp>
      <p:sp>
        <p:nvSpPr>
          <p:cNvPr id="2" name="Subtitle 1"/>
          <p:cNvSpPr txBox="1">
            <a:spLocks noGrp="1"/>
          </p:cNvSpPr>
          <p:nvPr>
            <p:ph type="subTitle" idx="4294967295"/>
          </p:nvPr>
        </p:nvSpPr>
        <p:spPr>
          <a:xfrm>
            <a:off x="515134" y="1259557"/>
            <a:ext cx="9187053" cy="4824536"/>
          </a:xfrm>
        </p:spPr>
        <p:txBody>
          <a:bodyPr anchor="ctr">
            <a:normAutofit/>
          </a:bodyPr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marL="0" indent="0" algn="ctr">
              <a:buNone/>
            </a:pPr>
            <a:r>
              <a:rPr lang="en-US" sz="6000" b="1" dirty="0"/>
              <a:t>UCSC </a:t>
            </a:r>
            <a:r>
              <a:rPr lang="en-US" sz="6000" b="1" dirty="0" err="1"/>
              <a:t>ePIC</a:t>
            </a:r>
            <a:r>
              <a:rPr lang="en-US" sz="6000" b="1" dirty="0"/>
              <a:t> BTOF assembly plans</a:t>
            </a:r>
            <a:endParaRPr lang="en-US" sz="2400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74072" y="2123653"/>
            <a:ext cx="1835999" cy="861393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16231" y="140080"/>
            <a:ext cx="1715682" cy="1715682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32455" y="385853"/>
            <a:ext cx="1224136" cy="12241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8295059"/>
      </p:ext>
    </p:extLst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3A2D4C-9161-71D9-4719-58B385BF71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Pre-assembly activities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91576AC-B430-7B39-4AB9-C353F3CB1E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8C810734-8F83-4509-9FE8-884C425A84AC}" type="datetime1">
              <a:rPr lang="en-US" smtClean="0"/>
              <a:t>4/16/2025</a:t>
            </a:fld>
            <a:endParaRPr lang="it-IT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439EB33-FB2F-A337-6825-9C1FBC36D7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r>
              <a:rPr lang="it-IT"/>
              <a:t>Dr. Simone M. Mazza - University of California Santa Cruz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03FF27C-9F0F-CD17-5411-E2DBAA475E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6F35B5FC-F706-4B9C-A24F-FE1A999918E3}" type="slidenum">
              <a:rPr lang="it-IT" smtClean="0"/>
              <a:pPr lvl="0"/>
              <a:t>2</a:t>
            </a:fld>
            <a:endParaRPr lang="it-IT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E8EF053-5F46-6460-BDBC-D768FC558D82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R&amp;D Activities</a:t>
            </a:r>
          </a:p>
          <a:p>
            <a:pPr lvl="1"/>
            <a:r>
              <a:rPr lang="en-US" dirty="0"/>
              <a:t>Sensor testing: IV/CV/laser</a:t>
            </a:r>
          </a:p>
          <a:p>
            <a:pPr lvl="1"/>
            <a:r>
              <a:rPr lang="en-US" dirty="0"/>
              <a:t>Sensor irradiation</a:t>
            </a:r>
          </a:p>
          <a:p>
            <a:pPr lvl="1"/>
            <a:r>
              <a:rPr lang="en-US" dirty="0"/>
              <a:t>Sensor redistribution and assembly on boards</a:t>
            </a:r>
          </a:p>
          <a:p>
            <a:pPr lvl="1"/>
            <a:r>
              <a:rPr lang="en-US" dirty="0"/>
              <a:t>Boards design and production</a:t>
            </a:r>
          </a:p>
          <a:p>
            <a:pPr lvl="1"/>
            <a:r>
              <a:rPr lang="en-US" dirty="0"/>
              <a:t>Support of the TB (DESY, JLAB, CERN)</a:t>
            </a:r>
          </a:p>
        </p:txBody>
      </p:sp>
    </p:spTree>
    <p:extLst>
      <p:ext uri="{BB962C8B-B14F-4D97-AF65-F5344CB8AC3E}">
        <p14:creationId xmlns:p14="http://schemas.microsoft.com/office/powerpoint/2010/main" val="40457142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3183" y="302737"/>
            <a:ext cx="12384604" cy="884812"/>
          </a:xfrm>
        </p:spPr>
        <p:txBody>
          <a:bodyPr/>
          <a:lstStyle/>
          <a:p>
            <a:r>
              <a:rPr lang="en-US" dirty="0"/>
              <a:t>Assembly plan at SCIPP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8C810734-8F83-4509-9FE8-884C425A84AC}" type="datetime1">
              <a:rPr lang="en-US" smtClean="0"/>
              <a:t>4/16/2025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r>
              <a:rPr lang="it-IT"/>
              <a:t>Dr. Simone M. Mazza - University of California Santa Cruz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6F35B5FC-F706-4B9C-A24F-FE1A999918E3}" type="slidenum">
              <a:rPr lang="it-IT" smtClean="0"/>
              <a:pPr lvl="0"/>
              <a:t>3</a:t>
            </a:fld>
            <a:endParaRPr lang="it-IT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>
          <a:xfrm>
            <a:off x="311175" y="1403573"/>
            <a:ext cx="12400614" cy="5232145"/>
          </a:xfrm>
        </p:spPr>
        <p:txBody>
          <a:bodyPr>
            <a:normAutofit lnSpcReduction="10000"/>
          </a:bodyPr>
          <a:lstStyle/>
          <a:p>
            <a:r>
              <a:rPr lang="en-US" b="1" dirty="0"/>
              <a:t>Task 1: </a:t>
            </a:r>
            <a:r>
              <a:rPr lang="en-US" dirty="0"/>
              <a:t>Assembly ‘</a:t>
            </a:r>
            <a:r>
              <a:rPr lang="en-US" dirty="0" err="1"/>
              <a:t>stavelets</a:t>
            </a:r>
            <a:r>
              <a:rPr lang="en-US" dirty="0"/>
              <a:t>’ (16cm long parts with sensors and ASIC)</a:t>
            </a:r>
          </a:p>
          <a:p>
            <a:r>
              <a:rPr lang="en-US" dirty="0"/>
              <a:t>Volume: 144 staves, ~300 half staves made of ~8 </a:t>
            </a:r>
            <a:r>
              <a:rPr lang="en-US" dirty="0" err="1"/>
              <a:t>stavelets</a:t>
            </a:r>
            <a:endParaRPr lang="en-US" dirty="0"/>
          </a:p>
          <a:p>
            <a:pPr lvl="1"/>
            <a:r>
              <a:rPr lang="en-US" dirty="0" err="1"/>
              <a:t>Wirebonds</a:t>
            </a:r>
            <a:r>
              <a:rPr lang="en-US" dirty="0"/>
              <a:t> per </a:t>
            </a:r>
            <a:r>
              <a:rPr lang="en-US" dirty="0" err="1"/>
              <a:t>stavelet</a:t>
            </a:r>
            <a:r>
              <a:rPr lang="en-US" dirty="0"/>
              <a:t>: ((128 + 128)x2 (sensors-&gt; interposer -&gt;chip) + ~20(chip))x4</a:t>
            </a:r>
          </a:p>
          <a:p>
            <a:pPr lvl="2"/>
            <a:r>
              <a:rPr lang="en-US" dirty="0"/>
              <a:t>~2000 bonds</a:t>
            </a:r>
          </a:p>
          <a:p>
            <a:pPr lvl="1"/>
            <a:r>
              <a:rPr lang="en-US" dirty="0"/>
              <a:t>Assuming 4 BTOF assembly sites: ~500 </a:t>
            </a:r>
            <a:r>
              <a:rPr lang="en-US" dirty="0" err="1"/>
              <a:t>stavelets</a:t>
            </a:r>
            <a:r>
              <a:rPr lang="en-US" dirty="0"/>
              <a:t> per site in 2 years, around 1 </a:t>
            </a:r>
            <a:r>
              <a:rPr lang="en-US" dirty="0" err="1"/>
              <a:t>stavelet</a:t>
            </a:r>
            <a:r>
              <a:rPr lang="en-US" dirty="0"/>
              <a:t> per day which is a ~low volume!</a:t>
            </a:r>
          </a:p>
          <a:p>
            <a:r>
              <a:rPr lang="en-US" dirty="0"/>
              <a:t>Assembly procedure</a:t>
            </a:r>
          </a:p>
          <a:p>
            <a:pPr lvl="1"/>
            <a:r>
              <a:rPr lang="en-US" dirty="0"/>
              <a:t>Receive bare sensors, QC on sensors (visual, IV)</a:t>
            </a:r>
          </a:p>
          <a:p>
            <a:pPr lvl="1"/>
            <a:r>
              <a:rPr lang="en-US" dirty="0"/>
              <a:t>Receive bare chips, QC on chip (or already done)</a:t>
            </a:r>
          </a:p>
          <a:p>
            <a:pPr lvl="1"/>
            <a:r>
              <a:rPr lang="en-US" dirty="0"/>
              <a:t>Fabricate interposer boards</a:t>
            </a:r>
          </a:p>
          <a:p>
            <a:pPr lvl="1"/>
            <a:r>
              <a:rPr lang="en-US" dirty="0"/>
              <a:t>Glue and assemble sensors and chips, QC (metrology, mechanical)</a:t>
            </a:r>
          </a:p>
          <a:p>
            <a:pPr lvl="1"/>
            <a:r>
              <a:rPr lang="en-US" dirty="0" err="1"/>
              <a:t>Wirebond</a:t>
            </a:r>
            <a:r>
              <a:rPr lang="en-US" dirty="0"/>
              <a:t>, QC 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30784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3183" y="302737"/>
            <a:ext cx="12384604" cy="884812"/>
          </a:xfrm>
        </p:spPr>
        <p:txBody>
          <a:bodyPr/>
          <a:lstStyle/>
          <a:p>
            <a:r>
              <a:rPr lang="en-US" dirty="0"/>
              <a:t>Assembly plan at SCIPP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8C810734-8F83-4509-9FE8-884C425A84AC}" type="datetime1">
              <a:rPr lang="en-US" smtClean="0"/>
              <a:t>4/16/2025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r>
              <a:rPr lang="it-IT"/>
              <a:t>Dr. Simone M. Mazza - University of California Santa Cruz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6F35B5FC-F706-4B9C-A24F-FE1A999918E3}" type="slidenum">
              <a:rPr lang="it-IT" smtClean="0"/>
              <a:pPr lvl="0"/>
              <a:t>4</a:t>
            </a:fld>
            <a:endParaRPr lang="it-IT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>
          <a:xfrm>
            <a:off x="311175" y="1403573"/>
            <a:ext cx="12745416" cy="5232145"/>
          </a:xfrm>
        </p:spPr>
        <p:txBody>
          <a:bodyPr>
            <a:normAutofit/>
          </a:bodyPr>
          <a:lstStyle/>
          <a:p>
            <a:r>
              <a:rPr lang="en-US" b="1" dirty="0"/>
              <a:t>Task 1: </a:t>
            </a:r>
            <a:r>
              <a:rPr lang="en-US" dirty="0"/>
              <a:t>Assembly ‘</a:t>
            </a:r>
            <a:r>
              <a:rPr lang="en-US" dirty="0" err="1"/>
              <a:t>stavelets</a:t>
            </a:r>
            <a:r>
              <a:rPr lang="en-US" dirty="0"/>
              <a:t>’ (16cm long parts with sensors and ASIC)</a:t>
            </a:r>
          </a:p>
          <a:p>
            <a:r>
              <a:rPr lang="en-US" dirty="0"/>
              <a:t>Identify funds and space needed</a:t>
            </a:r>
          </a:p>
          <a:p>
            <a:pPr lvl="1"/>
            <a:r>
              <a:rPr lang="en-US" dirty="0"/>
              <a:t>Fraction of tech, &gt;1 day per week</a:t>
            </a:r>
          </a:p>
          <a:p>
            <a:pPr lvl="1"/>
            <a:r>
              <a:rPr lang="en-US" dirty="0"/>
              <a:t>Postdoc</a:t>
            </a:r>
          </a:p>
          <a:p>
            <a:pPr lvl="1"/>
            <a:r>
              <a:rPr lang="en-US" dirty="0"/>
              <a:t>Space </a:t>
            </a:r>
            <a:r>
              <a:rPr lang="en-US" dirty="0">
                <a:sym typeface="Wingdings" panose="05000000000000000000" pitchFamily="2" charset="2"/>
              </a:rPr>
              <a:t> we have a laminar flow bench available and a bit of space in the clean room should open in a few years</a:t>
            </a:r>
            <a:endParaRPr lang="en-US" dirty="0"/>
          </a:p>
          <a:p>
            <a:r>
              <a:rPr lang="en-US" dirty="0"/>
              <a:t>Equipment: glue robot, dry cabinets, a fraction of a </a:t>
            </a:r>
            <a:r>
              <a:rPr lang="en-US" dirty="0" err="1"/>
              <a:t>wirebonder</a:t>
            </a:r>
            <a:r>
              <a:rPr lang="en-US" dirty="0"/>
              <a:t>?</a:t>
            </a:r>
          </a:p>
          <a:p>
            <a:pPr lvl="1"/>
            <a:r>
              <a:rPr lang="en-US" dirty="0"/>
              <a:t>We have some funds from past PED request that we’ll use for some of this equipment</a:t>
            </a:r>
          </a:p>
          <a:p>
            <a:pPr lvl="1"/>
            <a:r>
              <a:rPr lang="en-US" dirty="0">
                <a:sym typeface="Wingdings" panose="05000000000000000000" pitchFamily="2" charset="2"/>
              </a:rPr>
              <a:t> need communication to buy equipment not in the original PED </a:t>
            </a:r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23628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3183" y="302737"/>
            <a:ext cx="12384604" cy="884812"/>
          </a:xfrm>
        </p:spPr>
        <p:txBody>
          <a:bodyPr/>
          <a:lstStyle/>
          <a:p>
            <a:r>
              <a:rPr lang="en-US" dirty="0"/>
              <a:t>Assembly plan at SCIPP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8C810734-8F83-4509-9FE8-884C425A84AC}" type="datetime1">
              <a:rPr lang="en-US" smtClean="0"/>
              <a:t>4/16/2025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r>
              <a:rPr lang="it-IT"/>
              <a:t>Dr. Simone M. Mazza - University of California Santa Cruz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6F35B5FC-F706-4B9C-A24F-FE1A999918E3}" type="slidenum">
              <a:rPr lang="it-IT" smtClean="0"/>
              <a:pPr lvl="0"/>
              <a:t>5</a:t>
            </a:fld>
            <a:endParaRPr lang="it-IT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>
          <a:xfrm>
            <a:off x="311175" y="1403573"/>
            <a:ext cx="12745416" cy="5232145"/>
          </a:xfrm>
        </p:spPr>
        <p:txBody>
          <a:bodyPr>
            <a:normAutofit/>
          </a:bodyPr>
          <a:lstStyle/>
          <a:p>
            <a:r>
              <a:rPr lang="en-US" b="1" dirty="0"/>
              <a:t>Task 2: </a:t>
            </a:r>
            <a:r>
              <a:rPr lang="en-US" dirty="0"/>
              <a:t>Development of assembly procedure and components</a:t>
            </a:r>
          </a:p>
          <a:p>
            <a:r>
              <a:rPr lang="en-US" dirty="0"/>
              <a:t>Development of jigs and supports for assembly, QC and shipping</a:t>
            </a:r>
          </a:p>
          <a:p>
            <a:r>
              <a:rPr lang="en-US" dirty="0"/>
              <a:t>Define the choice of glue</a:t>
            </a:r>
          </a:p>
          <a:p>
            <a:r>
              <a:rPr lang="en-US" dirty="0"/>
              <a:t>Identify the correct glue machine for the assembly</a:t>
            </a:r>
          </a:p>
          <a:p>
            <a:r>
              <a:rPr lang="en-US" dirty="0"/>
              <a:t>… 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45128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3183" y="302737"/>
            <a:ext cx="12384604" cy="884812"/>
          </a:xfrm>
        </p:spPr>
        <p:txBody>
          <a:bodyPr/>
          <a:lstStyle/>
          <a:p>
            <a:r>
              <a:rPr lang="en-US" dirty="0"/>
              <a:t>Assembly plan at SCIPP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8C810734-8F83-4509-9FE8-884C425A84AC}" type="datetime1">
              <a:rPr lang="en-US" smtClean="0"/>
              <a:t>4/16/2025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r>
              <a:rPr lang="it-IT"/>
              <a:t>Dr. Simone M. Mazza - University of California Santa Cruz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6F35B5FC-F706-4B9C-A24F-FE1A999918E3}" type="slidenum">
              <a:rPr lang="it-IT" smtClean="0"/>
              <a:pPr lvl="0"/>
              <a:t>6</a:t>
            </a:fld>
            <a:endParaRPr lang="it-IT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>
          <a:xfrm>
            <a:off x="311175" y="1403573"/>
            <a:ext cx="12745416" cy="5232145"/>
          </a:xfrm>
        </p:spPr>
        <p:txBody>
          <a:bodyPr>
            <a:normAutofit/>
          </a:bodyPr>
          <a:lstStyle/>
          <a:p>
            <a:r>
              <a:rPr lang="en-US" b="1" dirty="0"/>
              <a:t>Task 3: </a:t>
            </a:r>
            <a:r>
              <a:rPr lang="en-US" dirty="0"/>
              <a:t>Development of </a:t>
            </a:r>
            <a:r>
              <a:rPr lang="en-US" dirty="0" err="1"/>
              <a:t>stavelet</a:t>
            </a:r>
            <a:r>
              <a:rPr lang="en-US" dirty="0"/>
              <a:t> DAQ for QC</a:t>
            </a:r>
          </a:p>
          <a:p>
            <a:r>
              <a:rPr lang="en-US" dirty="0"/>
              <a:t>Once </a:t>
            </a:r>
            <a:r>
              <a:rPr lang="en-US" dirty="0" err="1"/>
              <a:t>stavelet</a:t>
            </a:r>
            <a:r>
              <a:rPr lang="en-US" dirty="0"/>
              <a:t> is assembled we need a way to do QC on chips and sensors</a:t>
            </a:r>
          </a:p>
          <a:p>
            <a:r>
              <a:rPr lang="en-US" dirty="0"/>
              <a:t>Develop a board that ‘clamps on’ or need to be connected via </a:t>
            </a:r>
            <a:r>
              <a:rPr lang="en-US" dirty="0" err="1"/>
              <a:t>wirebonds</a:t>
            </a:r>
            <a:r>
              <a:rPr lang="en-US" dirty="0"/>
              <a:t> to operate chips and sensors</a:t>
            </a:r>
          </a:p>
          <a:p>
            <a:r>
              <a:rPr lang="en-US" dirty="0"/>
              <a:t>Develop a test station (source/X-ray gun) to scan all channels connected</a:t>
            </a:r>
          </a:p>
          <a:p>
            <a:r>
              <a:rPr lang="en-US" dirty="0"/>
              <a:t>Need engineer time to develop board and DAQ </a:t>
            </a:r>
          </a:p>
          <a:p>
            <a:r>
              <a:rPr lang="en-US" dirty="0"/>
              <a:t>…</a:t>
            </a:r>
          </a:p>
        </p:txBody>
      </p:sp>
    </p:spTree>
    <p:extLst>
      <p:ext uri="{BB962C8B-B14F-4D97-AF65-F5344CB8AC3E}">
        <p14:creationId xmlns:p14="http://schemas.microsoft.com/office/powerpoint/2010/main" val="10697299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3183" y="302737"/>
            <a:ext cx="12384604" cy="884812"/>
          </a:xfrm>
        </p:spPr>
        <p:txBody>
          <a:bodyPr/>
          <a:lstStyle/>
          <a:p>
            <a:r>
              <a:rPr lang="en-US" dirty="0"/>
              <a:t>Assembly plan at SCIPP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8C810734-8F83-4509-9FE8-884C425A84AC}" type="datetime1">
              <a:rPr lang="en-US" smtClean="0"/>
              <a:t>4/16/2025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r>
              <a:rPr lang="it-IT"/>
              <a:t>Dr. Simone M. Mazza - University of California Santa Cruz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6F35B5FC-F706-4B9C-A24F-FE1A999918E3}" type="slidenum">
              <a:rPr lang="it-IT" smtClean="0"/>
              <a:pPr lvl="0"/>
              <a:t>7</a:t>
            </a:fld>
            <a:endParaRPr lang="it-IT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>
          <a:xfrm>
            <a:off x="311175" y="1403573"/>
            <a:ext cx="12745416" cy="5232145"/>
          </a:xfrm>
        </p:spPr>
        <p:txBody>
          <a:bodyPr>
            <a:normAutofit/>
          </a:bodyPr>
          <a:lstStyle/>
          <a:p>
            <a:r>
              <a:rPr lang="en-US" b="1" dirty="0"/>
              <a:t>Task 4: </a:t>
            </a:r>
            <a:r>
              <a:rPr lang="en-US" dirty="0"/>
              <a:t>Assembly of full stave?</a:t>
            </a:r>
          </a:p>
          <a:p>
            <a:r>
              <a:rPr lang="en-US" dirty="0"/>
              <a:t>Harder because of funding and space</a:t>
            </a:r>
          </a:p>
          <a:p>
            <a:r>
              <a:rPr lang="en-US" dirty="0"/>
              <a:t>Would need significant support as we need extra equipment and construction</a:t>
            </a:r>
          </a:p>
          <a:p>
            <a:r>
              <a:rPr lang="en-US" dirty="0"/>
              <a:t>The number of </a:t>
            </a:r>
            <a:r>
              <a:rPr lang="en-US" dirty="0" err="1"/>
              <a:t>wirebonds</a:t>
            </a:r>
            <a:r>
              <a:rPr lang="en-US" dirty="0"/>
              <a:t> is minimal, it’s mostly gluing and positioning</a:t>
            </a:r>
          </a:p>
          <a:p>
            <a:r>
              <a:rPr lang="en-US" dirty="0"/>
              <a:t>But we can develop jigs and supports for it</a:t>
            </a:r>
          </a:p>
          <a:p>
            <a:r>
              <a:rPr lang="en-US" dirty="0"/>
              <a:t>Maybe done at Purdue? (where final stave sandwiching will happen)</a:t>
            </a:r>
          </a:p>
        </p:txBody>
      </p:sp>
    </p:spTree>
    <p:extLst>
      <p:ext uri="{BB962C8B-B14F-4D97-AF65-F5344CB8AC3E}">
        <p14:creationId xmlns:p14="http://schemas.microsoft.com/office/powerpoint/2010/main" val="4610455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6464F1-3F11-434B-3854-DDE4F56655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7199" y="302737"/>
            <a:ext cx="12240588" cy="1077175"/>
          </a:xfrm>
        </p:spPr>
        <p:txBody>
          <a:bodyPr/>
          <a:lstStyle/>
          <a:p>
            <a:r>
              <a:rPr lang="en-US" dirty="0"/>
              <a:t>SCIPP road-to-assembly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83B1439-7658-6E45-B70F-52C21923DF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8C810734-8F83-4509-9FE8-884C425A84AC}" type="datetime1">
              <a:rPr lang="en-US" smtClean="0"/>
              <a:t>4/16/2025</a:t>
            </a:fld>
            <a:endParaRPr lang="it-IT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4C57CB8-B91A-D12B-EEF9-53458D5107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r>
              <a:rPr lang="it-IT"/>
              <a:t>Dr. Simone M. Mazza - University of California Santa Cruz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2AD1F8F-8B49-7DC6-911A-B8927A75E4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6F35B5FC-F706-4B9C-A24F-FE1A999918E3}" type="slidenum">
              <a:rPr lang="it-IT" smtClean="0"/>
              <a:pPr lvl="0"/>
              <a:t>8</a:t>
            </a:fld>
            <a:endParaRPr lang="it-IT"/>
          </a:p>
        </p:txBody>
      </p:sp>
      <p:pic>
        <p:nvPicPr>
          <p:cNvPr id="8" name="Picture 7" descr="A diagram of a production process&#10;&#10;AI-generated content may be incorrect.">
            <a:extLst>
              <a:ext uri="{FF2B5EF4-FFF2-40B4-BE49-F238E27FC236}">
                <a16:creationId xmlns:a16="http://schemas.microsoft.com/office/drawing/2014/main" id="{FCB7F960-FE15-2CA7-BC4F-412C881CDFA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59447" y="1595935"/>
            <a:ext cx="9915167" cy="3480112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40152CFD-02D3-F1C6-033B-CB8E9C4E0164}"/>
              </a:ext>
            </a:extLst>
          </p:cNvPr>
          <p:cNvSpPr/>
          <p:nvPr/>
        </p:nvSpPr>
        <p:spPr>
          <a:xfrm>
            <a:off x="3407519" y="5149527"/>
            <a:ext cx="792088" cy="167677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1A96B96-2479-EC5C-A44D-6F79DFB209E6}"/>
              </a:ext>
            </a:extLst>
          </p:cNvPr>
          <p:cNvSpPr/>
          <p:nvPr/>
        </p:nvSpPr>
        <p:spPr>
          <a:xfrm>
            <a:off x="4152157" y="5390684"/>
            <a:ext cx="1703634" cy="180379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91271380-EADA-3634-6AF9-ECB8C9F86A47}"/>
              </a:ext>
            </a:extLst>
          </p:cNvPr>
          <p:cNvSpPr/>
          <p:nvPr/>
        </p:nvSpPr>
        <p:spPr>
          <a:xfrm>
            <a:off x="5207719" y="5644544"/>
            <a:ext cx="1224136" cy="198971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0DBA3229-A91B-7C78-8FA4-728F7E99750F}"/>
              </a:ext>
            </a:extLst>
          </p:cNvPr>
          <p:cNvSpPr/>
          <p:nvPr/>
        </p:nvSpPr>
        <p:spPr>
          <a:xfrm>
            <a:off x="6463195" y="5892624"/>
            <a:ext cx="2344923" cy="119461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75690C3B-F4DB-739F-FA31-DE5AE55E25F9}"/>
              </a:ext>
            </a:extLst>
          </p:cNvPr>
          <p:cNvSpPr txBox="1"/>
          <p:nvPr/>
        </p:nvSpPr>
        <p:spPr>
          <a:xfrm>
            <a:off x="975489" y="5048700"/>
            <a:ext cx="2152449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Demonstrator assembly</a:t>
            </a:r>
          </a:p>
          <a:p>
            <a:r>
              <a:rPr lang="en-US" dirty="0"/>
              <a:t>Develop tooling</a:t>
            </a:r>
          </a:p>
          <a:p>
            <a:r>
              <a:rPr lang="en-US" dirty="0"/>
              <a:t>Assembly X </a:t>
            </a:r>
            <a:r>
              <a:rPr lang="en-US" dirty="0" err="1"/>
              <a:t>stavelets</a:t>
            </a:r>
            <a:endParaRPr lang="en-US" dirty="0"/>
          </a:p>
          <a:p>
            <a:r>
              <a:rPr lang="en-US" dirty="0"/>
              <a:t>Full assembly</a:t>
            </a:r>
          </a:p>
          <a:p>
            <a:r>
              <a:rPr lang="en-US" dirty="0"/>
              <a:t>ITk (ATLAS) assembly</a:t>
            </a:r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223199FE-DA39-EBFF-A60E-DEE8225DD490}"/>
              </a:ext>
            </a:extLst>
          </p:cNvPr>
          <p:cNvCxnSpPr/>
          <p:nvPr/>
        </p:nvCxnSpPr>
        <p:spPr>
          <a:xfrm>
            <a:off x="783015" y="5390684"/>
            <a:ext cx="615289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0C43F3FB-8290-54F5-E17A-2F84B71FBAE3}"/>
              </a:ext>
            </a:extLst>
          </p:cNvPr>
          <p:cNvCxnSpPr/>
          <p:nvPr/>
        </p:nvCxnSpPr>
        <p:spPr>
          <a:xfrm>
            <a:off x="783015" y="5652045"/>
            <a:ext cx="615289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5ED417D6-6589-8CAF-E322-828475110355}"/>
              </a:ext>
            </a:extLst>
          </p:cNvPr>
          <p:cNvCxnSpPr/>
          <p:nvPr/>
        </p:nvCxnSpPr>
        <p:spPr>
          <a:xfrm>
            <a:off x="815231" y="5868069"/>
            <a:ext cx="615289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ectangle 17">
            <a:extLst>
              <a:ext uri="{FF2B5EF4-FFF2-40B4-BE49-F238E27FC236}">
                <a16:creationId xmlns:a16="http://schemas.microsoft.com/office/drawing/2014/main" id="{0DBA3229-A91B-7C78-8FA4-728F7E99750F}"/>
              </a:ext>
            </a:extLst>
          </p:cNvPr>
          <p:cNvSpPr/>
          <p:nvPr/>
        </p:nvSpPr>
        <p:spPr>
          <a:xfrm>
            <a:off x="3464975" y="6222206"/>
            <a:ext cx="2998220" cy="221862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5ED417D6-6589-8CAF-E322-828475110355}"/>
              </a:ext>
            </a:extLst>
          </p:cNvPr>
          <p:cNvCxnSpPr/>
          <p:nvPr/>
        </p:nvCxnSpPr>
        <p:spPr>
          <a:xfrm>
            <a:off x="815231" y="6188953"/>
            <a:ext cx="615289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6139099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84706</TotalTime>
  <Words>576</Words>
  <Application>Microsoft Office PowerPoint</Application>
  <PresentationFormat>Custom</PresentationFormat>
  <Paragraphs>79</Paragraphs>
  <Slides>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8" baseType="lpstr">
      <vt:lpstr>Arial</vt:lpstr>
      <vt:lpstr>Calibri</vt:lpstr>
      <vt:lpstr>Franklin Gothic Book</vt:lpstr>
      <vt:lpstr>Liberation Sans</vt:lpstr>
      <vt:lpstr>Liberation Serif</vt:lpstr>
      <vt:lpstr>Perpetua</vt:lpstr>
      <vt:lpstr>StarSymbol</vt:lpstr>
      <vt:lpstr>Wingdings</vt:lpstr>
      <vt:lpstr>Wingdings 2</vt:lpstr>
      <vt:lpstr>Equity</vt:lpstr>
      <vt:lpstr>PowerPoint Presentation</vt:lpstr>
      <vt:lpstr>Pre-assembly activities</vt:lpstr>
      <vt:lpstr>Assembly plan at SCIPP</vt:lpstr>
      <vt:lpstr>Assembly plan at SCIPP</vt:lpstr>
      <vt:lpstr>Assembly plan at SCIPP</vt:lpstr>
      <vt:lpstr>Assembly plan at SCIPP</vt:lpstr>
      <vt:lpstr>Assembly plan at SCIPP</vt:lpstr>
      <vt:lpstr>SCIPP road-to-assembly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Boes</dc:creator>
  <cp:lastModifiedBy>Simone Mazza</cp:lastModifiedBy>
  <cp:revision>4645</cp:revision>
  <cp:lastPrinted>2014-12-15T16:05:16Z</cp:lastPrinted>
  <dcterms:created xsi:type="dcterms:W3CDTF">2014-11-18T11:45:19Z</dcterms:created>
  <dcterms:modified xsi:type="dcterms:W3CDTF">2025-04-16T15:50:52Z</dcterms:modified>
</cp:coreProperties>
</file>