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0" r:id="rId3"/>
    <p:sldId id="263" r:id="rId4"/>
    <p:sldId id="281" r:id="rId5"/>
    <p:sldId id="283" r:id="rId6"/>
    <p:sldId id="285" r:id="rId7"/>
    <p:sldId id="279" r:id="rId8"/>
    <p:sldId id="270" r:id="rId9"/>
    <p:sldId id="284" r:id="rId10"/>
    <p:sldId id="27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101"/>
    <a:srgbClr val="03161C"/>
    <a:srgbClr val="082C37"/>
    <a:srgbClr val="000000"/>
    <a:srgbClr val="F8D8A1"/>
    <a:srgbClr val="0C0A16"/>
    <a:srgbClr val="0F043C"/>
    <a:srgbClr val="0A0817"/>
    <a:srgbClr val="0C0521"/>
    <a:srgbClr val="0417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20928C-7D87-426B-9EF7-8A1B0C65E993}" v="4" dt="2025-04-17T12:22:24.5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0" autoAdjust="0"/>
    <p:restoredTop sz="94660"/>
  </p:normalViewPr>
  <p:slideViewPr>
    <p:cSldViewPr snapToGrid="0">
      <p:cViewPr>
        <p:scale>
          <a:sx n="100" d="100"/>
          <a:sy n="100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2B3A3-2D7D-4598-AC7B-550CB18A3EAE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1F61C-7233-4D05-BA8A-2A7D407D0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09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Previous data point was at 10.2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1F61C-7233-4D05-BA8A-2A7D407D07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58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FB2EA-EBEE-D992-4961-7F56E5849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8AAE4F-665F-800E-29E9-09A5453EF0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E5DA73-B7D5-2EC2-BBBD-9839261FC2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Previous data point was at 10.2 years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B1926-6546-24F7-E6C2-BE5E74E2E6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1F61C-7233-4D05-BA8A-2A7D407D07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71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9E6FF-DAA5-A2E1-8E80-01B7D2B5B2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CB3452-C1D1-E462-2D98-CC0E5A1F8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B4ACA-E4C8-65CB-1C03-39A64E2D7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BD31-D440-49EF-AE3E-10F2D97CDE40}" type="datetime1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DCEAF-E45E-69D7-9C2D-4F848A967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61C46-A99D-A530-180F-4CBC006A4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473F-1D36-42AB-8F83-158C777B0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90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F2070-63C6-81D1-8938-AC6CCDB3D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0A8421-D728-5540-8540-1BA2F302F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EBF9B-476B-246D-02F5-5ABFC6FC1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DFA2-4FB9-4191-989E-C16165774EA4}" type="datetime1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F19D5-B2E1-C08B-CABB-D980FCE3B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9FE77-8878-2CC0-5C07-A3E6DEA53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473F-1D36-42AB-8F83-158C777B0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63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9B457C-C132-37A4-55BD-3418B2E55F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015F03-CB4A-A443-C5B0-F8E6280692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EED8B-72B6-9E8F-5AE9-44CD9F03F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3F005-B817-44C1-97DE-8186D49E391E}" type="datetime1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618AB-7915-900F-E691-307378A11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AB6A2-85DD-E6C7-B81F-F14E3A6D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473F-1D36-42AB-8F83-158C777B0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00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ACCFB-EF1C-226D-1C0D-A1B958222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5DF3E-D5D9-00FA-2775-D43A6BD85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E01D0-0839-1650-4C01-64DCB073F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0314-2642-40A9-810A-97AC87DF7E6A}" type="datetime1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4E59C-A801-4DF8-0771-C6A9279ED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56F9E-0931-A24E-9463-DF32986ED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473F-1D36-42AB-8F83-158C777B0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57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8AA6C-7364-E71D-78E0-A28AE0D1E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3888F-6A4D-6AA9-EA16-D3D5831AD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F8557-8F7E-6E7D-4C07-C32078EE4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E683E-6C1B-4426-B517-A3919D91D6C7}" type="datetime1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FC37F-AD7C-7751-5F7E-D678E9CB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120C1-216C-BF86-2383-D584154B9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473F-1D36-42AB-8F83-158C777B0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28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E218F-952E-2A86-971A-A3B4986E4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5C176-7F1E-D92B-8F08-3A8BE484F5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9DA0E9-8F8F-EBA0-2EB7-67BDC52E9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C8D8AC-6FEB-087F-D59F-6267FCD67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2A503-33B5-4F9C-B21C-5C1699216DF3}" type="datetime1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94508F-2652-9BDA-E252-A07CDB425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FE9B0F-A0E0-4885-12C3-4FB9DECA8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473F-1D36-42AB-8F83-158C777B0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24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92CD6-72CD-5EE0-9219-334C855F7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9039B-23AA-61D3-C144-68C495DD3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75A527-25F4-C308-D254-93FCDCB726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DCFF9E-7F8C-F205-0ABB-3029049A91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2F8BEC-3628-E3A6-8B76-3C48EB8953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85DE8C-B71C-5599-4364-98A77DCA7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2285-2EBD-4D71-B975-51BE8F4B5FBF}" type="datetime1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E9B046-2069-00CD-CE6A-24286F593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F6D46E-4DC3-39B6-6ABE-721B5423D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473F-1D36-42AB-8F83-158C777B0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24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4C4B9-3C7B-82FB-F883-D5D97FF4E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527073-37CB-3C5D-53C0-3F06ACD5C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D94F4-57D2-4F1E-A628-F2DA7A62265A}" type="datetime1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E3C9DF-2C5A-995C-4D11-7F3541786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283AFB-A5CA-D3DC-2288-B37826DF2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473F-1D36-42AB-8F83-158C777B0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4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650092-0B8E-947C-9301-60F24886D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A8B2-52A0-4BB7-A72B-B6BDA8441C7C}" type="datetime1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CFCDB1-91B4-C50C-04F3-C707ABDEC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12A1A4-5010-A620-D875-A6538AEF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473F-1D36-42AB-8F83-158C777B0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28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1AD1B-ED1D-9818-FD8A-4AF13A25B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B2C9C-2260-FAEC-FE86-3FA0F00DF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C3E4D2-E222-0C0B-94F5-22EAA323C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F1DD7F-2D30-6BA9-480D-743C561A7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2075-480C-4512-ABFE-97CEC818E1C4}" type="datetime1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2FC26-4479-323C-C638-B7C188540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89C60-D56D-0897-D8A2-93EDD9B81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473F-1D36-42AB-8F83-158C777B0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5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F059A-0F2D-B6CB-AF12-CE4EEA1D9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49DAEC-F2D4-FADD-A7D7-10BC54D7D2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7C5002-BCE8-11F3-62A4-3EE322815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9F09C2-4460-3C75-B662-51960D3E3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C4D58-3E95-4736-B8C1-BBCCF0F4C7BA}" type="datetime1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F6E72-6C4C-DBD1-DD46-B799FAC09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C1FD17-848C-8FBF-5D5C-3E9BB87CB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473F-1D36-42AB-8F83-158C777B0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89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D6BAAD-C979-38D4-B4A8-B7F20114B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E6475-2668-53E9-7FEB-29504DB57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A4D3F-977C-6B7D-28D1-A59C03AFA4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21B93C-D8C2-4384-8C09-58B9B5011099}" type="datetime1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74C42-20D6-264F-8781-E54BD1A9EF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9B727-B6A7-75CF-49B8-875496F97D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37473F-1D36-42AB-8F83-158C777B0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85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8E80F6-7012-C23C-E627-7CFFADA0E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381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63A64D-CDCD-2E1D-8E72-7187F575C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267" y="2350019"/>
            <a:ext cx="9144000" cy="2289714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Congenial" panose="02000503040000020004" pitchFamily="2" charset="0"/>
              </a:rPr>
              <a:t>Tile Aging Study (Update)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687C93-13FB-364D-3E1C-B75013AEF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267" y="5425088"/>
            <a:ext cx="3361267" cy="109590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Congenial" panose="02000503040000020004" pitchFamily="2" charset="0"/>
              </a:rPr>
              <a:t>Jerad Johanningmeier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Congenial" panose="02000503040000020004" pitchFamily="2" charset="0"/>
              </a:rPr>
              <a:t>Advisor: Dr. Megan Connors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Congenial" panose="02000503040000020004" pitchFamily="2" charset="0"/>
              </a:rPr>
              <a:t>4/18/2024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1216080-DD93-82C3-16AE-CF34260463A7}"/>
              </a:ext>
            </a:extLst>
          </p:cNvPr>
          <p:cNvCxnSpPr>
            <a:cxnSpLocks/>
          </p:cNvCxnSpPr>
          <p:nvPr/>
        </p:nvCxnSpPr>
        <p:spPr>
          <a:xfrm flipH="1" flipV="1">
            <a:off x="59267" y="2075873"/>
            <a:ext cx="6036733" cy="67734"/>
          </a:xfrm>
          <a:prstGeom prst="line">
            <a:avLst/>
          </a:prstGeom>
          <a:ln>
            <a:solidFill>
              <a:srgbClr val="F8D8A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308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2C7C0-52B7-3E43-E4FD-7D1292067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solidFill>
                  <a:schemeClr val="bg1"/>
                </a:solidFill>
                <a:latin typeface="Congenial" panose="02000503040000020004" pitchFamily="2" charset="0"/>
              </a:rPr>
              <a:t>Refrences</a:t>
            </a:r>
            <a:endParaRPr lang="en-US">
              <a:solidFill>
                <a:schemeClr val="bg1"/>
              </a:solidFill>
              <a:latin typeface="Congenial" panose="02000503040000020004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587E6-A5CA-697A-0410-BEF18E4DD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10512424" cy="3811588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ongenial" panose="02000503040000020004" pitchFamily="2" charset="0"/>
              </a:rPr>
              <a:t>[1]    J. Abdallah, et al., The production and qualification of scintillator tiles for the ATLAS hadronic calorimeter, ATLAS note ATL-TILECAL-PUB-2007-010, (2007) </a:t>
            </a:r>
          </a:p>
          <a:p>
            <a:r>
              <a:rPr lang="en-US" sz="1800" dirty="0">
                <a:solidFill>
                  <a:schemeClr val="bg1"/>
                </a:solidFill>
                <a:latin typeface="Congenial" panose="02000503040000020004" pitchFamily="2" charset="0"/>
              </a:rPr>
              <a:t>[2]    </a:t>
            </a:r>
            <a:r>
              <a:rPr lang="en-US" sz="1800" dirty="0" err="1">
                <a:solidFill>
                  <a:schemeClr val="bg1"/>
                </a:solidFill>
                <a:latin typeface="Congenial" panose="02000503040000020004" pitchFamily="2" charset="0"/>
              </a:rPr>
              <a:t>Aidala</a:t>
            </a:r>
            <a:r>
              <a:rPr lang="en-US" sz="1800" dirty="0">
                <a:solidFill>
                  <a:schemeClr val="bg1"/>
                </a:solidFill>
                <a:latin typeface="Congenial" panose="02000503040000020004" pitchFamily="2" charset="0"/>
              </a:rPr>
              <a:t>, C.A. Design and Beam Test Results for the </a:t>
            </a:r>
            <a:r>
              <a:rPr lang="en-US" sz="1800" dirty="0" err="1">
                <a:solidFill>
                  <a:schemeClr val="bg1"/>
                </a:solidFill>
                <a:latin typeface="Congenial" panose="02000503040000020004" pitchFamily="2" charset="0"/>
              </a:rPr>
              <a:t>sPHENIX</a:t>
            </a:r>
            <a:r>
              <a:rPr lang="en-US" sz="1800" dirty="0">
                <a:solidFill>
                  <a:schemeClr val="bg1"/>
                </a:solidFill>
                <a:latin typeface="Congenial" panose="02000503040000020004" pitchFamily="2" charset="0"/>
              </a:rPr>
              <a:t> Electromagnetic and Hadronic Calorimeter Prototypes. arXiv:1704.01461 [</a:t>
            </a:r>
            <a:r>
              <a:rPr lang="en-US" sz="1800" dirty="0" err="1">
                <a:solidFill>
                  <a:schemeClr val="bg1"/>
                </a:solidFill>
                <a:latin typeface="Congenial" panose="02000503040000020004" pitchFamily="2" charset="0"/>
              </a:rPr>
              <a:t>physics.ins</a:t>
            </a:r>
            <a:r>
              <a:rPr lang="en-US" sz="1800" dirty="0">
                <a:solidFill>
                  <a:schemeClr val="bg1"/>
                </a:solidFill>
                <a:latin typeface="Congenial" panose="02000503040000020004" pitchFamily="2" charset="0"/>
              </a:rPr>
              <a:t>-det] (2017)</a:t>
            </a:r>
          </a:p>
          <a:p>
            <a:r>
              <a:rPr lang="en-US" sz="1800" dirty="0">
                <a:solidFill>
                  <a:schemeClr val="bg1"/>
                </a:solidFill>
                <a:latin typeface="Congenial" panose="02000503040000020004" pitchFamily="2" charset="0"/>
              </a:rPr>
              <a:t>[3]    J. </a:t>
            </a:r>
            <a:r>
              <a:rPr lang="en-US" sz="1800" dirty="0" err="1">
                <a:solidFill>
                  <a:schemeClr val="bg1"/>
                </a:solidFill>
                <a:latin typeface="Congenial" panose="02000503040000020004" pitchFamily="2" charset="0"/>
              </a:rPr>
              <a:t>Tutterow</a:t>
            </a:r>
            <a:r>
              <a:rPr lang="en-US" sz="1800" dirty="0">
                <a:solidFill>
                  <a:schemeClr val="bg1"/>
                </a:solidFill>
                <a:latin typeface="Congenial" panose="02000503040000020004" pitchFamily="2" charset="0"/>
              </a:rPr>
              <a:t>, Aging Studies of </a:t>
            </a:r>
            <a:r>
              <a:rPr lang="en-US" sz="1800" dirty="0" err="1">
                <a:solidFill>
                  <a:schemeClr val="bg1"/>
                </a:solidFill>
                <a:latin typeface="Congenial" panose="02000503040000020004" pitchFamily="2" charset="0"/>
              </a:rPr>
              <a:t>sPHENIX</a:t>
            </a:r>
            <a:r>
              <a:rPr lang="en-US" sz="1800" dirty="0">
                <a:solidFill>
                  <a:schemeClr val="bg1"/>
                </a:solidFill>
                <a:latin typeface="Congenial" panose="02000503040000020004" pitchFamily="2" charset="0"/>
              </a:rPr>
              <a:t> Hadronic Calorimeter Scintillating Tiles (2021)</a:t>
            </a:r>
          </a:p>
          <a:p>
            <a:r>
              <a:rPr lang="en-US" sz="1800" dirty="0">
                <a:solidFill>
                  <a:schemeClr val="bg1"/>
                </a:solidFill>
                <a:latin typeface="Congenial" panose="02000503040000020004" pitchFamily="2" charset="0"/>
              </a:rPr>
              <a:t>[4]    S. Ali, Effects of aging on scintillating hadronic calorimeter tiles (2018)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0FF7A6-0154-50BB-D598-5501E9E01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473F-1D36-42AB-8F83-158C777B0D20}" type="slidenum">
              <a:rPr lang="en-US" sz="1800" smtClean="0">
                <a:solidFill>
                  <a:schemeClr val="bg1"/>
                </a:solidFill>
              </a:rPr>
              <a:t>10</a:t>
            </a:fld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46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FCCA9-3BCD-904F-601E-D753359A4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5193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ngenial" panose="02000503040000020004" pitchFamily="2" charset="0"/>
              </a:rPr>
              <a:t>Objectives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7B3AF4-6665-EE9B-F16F-311B23520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81667"/>
            <a:ext cx="10573279" cy="485725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b="1" dirty="0">
                <a:solidFill>
                  <a:srgbClr val="FFFF00"/>
                </a:solidFill>
                <a:latin typeface="Congenial" panose="02000503040000020004" pitchFamily="2" charset="0"/>
              </a:rPr>
              <a:t>How does aging affect the performance of the scintillator tiles?</a:t>
            </a:r>
          </a:p>
          <a:p>
            <a:pPr>
              <a:spcBef>
                <a:spcPts val="0"/>
              </a:spcBef>
            </a:pPr>
            <a:endParaRPr lang="en-US" sz="2400" b="1" dirty="0">
              <a:solidFill>
                <a:schemeClr val="bg1"/>
              </a:solidFill>
              <a:latin typeface="Congenial" panose="02000503040000020004" pitchFamily="2" charset="0"/>
            </a:endParaRPr>
          </a:p>
          <a:p>
            <a:pPr>
              <a:spcBef>
                <a:spcPts val="0"/>
              </a:spcBef>
            </a:pPr>
            <a:endParaRPr lang="en-US" sz="2400" b="1" dirty="0">
              <a:solidFill>
                <a:schemeClr val="bg1"/>
              </a:solidFill>
              <a:latin typeface="Congenial" panose="02000503040000020004" pitchFamily="2" charset="0"/>
            </a:endParaRPr>
          </a:p>
          <a:p>
            <a:pPr>
              <a:spcBef>
                <a:spcPts val="0"/>
              </a:spcBef>
            </a:pPr>
            <a:r>
              <a:rPr lang="en-US" sz="2400" b="1" dirty="0">
                <a:solidFill>
                  <a:srgbClr val="FFFF00"/>
                </a:solidFill>
                <a:latin typeface="Congenial" panose="02000503040000020004" pitchFamily="2" charset="0"/>
              </a:rPr>
              <a:t>Tile Testing: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ongenial" panose="02000503040000020004" pitchFamily="2" charset="0"/>
              </a:rPr>
              <a:t>Monitor the performance of scintillator tiles over time and ensure that they will maintain consistent performance for their reuse in ePIC.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chemeClr val="bg1"/>
              </a:solidFill>
              <a:latin typeface="Congenial" panose="02000503040000020004" pitchFamily="2" charset="0"/>
            </a:endParaRPr>
          </a:p>
          <a:p>
            <a:pPr>
              <a:spcBef>
                <a:spcPts val="0"/>
              </a:spcBef>
            </a:pPr>
            <a:r>
              <a:rPr lang="en-US" sz="2400" b="1" dirty="0">
                <a:solidFill>
                  <a:srgbClr val="FFFF00"/>
                </a:solidFill>
                <a:latin typeface="Congenial" panose="02000503040000020004" pitchFamily="2" charset="0"/>
              </a:rPr>
              <a:t>Tile Baking: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ongenial" panose="02000503040000020004" pitchFamily="2" charset="0"/>
              </a:rPr>
              <a:t>By baking tiles we accelerate their aging, allowing us to measure how they will perform in the future.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chemeClr val="bg1"/>
              </a:solidFill>
              <a:latin typeface="Congenial" panose="02000503040000020004" pitchFamily="2" charset="0"/>
            </a:endParaRPr>
          </a:p>
          <a:p>
            <a:pPr>
              <a:spcBef>
                <a:spcPts val="0"/>
              </a:spcBef>
            </a:pPr>
            <a:endParaRPr lang="en-US" sz="2400" dirty="0">
              <a:solidFill>
                <a:schemeClr val="bg1"/>
              </a:solidFill>
              <a:latin typeface="Congenial" panose="02000503040000020004" pitchFamily="2" charset="0"/>
            </a:endParaRPr>
          </a:p>
          <a:p>
            <a:pPr>
              <a:spcBef>
                <a:spcPts val="0"/>
              </a:spcBef>
            </a:pPr>
            <a:endParaRPr lang="en-US" sz="2400" dirty="0">
              <a:solidFill>
                <a:schemeClr val="bg1"/>
              </a:solidFill>
              <a:latin typeface="Congenial" panose="02000503040000020004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2D102F-5EDF-9A20-007B-B00B0FE97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473F-1D36-42AB-8F83-158C777B0D20}" type="slidenum">
              <a:rPr lang="en-US" sz="1800" smtClean="0">
                <a:solidFill>
                  <a:schemeClr val="bg1"/>
                </a:solidFill>
              </a:rPr>
              <a:t>2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063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FCCA9-3BCD-904F-601E-D753359A4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5193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ngenial" panose="02000503040000020004" pitchFamily="2" charset="0"/>
              </a:rPr>
              <a:t>Recap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7B3AF4-6665-EE9B-F16F-311B23520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81667"/>
            <a:ext cx="10573279" cy="485725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FFFF00"/>
                </a:solidFill>
                <a:latin typeface="Congenial" panose="02000503040000020004" pitchFamily="2" charset="0"/>
              </a:rPr>
              <a:t>Tile Testing: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FFFF00"/>
              </a:solidFill>
              <a:latin typeface="Congenial" panose="02000503040000020004" pitchFamily="2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ongenial" panose="02000503040000020004" pitchFamily="2" charset="0"/>
              </a:rPr>
              <a:t>10 Tiles are attached to </a:t>
            </a:r>
            <a:r>
              <a:rPr lang="en-US" sz="2400" dirty="0">
                <a:solidFill>
                  <a:schemeClr val="bg1"/>
                </a:solidFill>
              </a:rPr>
              <a:t>Hamamatsu S12572-33-015P </a:t>
            </a:r>
            <a:r>
              <a:rPr lang="en-US" sz="2400" dirty="0">
                <a:solidFill>
                  <a:schemeClr val="bg1"/>
                </a:solidFill>
                <a:latin typeface="Congenial" panose="02000503040000020004" pitchFamily="2" charset="0"/>
              </a:rPr>
              <a:t>SiPMs at 68V. (Top and bottom tiles are reference tiles)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chemeClr val="bg1"/>
              </a:solidFill>
              <a:latin typeface="Congenial" panose="02000503040000020004" pitchFamily="2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ongenial" panose="02000503040000020004" pitchFamily="2" charset="0"/>
              </a:rPr>
              <a:t>The performance of the tiles is determined by a Performance Ratio (PR). MPVs are found from the landau curve of the events histogram.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chemeClr val="bg1"/>
              </a:solidFill>
              <a:latin typeface="Congenial" panose="02000503040000020004" pitchFamily="2" charset="0"/>
            </a:endParaRPr>
          </a:p>
          <a:p>
            <a:pPr>
              <a:spcBef>
                <a:spcPts val="0"/>
              </a:spcBef>
            </a:pPr>
            <a:endParaRPr lang="en-US" sz="2400" dirty="0">
              <a:solidFill>
                <a:schemeClr val="bg1"/>
              </a:solidFill>
              <a:latin typeface="Congenial" panose="02000503040000020004" pitchFamily="2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ongenial" panose="02000503040000020004" pitchFamily="2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ongenial" panose="02000503040000020004" pitchFamily="2" charset="0"/>
            </a:endParaRPr>
          </a:p>
          <a:p>
            <a:pPr>
              <a:spcBef>
                <a:spcPts val="0"/>
              </a:spcBef>
            </a:pPr>
            <a:endParaRPr lang="en-US" sz="2400" dirty="0">
              <a:solidFill>
                <a:schemeClr val="bg1"/>
              </a:solidFill>
              <a:latin typeface="Congenial" panose="02000503040000020004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2D102F-5EDF-9A20-007B-B00B0FE97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473F-1D36-42AB-8F83-158C777B0D20}" type="slidenum">
              <a:rPr lang="en-US" sz="1800" smtClean="0">
                <a:solidFill>
                  <a:schemeClr val="bg1"/>
                </a:solidFill>
              </a:rPr>
              <a:t>3</a:t>
            </a:fld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F426D4-C8CF-8D8B-6838-3B9A15D59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190" y="4316677"/>
            <a:ext cx="2249619" cy="749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3DF7B8-A618-2F83-E6EA-FCECCDF35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038" y="277786"/>
            <a:ext cx="3655800" cy="60054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2AC911-BD4A-BEB2-2F4C-5028C33103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181" y="1481667"/>
            <a:ext cx="6748857" cy="394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3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FCCA9-3BCD-904F-601E-D753359A4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5193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ngenial" panose="02000503040000020004" pitchFamily="2" charset="0"/>
              </a:rPr>
              <a:t>Recap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7B3AF4-6665-EE9B-F16F-311B23520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1481667"/>
            <a:ext cx="5863162" cy="485725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FFFF00"/>
                </a:solidFill>
                <a:latin typeface="Congenial" panose="02000503040000020004" pitchFamily="2" charset="0"/>
              </a:rPr>
              <a:t>Tile Baking: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FFFF00"/>
              </a:solidFill>
              <a:latin typeface="Congenial" panose="02000503040000020004" pitchFamily="2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ongenial" panose="02000503040000020004" pitchFamily="2" charset="0"/>
              </a:rPr>
              <a:t>Procedure had tiles baked 4 at a time, at a target temperature of 60°C with testing breaks every 72 hours. </a:t>
            </a:r>
          </a:p>
          <a:p>
            <a:pPr>
              <a:spcBef>
                <a:spcPts val="0"/>
              </a:spcBef>
            </a:pPr>
            <a:endParaRPr lang="en-US" sz="2000" dirty="0">
              <a:solidFill>
                <a:schemeClr val="bg1"/>
              </a:solidFill>
              <a:latin typeface="Congenial" panose="02000503040000020004" pitchFamily="2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ongenial" panose="02000503040000020004" pitchFamily="2" charset="0"/>
              </a:rPr>
              <a:t>3x DS18B20 temperature sensors for the temperature of each shelf in the oven as well as the room. (data recorded by an Arduino and read by python script)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ongenial" panose="02000503040000020004" pitchFamily="2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ongenial" panose="02000503040000020004" pitchFamily="2" charset="0"/>
              </a:rPr>
              <a:t>It was found that the heating element was causing additional aging through radiation, aluminum shielding was added, after 10 years of aging, to prevent this.</a:t>
            </a:r>
            <a:endParaRPr lang="en-US" sz="2400" dirty="0">
              <a:solidFill>
                <a:schemeClr val="bg1"/>
              </a:solidFill>
              <a:latin typeface="Congenial" panose="02000503040000020004" pitchFamily="2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ongenial" panose="02000503040000020004" pitchFamily="2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ongenial" panose="02000503040000020004" pitchFamily="2" charset="0"/>
            </a:endParaRPr>
          </a:p>
          <a:p>
            <a:pPr>
              <a:spcBef>
                <a:spcPts val="0"/>
              </a:spcBef>
            </a:pPr>
            <a:endParaRPr lang="en-US" sz="2000" dirty="0">
              <a:solidFill>
                <a:schemeClr val="bg1"/>
              </a:solidFill>
              <a:latin typeface="Congenial" panose="02000503040000020004" pitchFamily="2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ongenial" panose="02000503040000020004" pitchFamily="2" charset="0"/>
            </a:endParaRP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FFFF00"/>
              </a:solidFill>
              <a:latin typeface="Congenial" panose="02000503040000020004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2D102F-5EDF-9A20-007B-B00B0FE97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473F-1D36-42AB-8F83-158C777B0D20}" type="slidenum">
              <a:rPr lang="en-US" sz="1800" smtClean="0">
                <a:solidFill>
                  <a:schemeClr val="bg1"/>
                </a:solidFill>
              </a:rPr>
              <a:t>4</a:t>
            </a:fld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0C7D5A-16C4-C881-C222-DE7AD79CD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807" y="412750"/>
            <a:ext cx="4471260" cy="594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ECDA13-1450-DEB7-47A1-475A28DFB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807" y="412750"/>
            <a:ext cx="4471260" cy="595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1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E14587E6-A5CA-697A-0410-BEF18E4DD843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839788" y="365760"/>
                <a:ext cx="10512424" cy="5990590"/>
              </a:xfrm>
            </p:spPr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𝐴𝑟𝑟h𝑒h𝑖𝑢𝑠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𝑅𝑒𝑎𝑐𝑡𝑖𝑜𝑛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𝑅𝑎𝑡𝑒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𝑑𝐴</m:t>
                        </m:r>
                      </m:num>
                      <m:den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𝑅𝑇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Congenial" panose="02000503040000020004" pitchFamily="2" charset="0"/>
                  </a:rPr>
                  <a:t>  [1]</a:t>
                </a:r>
              </a:p>
              <a:p>
                <a:endParaRPr lang="en-US" sz="2000" dirty="0">
                  <a:solidFill>
                    <a:schemeClr val="bg1"/>
                  </a:solidFill>
                  <a:latin typeface="Congenial" panose="02000503040000020004" pitchFamily="2" charset="0"/>
                </a:endParaRPr>
              </a:p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Congenial" panose="02000503040000020004" pitchFamily="2" charset="0"/>
                  </a:rPr>
                  <a:t>Where </a:t>
                </a:r>
                <a:r>
                  <a:rPr lang="en-US" sz="2000" i="1" dirty="0">
                    <a:solidFill>
                      <a:schemeClr val="bg1"/>
                    </a:solidFill>
                    <a:latin typeface="Congenial" panose="02000503040000020004" pitchFamily="2" charset="0"/>
                  </a:rPr>
                  <a:t>A </a:t>
                </a:r>
                <a:r>
                  <a:rPr lang="en-US" sz="2000" dirty="0">
                    <a:solidFill>
                      <a:schemeClr val="bg1"/>
                    </a:solidFill>
                    <a:latin typeface="Congenial" panose="02000503040000020004" pitchFamily="2" charset="0"/>
                  </a:rPr>
                  <a:t>is the concentration of the scintillation dopants,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i="1" dirty="0">
                    <a:solidFill>
                      <a:schemeClr val="bg1"/>
                    </a:solidFill>
                    <a:latin typeface="Congenial" panose="02000503040000020004" pitchFamily="2" charset="0"/>
                  </a:rPr>
                  <a:t> </a:t>
                </a:r>
                <a:r>
                  <a:rPr lang="en-US" sz="2000" dirty="0">
                    <a:solidFill>
                      <a:schemeClr val="bg1"/>
                    </a:solidFill>
                    <a:latin typeface="Congenial" panose="02000503040000020004" pitchFamily="2" charset="0"/>
                  </a:rPr>
                  <a:t>is the reaction constant, </a:t>
                </a:r>
                <a:r>
                  <a:rPr lang="en-US" sz="2000" i="1" dirty="0">
                    <a:solidFill>
                      <a:schemeClr val="bg1"/>
                    </a:solidFill>
                    <a:latin typeface="Congenial" panose="02000503040000020004" pitchFamily="2" charset="0"/>
                  </a:rPr>
                  <a:t>E </a:t>
                </a:r>
                <a:r>
                  <a:rPr lang="en-US" sz="2000" dirty="0">
                    <a:solidFill>
                      <a:schemeClr val="bg1"/>
                    </a:solidFill>
                    <a:latin typeface="Congenial" panose="02000503040000020004" pitchFamily="2" charset="0"/>
                  </a:rPr>
                  <a:t>is the activation energy, </a:t>
                </a:r>
                <a:r>
                  <a:rPr lang="en-US" sz="2000" i="1" dirty="0">
                    <a:solidFill>
                      <a:schemeClr val="bg1"/>
                    </a:solidFill>
                    <a:latin typeface="Congenial" panose="02000503040000020004" pitchFamily="2" charset="0"/>
                  </a:rPr>
                  <a:t>R</a:t>
                </a:r>
                <a:r>
                  <a:rPr lang="en-US" sz="2000" dirty="0">
                    <a:solidFill>
                      <a:schemeClr val="bg1"/>
                    </a:solidFill>
                    <a:latin typeface="Congenial" panose="02000503040000020004" pitchFamily="2" charset="0"/>
                  </a:rPr>
                  <a:t> is the gas constant and </a:t>
                </a:r>
                <a:r>
                  <a:rPr lang="en-US" sz="2000" i="1" dirty="0">
                    <a:solidFill>
                      <a:schemeClr val="bg1"/>
                    </a:solidFill>
                    <a:latin typeface="Congenial" panose="02000503040000020004" pitchFamily="2" charset="0"/>
                  </a:rPr>
                  <a:t>T</a:t>
                </a:r>
                <a:r>
                  <a:rPr lang="en-US" sz="2000" dirty="0">
                    <a:solidFill>
                      <a:schemeClr val="bg1"/>
                    </a:solidFill>
                    <a:latin typeface="Congenial" panose="02000503040000020004" pitchFamily="2" charset="0"/>
                  </a:rPr>
                  <a:t> is temperature.</a:t>
                </a:r>
              </a:p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Congenial" panose="02000503040000020004" pitchFamily="2" charset="0"/>
                  </a:rPr>
                  <a:t>By taking a ratio of the reaction rate in the oven to the reaction rate at room temp we obtain a factor that can be used to scale the elapsed time to the proper accelerated age.</a:t>
                </a:r>
              </a:p>
              <a:p>
                <a:pPr algn="ctr"/>
                <a:endParaRPr lang="en-US" sz="2000" dirty="0">
                  <a:solidFill>
                    <a:schemeClr val="bg1"/>
                  </a:solidFill>
                  <a:latin typeface="Congenial" panose="02000503040000020004" pitchFamily="2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𝐴𝑣𝑒𝑟𝑎𝑔𝑒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𝑎𝑔𝑖𝑛𝑔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white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white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white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𝑜𝑣𝑒𝑛</m:t>
                                      </m:r>
                                    </m:sub>
                                  </m:sSub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kumimoji="0" lang="en-US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sSub>
                                    <m:sSubPr>
                                      <m:ctrlP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white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white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kumimoji="0" lang="en-US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white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𝑟𝑜𝑜𝑚</m:t>
                                      </m:r>
                                    </m:sub>
                                  </m:sSub>
                                </m:den>
                              </m:f>
                            </m:sup>
                          </m:sSup>
                        </m:den>
                      </m:f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genial" panose="02000503040000020004" pitchFamily="2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genial" panose="02000503040000020004" pitchFamily="2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genial" panose="02000503040000020004" pitchFamily="2" charset="0"/>
                  </a:rPr>
                  <a:t>My python script uses a constant room temperature of 20</a:t>
                </a:r>
                <a:r>
                  <a:rPr lang="en-US" sz="2000" dirty="0">
                    <a:solidFill>
                      <a:schemeClr val="bg1"/>
                    </a:solidFill>
                    <a:latin typeface="Congenial" panose="02000503040000020004" pitchFamily="2" charset="0"/>
                  </a:rPr>
                  <a:t>°C and the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genial" panose="02000503040000020004" pitchFamily="2" charset="0"/>
                  </a:rPr>
                  <a:t> is the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ngenial" panose="02000503040000020004" pitchFamily="2" charset="0"/>
                  </a:rPr>
                  <a:t> time between measurements. Aging is calculated for each sensor in the oven and then averaged to obtain the average aging for all 4 tiles being baked. These average age values for each measurement are then summed over the course of the bake.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1800" b="0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genial" panose="02000503040000020004" pitchFamily="2" charset="0"/>
                  <a:ea typeface="+mn-ea"/>
                  <a:cs typeface="+mn-cs"/>
                </a:endParaRPr>
              </a:p>
              <a:p>
                <a:pPr>
                  <a:defRPr/>
                </a:pPr>
                <a:r>
                  <a:rPr lang="en-US" sz="1200" i="1" dirty="0">
                    <a:solidFill>
                      <a:schemeClr val="bg1"/>
                    </a:solidFill>
                    <a:latin typeface="Congenial" panose="02000503040000020004" pitchFamily="2" charset="0"/>
                  </a:rPr>
                  <a:t>J. Abdallah, et al., The production and qualification of scintillator tiles for the ATLAS hadronic calorimeter, ATLAS note ATL-TILECAL-PUB-2007-010, (2007) 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genial" panose="02000503040000020004" pitchFamily="2" charset="0"/>
                  <a:ea typeface="+mn-ea"/>
                  <a:cs typeface="+mn-cs"/>
                </a:endParaRPr>
              </a:p>
              <a:p>
                <a:pPr algn="ctr"/>
                <a:endParaRPr lang="en-US" sz="1800" dirty="0">
                  <a:solidFill>
                    <a:schemeClr val="bg1"/>
                  </a:solidFill>
                  <a:latin typeface="Congenial" panose="02000503040000020004" pitchFamily="2" charset="0"/>
                </a:endParaRPr>
              </a:p>
              <a:p>
                <a:pPr algn="ctr"/>
                <a:endParaRPr lang="en-US" sz="1800" dirty="0">
                  <a:solidFill>
                    <a:schemeClr val="bg1"/>
                  </a:solidFill>
                  <a:latin typeface="Congenial" panose="02000503040000020004" pitchFamily="2" charset="0"/>
                </a:endParaRPr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E14587E6-A5CA-697A-0410-BEF18E4DD8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839788" y="365760"/>
                <a:ext cx="10512424" cy="5990590"/>
              </a:xfrm>
              <a:blipFill>
                <a:blip r:embed="rId2"/>
                <a:stretch>
                  <a:fillRect l="-348" r="-812" b="-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0FF7A6-0154-50BB-D598-5501E9E01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473F-1D36-42AB-8F83-158C777B0D20}" type="slidenum">
              <a:rPr lang="en-US" sz="1800" smtClean="0">
                <a:solidFill>
                  <a:schemeClr val="bg1"/>
                </a:solidFill>
              </a:rPr>
              <a:t>5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653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E504B7-E0B2-DA8C-B45D-D5FD261D3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8F68-EE76-00B7-432F-461F7F336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5193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ngenial" panose="02000503040000020004" pitchFamily="2" charset="0"/>
              </a:rPr>
              <a:t>Recap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673CA7-C065-29F8-E4E8-EC0D04E4A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81667"/>
            <a:ext cx="4177485" cy="485725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FFFF00"/>
                </a:solidFill>
                <a:latin typeface="Congenial" panose="02000503040000020004" pitchFamily="2" charset="0"/>
              </a:rPr>
              <a:t>Tile Baking:</a:t>
            </a:r>
          </a:p>
          <a:p>
            <a:pPr>
              <a:spcBef>
                <a:spcPts val="0"/>
              </a:spcBef>
            </a:pPr>
            <a:endParaRPr lang="en-US" sz="2400" dirty="0">
              <a:solidFill>
                <a:schemeClr val="bg1"/>
              </a:solidFill>
              <a:latin typeface="Congenial" panose="02000503040000020004" pitchFamily="2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  <a:latin typeface="Congenial" panose="02000503040000020004" pitchFamily="2" charset="0"/>
              </a:rPr>
              <a:t>This shows how temperature/aging data is recorded</a:t>
            </a:r>
          </a:p>
          <a:p>
            <a:pPr>
              <a:spcBef>
                <a:spcPts val="0"/>
              </a:spcBef>
            </a:pPr>
            <a:endParaRPr lang="en-US" sz="1800" dirty="0">
              <a:solidFill>
                <a:schemeClr val="bg1"/>
              </a:solidFill>
              <a:latin typeface="Congenial" panose="02000503040000020004" pitchFamily="2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  <a:latin typeface="Congenial" panose="02000503040000020004" pitchFamily="2" charset="0"/>
              </a:rPr>
              <a:t>The oven thermostat was not working properly for the last two months of baking. This resulted in random dips in temperature.</a:t>
            </a:r>
          </a:p>
          <a:p>
            <a:pPr>
              <a:spcBef>
                <a:spcPts val="0"/>
              </a:spcBef>
            </a:pPr>
            <a:endParaRPr lang="en-US" sz="1800" dirty="0">
              <a:solidFill>
                <a:schemeClr val="bg1"/>
              </a:solidFill>
              <a:latin typeface="Congenial" panose="02000503040000020004" pitchFamily="2" charset="0"/>
            </a:endParaRP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  <a:latin typeface="Congenial" panose="02000503040000020004" pitchFamily="2" charset="0"/>
              </a:rPr>
              <a:t>This was left alone as the decrease in temperatures did not result in any additional stress and the effects should be statistically insignificant.</a:t>
            </a:r>
          </a:p>
          <a:p>
            <a:pPr>
              <a:spcBef>
                <a:spcPts val="0"/>
              </a:spcBef>
            </a:pPr>
            <a:endParaRPr lang="en-US" sz="1800" dirty="0">
              <a:solidFill>
                <a:srgbClr val="FFFF00"/>
              </a:solidFill>
              <a:latin typeface="Congenial" panose="02000503040000020004" pitchFamily="2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  <a:latin typeface="Congenial" panose="02000503040000020004" pitchFamily="2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ongenial" panose="02000503040000020004" pitchFamily="2" charset="0"/>
            </a:endParaRPr>
          </a:p>
          <a:p>
            <a:pPr>
              <a:spcBef>
                <a:spcPts val="0"/>
              </a:spcBef>
            </a:pPr>
            <a:endParaRPr lang="en-US" sz="2000" dirty="0">
              <a:solidFill>
                <a:schemeClr val="bg1"/>
              </a:solidFill>
              <a:latin typeface="Congenial" panose="02000503040000020004" pitchFamily="2" charset="0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ongenial" panose="02000503040000020004" pitchFamily="2" charset="0"/>
            </a:endParaRP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FFFF00"/>
              </a:solidFill>
              <a:latin typeface="Congenial" panose="02000503040000020004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B345CE-CD5A-DC5C-ED00-6A0757A56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473F-1D36-42AB-8F83-158C777B0D20}" type="slidenum">
              <a:rPr lang="en-US" sz="1800" smtClean="0">
                <a:solidFill>
                  <a:schemeClr val="bg1"/>
                </a:solidFill>
              </a:rPr>
              <a:t>6</a:t>
            </a:fld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65E8F4-E6F4-930A-826C-2E3C2D7F6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531" y="301432"/>
            <a:ext cx="675023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21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FCCA9-3BCD-904F-601E-D753359A4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5193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ngenial" panose="02000503040000020004" pitchFamily="2" charset="0"/>
              </a:rPr>
              <a:t>ATLAS Baking Study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7B3AF4-6665-EE9B-F16F-311B23520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109132"/>
            <a:ext cx="10573279" cy="1575701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Two samples were kept at a temperature of 70</a:t>
            </a:r>
            <a:r>
              <a:rPr lang="en-US" sz="2000" dirty="0">
                <a:solidFill>
                  <a:schemeClr val="bg1"/>
                </a:solidFill>
                <a:latin typeface="Congenial" panose="02000503040000020004" pitchFamily="2" charset="0"/>
              </a:rPr>
              <a:t>°C</a:t>
            </a:r>
            <a:r>
              <a:rPr lang="en-US" sz="2000" dirty="0">
                <a:solidFill>
                  <a:schemeClr val="bg1"/>
                </a:solidFill>
              </a:rPr>
              <a:t> for 25 days with intermittent breaks for measurements (approx. 16 years of aging)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This study concluded the total </a:t>
            </a:r>
            <a:r>
              <a:rPr lang="en-US" sz="2000" dirty="0" err="1">
                <a:solidFill>
                  <a:srgbClr val="FFFF00"/>
                </a:solidFill>
              </a:rPr>
              <a:t>degredation</a:t>
            </a:r>
            <a:r>
              <a:rPr lang="en-US" sz="2000" dirty="0">
                <a:solidFill>
                  <a:srgbClr val="FFFF00"/>
                </a:solidFill>
              </a:rPr>
              <a:t> caused by natural aging should not exceed10% after 10 years of operation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  <a:latin typeface="Congenial" panose="02000503040000020004" pitchFamily="2" charset="0"/>
            </a:endParaRPr>
          </a:p>
          <a:p>
            <a:pPr>
              <a:spcBef>
                <a:spcPts val="0"/>
              </a:spcBef>
            </a:pPr>
            <a:endParaRPr lang="en-US" sz="2400" dirty="0">
              <a:solidFill>
                <a:schemeClr val="bg1"/>
              </a:solidFill>
              <a:latin typeface="Congenial" panose="02000503040000020004" pitchFamily="2" charset="0"/>
            </a:endParaRPr>
          </a:p>
          <a:p>
            <a:pPr>
              <a:spcBef>
                <a:spcPts val="0"/>
              </a:spcBef>
            </a:pPr>
            <a:endParaRPr lang="en-US" sz="2400" dirty="0">
              <a:solidFill>
                <a:schemeClr val="bg1"/>
              </a:solidFill>
              <a:latin typeface="Congenial" panose="02000503040000020004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2D102F-5EDF-9A20-007B-B00B0FE97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7473F-1D36-42AB-8F83-158C777B0D20}" type="slidenum">
              <a:rPr lang="en-US" sz="1800" smtClean="0">
                <a:solidFill>
                  <a:schemeClr val="bg1"/>
                </a:solidFill>
              </a:rPr>
              <a:t>7</a:t>
            </a:fld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F7FB5E-CF8B-7406-4154-78FE754A4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912" y="2684833"/>
            <a:ext cx="8512176" cy="36715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4B4D8C-D2A8-D001-4D9F-888918265F24}"/>
              </a:ext>
            </a:extLst>
          </p:cNvPr>
          <p:cNvSpPr txBox="1"/>
          <p:nvPr/>
        </p:nvSpPr>
        <p:spPr>
          <a:xfrm>
            <a:off x="1839912" y="6356350"/>
            <a:ext cx="8512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  <a:latin typeface="Congenial" panose="02000503040000020004" pitchFamily="2" charset="0"/>
              </a:rPr>
              <a:t>J. Abdallah, et al., The production and qualification of scintillator tiles for the ATLAS hadronic calorimeter, ATLAS note ATL-TILECAL-PUB-2007-010, (2007) </a:t>
            </a:r>
          </a:p>
        </p:txBody>
      </p:sp>
    </p:spTree>
    <p:extLst>
      <p:ext uri="{BB962C8B-B14F-4D97-AF65-F5344CB8AC3E}">
        <p14:creationId xmlns:p14="http://schemas.microsoft.com/office/powerpoint/2010/main" val="3499967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8CC90-F20A-05E7-C0F1-2FB38DE49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186" y="430068"/>
            <a:ext cx="3491345" cy="6032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ngenial" panose="02000503040000020004" pitchFamily="2" charset="0"/>
              </a:rPr>
              <a:t>Results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ACDD16-5A1D-CB31-FC49-C5BE63233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7036" y="1060450"/>
            <a:ext cx="3810682" cy="5208732"/>
          </a:xfrm>
        </p:spPr>
        <p:txBody>
          <a:bodyPr>
            <a:normAutofit lnSpcReduction="10000"/>
          </a:bodyPr>
          <a:lstStyle/>
          <a:p>
            <a:endParaRPr lang="en-US" dirty="0">
              <a:solidFill>
                <a:schemeClr val="bg1"/>
              </a:solidFill>
              <a:latin typeface="Congenial" panose="02000503040000020004" pitchFamily="2" charset="0"/>
            </a:endParaRPr>
          </a:p>
          <a:p>
            <a:r>
              <a:rPr lang="en-US" sz="2000" dirty="0">
                <a:solidFill>
                  <a:srgbClr val="FFFF00"/>
                </a:solidFill>
                <a:latin typeface="Congenial" panose="02000503040000020004" pitchFamily="2" charset="0"/>
              </a:rPr>
              <a:t>Total aging: 263370.01 </a:t>
            </a:r>
            <a:r>
              <a:rPr lang="en-US" sz="2000" dirty="0" err="1">
                <a:solidFill>
                  <a:srgbClr val="FFFF00"/>
                </a:solidFill>
                <a:latin typeface="Congenial" panose="02000503040000020004" pitchFamily="2" charset="0"/>
              </a:rPr>
              <a:t>hr</a:t>
            </a:r>
            <a:r>
              <a:rPr lang="en-US" sz="2000" dirty="0">
                <a:solidFill>
                  <a:srgbClr val="FFFF00"/>
                </a:solidFill>
                <a:latin typeface="Congenial" panose="02000503040000020004" pitchFamily="2" charset="0"/>
              </a:rPr>
              <a:t> </a:t>
            </a:r>
          </a:p>
          <a:p>
            <a:r>
              <a:rPr lang="en-US" sz="2000" dirty="0">
                <a:solidFill>
                  <a:srgbClr val="FFFF00"/>
                </a:solidFill>
                <a:latin typeface="Congenial" panose="02000503040000020004" pitchFamily="2" charset="0"/>
              </a:rPr>
              <a:t>(30.06 years)</a:t>
            </a:r>
          </a:p>
          <a:p>
            <a:r>
              <a:rPr lang="en-US" sz="2000" dirty="0">
                <a:solidFill>
                  <a:srgbClr val="FFFF00"/>
                </a:solidFill>
                <a:latin typeface="Congenial" panose="02000503040000020004" pitchFamily="2" charset="0"/>
              </a:rPr>
              <a:t>PR/PC vs.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ongenial" panose="02000503040000020004" pitchFamily="2" charset="0"/>
              </a:rPr>
              <a:t>Baking is complete, tiles reached target age of 30yr. This is the projected lifespan of ePIC.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ongenial" panose="02000503040000020004" pitchFamily="2" charset="0"/>
              </a:rPr>
              <a:t>Testing continues after baking to monitor any annealing.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ongenial" panose="02000503040000020004" pitchFamily="2" charset="0"/>
              </a:rPr>
              <a:t>Unshielded baking did not exceed 10% degradation until 10yr were reached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ongenial" panose="02000503040000020004" pitchFamily="2" charset="0"/>
              </a:rPr>
              <a:t>Shielded baking vastly slowed aging rate.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Congenial" panose="02000503040000020004" pitchFamily="2" charset="0"/>
              </a:rPr>
              <a:t>Tiles did not exceed 25% degradation.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A5D586-4CF5-AC57-9054-8E5E0171D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5200" y="6474830"/>
            <a:ext cx="2743200" cy="365125"/>
          </a:xfrm>
        </p:spPr>
        <p:txBody>
          <a:bodyPr/>
          <a:lstStyle/>
          <a:p>
            <a:fld id="{7C37473F-1D36-42AB-8F83-158C777B0D20}" type="slidenum">
              <a:rPr lang="en-US" sz="1800" smtClean="0">
                <a:solidFill>
                  <a:schemeClr val="bg1"/>
                </a:solidFill>
              </a:rPr>
              <a:t>8</a:t>
            </a:fld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A80E98-69DE-0D7F-5888-FFDAC6634CB7}"/>
              </a:ext>
            </a:extLst>
          </p:cNvPr>
          <p:cNvSpPr txBox="1"/>
          <p:nvPr/>
        </p:nvSpPr>
        <p:spPr>
          <a:xfrm>
            <a:off x="4555704" y="783451"/>
            <a:ext cx="2999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*open circles are baked tiles*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5DEF9E-B1A0-1F2F-0A92-C7986CBF6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718" y="672456"/>
            <a:ext cx="8194282" cy="551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84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B9C9D2-7A2B-C44A-1AE1-0FEA65341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076AB-F130-418C-E11E-F9D63103F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186" y="430068"/>
            <a:ext cx="3491345" cy="6032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ngenial" panose="02000503040000020004" pitchFamily="2" charset="0"/>
              </a:rPr>
              <a:t>Results (cont.)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CBA23A-B8F4-89BA-0D9E-732D97EE4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7036" y="1060449"/>
            <a:ext cx="3810682" cy="5779505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  <a:latin typeface="Congenial" panose="02000503040000020004" pitchFamily="2" charset="0"/>
            </a:endParaRPr>
          </a:p>
          <a:p>
            <a:r>
              <a:rPr lang="en-US" sz="2000" dirty="0">
                <a:solidFill>
                  <a:srgbClr val="FFFF00"/>
                </a:solidFill>
                <a:latin typeface="Congenial" panose="02000503040000020004" pitchFamily="2" charset="0"/>
              </a:rPr>
              <a:t>Total aging: 263370.01 </a:t>
            </a:r>
            <a:r>
              <a:rPr lang="en-US" sz="2000" dirty="0" err="1">
                <a:solidFill>
                  <a:srgbClr val="FFFF00"/>
                </a:solidFill>
                <a:latin typeface="Congenial" panose="02000503040000020004" pitchFamily="2" charset="0"/>
              </a:rPr>
              <a:t>hr</a:t>
            </a:r>
            <a:r>
              <a:rPr lang="en-US" sz="2000" dirty="0">
                <a:solidFill>
                  <a:srgbClr val="FFFF00"/>
                </a:solidFill>
                <a:latin typeface="Congenial" panose="02000503040000020004" pitchFamily="2" charset="0"/>
              </a:rPr>
              <a:t> </a:t>
            </a:r>
          </a:p>
          <a:p>
            <a:r>
              <a:rPr lang="en-US" sz="2000" dirty="0">
                <a:solidFill>
                  <a:srgbClr val="FFFF00"/>
                </a:solidFill>
                <a:latin typeface="Congenial" panose="02000503040000020004" pitchFamily="2" charset="0"/>
              </a:rPr>
              <a:t>(30.06 years)</a:t>
            </a:r>
          </a:p>
          <a:p>
            <a:r>
              <a:rPr lang="en-US" sz="2000" dirty="0">
                <a:solidFill>
                  <a:srgbClr val="FFFF00"/>
                </a:solidFill>
                <a:latin typeface="Congenial" panose="02000503040000020004" pitchFamily="2" charset="0"/>
              </a:rPr>
              <a:t>PR/PC vs. Accelerated age</a:t>
            </a:r>
          </a:p>
          <a:p>
            <a:endParaRPr lang="en-US" sz="2000" dirty="0">
              <a:solidFill>
                <a:srgbClr val="FFFF00"/>
              </a:solidFill>
              <a:latin typeface="Congenial" panose="02000503040000020004" pitchFamily="2" charset="0"/>
            </a:endParaRPr>
          </a:p>
          <a:p>
            <a:endParaRPr lang="en-US" sz="2000" dirty="0">
              <a:solidFill>
                <a:srgbClr val="FFFF00"/>
              </a:solidFill>
              <a:latin typeface="Congenial" panose="02000503040000020004" pitchFamily="2" charset="0"/>
            </a:endParaRPr>
          </a:p>
          <a:p>
            <a:endParaRPr lang="en-US" sz="2000" dirty="0">
              <a:solidFill>
                <a:srgbClr val="FFFF00"/>
              </a:solidFill>
              <a:latin typeface="Congenial" panose="02000503040000020004" pitchFamily="2" charset="0"/>
            </a:endParaRPr>
          </a:p>
          <a:p>
            <a:endParaRPr lang="en-US" sz="2000" dirty="0">
              <a:solidFill>
                <a:srgbClr val="FFFF00"/>
              </a:solidFill>
              <a:latin typeface="Congenial" panose="02000503040000020004" pitchFamily="2" charset="0"/>
            </a:endParaRPr>
          </a:p>
          <a:p>
            <a:endParaRPr lang="en-US" sz="2000" dirty="0">
              <a:solidFill>
                <a:srgbClr val="FFFF00"/>
              </a:solidFill>
              <a:latin typeface="Congenial" panose="02000503040000020004" pitchFamily="2" charset="0"/>
            </a:endParaRPr>
          </a:p>
          <a:p>
            <a:endParaRPr lang="en-US" sz="2000" dirty="0">
              <a:solidFill>
                <a:srgbClr val="FFFF00"/>
              </a:solidFill>
              <a:latin typeface="Congenial" panose="02000503040000020004" pitchFamily="2" charset="0"/>
            </a:endParaRPr>
          </a:p>
          <a:p>
            <a:endParaRPr lang="en-US" sz="2000" dirty="0">
              <a:solidFill>
                <a:srgbClr val="FFFF00"/>
              </a:solidFill>
              <a:latin typeface="Congenial" panose="02000503040000020004" pitchFamily="2" charset="0"/>
            </a:endParaRPr>
          </a:p>
          <a:p>
            <a:endParaRPr lang="en-US" sz="1300" i="1" dirty="0">
              <a:solidFill>
                <a:schemeClr val="bg1"/>
              </a:solidFill>
              <a:latin typeface="Congenial" panose="02000503040000020004" pitchFamily="2" charset="0"/>
            </a:endParaRPr>
          </a:p>
          <a:p>
            <a:endParaRPr lang="en-US" sz="1300" i="1" dirty="0">
              <a:solidFill>
                <a:schemeClr val="bg1"/>
              </a:solidFill>
              <a:latin typeface="Congenial" panose="02000503040000020004" pitchFamily="2" charset="0"/>
            </a:endParaRPr>
          </a:p>
          <a:p>
            <a:r>
              <a:rPr lang="en-US" sz="1300" i="1" dirty="0">
                <a:solidFill>
                  <a:schemeClr val="bg1"/>
                </a:solidFill>
                <a:latin typeface="Congenial" panose="02000503040000020004" pitchFamily="2" charset="0"/>
              </a:rPr>
              <a:t>J. Abdallah, et al., The production and qualification of scintillator tiles for the ATLAS hadronic calorimeter, ATLAS note ATL-TILECAL-PUB-2007-010, (2007) </a:t>
            </a:r>
          </a:p>
          <a:p>
            <a:endParaRPr lang="en-US" sz="2000" dirty="0">
              <a:solidFill>
                <a:srgbClr val="FFFF00"/>
              </a:solidFill>
              <a:latin typeface="Congenial" panose="02000503040000020004" pitchFamily="2" charset="0"/>
            </a:endParaRPr>
          </a:p>
          <a:p>
            <a:endParaRPr lang="en-US" dirty="0">
              <a:solidFill>
                <a:schemeClr val="bg1"/>
              </a:solidFill>
              <a:latin typeface="Congenial" panose="02000503040000020004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1FD077-F657-283A-B2E7-477406503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5200" y="6474830"/>
            <a:ext cx="2743200" cy="365125"/>
          </a:xfrm>
        </p:spPr>
        <p:txBody>
          <a:bodyPr/>
          <a:lstStyle/>
          <a:p>
            <a:fld id="{7C37473F-1D36-42AB-8F83-158C777B0D20}" type="slidenum">
              <a:rPr lang="en-US" sz="1800" smtClean="0">
                <a:solidFill>
                  <a:schemeClr val="bg1"/>
                </a:solidFill>
              </a:rPr>
              <a:t>9</a:t>
            </a:fld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0E99D-B8FB-71B3-133A-99ED391E5450}"/>
              </a:ext>
            </a:extLst>
          </p:cNvPr>
          <p:cNvSpPr txBox="1"/>
          <p:nvPr/>
        </p:nvSpPr>
        <p:spPr>
          <a:xfrm>
            <a:off x="4555704" y="783451"/>
            <a:ext cx="2999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*open circles are baked tiles*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A86EFF-5632-AB5D-C4DB-A8E95473F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7718" y="999823"/>
            <a:ext cx="8194282" cy="26649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71CD0E-EC2E-9C7B-323C-3449999FC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7718" y="3664816"/>
            <a:ext cx="8194282" cy="270075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494700F-E0E5-5CFD-C7B7-1ECF6EB5D8FF}"/>
              </a:ext>
            </a:extLst>
          </p:cNvPr>
          <p:cNvSpPr/>
          <p:nvPr/>
        </p:nvSpPr>
        <p:spPr>
          <a:xfrm>
            <a:off x="5093306" y="1060450"/>
            <a:ext cx="2857997" cy="2368550"/>
          </a:xfrm>
          <a:prstGeom prst="rect">
            <a:avLst/>
          </a:prstGeom>
          <a:solidFill>
            <a:srgbClr val="156082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D1DD99-20EF-5ADC-17B9-BB30AA5874F1}"/>
              </a:ext>
            </a:extLst>
          </p:cNvPr>
          <p:cNvSpPr/>
          <p:nvPr/>
        </p:nvSpPr>
        <p:spPr>
          <a:xfrm>
            <a:off x="8092815" y="1065899"/>
            <a:ext cx="1440799" cy="2363101"/>
          </a:xfrm>
          <a:prstGeom prst="rect">
            <a:avLst/>
          </a:prstGeom>
          <a:solidFill>
            <a:schemeClr val="accent2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650486-4644-8A8A-2689-8AD9CE0E3B85}"/>
              </a:ext>
            </a:extLst>
          </p:cNvPr>
          <p:cNvSpPr/>
          <p:nvPr/>
        </p:nvSpPr>
        <p:spPr>
          <a:xfrm>
            <a:off x="9533614" y="1060450"/>
            <a:ext cx="459919" cy="2368550"/>
          </a:xfrm>
          <a:prstGeom prst="rect">
            <a:avLst/>
          </a:prstGeom>
          <a:solidFill>
            <a:srgbClr val="156082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93684F-0D23-13B6-32C4-076B7733B403}"/>
              </a:ext>
            </a:extLst>
          </p:cNvPr>
          <p:cNvSpPr/>
          <p:nvPr/>
        </p:nvSpPr>
        <p:spPr>
          <a:xfrm>
            <a:off x="10208220" y="1060450"/>
            <a:ext cx="1568411" cy="2363101"/>
          </a:xfrm>
          <a:prstGeom prst="rect">
            <a:avLst/>
          </a:prstGeom>
          <a:solidFill>
            <a:schemeClr val="accent2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4CE0E6-225D-2412-C16B-FE107121E931}"/>
              </a:ext>
            </a:extLst>
          </p:cNvPr>
          <p:cNvSpPr/>
          <p:nvPr/>
        </p:nvSpPr>
        <p:spPr>
          <a:xfrm>
            <a:off x="5077607" y="3738116"/>
            <a:ext cx="2857997" cy="2368550"/>
          </a:xfrm>
          <a:prstGeom prst="rect">
            <a:avLst/>
          </a:prstGeom>
          <a:solidFill>
            <a:srgbClr val="156082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5F87C6-F63E-B20A-C815-93149558DFE0}"/>
              </a:ext>
            </a:extLst>
          </p:cNvPr>
          <p:cNvSpPr/>
          <p:nvPr/>
        </p:nvSpPr>
        <p:spPr>
          <a:xfrm>
            <a:off x="8092815" y="3730892"/>
            <a:ext cx="1440799" cy="2363101"/>
          </a:xfrm>
          <a:prstGeom prst="rect">
            <a:avLst/>
          </a:prstGeom>
          <a:solidFill>
            <a:schemeClr val="accent2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1DD3BC-3908-0585-2489-1C2F83601BCC}"/>
              </a:ext>
            </a:extLst>
          </p:cNvPr>
          <p:cNvSpPr/>
          <p:nvPr/>
        </p:nvSpPr>
        <p:spPr>
          <a:xfrm>
            <a:off x="9533613" y="3731766"/>
            <a:ext cx="477079" cy="2368550"/>
          </a:xfrm>
          <a:prstGeom prst="rect">
            <a:avLst/>
          </a:prstGeom>
          <a:solidFill>
            <a:srgbClr val="156082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622658-75B2-B49D-0F69-F548711D68D8}"/>
              </a:ext>
            </a:extLst>
          </p:cNvPr>
          <p:cNvSpPr/>
          <p:nvPr/>
        </p:nvSpPr>
        <p:spPr>
          <a:xfrm>
            <a:off x="10179082" y="3737215"/>
            <a:ext cx="1597549" cy="2363101"/>
          </a:xfrm>
          <a:prstGeom prst="rect">
            <a:avLst/>
          </a:prstGeom>
          <a:solidFill>
            <a:schemeClr val="accent2"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F9A088-7638-BFCA-C6A8-A6148AF4A3D8}"/>
              </a:ext>
            </a:extLst>
          </p:cNvPr>
          <p:cNvSpPr txBox="1"/>
          <p:nvPr/>
        </p:nvSpPr>
        <p:spPr>
          <a:xfrm>
            <a:off x="7951304" y="1789042"/>
            <a:ext cx="141512" cy="8587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27AEA4-D123-47EF-742C-09500F5A99E6}"/>
              </a:ext>
            </a:extLst>
          </p:cNvPr>
          <p:cNvSpPr txBox="1"/>
          <p:nvPr/>
        </p:nvSpPr>
        <p:spPr>
          <a:xfrm>
            <a:off x="9993533" y="2076615"/>
            <a:ext cx="141512" cy="8587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4561EC-568B-B483-7714-E682B05CA0E5}"/>
              </a:ext>
            </a:extLst>
          </p:cNvPr>
          <p:cNvSpPr txBox="1"/>
          <p:nvPr/>
        </p:nvSpPr>
        <p:spPr>
          <a:xfrm>
            <a:off x="4881038" y="1092236"/>
            <a:ext cx="141512" cy="8587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294A3D-7C55-0405-7B5C-0AF8AB7B7C0B}"/>
              </a:ext>
            </a:extLst>
          </p:cNvPr>
          <p:cNvSpPr txBox="1"/>
          <p:nvPr/>
        </p:nvSpPr>
        <p:spPr>
          <a:xfrm>
            <a:off x="11776631" y="2543315"/>
            <a:ext cx="141512" cy="8587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830F78-E6E8-E7A5-3185-27000E5765F5}"/>
              </a:ext>
            </a:extLst>
          </p:cNvPr>
          <p:cNvSpPr txBox="1"/>
          <p:nvPr/>
        </p:nvSpPr>
        <p:spPr>
          <a:xfrm>
            <a:off x="4876104" y="3814889"/>
            <a:ext cx="141512" cy="8587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ECC3CE-EAB1-383A-23B7-024A84BD0F28}"/>
              </a:ext>
            </a:extLst>
          </p:cNvPr>
          <p:cNvSpPr txBox="1"/>
          <p:nvPr/>
        </p:nvSpPr>
        <p:spPr>
          <a:xfrm>
            <a:off x="7935605" y="4393408"/>
            <a:ext cx="141512" cy="8587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C055AB-1359-F03C-8782-4105FE5E8B68}"/>
              </a:ext>
            </a:extLst>
          </p:cNvPr>
          <p:cNvSpPr txBox="1"/>
          <p:nvPr/>
        </p:nvSpPr>
        <p:spPr>
          <a:xfrm>
            <a:off x="10010691" y="4687035"/>
            <a:ext cx="168391" cy="11105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6A3DAF-B780-C3B4-171B-D29BB9E1026B}"/>
              </a:ext>
            </a:extLst>
          </p:cNvPr>
          <p:cNvSpPr txBox="1"/>
          <p:nvPr/>
        </p:nvSpPr>
        <p:spPr>
          <a:xfrm>
            <a:off x="11782816" y="5049189"/>
            <a:ext cx="156159" cy="10154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575B692-982E-F0C7-73A4-2FCD8BF9AD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422" y="2574676"/>
            <a:ext cx="3825296" cy="33391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487236B-4365-778D-EDD6-172E7FA1BDCA}"/>
                  </a:ext>
                </a:extLst>
              </p:cNvPr>
              <p:cNvSpPr txBox="1"/>
              <p:nvPr/>
            </p:nvSpPr>
            <p:spPr>
              <a:xfrm>
                <a:off x="1223244" y="4391570"/>
                <a:ext cx="1312500" cy="4312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/>
                  <a:t>Slope ~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−1%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𝑦𝑒𝑎𝑟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487236B-4365-778D-EDD6-172E7FA1B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244" y="4391570"/>
                <a:ext cx="1312500" cy="431208"/>
              </a:xfrm>
              <a:prstGeom prst="rect">
                <a:avLst/>
              </a:prstGeom>
              <a:blipFill>
                <a:blip r:embed="rId6"/>
                <a:stretch>
                  <a:fillRect l="-11163" t="-1408" b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3B0BC44-48E9-CD06-96F7-6A6368CF6A40}"/>
                  </a:ext>
                </a:extLst>
              </p:cNvPr>
              <p:cNvSpPr txBox="1"/>
              <p:nvPr/>
            </p:nvSpPr>
            <p:spPr>
              <a:xfrm>
                <a:off x="7358168" y="5151058"/>
                <a:ext cx="485710" cy="378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−1.3%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𝑦𝑒𝑎𝑟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3B0BC44-48E9-CD06-96F7-6A6368CF6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8168" y="5151058"/>
                <a:ext cx="485710" cy="378437"/>
              </a:xfrm>
              <a:prstGeom prst="rect">
                <a:avLst/>
              </a:prstGeom>
              <a:blipFill>
                <a:blip r:embed="rId7"/>
                <a:stretch>
                  <a:fillRect l="-1250" t="-3226" r="-8750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AC8295C-4BB1-8E0F-3257-917B577BBD0A}"/>
                  </a:ext>
                </a:extLst>
              </p:cNvPr>
              <p:cNvSpPr txBox="1"/>
              <p:nvPr/>
            </p:nvSpPr>
            <p:spPr>
              <a:xfrm>
                <a:off x="7419945" y="3865821"/>
                <a:ext cx="485710" cy="378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−0.6%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𝑦𝑒𝑎𝑟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AC8295C-4BB1-8E0F-3257-917B577BB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9945" y="3865821"/>
                <a:ext cx="485710" cy="378437"/>
              </a:xfrm>
              <a:prstGeom prst="rect">
                <a:avLst/>
              </a:prstGeom>
              <a:blipFill>
                <a:blip r:embed="rId8"/>
                <a:stretch>
                  <a:fillRect l="-1250" t="-3226" r="-8750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7F936B3-2044-18F3-E027-9DFB255F5969}"/>
                  </a:ext>
                </a:extLst>
              </p:cNvPr>
              <p:cNvSpPr txBox="1"/>
              <p:nvPr/>
            </p:nvSpPr>
            <p:spPr>
              <a:xfrm>
                <a:off x="8962385" y="4013133"/>
                <a:ext cx="485710" cy="378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−0.4%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𝑦𝑒𝑎𝑟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7F936B3-2044-18F3-E027-9DFB255F5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2385" y="4013133"/>
                <a:ext cx="485710" cy="378437"/>
              </a:xfrm>
              <a:prstGeom prst="rect">
                <a:avLst/>
              </a:prstGeom>
              <a:blipFill>
                <a:blip r:embed="rId9"/>
                <a:stretch>
                  <a:fillRect l="-1250" t="-3226" r="-8750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EE97C47-8C67-BDAD-D675-CB10E63D640E}"/>
                  </a:ext>
                </a:extLst>
              </p:cNvPr>
              <p:cNvSpPr txBox="1"/>
              <p:nvPr/>
            </p:nvSpPr>
            <p:spPr>
              <a:xfrm>
                <a:off x="8956177" y="5189436"/>
                <a:ext cx="570669" cy="378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−0.06%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𝑦𝑒𝑎𝑟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EE97C47-8C67-BDAD-D675-CB10E63D6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6177" y="5189436"/>
                <a:ext cx="570669" cy="378437"/>
              </a:xfrm>
              <a:prstGeom prst="rect">
                <a:avLst/>
              </a:prstGeom>
              <a:blipFill>
                <a:blip r:embed="rId10"/>
                <a:stretch>
                  <a:fillRect l="-1064" t="-3226" r="-7447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1753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BHCal Slides 9-6-24</Template>
  <TotalTime>1521</TotalTime>
  <Words>795</Words>
  <Application>Microsoft Office PowerPoint</Application>
  <PresentationFormat>Widescreen</PresentationFormat>
  <Paragraphs>114</Paragraphs>
  <Slides>10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Cambria Math</vt:lpstr>
      <vt:lpstr>Congenial</vt:lpstr>
      <vt:lpstr>Office Theme</vt:lpstr>
      <vt:lpstr>Tile Aging Study (Update)</vt:lpstr>
      <vt:lpstr>Objectives</vt:lpstr>
      <vt:lpstr>Recap</vt:lpstr>
      <vt:lpstr>Recap</vt:lpstr>
      <vt:lpstr>PowerPoint Presentation</vt:lpstr>
      <vt:lpstr>Recap</vt:lpstr>
      <vt:lpstr>ATLAS Baking Study</vt:lpstr>
      <vt:lpstr>Results</vt:lpstr>
      <vt:lpstr>Results (cont.)</vt:lpstr>
      <vt:lpstr>Refrences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Jerad Johanningmeier</dc:creator>
  <cp:lastModifiedBy>Jerad Johanningmeier</cp:lastModifiedBy>
  <cp:revision>1</cp:revision>
  <dcterms:created xsi:type="dcterms:W3CDTF">2025-04-17T12:23:03Z</dcterms:created>
  <dcterms:modified xsi:type="dcterms:W3CDTF">2025-04-18T13:44:18Z</dcterms:modified>
</cp:coreProperties>
</file>