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8" r:id="rId1"/>
    <p:sldMasterId id="2147483796" r:id="rId2"/>
  </p:sldMasterIdLst>
  <p:notesMasterIdLst>
    <p:notesMasterId r:id="rId26"/>
  </p:notesMasterIdLst>
  <p:sldIdLst>
    <p:sldId id="457" r:id="rId3"/>
    <p:sldId id="422" r:id="rId4"/>
    <p:sldId id="503" r:id="rId5"/>
    <p:sldId id="470" r:id="rId6"/>
    <p:sldId id="468" r:id="rId7"/>
    <p:sldId id="473" r:id="rId8"/>
    <p:sldId id="488" r:id="rId9"/>
    <p:sldId id="475" r:id="rId10"/>
    <p:sldId id="495" r:id="rId11"/>
    <p:sldId id="494" r:id="rId12"/>
    <p:sldId id="496" r:id="rId13"/>
    <p:sldId id="497" r:id="rId14"/>
    <p:sldId id="499" r:id="rId15"/>
    <p:sldId id="498" r:id="rId16"/>
    <p:sldId id="504" r:id="rId17"/>
    <p:sldId id="505" r:id="rId18"/>
    <p:sldId id="506" r:id="rId19"/>
    <p:sldId id="492" r:id="rId20"/>
    <p:sldId id="493" r:id="rId21"/>
    <p:sldId id="507" r:id="rId22"/>
    <p:sldId id="500" r:id="rId23"/>
    <p:sldId id="489" r:id="rId24"/>
    <p:sldId id="501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00"/>
    <a:srgbClr val="00609C"/>
    <a:srgbClr val="77B300"/>
    <a:srgbClr val="EDDFEA"/>
    <a:srgbClr val="8678B4"/>
    <a:srgbClr val="F5E2D1"/>
    <a:srgbClr val="E29C25"/>
    <a:srgbClr val="E9EFD7"/>
    <a:srgbClr val="FF00FF"/>
    <a:srgbClr val="CD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45" autoAdjust="0"/>
    <p:restoredTop sz="90560" autoAdjust="0"/>
  </p:normalViewPr>
  <p:slideViewPr>
    <p:cSldViewPr snapToGrid="0" showGuides="1">
      <p:cViewPr>
        <p:scale>
          <a:sx n="80" d="100"/>
          <a:sy n="80" d="100"/>
        </p:scale>
        <p:origin x="3848" y="3056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2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87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684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628FDC4-2AD4-D17A-DC51-62056A13EC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266825"/>
            <a:ext cx="239714" cy="2029968"/>
          </a:xfrm>
          <a:solidFill>
            <a:srgbClr val="004875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946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utrino in a hydrogen bubble chamber | The world's first ne… | Flickr">
            <a:extLst>
              <a:ext uri="{FF2B5EF4-FFF2-40B4-BE49-F238E27FC236}">
                <a16:creationId xmlns:a16="http://schemas.microsoft.com/office/drawing/2014/main" id="{46E5AD0A-955A-43A0-0A2E-70662805D9F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71"/>
          <a:stretch/>
        </p:blipFill>
        <p:spPr bwMode="auto">
          <a:xfrm>
            <a:off x="-14290" y="-26362"/>
            <a:ext cx="9244015" cy="51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714" y="92924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B8643-3605-4042-1AEE-A97976903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553" y="4706759"/>
            <a:ext cx="2301685" cy="281838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FF48BAF-48AE-AD96-55AB-685971DBA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rgbClr val="004875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11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1894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8371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6009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5932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7031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1498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2557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112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157404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6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31723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8277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5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1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187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3382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20298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16333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4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14368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9.sv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F6396-B173-9832-E2DF-8CB36D5568B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33236" y="4868109"/>
            <a:ext cx="1814426" cy="2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4" r:id="rId12"/>
    <p:sldLayoutId id="2147483811" r:id="rId13"/>
    <p:sldLayoutId id="2147483812" r:id="rId14"/>
    <p:sldLayoutId id="2147483815" r:id="rId15"/>
    <p:sldLayoutId id="2147483816" r:id="rId16"/>
    <p:sldLayoutId id="2147483817" r:id="rId17"/>
    <p:sldLayoutId id="2147483818" r:id="rId1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g"/><Relationship Id="rId4" Type="http://schemas.openxmlformats.org/officeDocument/2006/relationships/hyperlink" Target="https://arxiv.org/abs/2504.03079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BEDFF-20F0-CD3E-CC02-10D7A21F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266825"/>
            <a:ext cx="9290196" cy="2029968"/>
          </a:xfrm>
        </p:spPr>
        <p:txBody>
          <a:bodyPr/>
          <a:lstStyle/>
          <a:p>
            <a:r>
              <a:rPr lang="en-US" dirty="0"/>
              <a:t>BIC Test beam results &amp;                  simulation validation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EE763-4932-302B-1002-EC8B7136E9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4914" y="3739943"/>
            <a:ext cx="2692871" cy="29527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Henry </a:t>
            </a:r>
            <a:r>
              <a:rPr lang="en-US" sz="2000" dirty="0" err="1">
                <a:solidFill>
                  <a:schemeClr val="tx1"/>
                </a:solidFill>
              </a:rPr>
              <a:t>Klest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FAF12C0-9F93-08BD-763D-105790F5325E}"/>
              </a:ext>
            </a:extLst>
          </p:cNvPr>
          <p:cNvSpPr txBox="1">
            <a:spLocks/>
          </p:cNvSpPr>
          <p:nvPr/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bIns="0"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855B6-0A05-68EA-96A9-518A479C12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10063" y="3721481"/>
            <a:ext cx="523875" cy="110042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02DA8-B785-F9DC-9CA7-4F79F3C99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0722" y="-173247"/>
            <a:ext cx="3619500" cy="4674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41D9CD-4C5C-B503-5C43-095EBF041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65094" y="-185945"/>
            <a:ext cx="3619498" cy="467484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318045-4AE9-1840-A99E-94E189AB2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220827"/>
            <a:ext cx="1979428" cy="877491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/>
              <a:t>MIP &amp; Electron give very similar results!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7998E-736E-3160-7CAE-DBB621E18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08"/>
          <a:stretch/>
        </p:blipFill>
        <p:spPr>
          <a:xfrm>
            <a:off x="2206050" y="4110320"/>
            <a:ext cx="5912351" cy="1056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A7B6D7-1ABD-A687-8A0B-96973CA9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93303"/>
            <a:ext cx="8382000" cy="746522"/>
          </a:xfrm>
        </p:spPr>
        <p:txBody>
          <a:bodyPr/>
          <a:lstStyle/>
          <a:p>
            <a:r>
              <a:rPr lang="en-US" dirty="0"/>
              <a:t>Electron energy</a:t>
            </a:r>
          </a:p>
        </p:txBody>
      </p:sp>
    </p:spTree>
    <p:extLst>
      <p:ext uri="{BB962C8B-B14F-4D97-AF65-F5344CB8AC3E}">
        <p14:creationId xmlns:p14="http://schemas.microsoft.com/office/powerpoint/2010/main" val="18074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CAEB6-347E-E71B-B375-C3205CCB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254E6-13C3-562A-9462-E1AE0A264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91673"/>
            <a:ext cx="8382000" cy="746522"/>
          </a:xfrm>
        </p:spPr>
        <p:txBody>
          <a:bodyPr/>
          <a:lstStyle/>
          <a:p>
            <a:r>
              <a:rPr lang="en-US" dirty="0"/>
              <a:t>Linearity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AF77E-1A17-C7D7-BC8E-A04D89A674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DE101-5BAF-A6FE-0919-1D172BA027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10840" y="620403"/>
            <a:ext cx="4454259" cy="4591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A9C35-A16E-F786-1571-0F768238A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55" y="1084520"/>
            <a:ext cx="4270251" cy="40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C9B66-431E-E85A-E6B1-1B6AC7A9D8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0E8D6-4715-375A-B184-8F547B52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30859"/>
            <a:ext cx="8382000" cy="746522"/>
          </a:xfrm>
        </p:spPr>
        <p:txBody>
          <a:bodyPr/>
          <a:lstStyle/>
          <a:p>
            <a:r>
              <a:rPr lang="en-US" dirty="0"/>
              <a:t>Comparison to simulation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3D8920-B388-3918-A3AB-47FA828624A8}"/>
              </a:ext>
            </a:extLst>
          </p:cNvPr>
          <p:cNvSpPr txBox="1">
            <a:spLocks/>
          </p:cNvSpPr>
          <p:nvPr/>
        </p:nvSpPr>
        <p:spPr>
          <a:xfrm>
            <a:off x="381000" y="749698"/>
            <a:ext cx="2895598" cy="3317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Simulation using FTBF cited beam momentum smearing</a:t>
            </a:r>
          </a:p>
          <a:p>
            <a:pPr lvl="1"/>
            <a:r>
              <a:rPr lang="en-US" dirty="0"/>
              <a:t>Peaks are narrower than data</a:t>
            </a:r>
          </a:p>
          <a:p>
            <a:pPr lvl="1"/>
            <a:r>
              <a:rPr lang="en-US" dirty="0"/>
              <a:t>Shapes of distributions are similar</a:t>
            </a:r>
          </a:p>
          <a:p>
            <a:pPr lvl="1"/>
            <a:r>
              <a:rPr lang="en-US" dirty="0"/>
              <a:t>Tail in data is well-reproduced by simulation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F9F9812-30AC-D1EC-0F99-014EE712C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38880" y="-64504"/>
            <a:ext cx="4542839" cy="5867402"/>
          </a:xfrm>
        </p:spPr>
      </p:pic>
    </p:spTree>
    <p:extLst>
      <p:ext uri="{BB962C8B-B14F-4D97-AF65-F5344CB8AC3E}">
        <p14:creationId xmlns:p14="http://schemas.microsoft.com/office/powerpoint/2010/main" val="323204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91901-C0C1-CAF4-8FE8-B75D2751F3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DE5D2CE-A705-19A5-C9FF-C5B39C8C0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94209" y="-1139161"/>
            <a:ext cx="4679459" cy="7249326"/>
          </a:xfrm>
        </p:spPr>
      </p:pic>
    </p:spTree>
    <p:extLst>
      <p:ext uri="{BB962C8B-B14F-4D97-AF65-F5344CB8AC3E}">
        <p14:creationId xmlns:p14="http://schemas.microsoft.com/office/powerpoint/2010/main" val="28545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9818-85C8-2F38-02B8-25BE2B81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700"/>
            <a:ext cx="8382000" cy="746522"/>
          </a:xfrm>
        </p:spPr>
        <p:txBody>
          <a:bodyPr/>
          <a:lstStyle/>
          <a:p>
            <a:r>
              <a:rPr lang="en-US" dirty="0"/>
              <a:t>Pion data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4982DA-977B-2157-669B-AF1037F74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598441" y="1617321"/>
            <a:ext cx="2784161" cy="43131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77111-A38D-3CF7-4624-0BDAF076CD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E9FDF8-2623-2E30-FC24-1C7B1AF4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6881" y="1897073"/>
            <a:ext cx="2535517" cy="3927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0A26B7-BE08-C05E-D2F1-23E6744909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r="1775"/>
          <a:stretch/>
        </p:blipFill>
        <p:spPr>
          <a:xfrm rot="5400000">
            <a:off x="5622585" y="-928115"/>
            <a:ext cx="2732769" cy="431006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82773C-EE11-195D-EEEC-5284A9457D17}"/>
              </a:ext>
            </a:extLst>
          </p:cNvPr>
          <p:cNvSpPr txBox="1">
            <a:spLocks/>
          </p:cNvSpPr>
          <p:nvPr/>
        </p:nvSpPr>
        <p:spPr>
          <a:xfrm>
            <a:off x="381000" y="519659"/>
            <a:ext cx="4310064" cy="3317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Compare data to simulation</a:t>
            </a:r>
          </a:p>
          <a:p>
            <a:pPr lvl="1"/>
            <a:r>
              <a:rPr lang="en-US" sz="1600" dirty="0"/>
              <a:t>Observed offset in beam energy, attempt to include in simulation</a:t>
            </a:r>
          </a:p>
          <a:p>
            <a:r>
              <a:rPr lang="en-US" sz="1600" dirty="0"/>
              <a:t>Data and simulation agree for 6 GeV </a:t>
            </a:r>
            <a:r>
              <a:rPr lang="en-US" sz="1600" dirty="0" err="1"/>
              <a:t>pions</a:t>
            </a:r>
            <a:endParaRPr lang="en-US" sz="1600" dirty="0"/>
          </a:p>
          <a:p>
            <a:pPr lvl="1"/>
            <a:r>
              <a:rPr lang="en-US" sz="1600" dirty="0"/>
              <a:t>4 GeV </a:t>
            </a:r>
            <a:r>
              <a:rPr lang="en-US" sz="1600" dirty="0" err="1"/>
              <a:t>pions</a:t>
            </a:r>
            <a:r>
              <a:rPr lang="en-US" sz="1600" dirty="0"/>
              <a:t> in data deposit more energy than simulation</a:t>
            </a:r>
          </a:p>
          <a:p>
            <a:pPr lvl="1"/>
            <a:r>
              <a:rPr lang="en-US" sz="1600" dirty="0"/>
              <a:t>8 GeV </a:t>
            </a:r>
            <a:r>
              <a:rPr lang="en-US" sz="1600" dirty="0" err="1"/>
              <a:t>pions</a:t>
            </a:r>
            <a:r>
              <a:rPr lang="en-US" sz="1600" dirty="0"/>
              <a:t> in data deposit less than simulation</a:t>
            </a:r>
          </a:p>
        </p:txBody>
      </p:sp>
    </p:spTree>
    <p:extLst>
      <p:ext uri="{BB962C8B-B14F-4D97-AF65-F5344CB8AC3E}">
        <p14:creationId xmlns:p14="http://schemas.microsoft.com/office/powerpoint/2010/main" val="35780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0B046-5A38-94BD-7BBB-993A2A00C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A676-5EAC-60AA-A1CF-93163862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700"/>
            <a:ext cx="8382000" cy="746522"/>
          </a:xfrm>
        </p:spPr>
        <p:txBody>
          <a:bodyPr/>
          <a:lstStyle/>
          <a:p>
            <a:r>
              <a:rPr lang="en-US" dirty="0"/>
              <a:t>Pion data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E17A2-368D-29F5-8FF2-D5A3A9E1744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C032B3-F1EC-9CA3-633C-B1AF8B423ACA}"/>
              </a:ext>
            </a:extLst>
          </p:cNvPr>
          <p:cNvSpPr txBox="1">
            <a:spLocks/>
          </p:cNvSpPr>
          <p:nvPr/>
        </p:nvSpPr>
        <p:spPr>
          <a:xfrm>
            <a:off x="381000" y="827314"/>
            <a:ext cx="3217985" cy="39439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Tried various different simulation variants to try to understand the discrepancy at 4 GeV</a:t>
            </a:r>
          </a:p>
          <a:p>
            <a:endParaRPr lang="en-US" sz="600" dirty="0"/>
          </a:p>
          <a:p>
            <a:r>
              <a:rPr lang="en-US" sz="1600" dirty="0"/>
              <a:t>Birks’ constant has a nominal value of 0.132 mm/MeV</a:t>
            </a:r>
          </a:p>
          <a:p>
            <a:pPr lvl="1"/>
            <a:r>
              <a:rPr lang="en-US" sz="1600" dirty="0"/>
              <a:t>Only very large changes in Birks’ constant produce substantial changes</a:t>
            </a:r>
          </a:p>
          <a:p>
            <a:endParaRPr lang="en-US" sz="600" dirty="0"/>
          </a:p>
          <a:p>
            <a:r>
              <a:rPr lang="en-US" sz="1600" dirty="0"/>
              <a:t>Would need Birks’ to be be somewhere between 2 and 4 times smaller than nominal to explain the data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5B8F8-B1B5-8E6C-9B3B-6DE528AA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12180" y="-84363"/>
            <a:ext cx="33201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8F0D2-71B3-94A4-42EC-034D73F2E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3A04-EBA9-A206-80A3-CBAE8A1E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700"/>
            <a:ext cx="8382000" cy="746522"/>
          </a:xfrm>
        </p:spPr>
        <p:txBody>
          <a:bodyPr/>
          <a:lstStyle/>
          <a:p>
            <a:r>
              <a:rPr lang="en-US" dirty="0"/>
              <a:t>Pion data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2E053-B16A-FDE6-BBEC-F6AAD883E4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A95A27-EA19-6C44-BB8B-AC97538CB207}"/>
              </a:ext>
            </a:extLst>
          </p:cNvPr>
          <p:cNvSpPr txBox="1">
            <a:spLocks/>
          </p:cNvSpPr>
          <p:nvPr/>
        </p:nvSpPr>
        <p:spPr>
          <a:xfrm>
            <a:off x="381000" y="827314"/>
            <a:ext cx="3217985" cy="39439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Physics lists made only minor differences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77542-B9B6-4928-E0A4-1D64EA5DE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12179" y="-68245"/>
            <a:ext cx="33201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1E726-7A0E-F9AB-649A-E793F415E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F080-F429-033D-AA9E-EFCBC3E0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700"/>
            <a:ext cx="8382000" cy="746522"/>
          </a:xfrm>
        </p:spPr>
        <p:txBody>
          <a:bodyPr/>
          <a:lstStyle/>
          <a:p>
            <a:r>
              <a:rPr lang="en-US" dirty="0"/>
              <a:t>Pion data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85BC5-FD37-DE6C-B450-385B1AFF21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9B22C06-52B6-D4F5-2847-1A2F873304E9}"/>
              </a:ext>
            </a:extLst>
          </p:cNvPr>
          <p:cNvSpPr txBox="1">
            <a:spLocks/>
          </p:cNvSpPr>
          <p:nvPr/>
        </p:nvSpPr>
        <p:spPr>
          <a:xfrm>
            <a:off x="381000" y="610339"/>
            <a:ext cx="8305800" cy="39439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Beam energy would have to be 400-500 MeV higher than requested</a:t>
            </a:r>
          </a:p>
          <a:p>
            <a:pPr lvl="1"/>
            <a:r>
              <a:rPr lang="en-US" sz="1600" dirty="0"/>
              <a:t>4 GeV beam quality was poor, so this isn’t impossible</a:t>
            </a:r>
          </a:p>
          <a:p>
            <a:pPr lvl="1"/>
            <a:r>
              <a:rPr lang="en-US" sz="1600" dirty="0"/>
              <a:t>Last magnet is horizontal bending dipole and baby </a:t>
            </a:r>
            <a:r>
              <a:rPr lang="en-US" sz="1600" dirty="0" err="1"/>
              <a:t>BCal</a:t>
            </a:r>
            <a:r>
              <a:rPr lang="en-US" sz="1600" dirty="0"/>
              <a:t> is very long</a:t>
            </a:r>
          </a:p>
          <a:p>
            <a:pPr lvl="1"/>
            <a:endParaRPr lang="en-US" sz="600" dirty="0"/>
          </a:p>
          <a:p>
            <a:r>
              <a:rPr lang="en-US" sz="1600" dirty="0"/>
              <a:t>Beam position spread at the face of the calorimeter also had only minor effects</a:t>
            </a:r>
          </a:p>
          <a:p>
            <a:pPr lvl="1"/>
            <a:r>
              <a:rPr lang="en-US" sz="1600" dirty="0"/>
              <a:t>Would have substantially larger effects without containment cuts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C3AD34-9C66-188B-E95A-86D35D08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56313" y="1471478"/>
            <a:ext cx="2880945" cy="4463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67D868-CAF4-64D1-E92E-CCE7AFD76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1974" y="1471473"/>
            <a:ext cx="2880947" cy="44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3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7E94EB-FA6E-1751-C8D3-2F0B9858E0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2" y="-188312"/>
                <a:ext cx="8382000" cy="74652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 separation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7E94EB-FA6E-1751-C8D3-2F0B9858E0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2" y="-188312"/>
                <a:ext cx="8382000" cy="746522"/>
              </a:xfrm>
              <a:blipFill>
                <a:blip r:embed="rId2"/>
                <a:stretch>
                  <a:fillRect l="-12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600D14D-E977-B4AE-57FA-B749A4F4B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510172" y="390301"/>
            <a:ext cx="2123656" cy="283320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D0B8E-2B1F-77E2-94DB-294C106271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10063" y="6323616"/>
            <a:ext cx="523875" cy="110042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E15D24-81C3-FD70-0555-756B27167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80306" y="417708"/>
            <a:ext cx="2123656" cy="2833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6CB477-1393-131D-5DE7-7CAF408AA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10171" y="2529698"/>
            <a:ext cx="2123656" cy="2833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2DDA6-4860-1295-679A-2FACD8F77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80305" y="2619761"/>
            <a:ext cx="2123659" cy="283321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56D38C-BA66-AC0D-11B4-2AC8E00568BD}"/>
              </a:ext>
            </a:extLst>
          </p:cNvPr>
          <p:cNvSpPr txBox="1">
            <a:spLocks/>
          </p:cNvSpPr>
          <p:nvPr/>
        </p:nvSpPr>
        <p:spPr>
          <a:xfrm>
            <a:off x="385549" y="763443"/>
            <a:ext cx="2632919" cy="401698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947" indent="-285750"/>
            <a:r>
              <a:rPr lang="en-US" dirty="0"/>
              <a:t>Measured energy distributions of events with </a:t>
            </a:r>
            <a:r>
              <a:rPr lang="en-US" dirty="0" err="1"/>
              <a:t>Cherenkovs</a:t>
            </a:r>
            <a:r>
              <a:rPr lang="en-US" dirty="0"/>
              <a:t> firing (electrons, orange) and </a:t>
            </a:r>
            <a:r>
              <a:rPr lang="en-US" dirty="0" err="1"/>
              <a:t>Cherenkovs</a:t>
            </a:r>
            <a:r>
              <a:rPr lang="en-US" dirty="0"/>
              <a:t> not firing (</a:t>
            </a:r>
            <a:r>
              <a:rPr lang="en-US" dirty="0" err="1"/>
              <a:t>pions</a:t>
            </a:r>
            <a:r>
              <a:rPr lang="en-US" dirty="0"/>
              <a:t>, blue) </a:t>
            </a:r>
          </a:p>
          <a:p>
            <a:pPr marL="270947" indent="-285750"/>
            <a:r>
              <a:rPr lang="en-US" dirty="0"/>
              <a:t>Electrons and </a:t>
            </a:r>
            <a:r>
              <a:rPr lang="en-US" dirty="0" err="1"/>
              <a:t>pions</a:t>
            </a:r>
            <a:r>
              <a:rPr lang="en-US" dirty="0"/>
              <a:t> well separated, but both have tails</a:t>
            </a:r>
          </a:p>
          <a:p>
            <a:pPr marL="569905" lvl="1" indent="-285750"/>
            <a:r>
              <a:rPr lang="en-US" dirty="0"/>
              <a:t>Electron tail: showers upstream, horizontal leakage</a:t>
            </a:r>
          </a:p>
          <a:p>
            <a:pPr marL="569905" lvl="1" indent="-285750"/>
            <a:r>
              <a:rPr lang="en-US" dirty="0"/>
              <a:t>Pion tail: electron </a:t>
            </a:r>
            <a:r>
              <a:rPr lang="en-US" dirty="0" err="1"/>
              <a:t>misID</a:t>
            </a:r>
            <a:r>
              <a:rPr lang="en-US" dirty="0"/>
              <a:t>, pileup</a:t>
            </a:r>
          </a:p>
        </p:txBody>
      </p:sp>
    </p:spTree>
    <p:extLst>
      <p:ext uri="{BB962C8B-B14F-4D97-AF65-F5344CB8AC3E}">
        <p14:creationId xmlns:p14="http://schemas.microsoft.com/office/powerpoint/2010/main" val="29108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D7BC3-19D9-B657-3D2C-5A473BF83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22276F1-B30B-28D6-E65E-0D870D222F5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2" y="-188312"/>
                <a:ext cx="8382000" cy="74652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 separation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22276F1-B30B-28D6-E65E-0D870D222F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2" y="-188312"/>
                <a:ext cx="8382000" cy="746522"/>
              </a:xfrm>
              <a:blipFill>
                <a:blip r:embed="rId2"/>
                <a:stretch>
                  <a:fillRect l="-12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4E6AB9-2515-473D-409E-131141619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510172" y="390301"/>
            <a:ext cx="2123656" cy="283320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C9CD5-E282-088F-C3CC-B71BE37E4B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494593" y="4953109"/>
            <a:ext cx="523875" cy="110042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2F836-2366-73D7-4927-A60324831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80306" y="417708"/>
            <a:ext cx="2123656" cy="2833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B4C74-1A9A-C645-78F1-134684246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10171" y="2529698"/>
            <a:ext cx="2123656" cy="2833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8BD055-4706-DC45-A7C4-70AE81D8F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80305" y="2619761"/>
            <a:ext cx="2123659" cy="283321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517248-15F1-1D2C-E7F0-EEDAA61A43C1}"/>
              </a:ext>
            </a:extLst>
          </p:cNvPr>
          <p:cNvSpPr txBox="1">
            <a:spLocks/>
          </p:cNvSpPr>
          <p:nvPr/>
        </p:nvSpPr>
        <p:spPr>
          <a:xfrm>
            <a:off x="385549" y="763443"/>
            <a:ext cx="2632919" cy="40169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947" indent="-285750"/>
            <a:r>
              <a:rPr lang="en-US" dirty="0"/>
              <a:t>The tail of the electron distribution is an artifact of the measurement setup</a:t>
            </a:r>
          </a:p>
          <a:p>
            <a:pPr marL="569905" lvl="1" indent="-285750"/>
            <a:r>
              <a:rPr lang="en-US" dirty="0"/>
              <a:t>Predict the true performance by fitting crystal ball or gaussian to the electron peak</a:t>
            </a:r>
          </a:p>
        </p:txBody>
      </p:sp>
    </p:spTree>
    <p:extLst>
      <p:ext uri="{BB962C8B-B14F-4D97-AF65-F5344CB8AC3E}">
        <p14:creationId xmlns:p14="http://schemas.microsoft.com/office/powerpoint/2010/main" val="36649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015C6-D7A5-32E5-A94E-9B6BEF62C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05F3-06DA-9600-EFEC-5313FA5B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0648"/>
            <a:ext cx="8382000" cy="746522"/>
          </a:xfrm>
        </p:spPr>
        <p:txBody>
          <a:bodyPr/>
          <a:lstStyle/>
          <a:p>
            <a:r>
              <a:rPr lang="en-US" dirty="0"/>
              <a:t>Test beam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C8F2B-FC36-87BB-7ADE-CC0E8999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85533"/>
            <a:ext cx="6041486" cy="4456097"/>
          </a:xfrm>
        </p:spPr>
        <p:txBody>
          <a:bodyPr>
            <a:normAutofit/>
          </a:bodyPr>
          <a:lstStyle/>
          <a:p>
            <a:pPr marL="207518" lvl="1" indent="0">
              <a:buNone/>
            </a:pPr>
            <a:endParaRPr lang="en-US" dirty="0"/>
          </a:p>
          <a:p>
            <a:r>
              <a:rPr lang="en-US" sz="2000" dirty="0"/>
              <a:t>Verify simulated performance of BIC</a:t>
            </a:r>
          </a:p>
          <a:p>
            <a:pPr lvl="1"/>
            <a:r>
              <a:rPr lang="en-US" dirty="0"/>
              <a:t>Particularly hadronic showers, which can be tricky to simulate</a:t>
            </a:r>
          </a:p>
          <a:p>
            <a:r>
              <a:rPr lang="en-US" sz="2000" dirty="0"/>
              <a:t>Use the Baby BCAL as a proxy of the BIC </a:t>
            </a:r>
            <a:r>
              <a:rPr lang="en-US" sz="2000" dirty="0" err="1"/>
              <a:t>SciFi</a:t>
            </a:r>
            <a:endParaRPr lang="en-US" sz="2000" dirty="0"/>
          </a:p>
          <a:p>
            <a:pPr lvl="1"/>
            <a:r>
              <a:rPr lang="en-US" dirty="0" err="1"/>
              <a:t>Pb+SciFi</a:t>
            </a:r>
            <a:r>
              <a:rPr lang="en-US" dirty="0"/>
              <a:t> Matrix design is mechanically identical to BIC</a:t>
            </a:r>
          </a:p>
          <a:p>
            <a:pPr lvl="1"/>
            <a:r>
              <a:rPr lang="en-US" dirty="0"/>
              <a:t>Kuraray double-clad fibers</a:t>
            </a:r>
          </a:p>
          <a:p>
            <a:pPr lvl="1"/>
            <a:r>
              <a:rPr lang="en-US" dirty="0"/>
              <a:t>Older generation </a:t>
            </a:r>
            <a:r>
              <a:rPr lang="en-US" dirty="0" err="1"/>
              <a:t>SiPMs</a:t>
            </a:r>
            <a:endParaRPr lang="en-US" dirty="0"/>
          </a:p>
          <a:p>
            <a:pPr lvl="1"/>
            <a:r>
              <a:rPr lang="en-US" dirty="0"/>
              <a:t>Less longitudinal segmentation than BIC</a:t>
            </a:r>
          </a:p>
          <a:p>
            <a:pPr lvl="1"/>
            <a:r>
              <a:rPr lang="en-US" dirty="0"/>
              <a:t>15.1 X0 at normal incidence</a:t>
            </a:r>
          </a:p>
          <a:p>
            <a:pPr lvl="1"/>
            <a:endParaRPr lang="en-US" dirty="0"/>
          </a:p>
          <a:p>
            <a:r>
              <a:rPr lang="en-US" sz="2000" dirty="0"/>
              <a:t>Extract energy resolution of Baby BCAL</a:t>
            </a:r>
            <a:endParaRPr lang="en-US" dirty="0"/>
          </a:p>
          <a:p>
            <a:r>
              <a:rPr lang="en-US" sz="2000" dirty="0"/>
              <a:t>Measure electron/pion separation capabilities</a:t>
            </a:r>
          </a:p>
        </p:txBody>
      </p:sp>
      <p:pic>
        <p:nvPicPr>
          <p:cNvPr id="4" name="Content Placeholder 6" descr="A picture containing indoor, cable, connector, cluttered&#10;&#10;AI-generated content may be incorrect.">
            <a:extLst>
              <a:ext uri="{FF2B5EF4-FFF2-40B4-BE49-F238E27FC236}">
                <a16:creationId xmlns:a16="http://schemas.microsoft.com/office/drawing/2014/main" id="{96F367D7-D9C2-CC88-29AC-7197A323C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276" y="2008909"/>
            <a:ext cx="2267816" cy="302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132F8-D7B0-B7D7-27AB-99150A3A9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83" y="219808"/>
            <a:ext cx="2669309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D12AF-1D0D-2160-6630-E6518D936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5ADB927-2E25-3BB3-AA94-062C37ECBB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34871" y="-278496"/>
                <a:ext cx="8382000" cy="74652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 separatioN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5ADB927-2E25-3BB3-AA94-062C37ECBB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34871" y="-278496"/>
                <a:ext cx="8382000" cy="746522"/>
              </a:xfrm>
              <a:blipFill>
                <a:blip r:embed="rId2"/>
                <a:stretch>
                  <a:fillRect l="-1059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6504F-C8AC-9D8E-B6AC-675EFAB45E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B26633-6617-375F-6CF4-D72F7447E8CC}"/>
                  </a:ext>
                </a:extLst>
              </p:cNvPr>
              <p:cNvSpPr txBox="1"/>
              <p:nvPr/>
            </p:nvSpPr>
            <p:spPr>
              <a:xfrm>
                <a:off x="229406" y="120519"/>
                <a:ext cx="2684558" cy="437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All things considered,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separation is pretty good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US" sz="1500" dirty="0"/>
                  <a:t>Even with beam momentum spread, upstream material, &amp; some leakage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endParaRPr lang="en-US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Random forest is a ML algorithm that includes shower shape information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US" sz="1400" dirty="0"/>
                  <a:t>Still has to contend with the messy tails on E/p, manages to handle them well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B26633-6617-375F-6CF4-D72F7447E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06" y="120519"/>
                <a:ext cx="2684558" cy="4370427"/>
              </a:xfrm>
              <a:prstGeom prst="rect">
                <a:avLst/>
              </a:prstGeom>
              <a:blipFill>
                <a:blip r:embed="rId3"/>
                <a:stretch>
                  <a:fillRect l="-1887" t="-580"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3132056-5D48-BEB2-76D5-4C7A24376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46" y="603067"/>
            <a:ext cx="6350954" cy="44456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A9640-4957-9D0A-BB69-D396943690BC}"/>
              </a:ext>
            </a:extLst>
          </p:cNvPr>
          <p:cNvSpPr txBox="1"/>
          <p:nvPr/>
        </p:nvSpPr>
        <p:spPr>
          <a:xfrm>
            <a:off x="-4936210" y="695256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D1D2D3"/>
                </a:solidFill>
                <a:effectLst/>
                <a:latin typeface="Slack-Lato"/>
              </a:rPr>
              <a:t>Presented methods in various degree incorporate artifacts of the test beam setup: beam momentum smearing, effects of upstream material, possible pileup, and beam profile variations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D1D2D3"/>
                </a:solidFill>
                <a:effectLst/>
                <a:latin typeface="Slack-Lato"/>
              </a:rPr>
              <a:t>Including longitudinal energy profile (4-sections only in Baby BCAL) helps significantly with separation (even with low energy electron tail)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D1D2D3"/>
                </a:solidFill>
                <a:effectLst/>
                <a:latin typeface="Slack-Lato"/>
              </a:rPr>
              <a:t>Affected by </a:t>
            </a:r>
            <a:r>
              <a:rPr lang="en-US" b="0" i="0" dirty="0" err="1">
                <a:solidFill>
                  <a:srgbClr val="D1D2D3"/>
                </a:solidFill>
                <a:effectLst/>
                <a:latin typeface="Slack-Lato"/>
              </a:rPr>
              <a:t>dp</a:t>
            </a:r>
            <a:r>
              <a:rPr lang="en-US" b="0" i="0" dirty="0">
                <a:solidFill>
                  <a:srgbClr val="D1D2D3"/>
                </a:solidFill>
                <a:effectLst/>
                <a:latin typeface="Slack-Lato"/>
              </a:rPr>
              <a:t>/p: impact on both measured electron and pion energy resolution</a:t>
            </a:r>
          </a:p>
          <a:p>
            <a:pPr algn="l"/>
            <a:r>
              <a:rPr lang="en-US" b="0" i="0" dirty="0">
                <a:solidFill>
                  <a:srgbClr val="D1D2D3"/>
                </a:solidFill>
                <a:effectLst/>
                <a:latin typeface="Slack-Lato"/>
              </a:rPr>
              <a:t>(edited)</a:t>
            </a:r>
          </a:p>
        </p:txBody>
      </p:sp>
    </p:spTree>
    <p:extLst>
      <p:ext uri="{BB962C8B-B14F-4D97-AF65-F5344CB8AC3E}">
        <p14:creationId xmlns:p14="http://schemas.microsoft.com/office/powerpoint/2010/main" val="36324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4BAAE-5EDB-64F5-5C44-580072ECB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2284"/>
            <a:ext cx="8382000" cy="746522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46676-CC1A-94DD-2EA4-8DFD85BD0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5910"/>
            <a:ext cx="4705996" cy="3317082"/>
          </a:xfrm>
        </p:spPr>
        <p:txBody>
          <a:bodyPr>
            <a:normAutofit fontScale="92500" lnSpcReduction="20000"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Electron and pion response measured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Energy resolution extracted (measurement limitation: 2-3%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/p at FTBF)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Good constraining power over the constant term ~1.5 ± 0.4%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Simulations describe the electron and pion data reasonably well</a:t>
            </a:r>
          </a:p>
          <a:p>
            <a:pPr lvl="1">
              <a:buFont typeface="Wingdings" pitchFamily="2" charset="2"/>
              <a:buChar char="§"/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Slight discrepancy for 4 GeV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unsure if source is FTBF or simulation</a:t>
            </a:r>
          </a:p>
          <a:p>
            <a:pPr algn="l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e/pion separation extracted within the full system in the test beam environment</a:t>
            </a:r>
          </a:p>
          <a:p>
            <a:pPr marL="742950" lvl="1" indent="-285750" algn="l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ffected by FTBF beam conditions including </a:t>
            </a:r>
            <a:r>
              <a:rPr lang="el-GR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 spread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3C732-316A-ACDF-714D-184F4A626E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8348A395-6B05-DA30-E286-58161EDAA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83" y="2551673"/>
            <a:ext cx="3265899" cy="24494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0D2ED10-42A1-0B3D-8F6B-7ABFB9BFF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71" y="4173143"/>
            <a:ext cx="654050" cy="6540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85B5B5-1E55-2DB4-4363-AC1778639447}"/>
              </a:ext>
            </a:extLst>
          </p:cNvPr>
          <p:cNvSpPr txBox="1"/>
          <p:nvPr/>
        </p:nvSpPr>
        <p:spPr>
          <a:xfrm>
            <a:off x="0" y="404466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b="1" i="0" u="sng" strike="noStrike" dirty="0">
                <a:solidFill>
                  <a:srgbClr val="0082CA"/>
                </a:solidFill>
                <a:effectLst/>
                <a:latin typeface="Arial" panose="020B0604020202020204" pitchFamily="34" charset="0"/>
                <a:hlinkClick r:id="rId4"/>
              </a:rPr>
              <a:t>Results described in more detail:</a:t>
            </a:r>
          </a:p>
          <a:p>
            <a:pPr lvl="1"/>
            <a:r>
              <a:rPr lang="en-US" sz="1800" b="1" i="0" u="sng" strike="noStrike" dirty="0">
                <a:solidFill>
                  <a:srgbClr val="0082CA"/>
                </a:solidFill>
                <a:effectLst/>
                <a:latin typeface="Arial" panose="020B0604020202020204" pitchFamily="34" charset="0"/>
                <a:hlinkClick r:id="rId4"/>
              </a:rPr>
              <a:t>https://arxiv.org/abs/2504.03079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E82D6-F926-DF3D-A41A-7157E5806014}"/>
              </a:ext>
            </a:extLst>
          </p:cNvPr>
          <p:cNvSpPr txBox="1"/>
          <p:nvPr/>
        </p:nvSpPr>
        <p:spPr>
          <a:xfrm>
            <a:off x="6183824" y="2016347"/>
            <a:ext cx="296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Thanks to our test beam team for making our campaign a success!</a:t>
            </a:r>
          </a:p>
        </p:txBody>
      </p:sp>
      <p:pic>
        <p:nvPicPr>
          <p:cNvPr id="10" name="Content Placeholder 6" descr="A picture containing indoor, cable, connector, cluttered&#10;&#10;AI-generated content may be incorrect.">
            <a:extLst>
              <a:ext uri="{FF2B5EF4-FFF2-40B4-BE49-F238E27FC236}">
                <a16:creationId xmlns:a16="http://schemas.microsoft.com/office/drawing/2014/main" id="{2E2C09D7-4884-6416-B00F-72C50F50DA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090" b="16013"/>
          <a:stretch/>
        </p:blipFill>
        <p:spPr>
          <a:xfrm>
            <a:off x="6571384" y="142402"/>
            <a:ext cx="2267816" cy="181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3653-0B04-392E-CB15-FD26D47A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0"/>
            <a:ext cx="8372901" cy="621711"/>
          </a:xfrm>
        </p:spPr>
        <p:txBody>
          <a:bodyPr/>
          <a:lstStyle/>
          <a:p>
            <a:r>
              <a:rPr lang="en-US" dirty="0" err="1"/>
              <a:t>daq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0206-D07F-4FA9-373A-2562875C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682965"/>
            <a:ext cx="3657599" cy="3317082"/>
          </a:xfrm>
        </p:spPr>
        <p:txBody>
          <a:bodyPr/>
          <a:lstStyle/>
          <a:p>
            <a:r>
              <a:rPr lang="en-US" dirty="0"/>
              <a:t>Used 3x 16 channel </a:t>
            </a:r>
            <a:r>
              <a:rPr lang="en-US" dirty="0" err="1"/>
              <a:t>JLab</a:t>
            </a:r>
            <a:r>
              <a:rPr lang="en-US" dirty="0"/>
              <a:t> 250 MHz </a:t>
            </a:r>
            <a:r>
              <a:rPr lang="en-US" dirty="0" err="1"/>
              <a:t>fADCs</a:t>
            </a:r>
            <a:r>
              <a:rPr lang="en-US" dirty="0"/>
              <a:t> in full waveform readout mode</a:t>
            </a:r>
          </a:p>
          <a:p>
            <a:endParaRPr lang="en-US" dirty="0"/>
          </a:p>
          <a:p>
            <a:r>
              <a:rPr lang="en-US" dirty="0"/>
              <a:t>Sent analog signals from the “north” and “south” sets of 16 baby </a:t>
            </a:r>
            <a:r>
              <a:rPr lang="en-US" dirty="0" err="1"/>
              <a:t>BCal</a:t>
            </a:r>
            <a:r>
              <a:rPr lang="en-US" dirty="0"/>
              <a:t> channels into two blades of </a:t>
            </a:r>
            <a:r>
              <a:rPr lang="en-US" dirty="0" err="1"/>
              <a:t>fADC</a:t>
            </a:r>
            <a:r>
              <a:rPr lang="en-US" dirty="0"/>
              <a:t>, remaining blade used for FTBF detectors, cosmic ray paddles, </a:t>
            </a:r>
            <a:r>
              <a:rPr lang="en-US" dirty="0" err="1"/>
              <a:t>AstroPix</a:t>
            </a:r>
            <a:r>
              <a:rPr lang="en-US" dirty="0"/>
              <a:t> analog signal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84E26-B3B2-AE4F-2255-2E8DA090B7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1E3B2-EAC3-73BF-D451-F8F17197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351" y="1157763"/>
            <a:ext cx="4423796" cy="3317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32A70-6578-AAA2-40D3-02F1727BD623}"/>
              </a:ext>
            </a:extLst>
          </p:cNvPr>
          <p:cNvSpPr txBox="1"/>
          <p:nvPr/>
        </p:nvSpPr>
        <p:spPr>
          <a:xfrm>
            <a:off x="2286000" y="23885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4FC8E-1B92-806C-88E2-8AC1B8338D46}"/>
              </a:ext>
            </a:extLst>
          </p:cNvPr>
          <p:cNvSpPr txBox="1"/>
          <p:nvPr/>
        </p:nvSpPr>
        <p:spPr>
          <a:xfrm>
            <a:off x="2286000" y="23885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006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410D-AA81-CF03-6552-924E3E57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125D43-1F29-8A9B-87A8-3D53B724A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09142" y="-737232"/>
            <a:ext cx="4998026" cy="676344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2C4E5-83EC-7681-44BB-D6851C91BB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AD86D-7815-0AC3-D596-060F8F1607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B8382-6365-F762-2195-CD882256D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820CA0-6F7B-E250-AE27-20727DE6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88"/>
          <a:stretch/>
        </p:blipFill>
        <p:spPr>
          <a:xfrm>
            <a:off x="237294" y="1117222"/>
            <a:ext cx="5323644" cy="4446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7B9A6-3E7B-3525-5F81-90022F7B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0648"/>
            <a:ext cx="8382000" cy="746522"/>
          </a:xfrm>
        </p:spPr>
        <p:txBody>
          <a:bodyPr/>
          <a:lstStyle/>
          <a:p>
            <a:r>
              <a:rPr lang="en-US" dirty="0"/>
              <a:t>Test beam Setup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559C5-E92B-A71F-4858-8CB9A872C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123029" cy="2667842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55134226-E4B1-5A09-7683-EAF7CEC65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89157" y="2729733"/>
            <a:ext cx="4154843" cy="2337099"/>
          </a:xfrm>
        </p:spPr>
      </p:pic>
    </p:spTree>
    <p:extLst>
      <p:ext uri="{BB962C8B-B14F-4D97-AF65-F5344CB8AC3E}">
        <p14:creationId xmlns:p14="http://schemas.microsoft.com/office/powerpoint/2010/main" val="254758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C499-9FC5-2DE4-ED09-3A5782FE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0"/>
            <a:ext cx="8372901" cy="621711"/>
          </a:xfrm>
        </p:spPr>
        <p:txBody>
          <a:bodyPr/>
          <a:lstStyle/>
          <a:p>
            <a:r>
              <a:rPr lang="en-US" dirty="0"/>
              <a:t>Fermilab test beam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1D293-497F-22A2-1F40-A17743F02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74" y="913209"/>
            <a:ext cx="3324726" cy="3317082"/>
          </a:xfrm>
        </p:spPr>
        <p:txBody>
          <a:bodyPr/>
          <a:lstStyle/>
          <a:p>
            <a:r>
              <a:rPr lang="en-US" dirty="0"/>
              <a:t>Nominal beam is 120 GeV protons from main injector</a:t>
            </a:r>
          </a:p>
          <a:p>
            <a:r>
              <a:rPr lang="en-US" dirty="0"/>
              <a:t>Secondary hadron/electron beam from sending 120 GeV protons on a 30 cm thick aluminum target</a:t>
            </a:r>
          </a:p>
          <a:p>
            <a:endParaRPr lang="en-US" dirty="0"/>
          </a:p>
          <a:p>
            <a:r>
              <a:rPr lang="en-US" dirty="0"/>
              <a:t>Scintillators provided by FTBF along beamline for trigger</a:t>
            </a:r>
          </a:p>
          <a:p>
            <a:r>
              <a:rPr lang="en-US" dirty="0"/>
              <a:t>Two </a:t>
            </a:r>
            <a:r>
              <a:rPr lang="en-US" dirty="0" err="1"/>
              <a:t>Cherenkovs</a:t>
            </a:r>
            <a:r>
              <a:rPr lang="en-US" dirty="0"/>
              <a:t> for PID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8A5E-B4FA-C9A3-EBFB-C44DA812EE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8B72A4-22D8-8ADC-D8CA-13C06BEA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077" y="1137242"/>
            <a:ext cx="5333921" cy="352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06D1D9-EE6D-57A0-AA2B-F15627C871B0}"/>
              </a:ext>
            </a:extLst>
          </p:cNvPr>
          <p:cNvSpPr/>
          <p:nvPr/>
        </p:nvSpPr>
        <p:spPr>
          <a:xfrm>
            <a:off x="6075382" y="2856155"/>
            <a:ext cx="524435" cy="28238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BIC</a:t>
            </a:r>
          </a:p>
        </p:txBody>
      </p:sp>
    </p:spTree>
    <p:extLst>
      <p:ext uri="{BB962C8B-B14F-4D97-AF65-F5344CB8AC3E}">
        <p14:creationId xmlns:p14="http://schemas.microsoft.com/office/powerpoint/2010/main" val="32778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8A5E-B4FA-C9A3-EBFB-C44DA812EE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59B75-C06B-5082-8F6D-2C2460099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3" y="2476948"/>
            <a:ext cx="3555403" cy="2666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C6A28-A5F4-CB40-D25B-43F9777C9AE1}"/>
              </a:ext>
            </a:extLst>
          </p:cNvPr>
          <p:cNvSpPr txBox="1"/>
          <p:nvPr/>
        </p:nvSpPr>
        <p:spPr>
          <a:xfrm>
            <a:off x="872488" y="2199948"/>
            <a:ext cx="30044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Downstream Cherenkov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B6B669-E5D0-2284-6804-7E5D454A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20" y="300838"/>
            <a:ext cx="4246580" cy="621711"/>
          </a:xfrm>
        </p:spPr>
        <p:txBody>
          <a:bodyPr/>
          <a:lstStyle/>
          <a:p>
            <a:r>
              <a:rPr lang="en-US" dirty="0"/>
              <a:t>Cherenkov Detectors</a:t>
            </a:r>
          </a:p>
        </p:txBody>
      </p:sp>
      <p:pic>
        <p:nvPicPr>
          <p:cNvPr id="10" name="Picture 9" descr="A graph of a sample number&#10;&#10;Description automatically generated with medium confidence">
            <a:extLst>
              <a:ext uri="{FF2B5EF4-FFF2-40B4-BE49-F238E27FC236}">
                <a16:creationId xmlns:a16="http://schemas.microsoft.com/office/drawing/2014/main" id="{DBFABF20-8AE9-ABAC-19E1-61207E3D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59" y="2476807"/>
            <a:ext cx="5069541" cy="26053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C88FFA-DF86-9630-4559-EC97563A3E73}"/>
              </a:ext>
            </a:extLst>
          </p:cNvPr>
          <p:cNvSpPr txBox="1"/>
          <p:nvPr/>
        </p:nvSpPr>
        <p:spPr>
          <a:xfrm>
            <a:off x="5228215" y="2888429"/>
            <a:ext cx="104080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Upstream Cherenkov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A714E-6766-B4B6-465C-2FB0B7D4C0A4}"/>
              </a:ext>
            </a:extLst>
          </p:cNvPr>
          <p:cNvSpPr txBox="1"/>
          <p:nvPr/>
        </p:nvSpPr>
        <p:spPr>
          <a:xfrm>
            <a:off x="7407956" y="2736477"/>
            <a:ext cx="1258673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Downstream Cherenkov</a:t>
            </a:r>
          </a:p>
          <a:p>
            <a:r>
              <a:rPr lang="en-US" sz="1350" dirty="0"/>
              <a:t>Inner PMT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0D8D7F-0A6A-BDE2-6A47-B802EE2BFFB1}"/>
              </a:ext>
            </a:extLst>
          </p:cNvPr>
          <p:cNvSpPr txBox="1"/>
          <p:nvPr/>
        </p:nvSpPr>
        <p:spPr>
          <a:xfrm>
            <a:off x="7486295" y="3802774"/>
            <a:ext cx="1177259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Downstream Cherenkov</a:t>
            </a:r>
          </a:p>
          <a:p>
            <a:r>
              <a:rPr lang="en-US" sz="1350" dirty="0"/>
              <a:t>Outer PMT</a:t>
            </a:r>
          </a:p>
        </p:txBody>
      </p:sp>
      <p:pic>
        <p:nvPicPr>
          <p:cNvPr id="7170" name="Picture 2" descr="figure1">
            <a:extLst>
              <a:ext uri="{FF2B5EF4-FFF2-40B4-BE49-F238E27FC236}">
                <a16:creationId xmlns:a16="http://schemas.microsoft.com/office/drawing/2014/main" id="{E63B835D-E3CA-4ECD-01CD-3486DC06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2" y="1134340"/>
            <a:ext cx="3688371" cy="81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63A86C2-0083-4F05-B81A-708C443F02E9}"/>
              </a:ext>
            </a:extLst>
          </p:cNvPr>
          <p:cNvGrpSpPr/>
          <p:nvPr/>
        </p:nvGrpSpPr>
        <p:grpSpPr>
          <a:xfrm>
            <a:off x="4090594" y="94003"/>
            <a:ext cx="5069540" cy="2291921"/>
            <a:chOff x="5903854" y="125337"/>
            <a:chExt cx="6280498" cy="3469508"/>
          </a:xfrm>
        </p:grpSpPr>
        <p:pic>
          <p:nvPicPr>
            <p:cNvPr id="15" name="Picture 14" descr="A graph of a sample number&#10;&#10;Description automatically generated with medium confidence">
              <a:extLst>
                <a:ext uri="{FF2B5EF4-FFF2-40B4-BE49-F238E27FC236}">
                  <a16:creationId xmlns:a16="http://schemas.microsoft.com/office/drawing/2014/main" id="{656B87D7-917E-0112-7D4E-70443685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854" y="125337"/>
              <a:ext cx="6280498" cy="3469508"/>
            </a:xfrm>
            <a:prstGeom prst="rect">
              <a:avLst/>
            </a:prstGeom>
            <a:ln w="57150">
              <a:solidFill>
                <a:schemeClr val="accent6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1B7A7B-F3C6-C1E4-7060-A845DD13081F}"/>
                </a:ext>
              </a:extLst>
            </p:cNvPr>
            <p:cNvSpPr txBox="1"/>
            <p:nvPr/>
          </p:nvSpPr>
          <p:spPr>
            <a:xfrm>
              <a:off x="7005018" y="1732663"/>
              <a:ext cx="1387736" cy="7687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Upstream Cherenkov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9BEEA6-DAEB-CB05-CF09-A96EA9288149}"/>
                </a:ext>
              </a:extLst>
            </p:cNvPr>
            <p:cNvSpPr txBox="1"/>
            <p:nvPr/>
          </p:nvSpPr>
          <p:spPr>
            <a:xfrm>
              <a:off x="9853966" y="689512"/>
              <a:ext cx="1678231" cy="1083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Downstream Cherenkov</a:t>
              </a:r>
            </a:p>
            <a:p>
              <a:r>
                <a:rPr lang="en-US" sz="1350" dirty="0"/>
                <a:t>Inner PMT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E251B6-9376-E8D0-B407-7B21142B16B3}"/>
                </a:ext>
              </a:extLst>
            </p:cNvPr>
            <p:cNvSpPr txBox="1"/>
            <p:nvPr/>
          </p:nvSpPr>
          <p:spPr>
            <a:xfrm>
              <a:off x="10061738" y="2049009"/>
              <a:ext cx="1470459" cy="1083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Downstream Cherenkov</a:t>
              </a:r>
            </a:p>
            <a:p>
              <a:r>
                <a:rPr lang="en-US" sz="1350" dirty="0"/>
                <a:t>Outer PMT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BDCB008-77D3-5CDB-C45C-8979B93AA4A0}"/>
              </a:ext>
            </a:extLst>
          </p:cNvPr>
          <p:cNvSpPr txBox="1"/>
          <p:nvPr/>
        </p:nvSpPr>
        <p:spPr>
          <a:xfrm>
            <a:off x="4260029" y="2531407"/>
            <a:ext cx="14119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Electron event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084837-6780-F282-B321-213ECB7E4BF5}"/>
              </a:ext>
            </a:extLst>
          </p:cNvPr>
          <p:cNvSpPr txBox="1"/>
          <p:nvPr/>
        </p:nvSpPr>
        <p:spPr>
          <a:xfrm>
            <a:off x="4289610" y="72673"/>
            <a:ext cx="14119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6"/>
                </a:solidFill>
              </a:rPr>
              <a:t>Pion event</a:t>
            </a:r>
          </a:p>
        </p:txBody>
      </p:sp>
    </p:spTree>
    <p:extLst>
      <p:ext uri="{BB962C8B-B14F-4D97-AF65-F5344CB8AC3E}">
        <p14:creationId xmlns:p14="http://schemas.microsoft.com/office/powerpoint/2010/main" val="5001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3653-0B04-392E-CB15-FD26D47A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-100853"/>
            <a:ext cx="8372901" cy="621711"/>
          </a:xfrm>
        </p:spPr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0206-D07F-4FA9-373A-2562875C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663827"/>
            <a:ext cx="7480850" cy="40467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Due to heat issues at FNAL, only ran for </a:t>
            </a:r>
            <a:r>
              <a:rPr lang="en-US" b="1" dirty="0"/>
              <a:t>~30% </a:t>
            </a:r>
            <a:r>
              <a:rPr lang="en-US" dirty="0"/>
              <a:t>of our allotted week</a:t>
            </a:r>
          </a:p>
          <a:p>
            <a:r>
              <a:rPr lang="en-US" dirty="0"/>
              <a:t>DAQ was limited to ~7 kHz due to full waveform readout</a:t>
            </a:r>
          </a:p>
          <a:p>
            <a:r>
              <a:rPr lang="en-US" b="1" dirty="0"/>
              <a:t>120 GeV protons</a:t>
            </a:r>
          </a:p>
          <a:p>
            <a:pPr lvl="1"/>
            <a:r>
              <a:rPr lang="en-US" sz="1650" dirty="0"/>
              <a:t>Mostly parasitic overnight</a:t>
            </a:r>
          </a:p>
          <a:p>
            <a:pPr lvl="1"/>
            <a:r>
              <a:rPr lang="en-US" sz="1650" dirty="0"/>
              <a:t>Large dataset, few million events</a:t>
            </a:r>
          </a:p>
          <a:p>
            <a:r>
              <a:rPr lang="en-US" b="1" dirty="0"/>
              <a:t>10 GeV e/pi</a:t>
            </a:r>
          </a:p>
          <a:p>
            <a:pPr lvl="1"/>
            <a:r>
              <a:rPr lang="en-US" sz="1650" dirty="0"/>
              <a:t>Also large dataset, but mostly taken with FADC jumpers set in the wrong positions, so gain is 2x higher than it should be</a:t>
            </a:r>
          </a:p>
          <a:p>
            <a:pPr lvl="1"/>
            <a:r>
              <a:rPr lang="en-US" sz="1650" dirty="0"/>
              <a:t>Took 1.5 hours (540k events) with FADC jumpers repositioned</a:t>
            </a:r>
          </a:p>
          <a:p>
            <a:r>
              <a:rPr lang="en-US" b="1" dirty="0"/>
              <a:t>10 GeV mu/pi</a:t>
            </a:r>
          </a:p>
          <a:p>
            <a:pPr lvl="1"/>
            <a:r>
              <a:rPr lang="en-US" sz="1650" dirty="0"/>
              <a:t>Taken with a lead sheet in the beam to absorb electrons</a:t>
            </a:r>
          </a:p>
          <a:p>
            <a:pPr lvl="1"/>
            <a:r>
              <a:rPr lang="en-US" sz="1650" dirty="0"/>
              <a:t>Provides a large MIP calibration dataset</a:t>
            </a:r>
          </a:p>
          <a:p>
            <a:r>
              <a:rPr lang="en-US" b="1" dirty="0"/>
              <a:t>Energy scan e/pi</a:t>
            </a:r>
          </a:p>
          <a:p>
            <a:pPr lvl="1"/>
            <a:r>
              <a:rPr lang="en-US" sz="1650" dirty="0"/>
              <a:t>4 GeV (1.4M), 6 GeV (440K), and 8 GeV (320K)</a:t>
            </a:r>
          </a:p>
          <a:p>
            <a:pPr lvl="1"/>
            <a:r>
              <a:rPr lang="en-US" sz="1650" dirty="0"/>
              <a:t>Took a larger 4 GeV because </a:t>
            </a:r>
            <a:r>
              <a:rPr lang="en-US" sz="1650" dirty="0" err="1"/>
              <a:t>pions</a:t>
            </a:r>
            <a:r>
              <a:rPr lang="en-US" sz="1650" dirty="0"/>
              <a:t> are rarer at low energies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84E26-B3B2-AE4F-2255-2E8DA090B7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E1C7-8812-3FAA-D786-5B4BD58D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50" y="-161364"/>
            <a:ext cx="8372901" cy="621711"/>
          </a:xfrm>
        </p:spPr>
        <p:txBody>
          <a:bodyPr/>
          <a:lstStyle/>
          <a:p>
            <a:r>
              <a:rPr lang="en-US" dirty="0"/>
              <a:t>Beam </a:t>
            </a:r>
            <a:r>
              <a:rPr lang="en-US" dirty="0" err="1"/>
              <a:t>Δp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70B3E-B358-D6F2-4CDD-82C376CCE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9" y="441425"/>
            <a:ext cx="8559667" cy="3317082"/>
          </a:xfrm>
        </p:spPr>
        <p:txBody>
          <a:bodyPr/>
          <a:lstStyle/>
          <a:p>
            <a:r>
              <a:rPr lang="en-US" dirty="0"/>
              <a:t>An important factor in understanding the energy response is the beam momentum spread</a:t>
            </a:r>
          </a:p>
          <a:p>
            <a:r>
              <a:rPr lang="en-US" dirty="0"/>
              <a:t>This term enters as a constant term on the energy resolution</a:t>
            </a:r>
          </a:p>
          <a:p>
            <a:r>
              <a:rPr lang="en-US" dirty="0"/>
              <a:t>Quoted beam spread is 2.7% at low energies, improving to 2% at 120 GeV</a:t>
            </a:r>
          </a:p>
          <a:p>
            <a:pPr lvl="1"/>
            <a:r>
              <a:rPr lang="en-US" sz="1700" dirty="0"/>
              <a:t>However, statement from Joe at FTBF: ”</a:t>
            </a:r>
            <a:r>
              <a:rPr lang="en-US" sz="1700" i="1" dirty="0"/>
              <a:t>Every calo group is telling me it looks like the momentum spread is higher than the website indicates it should be.” </a:t>
            </a:r>
            <a:r>
              <a:rPr lang="en-US" sz="1700" dirty="0"/>
              <a:t>– does this tell us something about the beam or the “optimism” of calorimeter experts?</a:t>
            </a:r>
          </a:p>
          <a:p>
            <a:endParaRPr lang="en-US" dirty="0"/>
          </a:p>
          <a:p>
            <a:pPr marL="284155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5BD44-9D44-9027-E393-0775C84FAF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0EC584-EB6E-9969-8363-65AE6EDE9D2F}"/>
              </a:ext>
            </a:extLst>
          </p:cNvPr>
          <p:cNvGrpSpPr/>
          <p:nvPr/>
        </p:nvGrpSpPr>
        <p:grpSpPr>
          <a:xfrm>
            <a:off x="3328147" y="2854138"/>
            <a:ext cx="5729564" cy="2282315"/>
            <a:chOff x="4964957" y="4226068"/>
            <a:chExt cx="6923732" cy="27032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9C11C3-171F-133F-0886-96609902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1961"/>
            <a:stretch/>
          </p:blipFill>
          <p:spPr>
            <a:xfrm>
              <a:off x="4964957" y="4226068"/>
              <a:ext cx="6923732" cy="5513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A94A3D-F103-EF92-1DAD-729C371A1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235"/>
            <a:stretch/>
          </p:blipFill>
          <p:spPr>
            <a:xfrm>
              <a:off x="4964957" y="4750863"/>
              <a:ext cx="6923732" cy="2178424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2B8465-1DF9-2C69-F6C9-88B8F70A86B7}"/>
              </a:ext>
            </a:extLst>
          </p:cNvPr>
          <p:cNvSpPr txBox="1">
            <a:spLocks/>
          </p:cNvSpPr>
          <p:nvPr/>
        </p:nvSpPr>
        <p:spPr>
          <a:xfrm>
            <a:off x="385550" y="2728890"/>
            <a:ext cx="2942597" cy="3317082"/>
          </a:xfrm>
          <a:prstGeom prst="rect">
            <a:avLst/>
          </a:prstGeom>
        </p:spPr>
        <p:txBody>
          <a:bodyPr vert="horz" lIns="0" tIns="0" rIns="0" bIns="3429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This number depends on beam tune, which can vary from run to run</a:t>
            </a:r>
          </a:p>
          <a:p>
            <a:r>
              <a:rPr lang="en-US" sz="1800" dirty="0"/>
              <a:t>We see the 4 GeV beam is physically wider, which suggests it also has a larger momentum spread</a:t>
            </a:r>
          </a:p>
          <a:p>
            <a:endParaRPr lang="en-US" sz="1800" dirty="0"/>
          </a:p>
          <a:p>
            <a:pPr marL="284155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837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E1C7-8812-3FAA-D786-5B4BD58D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50" y="0"/>
            <a:ext cx="8372901" cy="621711"/>
          </a:xfrm>
        </p:spPr>
        <p:txBody>
          <a:bodyPr/>
          <a:lstStyle/>
          <a:p>
            <a:r>
              <a:rPr lang="en-US" dirty="0"/>
              <a:t>Beam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70B3E-B358-D6F2-4CDD-82C376CCE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9" y="763443"/>
            <a:ext cx="5020169" cy="4127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calo analysis, want to know the profile of the beam in the vertical direction</a:t>
            </a:r>
          </a:p>
          <a:p>
            <a:pPr lvl="1"/>
            <a:r>
              <a:rPr lang="en-US" dirty="0"/>
              <a:t>Determines amount of leakage</a:t>
            </a:r>
          </a:p>
          <a:p>
            <a:r>
              <a:rPr lang="en-US" dirty="0"/>
              <a:t>Not much info from FTBF detectors</a:t>
            </a:r>
          </a:p>
          <a:p>
            <a:pPr lvl="1"/>
            <a:r>
              <a:rPr lang="en-US" dirty="0"/>
              <a:t>MWPCs were out of gas</a:t>
            </a:r>
          </a:p>
          <a:p>
            <a:pPr lvl="1"/>
            <a:r>
              <a:rPr lang="en-US" dirty="0"/>
              <a:t>SWICs showed poor performance for secondary beams</a:t>
            </a:r>
          </a:p>
          <a:p>
            <a:r>
              <a:rPr lang="en-US" dirty="0"/>
              <a:t>Have </a:t>
            </a:r>
            <a:r>
              <a:rPr lang="en-US" dirty="0" err="1"/>
              <a:t>AstroPix</a:t>
            </a:r>
            <a:r>
              <a:rPr lang="en-US" dirty="0"/>
              <a:t> &amp; Calo information</a:t>
            </a:r>
          </a:p>
          <a:p>
            <a:pPr lvl="1"/>
            <a:r>
              <a:rPr lang="en-US" dirty="0"/>
              <a:t>Thanks to Bobae and Manoj for taking nice </a:t>
            </a:r>
            <a:r>
              <a:rPr lang="en-US" dirty="0" err="1"/>
              <a:t>AstroPix</a:t>
            </a:r>
            <a:r>
              <a:rPr lang="en-US" dirty="0"/>
              <a:t> data for us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  <a:p>
            <a:endParaRPr lang="en-US" dirty="0"/>
          </a:p>
          <a:p>
            <a:r>
              <a:rPr lang="en-US" dirty="0"/>
              <a:t>Both detectors agree beam widens at lower energy, both agree the beam center is vertically below the center of the calorimeter</a:t>
            </a:r>
          </a:p>
          <a:p>
            <a:pPr marL="284155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5BD44-9D44-9027-E393-0775C84FAF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9881B-2F47-FF32-C39A-689D9652B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039" y="2609119"/>
            <a:ext cx="3379917" cy="25214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E51168-3283-E6FD-6279-FD62F884120F}"/>
              </a:ext>
            </a:extLst>
          </p:cNvPr>
          <p:cNvCxnSpPr>
            <a:cxnSpLocks/>
          </p:cNvCxnSpPr>
          <p:nvPr/>
        </p:nvCxnSpPr>
        <p:spPr>
          <a:xfrm>
            <a:off x="6494930" y="4780429"/>
            <a:ext cx="22635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CA26FD-2D3E-11EE-085D-90BC4C148DF4}"/>
              </a:ext>
            </a:extLst>
          </p:cNvPr>
          <p:cNvSpPr txBox="1"/>
          <p:nvPr/>
        </p:nvSpPr>
        <p:spPr>
          <a:xfrm>
            <a:off x="7773554" y="4579059"/>
            <a:ext cx="958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Vertically 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FF52D-B9AB-3647-5079-627A692B1D79}"/>
              </a:ext>
            </a:extLst>
          </p:cNvPr>
          <p:cNvSpPr txBox="1"/>
          <p:nvPr/>
        </p:nvSpPr>
        <p:spPr>
          <a:xfrm>
            <a:off x="6543004" y="4604662"/>
            <a:ext cx="958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Vertically 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3F87B7-CAED-508D-BE67-38C9BACB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93077" y="-366833"/>
            <a:ext cx="2533448" cy="337991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DAC690-F634-E574-1DBA-E463F81FF2CD}"/>
              </a:ext>
            </a:extLst>
          </p:cNvPr>
          <p:cNvCxnSpPr>
            <a:cxnSpLocks/>
          </p:cNvCxnSpPr>
          <p:nvPr/>
        </p:nvCxnSpPr>
        <p:spPr>
          <a:xfrm>
            <a:off x="6273255" y="1649309"/>
            <a:ext cx="22635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E81E72-A383-3755-B0B9-F4447721F7D0}"/>
              </a:ext>
            </a:extLst>
          </p:cNvPr>
          <p:cNvSpPr txBox="1"/>
          <p:nvPr/>
        </p:nvSpPr>
        <p:spPr>
          <a:xfrm>
            <a:off x="7551879" y="1447939"/>
            <a:ext cx="958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Vertically 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4D64F9-B04D-CC0E-ECF1-31D331E544D7}"/>
              </a:ext>
            </a:extLst>
          </p:cNvPr>
          <p:cNvSpPr txBox="1"/>
          <p:nvPr/>
        </p:nvSpPr>
        <p:spPr>
          <a:xfrm>
            <a:off x="6321329" y="1473542"/>
            <a:ext cx="95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Vertically down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086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0789-5564-20CB-4502-8812DE91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8915"/>
            <a:ext cx="8382000" cy="746522"/>
          </a:xfrm>
        </p:spPr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63497-53B3-97E6-DCA1-7AD9A034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4302"/>
            <a:ext cx="8788400" cy="3768841"/>
          </a:xfrm>
        </p:spPr>
        <p:txBody>
          <a:bodyPr>
            <a:normAutofit/>
          </a:bodyPr>
          <a:lstStyle/>
          <a:p>
            <a:r>
              <a:rPr lang="en-US" dirty="0"/>
              <a:t>Employ two complementary calibration techniques</a:t>
            </a:r>
          </a:p>
          <a:p>
            <a:pPr lvl="1"/>
            <a:endParaRPr lang="en-US" dirty="0"/>
          </a:p>
          <a:p>
            <a:r>
              <a:rPr lang="en-US" b="1" dirty="0"/>
              <a:t>MIP technique </a:t>
            </a:r>
            <a:r>
              <a:rPr lang="en-US" dirty="0"/>
              <a:t>– use MIP peak to align all channels</a:t>
            </a:r>
          </a:p>
          <a:p>
            <a:pPr lvl="1"/>
            <a:r>
              <a:rPr lang="en-US" dirty="0"/>
              <a:t>Pro: Each channel has an independent calibration constant, one single solution</a:t>
            </a:r>
          </a:p>
          <a:p>
            <a:pPr lvl="1"/>
            <a:r>
              <a:rPr lang="en-US" dirty="0"/>
              <a:t>Con: MIP sampling fraction is different from electrons! Needs an additional sampling fraction correction.</a:t>
            </a:r>
          </a:p>
          <a:p>
            <a:pPr lvl="1"/>
            <a:endParaRPr lang="en-US" dirty="0"/>
          </a:p>
          <a:p>
            <a:r>
              <a:rPr lang="en-US" b="1" dirty="0"/>
              <a:t>Electron technique </a:t>
            </a:r>
            <a:r>
              <a:rPr lang="en-US" dirty="0"/>
              <a:t>– minimize difference of sum of all channels with respect to a known input electron energy</a:t>
            </a:r>
          </a:p>
          <a:p>
            <a:pPr lvl="1"/>
            <a:r>
              <a:rPr lang="en-US" dirty="0"/>
              <a:t>Pro: Better energy resolution achievable</a:t>
            </a:r>
          </a:p>
          <a:p>
            <a:pPr lvl="1"/>
            <a:r>
              <a:rPr lang="en-US" dirty="0"/>
              <a:t>Con: No unique solution, 16 (or 32) unknowns and one known, different combinations of calibration constants can give the same result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A9898-B056-98F8-C6D6-1AFF653F33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107111</TotalTime>
  <Words>1199</Words>
  <Application>Microsoft Macintosh PowerPoint</Application>
  <PresentationFormat>On-screen Show (16:9)</PresentationFormat>
  <Paragraphs>171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 Math</vt:lpstr>
      <vt:lpstr>Slack-Lato</vt:lpstr>
      <vt:lpstr>System Font Regular</vt:lpstr>
      <vt:lpstr>Wingdings</vt:lpstr>
      <vt:lpstr>Office Theme</vt:lpstr>
      <vt:lpstr>1_Office Theme</vt:lpstr>
      <vt:lpstr>BIC Test beam results &amp;                  simulation validation</vt:lpstr>
      <vt:lpstr>Test beam goals</vt:lpstr>
      <vt:lpstr>Test beam Setup</vt:lpstr>
      <vt:lpstr>Fermilab test beam facility</vt:lpstr>
      <vt:lpstr>Cherenkov Detectors</vt:lpstr>
      <vt:lpstr>datasets</vt:lpstr>
      <vt:lpstr>Beam Δp</vt:lpstr>
      <vt:lpstr>Beam profile</vt:lpstr>
      <vt:lpstr>Calibration</vt:lpstr>
      <vt:lpstr>Electron energy</vt:lpstr>
      <vt:lpstr>Linearity</vt:lpstr>
      <vt:lpstr>Comparison to simulation</vt:lpstr>
      <vt:lpstr>PowerPoint Presentation</vt:lpstr>
      <vt:lpstr>Pion data </vt:lpstr>
      <vt:lpstr>Pion data </vt:lpstr>
      <vt:lpstr>Pion data </vt:lpstr>
      <vt:lpstr>Pion data </vt:lpstr>
      <vt:lpstr>e/π separation</vt:lpstr>
      <vt:lpstr>e/π separation</vt:lpstr>
      <vt:lpstr>e/π separatioN</vt:lpstr>
      <vt:lpstr>conclusion</vt:lpstr>
      <vt:lpstr>daq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strange mechanical structure of the proton</dc:title>
  <dc:creator>Klest, Henry</dc:creator>
  <cp:lastModifiedBy>Klest, Henry</cp:lastModifiedBy>
  <cp:revision>100</cp:revision>
  <cp:lastPrinted>2015-09-08T15:35:42Z</cp:lastPrinted>
  <dcterms:created xsi:type="dcterms:W3CDTF">2024-05-29T23:26:37Z</dcterms:created>
  <dcterms:modified xsi:type="dcterms:W3CDTF">2025-04-23T16:26:27Z</dcterms:modified>
</cp:coreProperties>
</file>