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</p:sldMasterIdLst>
  <p:notesMasterIdLst>
    <p:notesMasterId r:id="rId71"/>
  </p:notesMasterIdLst>
  <p:handoutMasterIdLst>
    <p:handoutMasterId r:id="rId72"/>
  </p:handoutMasterIdLst>
  <p:sldIdLst>
    <p:sldId id="377" r:id="rId29"/>
    <p:sldId id="367" r:id="rId30"/>
    <p:sldId id="371" r:id="rId31"/>
    <p:sldId id="378" r:id="rId32"/>
    <p:sldId id="316" r:id="rId33"/>
    <p:sldId id="386" r:id="rId34"/>
    <p:sldId id="387" r:id="rId35"/>
    <p:sldId id="388" r:id="rId36"/>
    <p:sldId id="384" r:id="rId37"/>
    <p:sldId id="317" r:id="rId38"/>
    <p:sldId id="379" r:id="rId39"/>
    <p:sldId id="354" r:id="rId40"/>
    <p:sldId id="355" r:id="rId41"/>
    <p:sldId id="385" r:id="rId42"/>
    <p:sldId id="319" r:id="rId43"/>
    <p:sldId id="282" r:id="rId44"/>
    <p:sldId id="391" r:id="rId45"/>
    <p:sldId id="346" r:id="rId46"/>
    <p:sldId id="389" r:id="rId47"/>
    <p:sldId id="390" r:id="rId48"/>
    <p:sldId id="356" r:id="rId49"/>
    <p:sldId id="350" r:id="rId50"/>
    <p:sldId id="368" r:id="rId51"/>
    <p:sldId id="375" r:id="rId52"/>
    <p:sldId id="359" r:id="rId53"/>
    <p:sldId id="397" r:id="rId54"/>
    <p:sldId id="398" r:id="rId55"/>
    <p:sldId id="396" r:id="rId56"/>
    <p:sldId id="360" r:id="rId57"/>
    <p:sldId id="361" r:id="rId58"/>
    <p:sldId id="370" r:id="rId59"/>
    <p:sldId id="365" r:id="rId60"/>
    <p:sldId id="392" r:id="rId61"/>
    <p:sldId id="382" r:id="rId62"/>
    <p:sldId id="383" r:id="rId63"/>
    <p:sldId id="393" r:id="rId64"/>
    <p:sldId id="394" r:id="rId65"/>
    <p:sldId id="395" r:id="rId66"/>
    <p:sldId id="339" r:id="rId67"/>
    <p:sldId id="285" r:id="rId68"/>
    <p:sldId id="335" r:id="rId69"/>
    <p:sldId id="337" r:id="rId70"/>
  </p:sldIdLst>
  <p:sldSz cx="13003213" cy="9752013"/>
  <p:notesSz cx="6858000" cy="9144000"/>
  <p:defaultTextStyle>
    <a:defPPr>
      <a:defRPr lang="en-GB"/>
    </a:defPPr>
    <a:lvl1pPr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1pPr>
    <a:lvl2pPr marL="742950" indent="-28575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2pPr>
    <a:lvl3pPr marL="11430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3pPr>
    <a:lvl4pPr marL="16002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4pPr>
    <a:lvl5pPr marL="20574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EBFFB4"/>
    <a:srgbClr val="0000FF"/>
    <a:srgbClr val="800000"/>
    <a:srgbClr val="0070C0"/>
    <a:srgbClr val="C0FFB6"/>
    <a:srgbClr val="00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47"/>
    <p:restoredTop sz="96159" autoAdjust="0"/>
  </p:normalViewPr>
  <p:slideViewPr>
    <p:cSldViewPr>
      <p:cViewPr varScale="1">
        <p:scale>
          <a:sx n="86" d="100"/>
          <a:sy n="86" d="100"/>
        </p:scale>
        <p:origin x="552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0"/>
    </p:cViewPr>
  </p:sorterViewPr>
  <p:notesViewPr>
    <p:cSldViewPr>
      <p:cViewPr varScale="1">
        <p:scale>
          <a:sx n="92" d="100"/>
          <a:sy n="92" d="100"/>
        </p:scale>
        <p:origin x="3264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DEA3-DE62-5748-B08F-A55EDB818D50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7693-1090-C54A-9912-2240EF636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42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8300"/>
            <a:ext cx="11788775" cy="124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7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4366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03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8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40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5FBE288-8B52-1936-F95B-637124AD4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67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92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38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18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2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368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05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11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90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49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91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/phenix/u/</a:t>
            </a:r>
            <a:r>
              <a:rPr lang="en-US" dirty="0" err="1">
                <a:solidFill>
                  <a:srgbClr val="C00000"/>
                </a:solidFill>
              </a:rPr>
              <a:t>purschke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sipm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27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/phenix/u/</a:t>
            </a:r>
            <a:r>
              <a:rPr lang="en-US" dirty="0" err="1">
                <a:solidFill>
                  <a:srgbClr val="C00000"/>
                </a:solidFill>
              </a:rPr>
              <a:t>purschke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sipm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009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/phenix/u/</a:t>
            </a:r>
            <a:r>
              <a:rPr lang="en-US" dirty="0" err="1">
                <a:solidFill>
                  <a:srgbClr val="C00000"/>
                </a:solidFill>
              </a:rPr>
              <a:t>purschke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sipm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55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/phenix/u/</a:t>
            </a:r>
            <a:r>
              <a:rPr lang="en-US" dirty="0" err="1">
                <a:solidFill>
                  <a:srgbClr val="C00000"/>
                </a:solidFill>
              </a:rPr>
              <a:t>purschke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sipm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91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3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1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04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3782-7F98-C240-B400-941BC47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50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BC84-CF0E-6748-9A51-2D6D5BE0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9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3F10-CD68-2443-9E49-10ABB378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16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AE281-65E5-9D4B-9BFC-76737B3E5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68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0DD2-435F-FE47-B667-B04FA794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75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D1A-655D-1C4C-8EFA-3B465160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10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53AF-FBD6-B34A-8CE3-EE9BAF376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842D-90FF-7C40-A016-71B6868C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82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4298-CA30-DE4C-A964-C62585A0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4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7073-7A9C-A34F-8457-50ADD26A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1320800"/>
            <a:ext cx="2962275" cy="68595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8736013" cy="6859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94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A18DA-02BE-3441-A58D-D1AF053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24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022C4-13FB-734F-8574-A72C03BD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04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0712-8108-BF48-95B4-A216FD381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7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C938-C957-0344-80B1-38579BF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2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93DE-CD06-0D40-9D08-03E5225AE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41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417D-D5F5-FE45-9515-BD80F9B8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23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C4EA-1526-F84C-B573-6745E1519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97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9D50-5311-0F49-BB62-5B63F8D4F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33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C719A-786E-9B47-8DEE-8EDE2FF6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24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B1090-DC1D-6044-A330-E43E6CED0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72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AF36-0378-3B4D-BB23-903E9367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69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727C-017E-1D4A-8C5F-2B16CE820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36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2610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22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547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49450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1150" y="2324100"/>
            <a:ext cx="1951038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4219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6075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627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863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2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216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123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348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10898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10898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9881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9881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2142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2924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48350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863600"/>
            <a:ext cx="5849938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257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0235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2082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8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84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5501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497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2314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62275" cy="8828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36013" cy="8828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521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42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3791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891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7284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9065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54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820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073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838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295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3248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2134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1574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219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70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278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48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08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7715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038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9923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073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4008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9794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5813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3966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720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522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399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0873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0188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220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860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6993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9368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3399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0733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7879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35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543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574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5016500"/>
            <a:ext cx="24590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3164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310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0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281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855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79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5104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1320800"/>
            <a:ext cx="1266825" cy="735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49663" cy="735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8602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432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077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633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6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0" y="8470900"/>
            <a:ext cx="23939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4950" y="8470900"/>
            <a:ext cx="23955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163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802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0756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827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7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84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1999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5688" y="7785100"/>
            <a:ext cx="2844800" cy="434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0" y="7785100"/>
            <a:ext cx="8383588" cy="434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4421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39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62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88226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097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3844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250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8180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5688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650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374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8103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749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55279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6554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7294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604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1234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2945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328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1901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7657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877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598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04489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818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6905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410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0924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4394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810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55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9984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22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587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65006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2651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9354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2153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975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8928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6436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37269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597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37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924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107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6459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3189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2542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3483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263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79529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1118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306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07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1457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9697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10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633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328613"/>
            <a:ext cx="126682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364966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593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85370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4982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2589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02947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81103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707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51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08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0290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425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596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62566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3345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983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1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93534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112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333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7860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4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32542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88952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03155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18385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E357-979D-8545-89F5-822D83CC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538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091-CAD8-4A4F-9DD4-8AD6B1C13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0924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6ACC-734F-E245-88B7-20D2ACEC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215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2E05-7506-A54F-9BF1-C2E2C69AB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5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4329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57C2B-0416-9B46-9D4B-98CC1FAA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829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62A5-C029-5E46-8CD6-80F66CE4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87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2D46-45B2-A645-9F98-65947C35B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863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B41C-BAC7-A148-ADDE-A73E07BDC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267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4A2-5BE3-9E49-AFC0-F18EF8F6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769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433-09A6-1C4F-B506-98EAFAC0A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752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F6B1-714D-3440-8BC9-206C4AE2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454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C30A-7EAE-9541-B0A4-4D5F08B9C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806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B757-34E8-C547-954A-0D5926DE2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24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F67-02F8-2F43-942A-81A67066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2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253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1238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71D0-F61A-C64E-A244-39FCEEBF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31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BE8E-80A8-4A4A-9B7D-989DBB03F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486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25A8-0EF9-904F-ABC6-8A3D9514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81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D5A19-5F14-1444-B4F3-125BD95A0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855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739-91CD-AF44-9A36-203A157C9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02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BE46-7FD3-B145-B46C-3E340CFF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573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5D74-9DBD-2845-9933-4727D5CA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993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753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753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740-4E7D-C64C-BEF3-DAC1E893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858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998AA-A84F-5C43-91EE-11B2DED9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50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58B8-1878-CB46-B5CA-3331AA433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78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488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71B8-3DEC-854E-8206-274F2B0A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428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058988"/>
            <a:ext cx="5443538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663" y="2058988"/>
            <a:ext cx="5445125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A82-3903-8749-9909-84B03440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257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E790-372F-5B42-B4D4-150D8C76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543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A9DF-C2D2-1446-87EC-9DAF05A7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863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1B73-ED9E-474D-B069-916661F1B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6709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98DA-539F-F443-91BF-AAA7BE757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047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57FE-5A73-7A4C-B2E6-111184D4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39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1FAE-BE64-0C49-B08C-B1B2E5D95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282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713" y="866775"/>
            <a:ext cx="2759075" cy="7791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866775"/>
            <a:ext cx="8129588" cy="779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EF29-73B2-3B47-857F-D9E789BD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9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804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22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411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47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241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59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388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71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5848350" cy="3163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16500"/>
            <a:ext cx="5849938" cy="3163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77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84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84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099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81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282825"/>
            <a:ext cx="2962275" cy="564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82825"/>
            <a:ext cx="8736013" cy="5645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06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183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779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21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470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2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99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386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37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192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60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114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072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49EE-647D-2C4C-A4D1-D23182A1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0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014C-F727-CA43-80A3-B9D035A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0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199E-56D3-8D4B-AAE4-E27AB6E7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6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04B-1E1C-B746-8E1B-09FE8FFB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908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3949-9787-B44A-8918-7C57BAAE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5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FE7E-9590-DA4C-B7D9-66BFB80F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7740-341E-C547-8366-C330FB5C6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806D-E244-684C-8FD5-216A5C4D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1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B731-1B25-7345-A8EA-02F23F68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1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41B-B213-9C44-A146-500537F9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C6F2-9FAF-6543-9BD2-A3953BA4C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90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E32E-6611-0E42-81D9-E69FBED8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E82-4E55-4342-9113-5E632C07D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2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A40-AAC3-EE4F-828F-F62E3770E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25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2EFE-7898-6E4F-9985-33D8CEC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2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275B-B27A-5046-B8B0-A66C5FCC6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5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76B-0482-0C45-970F-D05EB861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F0C3-C80B-334A-8FD0-EFE5254B8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0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BB62-FF00-CE40-8532-4AA57445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B610-4ACA-6745-9643-A289F995E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6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0B39-CBAF-E54A-B6AB-5336EF817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6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ADD7-D299-EA4B-9F24-31804CC7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95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CD52-BDD6-0F48-8EF6-6CB1E6BA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3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BB06-45C8-9840-9329-6B4E5F52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11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8940-BF53-6844-848B-F018018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28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BC7E-1A0D-4344-BD1F-D644FFCB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6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F8BB-74BB-464F-A7BA-9A37D4B2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050-5692-0549-8127-7D5E4F3A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19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889C-F675-244F-B647-AF2E7DCD7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5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71-30EE-5941-8E85-A0CE73D1C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37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48E4-6C3B-8D45-82DF-170EDEF2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8164-FF09-6D47-BE16-D689A817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2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43E-8E6E-3E43-81E7-66AE9D519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67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9910-342F-7241-8A29-AB1339B8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5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5B3-ADB6-6740-B866-03E0E0A3E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08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0D47-F2EF-3A46-B1C2-2F3EBEA3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2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D04F-76A8-EF47-B7A3-A6B9A92B7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225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A506-835F-2D46-99E8-A7EC6ACEE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5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8FC3C-9F28-A14C-A5A7-2079C80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800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A119-AA4E-2A4E-87AE-8B75F695F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3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8D25-08D3-6C40-986C-34B72D777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5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15E9-4330-FA45-B983-D71E966C2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0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9661-F860-3940-835C-E0690712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5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4554-936B-594D-AA13-DCF359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118506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118506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F6931AB-6532-304C-A554-03C4E777D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9E15170F-BF4F-F742-BA51-3C0C03EA7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52888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50688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90551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4419600" y="1778000"/>
            <a:ext cx="23813" cy="50546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68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688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80088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7543800" y="7975600"/>
            <a:ext cx="1588" cy="1422400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41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502400" y="1803400"/>
            <a:ext cx="1588" cy="43180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>
            <a:off x="6477000" y="508000"/>
            <a:ext cx="23813" cy="80137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>
            <a:off x="44323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85344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50688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>
            <a:off x="64770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C6198F5-EBB4-8446-B074-2C0AE5D5E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A4BBA098-45FA-4740-B54A-326D89CB4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1238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29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410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058988"/>
            <a:ext cx="11041063" cy="65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55B6CC4-C500-8A48-94CD-4A9BC520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50688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A926AD2-D67B-E04E-BF9D-5B4C5D9F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5AB99F3E-9034-EC4C-AB9F-1C4B5334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6C080CF3-D0AE-524D-A0B6-6695C259E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7E25456-F0F1-4445-A779-BF3123C5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enix.bnl.gov/~purschke/rcda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23453" y="0"/>
            <a:ext cx="12573000" cy="225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 eaLnBrk="1" hangingPunct="1">
              <a:buClrTx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RCDAC Data Acquisition System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870053" y="2564215"/>
            <a:ext cx="3034506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Martin L. Purschke</a:t>
            </a: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1EC35-EB1D-1FA9-5C4B-D23E828B7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206" y="5478019"/>
            <a:ext cx="4572000" cy="1268784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E97865D6-CAB6-9342-3208-DC926D93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07" y="7543006"/>
            <a:ext cx="11049000" cy="185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DAQ manager of </a:t>
            </a:r>
            <a:r>
              <a:rPr lang="en-US" sz="24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endParaRPr lang="en-US" sz="2400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Previous DAQ/Electronics WG co-convener for what is now </a:t>
            </a:r>
            <a:r>
              <a:rPr lang="en-US" sz="2400" dirty="0" err="1">
                <a:solidFill>
                  <a:srgbClr val="606060"/>
                </a:solidFill>
                <a:latin typeface="Arial Narrow" charset="0"/>
              </a:rPr>
              <a:t>ePIC</a:t>
            </a:r>
            <a:endParaRPr lang="en-US" sz="2400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I have been a DAQ (and notably, a calorimeter) guy since my early days at CERN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i="1" dirty="0">
                <a:solidFill>
                  <a:srgbClr val="000000"/>
                </a:solidFill>
                <a:latin typeface="Arial Narrow" charset="0"/>
              </a:rPr>
              <a:t>Everything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is a shell command…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05606" y="20566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One of the most important features. Any command is no different from “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ls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–l“ or “cat”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Everything is inherently scriptable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You have the full use of the shell’s capabilities for if-then constructs, error handling, loops, automation,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cron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scheduling, and a myriad of other ways to interact with the system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In that sense, there are no proprietary configuration files – only configuration </a:t>
            </a:r>
            <a:r>
              <a:rPr lang="en-US" sz="2800" i="1" dirty="0">
                <a:solidFill>
                  <a:srgbClr val="606060"/>
                </a:solidFill>
                <a:latin typeface="Arial Narrow" charset="0"/>
              </a:rPr>
              <a:t>scripts. 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This is quite different from “my DAQ supports scripts”!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 do not want to be trapped within the limited command set of any application!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With shell commands, the DAQ is fully integrated into your existing work environment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(And yes there are GUIs – they usually just trigger the appropriate command)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5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 Autopilot - Scripts at work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05606" y="20566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Very often – especially in your R&amp;D days – you want to step through a range of values of a configuration parameter and see what your detector prototype has to say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Bias voltage scans (we characterized gazillions of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SiPMs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Position scans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Temperature scans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And on and on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Such a measurement is best done in a script that reads predetermined positions / voltage settings / what have you and performs the measurement 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 picked an example: What is the response uniformity of a calorimeter module when a shower develops in different places? (We were very worried about this)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were simulating different shower positions by “writing light with a light fiber” on the module front 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29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G_20161011_1100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623146" y="4342606"/>
            <a:ext cx="11136260" cy="5181600"/>
          </a:xfrm>
          <a:prstGeom prst="rect">
            <a:avLst/>
          </a:prstGeom>
        </p:spPr>
      </p:pic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Measurements on autopilot through scripting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233693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23151" y="7771606"/>
            <a:ext cx="1610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Calorimeter</a:t>
            </a:r>
            <a:b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Module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8006" y="8537843"/>
            <a:ext cx="1592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PMT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(later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SiPM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0951" y="6096174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X-Y step motor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9951" y="8076406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Light Fiber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199" y="2132806"/>
            <a:ext cx="12445207" cy="2062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Simulate shower incidence positions by moving a light fiber in x and y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take a run for each position w/ 4000 events = 4000 LED pulses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50 x 25 = 1250 positions  (later we had 70x70, you really want to automate that)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Let it run overnight, come back in the morning, look at the data</a:t>
            </a: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9F9EB-94A2-F5CD-E6A2-6E4DE371287B}"/>
              </a:ext>
            </a:extLst>
          </p:cNvPr>
          <p:cNvSpPr/>
          <p:nvPr/>
        </p:nvSpPr>
        <p:spPr>
          <a:xfrm>
            <a:off x="7720806" y="4473843"/>
            <a:ext cx="3910312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This early picture shows a photomultiplier. We switched  to actual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sPHENIX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blocks and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SiPMs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soon after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03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Script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5606" y="2437606"/>
            <a:ext cx="40386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25 positions in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       move the Y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50 positions in x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move the x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next x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next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7606" y="913606"/>
            <a:ext cx="7761591" cy="7848302"/>
          </a:xfrm>
          <a:prstGeom prst="rect">
            <a:avLst/>
          </a:prstGeom>
          <a:solidFill>
            <a:srgbClr val="F9FFD7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#! /bin/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sh</a:t>
            </a:r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STARTPOSX=0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STARTPOSY=9900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INCREMENTX=200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INCREMENTY=-200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CURRENTPOSY=$STARTPOSY</a:t>
            </a:r>
          </a:p>
          <a:p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for posy in $(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seq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25)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2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sleep 5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CURRENTPOSY=$(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+ $INCREMENTY)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CURRENTPOSX=$STARTPOSX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for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posx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in $(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seq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50)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echo "moving to $CURRENTPOSX"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1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sleep 5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800000"/>
                </a:solidFill>
                <a:latin typeface="Courier New"/>
                <a:cs typeface="Courier New"/>
              </a:rPr>
              <a:t>   	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	   CURRENTPOSX=$(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+ $INCREMENTX)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done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done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386806" y="3580606"/>
            <a:ext cx="25908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3072606" y="4190206"/>
            <a:ext cx="2438400" cy="304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844006" y="5409406"/>
            <a:ext cx="25908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25006" y="6247606"/>
            <a:ext cx="2514600" cy="152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853406" y="8000206"/>
            <a:ext cx="3581400" cy="228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320006" y="8457406"/>
            <a:ext cx="36576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405606" y="1066006"/>
            <a:ext cx="12344400" cy="6630115"/>
            <a:chOff x="405606" y="1218406"/>
            <a:chExt cx="12344400" cy="6630115"/>
          </a:xfrm>
        </p:grpSpPr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8101806" y="1218406"/>
              <a:ext cx="4419600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marL="0" indent="4763" eaLnBrk="1" hangingPunct="1">
                <a:spcBef>
                  <a:spcPts val="1963"/>
                </a:spcBef>
                <a:buClrTx/>
                <a:buFontTx/>
                <a:buNone/>
                <a:tabLst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The DAQ operation becomes an integral part of your shell environment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05606" y="2590006"/>
              <a:ext cx="12344400" cy="5258515"/>
              <a:chOff x="405606" y="2590006"/>
              <a:chExt cx="12344400" cy="525851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05606" y="2590006"/>
                <a:ext cx="5257800" cy="4876800"/>
                <a:chOff x="405606" y="2590006"/>
                <a:chExt cx="5257800" cy="4876800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996406" y="2894806"/>
                  <a:ext cx="2667000" cy="4495800"/>
                  <a:chOff x="2844006" y="2894806"/>
                  <a:chExt cx="2667000" cy="4495800"/>
                </a:xfrm>
              </p:grpSpPr>
              <p:cxnSp>
                <p:nvCxnSpPr>
                  <p:cNvPr id="4" name="Straight Arrow Connector 3"/>
                  <p:cNvCxnSpPr/>
                  <p:nvPr/>
                </p:nvCxnSpPr>
                <p:spPr bwMode="auto">
                  <a:xfrm>
                    <a:off x="4215606" y="2894806"/>
                    <a:ext cx="685800" cy="3048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" name="Straight Arrow Connector 20"/>
                  <p:cNvCxnSpPr/>
                  <p:nvPr/>
                </p:nvCxnSpPr>
                <p:spPr bwMode="auto">
                  <a:xfrm>
                    <a:off x="2844006" y="7314406"/>
                    <a:ext cx="2667000" cy="762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20" name="Content Placeholder 2"/>
                <p:cNvSpPr txBox="1">
                  <a:spLocks/>
                </p:cNvSpPr>
                <p:nvPr/>
              </p:nvSpPr>
              <p:spPr>
                <a:xfrm>
                  <a:off x="405606" y="2590006"/>
                  <a:ext cx="4038600" cy="487680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342900" indent="-3429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Automatic end after 4000 events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      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start the DAQ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4988415" y="3047206"/>
                <a:ext cx="7761591" cy="4801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daq_set_maxevents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4000</a:t>
                </a: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	</a:t>
                </a: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 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daq_begin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  	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wait_for_run_end.sh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926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There’s more…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8EA6B0-3A84-EE4B-BDD0-465D3A164E47}"/>
              </a:ext>
            </a:extLst>
          </p:cNvPr>
          <p:cNvSpPr txBox="1">
            <a:spLocks/>
          </p:cNvSpPr>
          <p:nvPr/>
        </p:nvSpPr>
        <p:spPr>
          <a:xfrm>
            <a:off x="279002" y="2590006"/>
            <a:ext cx="12445207" cy="2062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We also added more things to this RCDAQ setup to make the next-day analysis super-easy.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I first need to explain a few things, we get back to this later.  </a:t>
            </a: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996294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58006" y="431006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RCDAQ client-server concept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81" y="5618956"/>
            <a:ext cx="771525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44" y="5852319"/>
            <a:ext cx="749300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94" y="5874543"/>
            <a:ext cx="9334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066506" y="4409281"/>
            <a:ext cx="4033838" cy="1430338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RCDAQ server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58606" y="5536406"/>
            <a:ext cx="305752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500" b="1" dirty="0"/>
              <a:t>PCIe                     Network                 USB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898606" y="6747669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679406" y="6747669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231606" y="6857206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8131969" y="2567781"/>
            <a:ext cx="2170112" cy="1089025"/>
            <a:chOff x="3541" y="934"/>
            <a:chExt cx="1367" cy="686"/>
          </a:xfrm>
        </p:grpSpPr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541" y="934"/>
              <a:ext cx="1367" cy="686"/>
            </a:xfrm>
            <a:prstGeom prst="rect">
              <a:avLst/>
            </a:prstGeom>
            <a:solidFill>
              <a:srgbClr val="EB613D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RCDAQ Client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3811" y="1289"/>
              <a:ext cx="84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buClrTx/>
                <a:buFontTx/>
                <a:buNone/>
              </a:pPr>
              <a:endParaRPr lang="en-US" sz="1500" b="1"/>
            </a:p>
            <a:p>
              <a:pPr>
                <a:buClrTx/>
                <a:buFontTx/>
                <a:buNone/>
              </a:pPr>
              <a:r>
                <a:rPr lang="en-US" sz="1500" b="1"/>
                <a:t>Command line</a:t>
              </a:r>
            </a:p>
          </p:txBody>
        </p:sp>
      </p:grp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06" y="3360407"/>
            <a:ext cx="1800225" cy="170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9284494" y="3467894"/>
            <a:ext cx="2170112" cy="1089025"/>
            <a:chOff x="4267" y="1501"/>
            <a:chExt cx="1367" cy="686"/>
          </a:xfrm>
        </p:grpSpPr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4267" y="1501"/>
              <a:ext cx="1367" cy="686"/>
            </a:xfrm>
            <a:prstGeom prst="rect">
              <a:avLst/>
            </a:prstGeom>
            <a:solidFill>
              <a:srgbClr val="EB613D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RCDAQ Client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4537" y="1855"/>
              <a:ext cx="84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buClrTx/>
                <a:buFontTx/>
                <a:buNone/>
              </a:pPr>
              <a:endParaRPr lang="en-US" sz="1500" b="1" dirty="0"/>
            </a:p>
            <a:p>
              <a:pPr>
                <a:buClrTx/>
                <a:buFontTx/>
                <a:buNone/>
              </a:pPr>
              <a:r>
                <a:rPr lang="en-US" sz="1500" b="1" dirty="0"/>
                <a:t>Command line</a:t>
              </a:r>
            </a:p>
          </p:txBody>
        </p:sp>
      </p:grp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809456" y="2531269"/>
            <a:ext cx="2178050" cy="1096962"/>
          </a:xfrm>
          <a:prstGeom prst="rect">
            <a:avLst/>
          </a:prstGeom>
          <a:solidFill>
            <a:srgbClr val="EB613D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RCDAQ Client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561931" y="3094831"/>
            <a:ext cx="13430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endParaRPr lang="en-US" sz="1500" b="1" dirty="0"/>
          </a:p>
          <a:p>
            <a:pPr>
              <a:buClrTx/>
              <a:buFontTx/>
              <a:buNone/>
            </a:pPr>
            <a:r>
              <a:rPr lang="en-US" sz="1500" b="1" dirty="0"/>
              <a:t>scripts</a:t>
            </a:r>
          </a:p>
        </p:txBody>
      </p:sp>
      <p:pic>
        <p:nvPicPr>
          <p:cNvPr id="2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06" y="2210974"/>
            <a:ext cx="1798638" cy="170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6807994" y="3628231"/>
            <a:ext cx="1587" cy="7810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H="1">
            <a:off x="7165181" y="3628231"/>
            <a:ext cx="1198563" cy="7810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5453856" y="3579019"/>
            <a:ext cx="896938" cy="8318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7806531" y="3844131"/>
            <a:ext cx="1530350" cy="5651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4791869" y="4060031"/>
            <a:ext cx="1009650" cy="3492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661944" y="3596481"/>
            <a:ext cx="11969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1800" b="1" dirty="0">
                <a:solidFill>
                  <a:srgbClr val="0000FF"/>
                </a:solidFill>
                <a:latin typeface="Arial Narrow" charset="0"/>
              </a:rPr>
              <a:t>RPC Protocol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5269" y="5382960"/>
            <a:ext cx="4648199" cy="13849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This allows an arbitrary number of processes to interact with RCDAQ concurrently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E0B096-E733-A5B4-C350-925884C56AE7}"/>
              </a:ext>
            </a:extLst>
          </p:cNvPr>
          <p:cNvSpPr/>
          <p:nvPr/>
        </p:nvSpPr>
        <p:spPr>
          <a:xfrm>
            <a:off x="3148807" y="7823858"/>
            <a:ext cx="8729662" cy="16312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These are the 3 fundamental ways for data to get into a PC 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PCIExpress</a:t>
            </a: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USB </a:t>
            </a:r>
            <a:endParaRPr lang="en-US" sz="2800" dirty="0">
              <a:solidFill>
                <a:schemeClr val="tx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53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workhorse devices implemented in RCDAQ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4063" y="7935265"/>
            <a:ext cx="11310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There are </a:t>
            </a:r>
            <a:r>
              <a:rPr lang="en-US" sz="2800" i="1" dirty="0">
                <a:solidFill>
                  <a:schemeClr val="tx1"/>
                </a:solidFill>
                <a:latin typeface="Arial Narrow" charset="0"/>
              </a:rPr>
              <a:t>many</a:t>
            </a: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 more not shown (all told, there are plugins for about 60)</a:t>
            </a:r>
          </a:p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Many devices that you can often find in your institute already, or in the CAEN catalog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16</a:t>
            </a:fld>
            <a:endParaRPr lang="en-US" dirty="0"/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94" y="2805906"/>
            <a:ext cx="771525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81" y="3004343"/>
            <a:ext cx="7493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86606" y="2261393"/>
            <a:ext cx="10591792" cy="730250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RCDAQ</a:t>
            </a: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1034059" y="7162006"/>
            <a:ext cx="2362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solidFill>
                  <a:schemeClr val="tx1"/>
                </a:solidFill>
                <a:latin typeface="Arial Narrow" charset="0"/>
              </a:rPr>
              <a:t>FELIX Card</a:t>
            </a:r>
          </a:p>
        </p:txBody>
      </p:sp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027" y="3974306"/>
            <a:ext cx="2542490" cy="1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14" y="5461793"/>
            <a:ext cx="257029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9189114" y="6704806"/>
            <a:ext cx="23622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DRS4 </a:t>
            </a:r>
            <a:r>
              <a:rPr lang="en-GB" sz="2000" b="1" dirty="0" err="1">
                <a:latin typeface="Arial Narrow" charset="0"/>
              </a:rPr>
              <a:t>Eval</a:t>
            </a:r>
            <a:r>
              <a:rPr lang="en-GB" sz="2000" b="1" dirty="0">
                <a:latin typeface="Arial Narrow" charset="0"/>
              </a:rPr>
              <a:t> board</a:t>
            </a:r>
          </a:p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“USB Oscilloscope”</a:t>
            </a:r>
          </a:p>
        </p:txBody>
      </p:sp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4989" r="25032"/>
          <a:stretch>
            <a:fillRect/>
          </a:stretch>
        </p:blipFill>
        <p:spPr bwMode="auto">
          <a:xfrm>
            <a:off x="5469731" y="3907630"/>
            <a:ext cx="3241675" cy="205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0013" t="14989" r="250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5480844" y="6047580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CERN RD51 SRS System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/>
          <a:srcRect l="33341" r="31994"/>
          <a:stretch/>
        </p:blipFill>
        <p:spPr>
          <a:xfrm>
            <a:off x="3536918" y="3556793"/>
            <a:ext cx="1135888" cy="3276600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 bwMode="auto">
          <a:xfrm flipV="1">
            <a:off x="4139406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Rectangle 56"/>
          <p:cNvSpPr/>
          <p:nvPr/>
        </p:nvSpPr>
        <p:spPr>
          <a:xfrm>
            <a:off x="4155739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sp>
        <p:nvSpPr>
          <p:cNvPr id="58" name="Text Box 17"/>
          <p:cNvSpPr txBox="1">
            <a:spLocks noChangeArrowheads="1"/>
          </p:cNvSpPr>
          <p:nvPr/>
        </p:nvSpPr>
        <p:spPr bwMode="auto">
          <a:xfrm>
            <a:off x="3194844" y="6909593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CAEN V1742 waveform digitizer</a:t>
            </a:r>
          </a:p>
        </p:txBody>
      </p:sp>
      <p:cxnSp>
        <p:nvCxnSpPr>
          <p:cNvPr id="60" name="Straight Connector 59"/>
          <p:cNvCxnSpPr/>
          <p:nvPr/>
        </p:nvCxnSpPr>
        <p:spPr bwMode="auto">
          <a:xfrm flipV="1">
            <a:off x="1701006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>
          <a:xfrm>
            <a:off x="1717339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22EA-E9D1-4A00-CDAA-69ECD279C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2510" y="4530785"/>
            <a:ext cx="3391517" cy="18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0903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58006" y="431006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Setting up and reading out a DRS4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Eval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board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53206" y="2577306"/>
            <a:ext cx="12573000" cy="3670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daq_open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daq_begin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 # wait a while…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daq_end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3206" y="7390606"/>
            <a:ext cx="122301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You see, each interaction is a separate shell command!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97189" y="3580606"/>
            <a:ext cx="6800417" cy="3200400"/>
            <a:chOff x="5797189" y="3199606"/>
            <a:chExt cx="6800417" cy="3200400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5797189" y="3885406"/>
              <a:ext cx="6800417" cy="2514600"/>
            </a:xfrm>
            <a:prstGeom prst="rect">
              <a:avLst/>
            </a:prstGeom>
            <a:solidFill>
              <a:srgbClr val="FAFFE5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BTW, this double-dash is shell standard for “stop processing command line options”</a:t>
              </a:r>
            </a:p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Else the later “-150” would be interpreted as -1 -5 -0 options like “</a:t>
              </a:r>
              <a:r>
                <a:rPr lang="en-US" sz="2400" dirty="0" err="1">
                  <a:solidFill>
                    <a:srgbClr val="606060"/>
                  </a:solidFill>
                  <a:latin typeface="Arial Narrow" charset="0"/>
                </a:rPr>
                <a:t>ls</a:t>
              </a: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 –</a:t>
              </a:r>
              <a:r>
                <a:rPr lang="en-US" sz="2400" dirty="0" err="1">
                  <a:solidFill>
                    <a:srgbClr val="606060"/>
                  </a:solidFill>
                  <a:latin typeface="Arial Narrow" charset="0"/>
                </a:rPr>
                <a:t>ltr</a:t>
              </a: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”.</a:t>
              </a:r>
            </a:p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Try to delete a file named “-I”…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7187406" y="3199606"/>
              <a:ext cx="304800" cy="7620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9625806" y="3199606"/>
              <a:ext cx="1447800" cy="8382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319" y="159525"/>
            <a:ext cx="2110522" cy="126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06" y="1415237"/>
            <a:ext cx="2133600" cy="94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633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Meta Data Capturing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5606" y="2132806"/>
            <a:ext cx="1239599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In the “real” experiment that’s running for a few years (think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, ATLAS, what have you) you are embedded in an environment that supports all sorts of record keeping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At a test beam or you in your lab needs a different kind of “record keeping support”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What was the temperature? Was the light on? What was the HV? What was the position of that X-Y positioning table?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We capture this information in the raw data file itself and </a:t>
            </a:r>
            <a:r>
              <a:rPr lang="en-US" sz="2800" b="1" dirty="0">
                <a:solidFill>
                  <a:srgbClr val="000000"/>
                </a:solidFill>
                <a:latin typeface="Arial Narrow" charset="0"/>
              </a:rPr>
              <a:t>the data cannot get lost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often add a webcam picture to the data so we have a visual confirmation that the detector is in the right place, or something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 picture captures everything…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Let me show you how we always capture the RCDAQ setup itself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872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28600" y="3733006"/>
            <a:ext cx="11149806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Reading different things with different Event Types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8006" y="2056606"/>
            <a:ext cx="12230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would think of the DAQ as “reading your detector”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Very often, it is necessary to read different things at different times.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Let’s go to the CERN-SPS (or the Fermilab Test Beam) for an example: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9638506" y="7333456"/>
            <a:ext cx="579438" cy="3619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fld id="{41FA9752-ECAF-564C-9404-19D8FD692C88}" type="slidenum">
              <a:rPr lang="en-GB" smtClean="0"/>
              <a:pPr/>
              <a:t>19</a:t>
            </a:fld>
            <a:endParaRPr lang="en-GB"/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3396456" y="5196681"/>
            <a:ext cx="4673600" cy="2390775"/>
            <a:chOff x="1252" y="2638"/>
            <a:chExt cx="2944" cy="1506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36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240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245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49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256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261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65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70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274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279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836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290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2950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299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306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310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315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319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326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331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335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340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344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349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>
              <a:off x="353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>
              <a:off x="360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365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37"/>
            <p:cNvSpPr txBox="1">
              <a:spLocks noChangeArrowheads="1"/>
            </p:cNvSpPr>
            <p:nvPr/>
          </p:nvSpPr>
          <p:spPr bwMode="auto">
            <a:xfrm>
              <a:off x="2319" y="3165"/>
              <a:ext cx="1395" cy="979"/>
            </a:xfrm>
            <a:prstGeom prst="rect">
              <a:avLst/>
            </a:prstGeom>
            <a:noFill/>
            <a:ln w="36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Data Events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your detector channels, ADCs, TDCs...</a:t>
              </a:r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125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147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172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186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195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>
              <a:off x="209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>
              <a:off x="3970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5"/>
            <p:cNvSpPr>
              <a:spLocks noChangeShapeType="1"/>
            </p:cNvSpPr>
            <p:nvPr/>
          </p:nvSpPr>
          <p:spPr bwMode="auto">
            <a:xfrm>
              <a:off x="419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2174081" y="5195094"/>
            <a:ext cx="2803525" cy="2152650"/>
            <a:chOff x="482" y="2637"/>
            <a:chExt cx="1766" cy="1356"/>
          </a:xfrm>
        </p:grpSpPr>
        <p:sp>
          <p:nvSpPr>
            <p:cNvPr id="51" name="Line 47"/>
            <p:cNvSpPr>
              <a:spLocks noChangeShapeType="1"/>
            </p:cNvSpPr>
            <p:nvPr/>
          </p:nvSpPr>
          <p:spPr bwMode="auto">
            <a:xfrm>
              <a:off x="2246" y="2637"/>
              <a:ext cx="0" cy="427"/>
            </a:xfrm>
            <a:prstGeom prst="line">
              <a:avLst/>
            </a:prstGeom>
            <a:noFill/>
            <a:ln w="54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48"/>
            <p:cNvSpPr txBox="1">
              <a:spLocks noChangeArrowheads="1"/>
            </p:cNvSpPr>
            <p:nvPr/>
          </p:nvSpPr>
          <p:spPr bwMode="auto">
            <a:xfrm>
              <a:off x="482" y="3165"/>
              <a:ext cx="1570" cy="828"/>
            </a:xfrm>
            <a:prstGeom prst="rect">
              <a:avLst/>
            </a:prstGeom>
            <a:noFill/>
            <a:ln w="36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Spill-On event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and clear </a:t>
              </a:r>
              <a:r>
                <a:rPr lang="en-GB" sz="2000" b="1" dirty="0" err="1">
                  <a:latin typeface="Arial Narrow" charset="0"/>
                </a:rPr>
                <a:t>scalers</a:t>
              </a:r>
              <a:endParaRPr lang="en-GB" sz="2000" b="1" dirty="0">
                <a:latin typeface="Arial Narrow" charset="0"/>
              </a:endParaRP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Flush buffers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H="1">
              <a:off x="2011" y="3068"/>
              <a:ext cx="238" cy="109"/>
            </a:xfrm>
            <a:prstGeom prst="line">
              <a:avLst/>
            </a:prstGeom>
            <a:noFill/>
            <a:ln w="54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7392194" y="5196681"/>
            <a:ext cx="2924175" cy="2486025"/>
            <a:chOff x="3769" y="2638"/>
            <a:chExt cx="1842" cy="1566"/>
          </a:xfrm>
        </p:grpSpPr>
        <p:sp>
          <p:nvSpPr>
            <p:cNvPr id="55" name="Line 51"/>
            <p:cNvSpPr>
              <a:spLocks noChangeShapeType="1"/>
            </p:cNvSpPr>
            <p:nvPr/>
          </p:nvSpPr>
          <p:spPr bwMode="auto">
            <a:xfrm>
              <a:off x="376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52"/>
            <p:cNvSpPr txBox="1">
              <a:spLocks noChangeArrowheads="1"/>
            </p:cNvSpPr>
            <p:nvPr/>
          </p:nvSpPr>
          <p:spPr bwMode="auto">
            <a:xfrm>
              <a:off x="3952" y="3165"/>
              <a:ext cx="1659" cy="1039"/>
            </a:xfrm>
            <a:prstGeom prst="rect">
              <a:avLst/>
            </a:prstGeom>
            <a:noFill/>
            <a:ln w="36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Spill-Off event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and clear </a:t>
              </a:r>
              <a:r>
                <a:rPr lang="en-GB" sz="2000" b="1" dirty="0" err="1">
                  <a:latin typeface="Arial Narrow" charset="0"/>
                </a:rPr>
                <a:t>scalers</a:t>
              </a:r>
              <a:endParaRPr lang="en-GB" sz="2000" b="1" dirty="0">
                <a:latin typeface="Arial Narrow" charset="0"/>
              </a:endParaRP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(allows spill intensity-based corrections)</a:t>
              </a:r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>
              <a:off x="3769" y="3069"/>
              <a:ext cx="121" cy="109"/>
            </a:xfrm>
            <a:prstGeom prst="line">
              <a:avLst/>
            </a:prstGeom>
            <a:noFill/>
            <a:ln w="54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8006" y="4961731"/>
            <a:ext cx="10591800" cy="912814"/>
            <a:chOff x="558006" y="4961731"/>
            <a:chExt cx="10591800" cy="912814"/>
          </a:xfrm>
        </p:grpSpPr>
        <p:sp>
          <p:nvSpPr>
            <p:cNvPr id="59" name="Line 55"/>
            <p:cNvSpPr>
              <a:spLocks noChangeShapeType="1"/>
            </p:cNvSpPr>
            <p:nvPr/>
          </p:nvSpPr>
          <p:spPr bwMode="auto">
            <a:xfrm>
              <a:off x="1775619" y="5196682"/>
              <a:ext cx="0" cy="677863"/>
            </a:xfrm>
            <a:prstGeom prst="line">
              <a:avLst/>
            </a:prstGeom>
            <a:noFill/>
            <a:ln w="54720" cap="sq">
              <a:solidFill>
                <a:srgbClr val="99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 Box 56"/>
            <p:cNvSpPr txBox="1">
              <a:spLocks noChangeArrowheads="1"/>
            </p:cNvSpPr>
            <p:nvPr/>
          </p:nvSpPr>
          <p:spPr bwMode="auto">
            <a:xfrm>
              <a:off x="558006" y="4988719"/>
              <a:ext cx="1270000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Begin-run event</a:t>
              </a:r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auto">
            <a:xfrm>
              <a:off x="9697244" y="5196682"/>
              <a:ext cx="0" cy="677863"/>
            </a:xfrm>
            <a:prstGeom prst="line">
              <a:avLst/>
            </a:prstGeom>
            <a:noFill/>
            <a:ln w="54720" cap="sq">
              <a:solidFill>
                <a:srgbClr val="FF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 Box 58"/>
            <p:cNvSpPr txBox="1">
              <a:spLocks noChangeArrowheads="1"/>
            </p:cNvSpPr>
            <p:nvPr/>
          </p:nvSpPr>
          <p:spPr bwMode="auto">
            <a:xfrm>
              <a:off x="9879806" y="4961731"/>
              <a:ext cx="1270000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End-run event</a:t>
              </a:r>
            </a:p>
          </p:txBody>
        </p: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1737519" y="3656806"/>
            <a:ext cx="8697912" cy="1322387"/>
            <a:chOff x="207" y="1755"/>
            <a:chExt cx="5479" cy="833"/>
          </a:xfrm>
        </p:grpSpPr>
        <p:sp>
          <p:nvSpPr>
            <p:cNvPr id="64" name="Text Box 60"/>
            <p:cNvSpPr txBox="1">
              <a:spLocks noChangeArrowheads="1"/>
            </p:cNvSpPr>
            <p:nvPr/>
          </p:nvSpPr>
          <p:spPr bwMode="auto">
            <a:xfrm>
              <a:off x="432" y="2324"/>
              <a:ext cx="891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1600" b="1" dirty="0">
                  <a:latin typeface="Arial Narrow" charset="0"/>
                </a:rPr>
                <a:t>extraction</a:t>
              </a:r>
            </a:p>
          </p:txBody>
        </p:sp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207" y="1755"/>
              <a:ext cx="5479" cy="568"/>
              <a:chOff x="207" y="1755"/>
              <a:chExt cx="5479" cy="568"/>
            </a:xfrm>
          </p:grpSpPr>
          <p:grpSp>
            <p:nvGrpSpPr>
              <p:cNvPr id="66" name="Group 62"/>
              <p:cNvGrpSpPr>
                <a:grpSpLocks/>
              </p:cNvGrpSpPr>
              <p:nvPr/>
            </p:nvGrpSpPr>
            <p:grpSpPr bwMode="auto">
              <a:xfrm>
                <a:off x="240" y="2007"/>
                <a:ext cx="551" cy="290"/>
                <a:chOff x="240" y="2007"/>
                <a:chExt cx="551" cy="290"/>
              </a:xfrm>
            </p:grpSpPr>
            <p:sp>
              <p:nvSpPr>
                <p:cNvPr id="106" name="Line 63"/>
                <p:cNvSpPr>
                  <a:spLocks noChangeShapeType="1"/>
                </p:cNvSpPr>
                <p:nvPr/>
              </p:nvSpPr>
              <p:spPr bwMode="auto">
                <a:xfrm>
                  <a:off x="240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64"/>
                <p:cNvSpPr>
                  <a:spLocks noChangeShapeType="1"/>
                </p:cNvSpPr>
                <p:nvPr/>
              </p:nvSpPr>
              <p:spPr bwMode="auto">
                <a:xfrm>
                  <a:off x="539" y="2008"/>
                  <a:ext cx="179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474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720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" name="Group 67"/>
              <p:cNvGrpSpPr>
                <a:grpSpLocks/>
              </p:cNvGrpSpPr>
              <p:nvPr/>
            </p:nvGrpSpPr>
            <p:grpSpPr bwMode="auto">
              <a:xfrm>
                <a:off x="791" y="2007"/>
                <a:ext cx="551" cy="290"/>
                <a:chOff x="791" y="2007"/>
                <a:chExt cx="551" cy="290"/>
              </a:xfrm>
            </p:grpSpPr>
            <p:sp>
              <p:nvSpPr>
                <p:cNvPr id="102" name="Line 68"/>
                <p:cNvSpPr>
                  <a:spLocks noChangeShapeType="1"/>
                </p:cNvSpPr>
                <p:nvPr/>
              </p:nvSpPr>
              <p:spPr bwMode="auto">
                <a:xfrm>
                  <a:off x="791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69"/>
                <p:cNvSpPr>
                  <a:spLocks noChangeShapeType="1"/>
                </p:cNvSpPr>
                <p:nvPr/>
              </p:nvSpPr>
              <p:spPr bwMode="auto">
                <a:xfrm>
                  <a:off x="1091" y="2008"/>
                  <a:ext cx="179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1026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1271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72"/>
              <p:cNvGrpSpPr>
                <a:grpSpLocks/>
              </p:cNvGrpSpPr>
              <p:nvPr/>
            </p:nvGrpSpPr>
            <p:grpSpPr bwMode="auto">
              <a:xfrm>
                <a:off x="1343" y="2007"/>
                <a:ext cx="551" cy="290"/>
                <a:chOff x="1343" y="2007"/>
                <a:chExt cx="551" cy="290"/>
              </a:xfrm>
            </p:grpSpPr>
            <p:sp>
              <p:nvSpPr>
                <p:cNvPr id="98" name="Line 73"/>
                <p:cNvSpPr>
                  <a:spLocks noChangeShapeType="1"/>
                </p:cNvSpPr>
                <p:nvPr/>
              </p:nvSpPr>
              <p:spPr bwMode="auto">
                <a:xfrm>
                  <a:off x="1343" y="2298"/>
                  <a:ext cx="239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74"/>
                <p:cNvSpPr>
                  <a:spLocks noChangeShapeType="1"/>
                </p:cNvSpPr>
                <p:nvPr/>
              </p:nvSpPr>
              <p:spPr bwMode="auto">
                <a:xfrm>
                  <a:off x="1643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1577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77"/>
              <p:cNvGrpSpPr>
                <a:grpSpLocks/>
              </p:cNvGrpSpPr>
              <p:nvPr/>
            </p:nvGrpSpPr>
            <p:grpSpPr bwMode="auto">
              <a:xfrm>
                <a:off x="1895" y="2007"/>
                <a:ext cx="551" cy="290"/>
                <a:chOff x="1895" y="2007"/>
                <a:chExt cx="551" cy="290"/>
              </a:xfrm>
            </p:grpSpPr>
            <p:sp>
              <p:nvSpPr>
                <p:cNvPr id="94" name="Line 78"/>
                <p:cNvSpPr>
                  <a:spLocks noChangeShapeType="1"/>
                </p:cNvSpPr>
                <p:nvPr/>
              </p:nvSpPr>
              <p:spPr bwMode="auto">
                <a:xfrm>
                  <a:off x="1895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79"/>
                <p:cNvSpPr>
                  <a:spLocks noChangeShapeType="1"/>
                </p:cNvSpPr>
                <p:nvPr/>
              </p:nvSpPr>
              <p:spPr bwMode="auto">
                <a:xfrm>
                  <a:off x="2196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130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2375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0" name="Text Box 82"/>
              <p:cNvSpPr txBox="1">
                <a:spLocks noChangeArrowheads="1"/>
              </p:cNvSpPr>
              <p:nvPr/>
            </p:nvSpPr>
            <p:spPr bwMode="auto">
              <a:xfrm>
                <a:off x="207" y="1755"/>
                <a:ext cx="753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5pPr>
                <a:lvl6pPr marL="25146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6pPr>
                <a:lvl7pPr marL="29718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7pPr>
                <a:lvl8pPr marL="34290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8pPr>
                <a:lvl9pPr marL="38862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750"/>
                  </a:spcBef>
                  <a:buClrTx/>
                  <a:buFontTx/>
                  <a:buNone/>
                </a:pPr>
                <a:r>
                  <a:rPr lang="en-GB" sz="1600" b="1" dirty="0">
                    <a:latin typeface="Arial Narrow" charset="0"/>
                  </a:rPr>
                  <a:t>acceleration</a:t>
                </a:r>
              </a:p>
            </p:txBody>
          </p:sp>
          <p:grpSp>
            <p:nvGrpSpPr>
              <p:cNvPr id="71" name="Group 83"/>
              <p:cNvGrpSpPr>
                <a:grpSpLocks/>
              </p:cNvGrpSpPr>
              <p:nvPr/>
            </p:nvGrpSpPr>
            <p:grpSpPr bwMode="auto">
              <a:xfrm>
                <a:off x="2439" y="2007"/>
                <a:ext cx="551" cy="290"/>
                <a:chOff x="2439" y="2007"/>
                <a:chExt cx="551" cy="290"/>
              </a:xfrm>
            </p:grpSpPr>
            <p:sp>
              <p:nvSpPr>
                <p:cNvPr id="90" name="Line 84"/>
                <p:cNvSpPr>
                  <a:spLocks noChangeShapeType="1"/>
                </p:cNvSpPr>
                <p:nvPr/>
              </p:nvSpPr>
              <p:spPr bwMode="auto">
                <a:xfrm>
                  <a:off x="2439" y="2298"/>
                  <a:ext cx="239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85"/>
                <p:cNvSpPr>
                  <a:spLocks noChangeShapeType="1"/>
                </p:cNvSpPr>
                <p:nvPr/>
              </p:nvSpPr>
              <p:spPr bwMode="auto">
                <a:xfrm>
                  <a:off x="2739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674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87"/>
                <p:cNvSpPr>
                  <a:spLocks noChangeShapeType="1"/>
                </p:cNvSpPr>
                <p:nvPr/>
              </p:nvSpPr>
              <p:spPr bwMode="auto">
                <a:xfrm flipH="1" flipV="1">
                  <a:off x="2919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88"/>
              <p:cNvGrpSpPr>
                <a:grpSpLocks/>
              </p:cNvGrpSpPr>
              <p:nvPr/>
            </p:nvGrpSpPr>
            <p:grpSpPr bwMode="auto">
              <a:xfrm>
                <a:off x="2991" y="2007"/>
                <a:ext cx="551" cy="290"/>
                <a:chOff x="2991" y="2007"/>
                <a:chExt cx="551" cy="290"/>
              </a:xfrm>
            </p:grpSpPr>
            <p:sp>
              <p:nvSpPr>
                <p:cNvPr id="86" name="Line 89"/>
                <p:cNvSpPr>
                  <a:spLocks noChangeShapeType="1"/>
                </p:cNvSpPr>
                <p:nvPr/>
              </p:nvSpPr>
              <p:spPr bwMode="auto">
                <a:xfrm>
                  <a:off x="2991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90"/>
                <p:cNvSpPr>
                  <a:spLocks noChangeShapeType="1"/>
                </p:cNvSpPr>
                <p:nvPr/>
              </p:nvSpPr>
              <p:spPr bwMode="auto">
                <a:xfrm>
                  <a:off x="3292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226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71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3" name="Group 93"/>
              <p:cNvGrpSpPr>
                <a:grpSpLocks/>
              </p:cNvGrpSpPr>
              <p:nvPr/>
            </p:nvGrpSpPr>
            <p:grpSpPr bwMode="auto">
              <a:xfrm>
                <a:off x="3543" y="2007"/>
                <a:ext cx="551" cy="290"/>
                <a:chOff x="3543" y="2007"/>
                <a:chExt cx="551" cy="290"/>
              </a:xfrm>
            </p:grpSpPr>
            <p:sp>
              <p:nvSpPr>
                <p:cNvPr id="82" name="Line 94"/>
                <p:cNvSpPr>
                  <a:spLocks noChangeShapeType="1"/>
                </p:cNvSpPr>
                <p:nvPr/>
              </p:nvSpPr>
              <p:spPr bwMode="auto">
                <a:xfrm>
                  <a:off x="3543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95"/>
                <p:cNvSpPr>
                  <a:spLocks noChangeShapeType="1"/>
                </p:cNvSpPr>
                <p:nvPr/>
              </p:nvSpPr>
              <p:spPr bwMode="auto">
                <a:xfrm>
                  <a:off x="3843" y="2008"/>
                  <a:ext cx="177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3777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97"/>
                <p:cNvSpPr>
                  <a:spLocks noChangeShapeType="1"/>
                </p:cNvSpPr>
                <p:nvPr/>
              </p:nvSpPr>
              <p:spPr bwMode="auto">
                <a:xfrm flipH="1" flipV="1">
                  <a:off x="402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98"/>
              <p:cNvGrpSpPr>
                <a:grpSpLocks/>
              </p:cNvGrpSpPr>
              <p:nvPr/>
            </p:nvGrpSpPr>
            <p:grpSpPr bwMode="auto">
              <a:xfrm>
                <a:off x="4095" y="2007"/>
                <a:ext cx="548" cy="290"/>
                <a:chOff x="4095" y="2007"/>
                <a:chExt cx="548" cy="290"/>
              </a:xfrm>
            </p:grpSpPr>
            <p:sp>
              <p:nvSpPr>
                <p:cNvPr id="78" name="Line 99"/>
                <p:cNvSpPr>
                  <a:spLocks noChangeShapeType="1"/>
                </p:cNvSpPr>
                <p:nvPr/>
              </p:nvSpPr>
              <p:spPr bwMode="auto">
                <a:xfrm>
                  <a:off x="4095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100"/>
                <p:cNvSpPr>
                  <a:spLocks noChangeShapeType="1"/>
                </p:cNvSpPr>
                <p:nvPr/>
              </p:nvSpPr>
              <p:spPr bwMode="auto">
                <a:xfrm>
                  <a:off x="4394" y="2008"/>
                  <a:ext cx="177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4329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457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5" name="Line 103"/>
              <p:cNvSpPr>
                <a:spLocks noChangeShapeType="1"/>
              </p:cNvSpPr>
              <p:nvPr/>
            </p:nvSpPr>
            <p:spPr bwMode="auto">
              <a:xfrm flipH="1">
                <a:off x="280" y="1972"/>
                <a:ext cx="165" cy="324"/>
              </a:xfrm>
              <a:prstGeom prst="line">
                <a:avLst/>
              </a:prstGeom>
              <a:noFill/>
              <a:ln w="18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04"/>
              <p:cNvSpPr>
                <a:spLocks noChangeShapeType="1"/>
              </p:cNvSpPr>
              <p:nvPr/>
            </p:nvSpPr>
            <p:spPr bwMode="auto">
              <a:xfrm flipH="1" flipV="1">
                <a:off x="614" y="2059"/>
                <a:ext cx="65" cy="265"/>
              </a:xfrm>
              <a:prstGeom prst="line">
                <a:avLst/>
              </a:prstGeom>
              <a:noFill/>
              <a:ln w="18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 Box 105"/>
              <p:cNvSpPr txBox="1">
                <a:spLocks noChangeArrowheads="1"/>
              </p:cNvSpPr>
              <p:nvPr/>
            </p:nvSpPr>
            <p:spPr bwMode="auto">
              <a:xfrm>
                <a:off x="4695" y="1983"/>
                <a:ext cx="991" cy="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5pPr>
                <a:lvl6pPr marL="25146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6pPr>
                <a:lvl7pPr marL="29718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7pPr>
                <a:lvl8pPr marL="34290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8pPr>
                <a:lvl9pPr marL="38862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750"/>
                  </a:spcBef>
                  <a:buClrTx/>
                  <a:buFontTx/>
                  <a:buNone/>
                </a:pPr>
                <a:r>
                  <a:rPr lang="en-GB" sz="2000" b="1" dirty="0">
                    <a:latin typeface="Arial Narrow" charset="0"/>
                  </a:rPr>
                  <a:t>SPS or FTBF</a:t>
                </a:r>
              </a:p>
            </p:txBody>
          </p:sp>
        </p:grpSp>
      </p:grpSp>
      <p:sp>
        <p:nvSpPr>
          <p:cNvPr id="110" name="Text Box 2"/>
          <p:cNvSpPr txBox="1">
            <a:spLocks noChangeArrowheads="1"/>
          </p:cNvSpPr>
          <p:nvPr/>
        </p:nvSpPr>
        <p:spPr bwMode="auto">
          <a:xfrm>
            <a:off x="177006" y="7847806"/>
            <a:ext cx="122301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addition to your data, you need information about the spill itself – each one is different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need to make intensity-dependent corrections on a spill-by-spill basis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So you put some signals on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scalers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and get an idea about the intensity, dead times, microstructures,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etc</a:t>
            </a: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grpSp>
        <p:nvGrpSpPr>
          <p:cNvPr id="37888" name="Group 37887"/>
          <p:cNvGrpSpPr/>
          <p:nvPr/>
        </p:nvGrpSpPr>
        <p:grpSpPr>
          <a:xfrm>
            <a:off x="3237706" y="4685506"/>
            <a:ext cx="5178425" cy="841375"/>
            <a:chOff x="3237706" y="4685506"/>
            <a:chExt cx="5178425" cy="841375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237706" y="5061744"/>
              <a:ext cx="5178425" cy="465137"/>
              <a:chOff x="1152" y="2553"/>
              <a:chExt cx="3262" cy="293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152" y="2844"/>
                <a:ext cx="987" cy="0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2308" y="2553"/>
                <a:ext cx="1387" cy="0"/>
              </a:xfrm>
              <a:prstGeom prst="line">
                <a:avLst/>
              </a:prstGeom>
              <a:noFill/>
              <a:ln w="54720" cap="sq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3843" y="2845"/>
                <a:ext cx="571" cy="0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H="1">
                <a:off x="2129" y="2561"/>
                <a:ext cx="155" cy="279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 flipH="1" flipV="1">
                <a:off x="3699" y="2552"/>
                <a:ext cx="155" cy="295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1" name="Text Box 60"/>
            <p:cNvSpPr txBox="1">
              <a:spLocks noChangeArrowheads="1"/>
            </p:cNvSpPr>
            <p:nvPr/>
          </p:nvSpPr>
          <p:spPr bwMode="auto">
            <a:xfrm>
              <a:off x="5849144" y="4685506"/>
              <a:ext cx="1414462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1600" b="1" dirty="0">
                  <a:latin typeface="Arial Narrow" charset="0"/>
                </a:rPr>
                <a:t>“spill”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19</a:t>
            </a:fld>
            <a:endParaRPr lang="en-US" dirty="0"/>
          </a:p>
        </p:txBody>
      </p:sp>
      <p:sp>
        <p:nvSpPr>
          <p:cNvPr id="37890" name="Oval 37889"/>
          <p:cNvSpPr/>
          <p:nvPr/>
        </p:nvSpPr>
        <p:spPr bwMode="auto">
          <a:xfrm>
            <a:off x="76200" y="4495006"/>
            <a:ext cx="2005806" cy="1828800"/>
          </a:xfrm>
          <a:prstGeom prst="ellipse">
            <a:avLst/>
          </a:prstGeom>
          <a:noFill/>
          <a:ln w="762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44B59BE-5E1D-05BF-6884-FD7649FCA810}"/>
              </a:ext>
            </a:extLst>
          </p:cNvPr>
          <p:cNvSpPr/>
          <p:nvPr/>
        </p:nvSpPr>
        <p:spPr bwMode="auto">
          <a:xfrm>
            <a:off x="9178132" y="4483894"/>
            <a:ext cx="2005806" cy="1828800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3" name="Text Box 2">
            <a:extLst>
              <a:ext uri="{FF2B5EF4-FFF2-40B4-BE49-F238E27FC236}">
                <a16:creationId xmlns:a16="http://schemas.microsoft.com/office/drawing/2014/main" id="{D00FBF56-5636-A18B-DE7E-0B52DE63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662513"/>
            <a:ext cx="8153796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Let’s recap here:</a:t>
            </a:r>
          </a:p>
          <a:p>
            <a:pPr marL="347662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The red lines are events that you would expect (read your detector)</a:t>
            </a:r>
          </a:p>
          <a:p>
            <a:pPr marL="347662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The blue and yellow lines are events that read </a:t>
            </a:r>
            <a:r>
              <a:rPr lang="en-US" sz="2400" i="1" dirty="0">
                <a:solidFill>
                  <a:srgbClr val="000000"/>
                </a:solidFill>
                <a:latin typeface="Arial Narrow" charset="0"/>
              </a:rPr>
              <a:t>something else</a:t>
            </a:r>
          </a:p>
        </p:txBody>
      </p:sp>
    </p:spTree>
    <p:extLst>
      <p:ext uri="{BB962C8B-B14F-4D97-AF65-F5344CB8AC3E}">
        <p14:creationId xmlns:p14="http://schemas.microsoft.com/office/powerpoint/2010/main" val="3175432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37890" grpId="0" animBg="1"/>
      <p:bldP spid="58" grpId="0" animBg="1"/>
      <p:bldP spid="113" grpId="0" animBg="1"/>
      <p:bldP spid="1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What I’ll be talking about today  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71500" y="2099469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RCDAQ is DAQ system that has been around since about 2012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started out as your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swiss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army knife-type DAQ system to quickly read out whatever you need for your R&amp;D project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was used in pretty much all R&amp;D campaigns for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but already much earlier in several EIC-themed test beams and other measurements, typically at the Fermilab Test Beam Facility</a:t>
            </a:r>
          </a:p>
          <a:p>
            <a:pPr marL="0" eaLnBrk="1" hangingPunct="1">
              <a:spcBef>
                <a:spcPts val="1363"/>
              </a:spcBef>
              <a:buClrTx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To the best of my knowledge (some I know, some I learn about when I get questions), it is in use in about 25-30 places around the world</a:t>
            </a:r>
          </a:p>
          <a:p>
            <a:pPr marL="0" eaLnBrk="1" hangingPunct="1">
              <a:spcBef>
                <a:spcPts val="1363"/>
              </a:spcBef>
              <a:buClrTx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 have step-by-step manuals with examples that seem to work for groups that set up completely autonomously. Just the other day I got a question from an outside group that I didn’t know about. They had been using RDAQ for more than a year and finally had a question.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RCDAQ was chosen to be the main DAQ system of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with several higher-level additions (“Run Control”) that are irrelevant here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I will mostly focus on lab-test / R&amp;D-style / test beam setups today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Go to 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  <a:hlinkClick r:id="rId3"/>
              </a:rPr>
              <a:t>https://www.phenix.bnl.gov/~purschke/rcdaq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for the manuals and sample data files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etc</a:t>
            </a:r>
            <a:endParaRPr lang="en-US" sz="2600" b="1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22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Why are begin- and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endrun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events so important?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8EA6B0-3A84-EE4B-BDD0-465D3A164E47}"/>
              </a:ext>
            </a:extLst>
          </p:cNvPr>
          <p:cNvSpPr txBox="1">
            <a:spLocks/>
          </p:cNvSpPr>
          <p:nvPr/>
        </p:nvSpPr>
        <p:spPr>
          <a:xfrm>
            <a:off x="279002" y="2590006"/>
            <a:ext cx="12445207" cy="2062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13BFBF5-E42C-FED3-6A0F-C2F950F17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6" y="2056606"/>
            <a:ext cx="122301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each run, they are generated exactly once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is the place where you can keep information that is needed/valid for the entire run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Like the position information of the x/y motors that you saw before - they would get stored in the begin run.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Ditto for configuration information – we always make it so that we store it in the begin-run.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RCDAQ guarantees that the begin-run is the first, and the end-run is the last event in that run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If nothing else, if you treat your data as a stream (think online monitoring – doesn’t stop, sees many runs), these serve as convenient markers that a new run has begun, or a run has ended.</a:t>
            </a:r>
          </a:p>
          <a:p>
            <a:pPr marL="747712" lvl="1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On receipt of the begin-run event, you typically clear all your monitoring histograms</a:t>
            </a:r>
          </a:p>
          <a:p>
            <a:pPr marL="747712" lvl="1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On receipt of the end-run event, you save your histograms to a file</a:t>
            </a:r>
          </a:p>
          <a:p>
            <a:pPr marL="404812" lvl="1" indent="0" eaLnBrk="1" hangingPunct="1">
              <a:spcBef>
                <a:spcPts val="1363"/>
              </a:spcBef>
              <a:buClrTx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is actually how all this online monitoring history is generated!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2CF52-6467-9F6E-8761-5D626E99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324" y="7238206"/>
            <a:ext cx="5007082" cy="23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673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Let’s get to it - remember this?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30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This was our typed-in example from before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206" y="2894806"/>
            <a:ext cx="12573000" cy="213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FD9AC35-7263-527D-A7BF-C08BE5AD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40" y="6171406"/>
            <a:ext cx="12573000" cy="213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F402CDC-B9C5-1C4E-F30C-30FD95BE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" y="5457825"/>
            <a:ext cx="12230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Now you put this into a script so you always get the same setup: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1283057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Capturing the setup script itself for posterity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30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We add this very setup script file into our begin-run event for posterity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206" y="4190206"/>
            <a:ext cx="12573000" cy="259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”$0”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9406" y="7390606"/>
            <a:ext cx="12230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 this gets added as packet with id 900 in the begin-run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It’s not quite right yet - $0 is usually just “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setup.sh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”, so the server may not be able to find it.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Let me show the “end product”: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26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“device” captures a file as text into a packet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358606" y="4037806"/>
            <a:ext cx="0" cy="762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61968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“9” is the event type of the beg-run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958806" y="4037806"/>
            <a:ext cx="533400" cy="838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92448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And this refers to the name of the file itself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8406606" y="3961606"/>
            <a:ext cx="1371600" cy="914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859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 typical RCDAQ Setup Script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5106" y="2132806"/>
            <a:ext cx="12573000" cy="72179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 this sets up the DRS4 readout with 5GS/s, a negative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 slope trigger in channel 1 with a delay of 140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if !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daq_status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&gt; /dev/null 2&gt;&amp;1 ; then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echo "No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rcdaq_server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running, starting..."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rcdaq_server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&gt; $HOME/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rcdaq.log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2&gt;&amp;1 &amp;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sleep 2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fi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800000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"$MYSELF”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501981" y="4023516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If no server is running, we start one here.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9F19D71-C027-0992-7724-DE45A762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206" y="5887608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convert the script filename into a full path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B0BAD8-7A2F-86D9-DDD6-5828444A69FF}"/>
              </a:ext>
            </a:extLst>
          </p:cNvPr>
          <p:cNvCxnSpPr/>
          <p:nvPr/>
        </p:nvCxnSpPr>
        <p:spPr bwMode="auto">
          <a:xfrm flipH="1">
            <a:off x="8863806" y="4509153"/>
            <a:ext cx="45481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D5A528-38E1-CAEA-BA14-51763DDBADEC}"/>
              </a:ext>
            </a:extLst>
          </p:cNvPr>
          <p:cNvCxnSpPr>
            <a:cxnSpLocks/>
          </p:cNvCxnSpPr>
          <p:nvPr/>
        </p:nvCxnSpPr>
        <p:spPr bwMode="auto">
          <a:xfrm flipH="1">
            <a:off x="4444206" y="6147164"/>
            <a:ext cx="762000" cy="12144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27A22D-A159-D630-CF66-C0466D7BDF6A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1406" y="6386264"/>
            <a:ext cx="914400" cy="102578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2">
            <a:extLst>
              <a:ext uri="{FF2B5EF4-FFF2-40B4-BE49-F238E27FC236}">
                <a16:creationId xmlns:a16="http://schemas.microsoft.com/office/drawing/2014/main" id="{F08604EA-70EB-F51E-A2DA-3BE4CC12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406" y="6494966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clear all existing definitions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EEEF09-A3D1-9001-9A18-8C1018213FC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49106" y="6725808"/>
            <a:ext cx="495300" cy="3892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 Box 2">
            <a:extLst>
              <a:ext uri="{FF2B5EF4-FFF2-40B4-BE49-F238E27FC236}">
                <a16:creationId xmlns:a16="http://schemas.microsoft.com/office/drawing/2014/main" id="{989B8274-1E5A-9AC9-16BE-4C7D56D47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606" y="8038093"/>
            <a:ext cx="5273285" cy="51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load the plugin(s) and define the device(s)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3E9C22-B07D-A566-6E35-D20DB3D60939}"/>
              </a:ext>
            </a:extLst>
          </p:cNvPr>
          <p:cNvCxnSpPr>
            <a:cxnSpLocks/>
          </p:cNvCxnSpPr>
          <p:nvPr/>
        </p:nvCxnSpPr>
        <p:spPr bwMode="auto">
          <a:xfrm flipH="1">
            <a:off x="7012391" y="8278187"/>
            <a:ext cx="247650" cy="15174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51958F-4B5A-38BF-A93F-84FDBC0510E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11606" y="8481332"/>
            <a:ext cx="95250" cy="13721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 Box 2">
            <a:extLst>
              <a:ext uri="{FF2B5EF4-FFF2-40B4-BE49-F238E27FC236}">
                <a16:creationId xmlns:a16="http://schemas.microsoft.com/office/drawing/2014/main" id="{8513C158-F17F-C191-9F53-D2873003E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022" y="2564924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comment a lot as a way of documentation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7144B1-4BCB-ADCF-C66F-4BC4C66018AF}"/>
              </a:ext>
            </a:extLst>
          </p:cNvPr>
          <p:cNvCxnSpPr/>
          <p:nvPr/>
        </p:nvCxnSpPr>
        <p:spPr bwMode="auto">
          <a:xfrm flipH="1">
            <a:off x="9288150" y="3068208"/>
            <a:ext cx="45481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31991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Here is the actual setup script for our TPC/FELIX readout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9406" y="2742406"/>
            <a:ext cx="12573000" cy="66817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#!/bin/bash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RunType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=beam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H=$RCDAQHOST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[ -z "$H" ] &amp;&amp;  H=$(hostname)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"$MYSELF"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load  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librcdaqplugin_dam.so</a:t>
            </a:r>
            <a:endParaRPr lang="en-US" sz="2200" dirty="0">
              <a:solidFill>
                <a:srgbClr val="C00000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device_dam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1 4${H:4:2}1 1 128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daq_set_runcontrolmode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1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455FA0B-6069-6FA3-2E4C-4F134B95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Abridged version, just the essentials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023259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Output file management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The output file names are governed by what is called a “file rule”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It acts as the format portion of a c-program “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printf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” statement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startup default is “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rcdaq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-%08d-%04d.evt” – called with 2 int parameters, one the run number, and one a “file sequence number” if we roll over files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You can try this even on the command line ( I added the \n to have it by itself on a line)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%08d and %04d parts make an 8- or 4-digit number with leading zeroes – we want to avoid spaces in filenames.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We usually give a file run with a full and complete path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1ACEF-2655-0148-2857-E0684E3064FB}"/>
              </a:ext>
            </a:extLst>
          </p:cNvPr>
          <p:cNvSpPr txBox="1"/>
          <p:nvPr/>
        </p:nvSpPr>
        <p:spPr>
          <a:xfrm>
            <a:off x="591108" y="5331469"/>
            <a:ext cx="9339497" cy="954107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2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n-US" sz="2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</a:t>
            </a:r>
            <a:r>
              <a:rPr lang="en-US" sz="2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-%08d-%04d.evt\n" 100 0</a:t>
            </a:r>
          </a:p>
          <a:p>
            <a:r>
              <a:rPr lang="en-US" sz="2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rcdaq-00000100-0000.evt</a:t>
            </a:r>
          </a:p>
        </p:txBody>
      </p:sp>
    </p:spTree>
    <p:extLst>
      <p:ext uri="{BB962C8B-B14F-4D97-AF65-F5344CB8AC3E}">
        <p14:creationId xmlns:p14="http://schemas.microsoft.com/office/powerpoint/2010/main" val="364362552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Output file management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Let’s look at our TPC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  <a:cs typeface="Arial Narrow"/>
              </a:rPr>
              <a:t>We also have “run types”, which are pre-made file rules that we can switch between quickly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  <a:cs typeface="Arial Narrow"/>
              </a:rPr>
              <a:t>But these just set the file rule when selected – you can still override any type with a custom setting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1ACEF-2655-0148-2857-E0684E3064FB}"/>
              </a:ext>
            </a:extLst>
          </p:cNvPr>
          <p:cNvSpPr txBox="1"/>
          <p:nvPr/>
        </p:nvSpPr>
        <p:spPr>
          <a:xfrm>
            <a:off x="414598" y="2590006"/>
            <a:ext cx="12424596" cy="1015663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phnxrc@ebdc00:~$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daq_status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ebdc00 -  Stopped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Filerule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    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/TPC_ebdc00_cosmics-%08d-%04d.evt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50AF4-5F14-C9CE-35D7-38C701702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6" y="3850770"/>
            <a:ext cx="9829800" cy="1787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2C9A1-13F2-59D7-3090-1A0CA36C7F26}"/>
              </a:ext>
            </a:extLst>
          </p:cNvPr>
          <p:cNvSpPr txBox="1"/>
          <p:nvPr/>
        </p:nvSpPr>
        <p:spPr>
          <a:xfrm>
            <a:off x="428339" y="6330046"/>
            <a:ext cx="11565732" cy="2446824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-- defined Run Types: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beam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/beam/TPC_ebdc00_beam-%08d-%04d.evt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/TPC_ebdc00_calib-%08d-%04d.evt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7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7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/</a:t>
            </a:r>
            <a:r>
              <a:rPr lang="en-US" sz="17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7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7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/TPC_ebdc00_cosmics-%08d-%04d.evt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junk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/junk/TPC_ebdc00_junk-%08d-%04d.evt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/TPC_ebdc00_line_laser-%08d-%04d.evt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local_junk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/scratch/TPC_ebdc00_junk-%08d-%04d.evt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pedestal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/pedestal/TPC_ebdc00_pedestal-%08d-%04d.evt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physics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/physics/TPC_ebdc00_physics-%08d-%04d.evt</a:t>
            </a:r>
          </a:p>
        </p:txBody>
      </p:sp>
    </p:spTree>
    <p:extLst>
      <p:ext uri="{BB962C8B-B14F-4D97-AF65-F5344CB8AC3E}">
        <p14:creationId xmlns:p14="http://schemas.microsoft.com/office/powerpoint/2010/main" val="134594371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Again, the power of scripting -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It would be really hard to manage settings for 80+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rcdaq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instances in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- one script for all TPC nodes: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1ACEF-2655-0148-2857-E0684E3064FB}"/>
              </a:ext>
            </a:extLst>
          </p:cNvPr>
          <p:cNvSpPr txBox="1"/>
          <p:nvPr/>
        </p:nvSpPr>
        <p:spPr>
          <a:xfrm>
            <a:off x="190500" y="2822118"/>
            <a:ext cx="12559506" cy="5324535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H=$RCDAQHOST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 -z "$H" ] &amp;&amp;  H=$(hostname)</a:t>
            </a:r>
          </a:p>
          <a:p>
            <a:endParaRPr lang="en-US" sz="20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SERVERNUMBER=$(echo $H | sed 's/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ebdc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//')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BBOXNR=$(expr $SERVERNUMBER % 12)</a:t>
            </a:r>
          </a:p>
          <a:p>
            <a:endParaRPr lang="en-US" sz="20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${BBOXNR}/W/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endParaRPr lang="en-US" sz="20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0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pedestal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/pedestal/TPC_${H}_pedestal-%08d-%04d.evt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beam    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/beam/TPC_${H}_beam-%08d-%04d.evt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physics 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/physics/TPC_${H}_physics-%08d-%04d.evt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physics_test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/commissioning/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bbox_test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/TPC_${H}_physics-%08d-%04d.evt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/TPC_${H}_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/TPC_${H}_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local_junk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/scratch/TPC_${H}_junk-%08d-%04d.evt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/TPC_${H}_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0DD4974E-528E-764B-AC57-FD51F55A0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016" y="2894806"/>
            <a:ext cx="5262190" cy="22062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H = ebdc00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SERVERNUMBER = 00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BBOXNR= 0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STEM =  /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bbox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/bbox0/W/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tpc</a:t>
            </a: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2846590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about capturing your environment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Sometimes you add meta-info to make the analysis easier, especially in the aforementioned “scanning something” setups  - example later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Many times you capture things only “just in case”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usually add a camera picture to the begin-run, especially when the detector moves in the beam for some position scan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You don’t routinely look at them in your analysis, but it’s good to have that info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If you have some inexplicable feature, you can use the meta-data to do “forensics”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Find out what, if anything, went wrong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more data you capture, the better this gets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Think of it as “black box” on a plane…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535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Forensics (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FermiLab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test beam for the future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ePIC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2056606"/>
            <a:ext cx="10584685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“It appears that the distributions change for Cherenkov1 at 1,8,12,and 16 </a:t>
            </a:r>
            <a:r>
              <a:rPr lang="en-US" sz="2800" dirty="0" err="1">
                <a:latin typeface="Arial Narrow"/>
                <a:cs typeface="Arial Narrow"/>
              </a:rPr>
              <a:t>GeV</a:t>
            </a:r>
            <a:r>
              <a:rPr lang="en-US" sz="2800" dirty="0">
                <a:latin typeface="Arial Narrow"/>
                <a:cs typeface="Arial Narrow"/>
              </a:rPr>
              <a:t> compared to the other energies.  It seems that the Cherenkov pressures are changed. […] Any help on understanding this would be appreciated.”</a:t>
            </a:r>
          </a:p>
          <a:p>
            <a:pPr marL="0" indent="0">
              <a:spcBef>
                <a:spcPts val="1200"/>
              </a:spcBef>
            </a:pPr>
            <a:r>
              <a:rPr lang="en-US" sz="2800" b="1" dirty="0">
                <a:latin typeface="Arial Narrow"/>
                <a:cs typeface="Arial Narrow"/>
              </a:rPr>
              <a:t>Martin</a:t>
            </a:r>
            <a:r>
              <a:rPr lang="en-US" sz="2800" dirty="0">
                <a:latin typeface="Arial Narrow"/>
                <a:cs typeface="Arial Narrow"/>
              </a:rPr>
              <a:t>: “Look at the info in the data files:”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Among many other things, we capture the most relevant beamline parameters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606" y="4037806"/>
            <a:ext cx="6802939" cy="4093428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$ ddump -t 9 -p 923 beam_00002298-0000.prdf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S:MTNRG  = -1     GeV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F:MT6SC1 =  5790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F:MT6SC2 =  3533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F:MT6SC3 =  1780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F:MT6SC4 =  0   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F:MT6SC5 =  73316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E:2CH    =  1058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E:2CV    =  133.1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E:2CMT6T =  73.84 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E:2CMT6H =  32.86 %Hum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F:MT5CP2 =  .4589 Psia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F:MT6CP2 =  .6794 Psia</a:t>
            </a:r>
            <a:endParaRPr lang="en-US" sz="20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6867" y="4495006"/>
            <a:ext cx="6802939" cy="4093428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$ ddump -t 9 -p 923 beam_00002268-0000.prdf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S:MTNRG  = -2     GeV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F:MT6SC1 =  11846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F:MT6SC2 =  7069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F:MT6SC3 =  3883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F:MT6SC4 =  0   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F:MT6SC5 =  283048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E:2CH    =  1058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E:2CV    =  133 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E:2CMT6T =  74.13 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E:2CMT6H =  37.26 %Hum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F:MT5CP2 =  12.95 Psia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F:MT6CP2 =  14.03 Psia</a:t>
            </a:r>
            <a:endParaRPr lang="en-US" sz="20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82006" y="7293034"/>
            <a:ext cx="20574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44406" y="7695406"/>
            <a:ext cx="20574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294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One of the early EIC test beam campaigns with RCDAQ - The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Minidrift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GEM tracking detector (2014)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 descr="run468_942.jpg">
            <a:extLst>
              <a:ext uri="{FF2B5EF4-FFF2-40B4-BE49-F238E27FC236}">
                <a16:creationId xmlns:a16="http://schemas.microsoft.com/office/drawing/2014/main" id="{E9844255-2C0C-D662-234E-99116B237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" y="5485606"/>
            <a:ext cx="5080000" cy="3810000"/>
          </a:xfrm>
          <a:prstGeom prst="rect">
            <a:avLst/>
          </a:prstGeom>
        </p:spPr>
      </p:pic>
      <p:pic>
        <p:nvPicPr>
          <p:cNvPr id="4" name="Picture 3" descr="run473_942.jpg">
            <a:extLst>
              <a:ext uri="{FF2B5EF4-FFF2-40B4-BE49-F238E27FC236}">
                <a16:creationId xmlns:a16="http://schemas.microsoft.com/office/drawing/2014/main" id="{9CDBD679-2412-0634-0C5D-18484CDE6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06" y="5485605"/>
            <a:ext cx="5135217" cy="3851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88E90-F799-1BF4-9AB7-A5637B7CF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56" y="2139293"/>
            <a:ext cx="6746306" cy="2889113"/>
          </a:xfrm>
          <a:prstGeom prst="rect">
            <a:avLst/>
          </a:prstGeom>
        </p:spPr>
      </p:pic>
      <p:pic>
        <p:nvPicPr>
          <p:cNvPr id="6" name="Picture 5" descr="run468_evt2_lego.gif">
            <a:extLst>
              <a:ext uri="{FF2B5EF4-FFF2-40B4-BE49-F238E27FC236}">
                <a16:creationId xmlns:a16="http://schemas.microsoft.com/office/drawing/2014/main" id="{7D673BBA-6723-119E-749A-1210DB9F3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70" y="2285206"/>
            <a:ext cx="2971006" cy="2593564"/>
          </a:xfrm>
          <a:prstGeom prst="rect">
            <a:avLst/>
          </a:prstGeom>
        </p:spPr>
      </p:pic>
      <p:pic>
        <p:nvPicPr>
          <p:cNvPr id="7" name="Picture 6" descr="run473_evt4_lego.gif">
            <a:extLst>
              <a:ext uri="{FF2B5EF4-FFF2-40B4-BE49-F238E27FC236}">
                <a16:creationId xmlns:a16="http://schemas.microsoft.com/office/drawing/2014/main" id="{1B4C2499-D305-9F2F-E579-79ABD51A0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70" y="2288422"/>
            <a:ext cx="2963636" cy="2587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0860E-0F40-5198-2D0E-709B81C71A5F}"/>
              </a:ext>
            </a:extLst>
          </p:cNvPr>
          <p:cNvSpPr txBox="1"/>
          <p:nvPr/>
        </p:nvSpPr>
        <p:spPr>
          <a:xfrm>
            <a:off x="3626075" y="4971456"/>
            <a:ext cx="65055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IEEE Transactions on Nuclear Science</a:t>
            </a:r>
            <a:r>
              <a:rPr lang="en-US" sz="1400" dirty="0">
                <a:solidFill>
                  <a:srgbClr val="C00000"/>
                </a:solidFill>
              </a:rPr>
              <a:t>, vol. 63, no. 3, pp. 1768-1776, June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C18734-8214-C7BD-6B52-D8900DB715F9}"/>
              </a:ext>
            </a:extLst>
          </p:cNvPr>
          <p:cNvSpPr txBox="1"/>
          <p:nvPr/>
        </p:nvSpPr>
        <p:spPr>
          <a:xfrm>
            <a:off x="1807703" y="5866606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11 years ago!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7CB1F4-B440-DA72-FE96-9F21A698AE7E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487971" y="5736433"/>
            <a:ext cx="1718235" cy="33022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9859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Forensics (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at the Fermilab test beam again…)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1980406"/>
            <a:ext cx="11711018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“There is a strange effect starting in run 2743. There is a higher fraction of showering than before. I cannot see anything changed in the </a:t>
            </a:r>
            <a:r>
              <a:rPr lang="en-US" sz="2800" dirty="0" err="1"/>
              <a:t>elog</a:t>
            </a:r>
            <a:r>
              <a:rPr lang="en-US" sz="2800" dirty="0"/>
              <a:t>.”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Look at the cam pictures we automatically captured for each run: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206" y="3656806"/>
            <a:ext cx="10158249" cy="830997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beam_00002742-0000.prdf &gt; 2742.jpg</a:t>
            </a:r>
          </a:p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beam_00002743-0000.prdf &gt; 2743.jpg</a:t>
            </a:r>
            <a:endParaRPr lang="en-US" sz="24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709BC6-B6EA-BEE4-54EC-D0392FC0451D}"/>
              </a:ext>
            </a:extLst>
          </p:cNvPr>
          <p:cNvGrpSpPr/>
          <p:nvPr/>
        </p:nvGrpSpPr>
        <p:grpSpPr>
          <a:xfrm>
            <a:off x="634206" y="4876006"/>
            <a:ext cx="5400923" cy="4038600"/>
            <a:chOff x="634206" y="4876006"/>
            <a:chExt cx="5400923" cy="4038600"/>
          </a:xfrm>
        </p:grpSpPr>
        <p:pic>
          <p:nvPicPr>
            <p:cNvPr id="15" name="Picture 14" descr="hcal_0274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06" y="4876006"/>
              <a:ext cx="5400923" cy="403860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3287291" y="7048820"/>
              <a:ext cx="1516049" cy="1322582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2A2738-2007-EF9D-254B-2022B4A144A8}"/>
              </a:ext>
            </a:extLst>
          </p:cNvPr>
          <p:cNvGrpSpPr/>
          <p:nvPr/>
        </p:nvGrpSpPr>
        <p:grpSpPr>
          <a:xfrm>
            <a:off x="6129883" y="4876006"/>
            <a:ext cx="5400923" cy="4038600"/>
            <a:chOff x="6129883" y="4876006"/>
            <a:chExt cx="5400923" cy="4038600"/>
          </a:xfrm>
        </p:grpSpPr>
        <p:pic>
          <p:nvPicPr>
            <p:cNvPr id="16" name="Picture 15" descr="hcal_0274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83" y="4876006"/>
              <a:ext cx="5400923" cy="40386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8782968" y="6576469"/>
              <a:ext cx="1516049" cy="1322582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2335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“Meta Data” Packet list from that test beam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" y="2437606"/>
            <a:ext cx="6764876" cy="588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3885406"/>
            <a:ext cx="6501607" cy="519670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91FF76-012D-4E4C-BE0F-DED9965FA040}"/>
              </a:ext>
            </a:extLst>
          </p:cNvPr>
          <p:cNvSpPr txBox="1">
            <a:spLocks/>
          </p:cNvSpPr>
          <p:nvPr/>
        </p:nvSpPr>
        <p:spPr>
          <a:xfrm>
            <a:off x="6553199" y="2155799"/>
            <a:ext cx="6349207" cy="1577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More than 72 environment-capturing packets (accelerator </a:t>
            </a:r>
            <a:r>
              <a:rPr lang="en-US" sz="2800" dirty="0" err="1"/>
              <a:t>params</a:t>
            </a:r>
            <a:r>
              <a:rPr lang="en-US" sz="2800" dirty="0"/>
              <a:t>, voltages, currents, temperatures, pictures, …)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E23A68-82E8-934B-B1C1-15D292FCD800}"/>
              </a:ext>
            </a:extLst>
          </p:cNvPr>
          <p:cNvSpPr txBox="1">
            <a:spLocks/>
          </p:cNvSpPr>
          <p:nvPr/>
        </p:nvSpPr>
        <p:spPr>
          <a:xfrm>
            <a:off x="100806" y="8722725"/>
            <a:ext cx="1825957" cy="9538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Captured at begin-run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B507C5-1620-7D40-B18F-1C9A85625A9E}"/>
              </a:ext>
            </a:extLst>
          </p:cNvPr>
          <p:cNvSpPr txBox="1">
            <a:spLocks/>
          </p:cNvSpPr>
          <p:nvPr/>
        </p:nvSpPr>
        <p:spPr>
          <a:xfrm>
            <a:off x="2005806" y="8674073"/>
            <a:ext cx="2362200" cy="9263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Captured again at spill-off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655862-A913-3F45-84CB-7C5A68E25C11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 flipV="1">
            <a:off x="647686" y="8321102"/>
            <a:ext cx="366099" cy="4016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ACF972-2F6A-ED49-BB04-E204C3A0206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73107" y="8305006"/>
            <a:ext cx="366099" cy="4016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323123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Moving Detector Example: “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Tile Mapping” at the Fermi Test Beam Facility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7006" y="2132806"/>
            <a:ext cx="11811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“Tile mapping” refers to mapping the position-dependent response of a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hadronic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calorimeter tile. 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About 200 individual positions of the tile relative to the beam </a:t>
            </a:r>
            <a:r>
              <a:rPr lang="mr-IN" sz="2800" dirty="0">
                <a:solidFill>
                  <a:srgbClr val="000000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you’d go nuts doing all that manually, and you are bound to make mistakes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 all is done on autopilot as explained before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all on camera for feel-good value – does that thing move right when we think it should?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53206" y="5963222"/>
            <a:ext cx="5486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This setup exercises many of the aforementioned features: scripting and reacting to the FTBF spill, network transparency (we cannot access the table positioning from our DAQ machine, but a FTBF-owned machine can control our DAQ)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25" name="Picture 24" descr="ftbf_table_039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26" name="Picture 25" descr="ftbf_table_039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27" name="Picture 26" descr="ftbf_table_039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28" name="Picture 27" descr="ftbf_table_039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29" name="Picture 28" descr="ftbf_table_039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30" name="Picture 29" descr="ftbf_table_039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31" name="Picture 30" descr="ftbf_table_039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32" name="Picture 31" descr="ftbf_table_0393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03" y="5506022"/>
            <a:ext cx="6908800" cy="3886200"/>
          </a:xfrm>
          <a:prstGeom prst="rect">
            <a:avLst/>
          </a:prstGeom>
        </p:spPr>
      </p:pic>
      <p:pic>
        <p:nvPicPr>
          <p:cNvPr id="19" name="Picture 18" descr="ftbf_table_0393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9" t="-8824" r="-8789" b="-8824"/>
          <a:stretch/>
        </p:blipFill>
        <p:spPr>
          <a:xfrm>
            <a:off x="5307806" y="5163122"/>
            <a:ext cx="8128000" cy="4572000"/>
          </a:xfrm>
          <a:prstGeom prst="rect">
            <a:avLst/>
          </a:prstGeom>
        </p:spPr>
      </p:pic>
      <p:pic>
        <p:nvPicPr>
          <p:cNvPr id="37888" name="Picture 37887" descr="ftbf_table_0393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9" t="-8824" r="-8789" b="-8824"/>
          <a:stretch/>
        </p:blipFill>
        <p:spPr>
          <a:xfrm>
            <a:off x="5307806" y="516312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13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Wait a minute – how to I get “fresh” begin-run information??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00" y="2056606"/>
            <a:ext cx="11811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have shown you how you swallow an existing file (like you setup file) into the begin-run event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But this was different – for each run we got a “fresh” picture from the cam… how?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Throw in the ”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daq_device_command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”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It doesn’t read out anything – just when the event is triggered, it executes the assorted command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The subsequent commands grab the just-made jpg files </a:t>
            </a:r>
            <a:r>
              <a:rPr lang="en-US" sz="2800" i="1" dirty="0">
                <a:solidFill>
                  <a:srgbClr val="000000"/>
                </a:solidFill>
                <a:latin typeface="Arial Narrow" charset="0"/>
              </a:rPr>
              <a:t>and delete them after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 it is impossible to store stale info in case the picture-grabbing from the cam fails for some reason</a:t>
            </a:r>
            <a:br>
              <a:rPr lang="en-US" sz="2800" dirty="0">
                <a:solidFill>
                  <a:srgbClr val="000000"/>
                </a:solidFill>
                <a:latin typeface="Arial Narrow" charset="0"/>
              </a:rPr>
            </a:b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A97B1-BEAA-8961-3F74-EA497479BD98}"/>
              </a:ext>
            </a:extLst>
          </p:cNvPr>
          <p:cNvSpPr txBox="1"/>
          <p:nvPr/>
        </p:nvSpPr>
        <p:spPr>
          <a:xfrm>
            <a:off x="349647" y="5409406"/>
            <a:ext cx="12254706" cy="2031325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get the cameras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device_command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cam_capture.sh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hcals.jpg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110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9 941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ftbf_hut.jpg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70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9 942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ftbf_hut_birdseye.jpg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70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9 943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emcal.jpg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110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9 944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ftbf_moving_cam.jpg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70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E96A65-ABE5-65F9-52C4-73AEB50BFB95}"/>
              </a:ext>
            </a:extLst>
          </p:cNvPr>
          <p:cNvCxnSpPr/>
          <p:nvPr/>
        </p:nvCxnSpPr>
        <p:spPr bwMode="auto">
          <a:xfrm>
            <a:off x="2463006" y="4876006"/>
            <a:ext cx="5562600" cy="838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0322456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One last point: Using RCDAC features to streamline your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34</a:t>
            </a:fld>
            <a:endParaRPr lang="en-US" dirty="0"/>
          </a:p>
        </p:txBody>
      </p:sp>
      <p:pic>
        <p:nvPicPr>
          <p:cNvPr id="3" name="Picture 2" descr="IMG_20161011_110010.jpg">
            <a:extLst>
              <a:ext uri="{FF2B5EF4-FFF2-40B4-BE49-F238E27FC236}">
                <a16:creationId xmlns:a16="http://schemas.microsoft.com/office/drawing/2014/main" id="{6A4FB40A-96B4-FC09-E8CA-DF475A87D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8078749" y="2187346"/>
            <a:ext cx="4887860" cy="2274277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7684203" cy="254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Going back to the “calo module mapping” for a moment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are ending up with several thousand individual data files, one per position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each begin-run event we capture additional information, especially the x/y position where this data point is from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C290-B622-0D58-88E8-2836FC503599}"/>
              </a:ext>
            </a:extLst>
          </p:cNvPr>
          <p:cNvSpPr txBox="1"/>
          <p:nvPr/>
        </p:nvSpPr>
        <p:spPr>
          <a:xfrm>
            <a:off x="253206" y="6495077"/>
            <a:ext cx="11504468" cy="1200329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we add a command to capture the positions to a file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device_command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getmotorpositions.sh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9 920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positions.txt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device_filenumbers_delete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9 921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positions.txt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30985E5-7C4F-3B12-8C54-7F9AA0203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4609363"/>
            <a:ext cx="1157049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RCDAQ has a “command device” that doesn’t read out anything but executes a command when the event is triggered – here we execute “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getmotorpositions.sh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” at each begin-run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script reaches out to the positioning system and writes a file “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positions.txt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” with the two numbers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then absorb the file into the begin-run event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And we can retrieve this in the analysis (here shown with a command-line utility):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471159-F095-6DE7-E034-179BD5AB8182}"/>
              </a:ext>
            </a:extLst>
          </p:cNvPr>
          <p:cNvCxnSpPr>
            <a:cxnSpLocks/>
          </p:cNvCxnSpPr>
          <p:nvPr/>
        </p:nvCxnSpPr>
        <p:spPr bwMode="auto">
          <a:xfrm>
            <a:off x="6202088" y="5866606"/>
            <a:ext cx="2585518" cy="96705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2965DC-F6E0-93D1-2B6D-272B34B27DCB}"/>
              </a:ext>
            </a:extLst>
          </p:cNvPr>
          <p:cNvSpPr txBox="1"/>
          <p:nvPr/>
        </p:nvSpPr>
        <p:spPr>
          <a:xfrm>
            <a:off x="253206" y="8372276"/>
            <a:ext cx="11504468" cy="923330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$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ddump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-t 9 -p 920 scan10_0000201800-0000.evt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4600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-4400</a:t>
            </a:r>
          </a:p>
        </p:txBody>
      </p:sp>
    </p:spTree>
    <p:extLst>
      <p:ext uri="{BB962C8B-B14F-4D97-AF65-F5344CB8AC3E}">
        <p14:creationId xmlns:p14="http://schemas.microsoft.com/office/powerpoint/2010/main" val="157124614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Using RCDAC features to streamline your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12038754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Then we make a list of all files that belong to this scan, and throw them all at the at the analysis process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get the begin-run event and extract and remember the x-y positions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then histogram the signal with the actual data events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Eventually we hit end end-run event, know that this position is done. Get the mean from the histogram, and fill it in the map at the right position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Run through all files in the set, have a coffee, and see the results: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this way you can run the analysis without burdensome additional bookkeeping 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All you need to analyze the data in one fell swoop is contained in the data themselves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B252D-B651-D127-79A0-EB44DFF2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84" y="5303757"/>
            <a:ext cx="4038600" cy="273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EB5CA-7F65-0E6D-E5E8-5B84F5282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06" y="5340428"/>
            <a:ext cx="3421779" cy="231241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50BD945F-79A9-600A-51A5-144F2BBF4903}"/>
              </a:ext>
            </a:extLst>
          </p:cNvPr>
          <p:cNvSpPr/>
          <p:nvPr/>
        </p:nvSpPr>
        <p:spPr bwMode="auto">
          <a:xfrm>
            <a:off x="3606006" y="6496634"/>
            <a:ext cx="457200" cy="3511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47D421F-4B26-AF2E-4C8D-D5454687F6FC}"/>
              </a:ext>
            </a:extLst>
          </p:cNvPr>
          <p:cNvSpPr/>
          <p:nvPr/>
        </p:nvSpPr>
        <p:spPr bwMode="auto">
          <a:xfrm>
            <a:off x="8178006" y="6543030"/>
            <a:ext cx="457200" cy="3511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8CE57-F7D4-4ECB-EF3C-884791C4E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406" y="5180806"/>
            <a:ext cx="4146300" cy="29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5452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code snippets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12038754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Here I’m extracting the x and y position from packet 921: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79E0F-2F9E-6341-230F-82E91D1747FD}"/>
              </a:ext>
            </a:extLst>
          </p:cNvPr>
          <p:cNvSpPr txBox="1"/>
          <p:nvPr/>
        </p:nvSpPr>
        <p:spPr>
          <a:xfrm>
            <a:off x="569913" y="3308884"/>
            <a:ext cx="10972800" cy="4401205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if ( e-&gt;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getEvtType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== BEGINRUN )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reset_histograms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old_runnr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e-&gt;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getRunNumber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Packet *p921 = e-&gt;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getPacket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(921);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if ( p921)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xpos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p921-&gt;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ypos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p921-&gt;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"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Postions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" &lt;&lt;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xpos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"  " &lt;&lt;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ypos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delete p921;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return 0;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318199413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code snippets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12038754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Here I recognize the end-run event and analyze the signal distribution for this run: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79E0F-2F9E-6341-230F-82E91D1747FD}"/>
              </a:ext>
            </a:extLst>
          </p:cNvPr>
          <p:cNvSpPr txBox="1"/>
          <p:nvPr/>
        </p:nvSpPr>
        <p:spPr>
          <a:xfrm>
            <a:off x="272049" y="3075513"/>
            <a:ext cx="12731164" cy="3600986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if ( e-&gt;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getEvtType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== 12 )   // end run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endParaRPr lang="en-US" sz="19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h2_gainmap-&gt;Fill( (xpos+400)/200., (ypos-10000)/-200.,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h_signal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GetMean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);</a:t>
            </a:r>
          </a:p>
          <a:p>
            <a:endParaRPr lang="en-US" sz="19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if (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open_flag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xlsfile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xpos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&lt;&lt; " " &lt;&lt;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ypos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"  " &lt;&lt;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h_signal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GetMean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&lt;&lt;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endParaRPr lang="en-US" sz="19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return 0;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1D69E-DCA5-CBE4-B1A5-76FEAD6F7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806" y="5946369"/>
            <a:ext cx="5181600" cy="37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9379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Where are we with the HGROC readout?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76" y="2069987"/>
            <a:ext cx="12279260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is how far I can take it – waiting for the “end of event” protocol that Norbert, Miklos and I have in principle agreed 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It would probably take 30 minutes to explain all the stuff and shortcuts and so on that went into these plots…</a:t>
            </a:r>
          </a:p>
        </p:txBody>
      </p:sp>
      <p:pic>
        <p:nvPicPr>
          <p:cNvPr id="7" name="Picture 6" descr="A graph of a number of colored bars&#10;&#10;Description automatically generated with medium confidence">
            <a:extLst>
              <a:ext uri="{FF2B5EF4-FFF2-40B4-BE49-F238E27FC236}">
                <a16:creationId xmlns:a16="http://schemas.microsoft.com/office/drawing/2014/main" id="{53C32F13-E5D6-AD6B-4A22-3ECE98866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21" y="3617550"/>
            <a:ext cx="4432300" cy="3022600"/>
          </a:xfrm>
          <a:prstGeom prst="rect">
            <a:avLst/>
          </a:prstGeom>
        </p:spPr>
      </p:pic>
      <p:pic>
        <p:nvPicPr>
          <p:cNvPr id="9" name="Picture 8" descr="A graph of a number of columns&#10;&#10;Description automatically generated with medium confidence">
            <a:extLst>
              <a:ext uri="{FF2B5EF4-FFF2-40B4-BE49-F238E27FC236}">
                <a16:creationId xmlns:a16="http://schemas.microsoft.com/office/drawing/2014/main" id="{8B65AB30-C66D-E9B5-9FA6-5E21ECA69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66" y="3617550"/>
            <a:ext cx="4432300" cy="3022600"/>
          </a:xfrm>
          <a:prstGeom prst="rect">
            <a:avLst/>
          </a:prstGeom>
        </p:spPr>
      </p:pic>
      <p:pic>
        <p:nvPicPr>
          <p:cNvPr id="11" name="Picture 10" descr="A graph of a number of columns&#10;&#10;Description automatically generated with medium confidence">
            <a:extLst>
              <a:ext uri="{FF2B5EF4-FFF2-40B4-BE49-F238E27FC236}">
                <a16:creationId xmlns:a16="http://schemas.microsoft.com/office/drawing/2014/main" id="{1486A93A-893E-6568-01FB-D430BB0BC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98" y="6653097"/>
            <a:ext cx="4432300" cy="3022600"/>
          </a:xfrm>
          <a:prstGeom prst="rect">
            <a:avLst/>
          </a:prstGeom>
        </p:spPr>
      </p:pic>
      <p:pic>
        <p:nvPicPr>
          <p:cNvPr id="13" name="Picture 12" descr="A graph of a number of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D0209F00-44C9-DDBA-D892-0C337EDD8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006" y="6653097"/>
            <a:ext cx="4432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7012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This page is intentionally left blank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1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Another one from the EIC calo orbit – Oleg, Craig, myself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F53B150E-3DDB-8BF4-4D45-8E341261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099469"/>
            <a:ext cx="12254706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”Can we get more calorimeter position information by adding a dual readout and measure time?”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36402B-DE06-DFD1-2806-2A321B55C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06" y="2913062"/>
            <a:ext cx="6858000" cy="5138501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47A486D1-D535-4B5E-2A42-B74110D74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331" y="8216033"/>
            <a:ext cx="5273675" cy="102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In the end we found that it’s too small an effect to pursue, but it was worth checking!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A7A0F9-3A65-53CF-057C-DC98DE107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885406"/>
            <a:ext cx="2489200" cy="1869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F61B56-4F17-A2F7-677F-E6ADD4AE5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653" y="3894339"/>
            <a:ext cx="2477290" cy="1852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C87CD-4299-0B7F-1977-0F950CEA4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5911849"/>
            <a:ext cx="4591439" cy="3386932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B229E04E-A699-2CA2-D53E-6BD69EF2B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2806024"/>
            <a:ext cx="5549106" cy="91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Moving the calorimeter in the beam for “more left” or “more right” incidence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60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Automated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Elog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Entries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68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RCDAQ can make automated entries in your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Elog</a:t>
            </a: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Of course you can make your own entries, document stuff, edit entries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Gives a nice timeline </a:t>
            </a:r>
            <a:br>
              <a:rPr lang="en-US" sz="28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log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006" y="3169126"/>
            <a:ext cx="8534400" cy="65074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368006" y="4647406"/>
            <a:ext cx="14478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84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GUIs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3206" y="3711640"/>
            <a:ext cx="775303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b="1" dirty="0">
                <a:solidFill>
                  <a:srgbClr val="FF6600"/>
                </a:solidFill>
                <a:latin typeface="Arial Narrow" charset="0"/>
              </a:rPr>
              <a:t>GUIs must not be </a:t>
            </a:r>
            <a:r>
              <a:rPr lang="en-US" sz="2800" b="1" dirty="0" err="1">
                <a:solidFill>
                  <a:srgbClr val="FF6600"/>
                </a:solidFill>
                <a:latin typeface="Arial Narrow" charset="0"/>
              </a:rPr>
              <a:t>stateful</a:t>
            </a:r>
            <a:r>
              <a:rPr lang="en-US" sz="2800" b="1" dirty="0">
                <a:solidFill>
                  <a:srgbClr val="FF6600"/>
                </a:solidFill>
                <a:latin typeface="Arial Narrow" charset="0"/>
              </a:rPr>
              <a:t>! 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Statelessness allows to have multiple GUIs at the same time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And allows to mix GUIs with commands (think scripts)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(all state information is kept in the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rcdaq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 server)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My GUI approach is to have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perl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-TK issue standard commands, parse the output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Slowly transitioning to Web-based controls (web sockets +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Javascript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)</a:t>
            </a:r>
          </a:p>
        </p:txBody>
      </p:sp>
      <p:pic>
        <p:nvPicPr>
          <p:cNvPr id="2" name="Picture 1" descr="rcdaqcontrol_logg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96" y="0"/>
            <a:ext cx="5149263" cy="4161733"/>
          </a:xfrm>
          <a:prstGeom prst="rect">
            <a:avLst/>
          </a:prstGeom>
        </p:spPr>
      </p:pic>
      <p:pic>
        <p:nvPicPr>
          <p:cNvPr id="3" name="Picture 2" descr="rcdaqstat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6" y="3729771"/>
            <a:ext cx="3581400" cy="330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648EC-855F-8B4D-9722-33D882B9F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668" y="6400006"/>
            <a:ext cx="4384168" cy="3158332"/>
          </a:xfrm>
          <a:prstGeom prst="rect">
            <a:avLst/>
          </a:prstGeom>
        </p:spPr>
      </p:pic>
      <p:pic>
        <p:nvPicPr>
          <p:cNvPr id="8" name="Picture 7" descr="android.png">
            <a:extLst>
              <a:ext uri="{FF2B5EF4-FFF2-40B4-BE49-F238E27FC236}">
                <a16:creationId xmlns:a16="http://schemas.microsoft.com/office/drawing/2014/main" id="{83ED5534-D1AC-8E4C-832A-C8849B40F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06" y="468313"/>
            <a:ext cx="4470401" cy="25146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FAFCB-BB50-F348-8A12-B0863B501ED8}"/>
              </a:ext>
            </a:extLst>
          </p:cNvPr>
          <p:cNvSpPr/>
          <p:nvPr/>
        </p:nvSpPr>
        <p:spPr>
          <a:xfrm>
            <a:off x="4520406" y="2647096"/>
            <a:ext cx="1446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On my phone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9ADB9F-315B-794A-A101-8AAB3BBE6859}"/>
              </a:ext>
            </a:extLst>
          </p:cNvPr>
          <p:cNvSpPr/>
          <p:nvPr/>
        </p:nvSpPr>
        <p:spPr>
          <a:xfrm>
            <a:off x="11668042" y="4545788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Perl-TK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89E309-BE07-6940-8AF0-78A0F0932707}"/>
              </a:ext>
            </a:extLst>
          </p:cNvPr>
          <p:cNvSpPr/>
          <p:nvPr/>
        </p:nvSpPr>
        <p:spPr>
          <a:xfrm>
            <a:off x="9716801" y="9371806"/>
            <a:ext cx="1445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Web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39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Shell integration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00" y="2971007"/>
            <a:ext cx="7330306" cy="66294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17475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882606" y="2132806"/>
            <a:ext cx="3970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</a:rPr>
              <a:t>The Speaking DAQ</a:t>
            </a:r>
          </a:p>
        </p:txBody>
      </p:sp>
      <p:pic>
        <p:nvPicPr>
          <p:cNvPr id="4" name="IMG_020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406" y="2361406"/>
            <a:ext cx="3454400" cy="6096000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10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What does one need?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Pretty much any Linux machine and distro will do. (I do lots of development on a Linux VM on my M2 Mac here)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I’m striving to be distro-agnostic: 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RedHat and derivatives (RHEL, Fedora, CentOS, Alma… all good)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Debian and similar (Ubuntu, Mint, …)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Arch Linux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And yes, it does run on a Raspberry Pi – sometimes you want to take a few weeks worth of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cosmics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with some detector module without tying up a more expensive PC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main platforms currently at work in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are 96-core AMD EPYC PCs.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For practicing/going through the manuals, you can run everything without any actual readout hardware – RCDAQ provides “pretend-devices” that behave like an ADC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Data Formats in general…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71500" y="2324100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One of the trickiest parts when developing a new application is defining a data format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can take up easily half of the overall effort – think of Microsoft dreaming up the format to store this very PowerPoint presentation you are seeing in a file. We used to have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ppt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now we have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pptx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– mostly due to limitations in the original format design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A good data format takes design skills, experience, but also the test of time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The tested format usually comes with an already existing toolset to deal with data in the format, and examples – nothing is better than a working example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Case in point: We could easily accommodate the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Streaming Readout data in this format, event though no one had ever heard the term when I designed this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chemeClr val="tx1"/>
                </a:solidFill>
                <a:latin typeface="Arial Narrow" charset="0"/>
              </a:rPr>
              <a:t>I have no time today to talk about the analysis end / online monitoring, </a:t>
            </a:r>
            <a:r>
              <a:rPr lang="en-US" sz="2600" dirty="0" err="1">
                <a:solidFill>
                  <a:schemeClr val="tx1"/>
                </a:solidFill>
                <a:latin typeface="Arial Narrow" charset="0"/>
              </a:rPr>
              <a:t>etc</a:t>
            </a:r>
            <a:r>
              <a:rPr lang="en-US" sz="2600" dirty="0">
                <a:solidFill>
                  <a:schemeClr val="tx1"/>
                </a:solidFill>
                <a:latin typeface="Arial Narrow" charset="0"/>
              </a:rPr>
              <a:t> of this, maybe another time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97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Modularity and Extensibility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00" y="22090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No one can foresee and predict requirements of a data format 20 years into the future.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Must be able to grow, and be extensible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way I like to look at this: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FedEx (and UPS) cannot possibly know how to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ship every possible item under the sun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But they know how to ship a limited set of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box formats and types, and assorted weight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parameters and limits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Whatever fits into those boxes can be shipped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During transport, they only look at the label on the box, not at what’s inside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will see a surprisingly large number of similarities with that approach in a minute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06" y="2818606"/>
            <a:ext cx="6096000" cy="406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8163" y="6471741"/>
            <a:ext cx="1496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“packets”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9244806" y="6171406"/>
            <a:ext cx="533400" cy="3810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9397206" y="5104606"/>
            <a:ext cx="533400" cy="13716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0083006" y="5790406"/>
            <a:ext cx="457200" cy="6858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01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30199"/>
            <a:ext cx="11861800" cy="73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Example: CAEN’s V1742 format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406" y="1294606"/>
            <a:ext cx="9893300" cy="8267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53206" y="2512242"/>
            <a:ext cx="2590800" cy="533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just take that blob of memory, “put it in a box”, done.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analysis software takes care of the unpacking and interpretation later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Just grab it. Don’t waste time here.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606" y="227806"/>
            <a:ext cx="50419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84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- The High Points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Each interaction with RCDAQ is a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shell command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. There is no “starting an application and issuing internal commands” (think of your interaction with, say, root)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Arial Narrow" charset="0"/>
              </a:rPr>
              <a:t>RCDAQ out of the box doesn’t know about any particular hardware. 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All knowledge how to read out something, say, a FELIX card, comes by way of a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plugin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that teaches RCDAQ how to do that.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That makes RCDAQ highly portable and also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distributable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– some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FEMs use commercial drivers for the readout; I cannot re-distribute CAEN software,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RCDAQ has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no proprietary configuration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files. (huh? In a minute).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Support for different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event types 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Built-in support for standard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online monitoring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Built-in support for 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electronic logbooks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(Stefan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Ritt’s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Elog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Network-transparent 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control interfaces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3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79132</TotalTime>
  <Words>5259</Words>
  <Application>Microsoft Macintosh PowerPoint</Application>
  <PresentationFormat>Custom</PresentationFormat>
  <Paragraphs>586</Paragraphs>
  <Slides>42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42</vt:i4>
      </vt:variant>
    </vt:vector>
  </HeadingPairs>
  <TitlesOfParts>
    <vt:vector size="77" baseType="lpstr">
      <vt:lpstr>Arial</vt:lpstr>
      <vt:lpstr>Arial Narrow</vt:lpstr>
      <vt:lpstr>Courier</vt:lpstr>
      <vt:lpstr>Courier New</vt:lpstr>
      <vt:lpstr>Helvetica Neue</vt:lpstr>
      <vt:lpstr>Helvetica Neue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PET Scanner for Plants at the Brookhaven National Laboratory </dc:title>
  <cp:lastModifiedBy>Martin Purschke</cp:lastModifiedBy>
  <cp:revision>237</cp:revision>
  <cp:lastPrinted>1601-01-01T00:00:00Z</cp:lastPrinted>
  <dcterms:created xsi:type="dcterms:W3CDTF">1601-01-01T00:00:00Z</dcterms:created>
  <dcterms:modified xsi:type="dcterms:W3CDTF">2025-04-23T23:51:00Z</dcterms:modified>
</cp:coreProperties>
</file>