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1" r:id="rId23"/>
    <p:sldMasterId id="2147483672" r:id="rId24"/>
    <p:sldMasterId id="2147483673" r:id="rId25"/>
    <p:sldMasterId id="2147483674" r:id="rId26"/>
    <p:sldMasterId id="2147483675" r:id="rId27"/>
  </p:sldMasterIdLst>
  <p:notesMasterIdLst>
    <p:notesMasterId r:id="rId40"/>
  </p:notesMasterIdLst>
  <p:handoutMasterIdLst>
    <p:handoutMasterId r:id="rId41"/>
  </p:handoutMasterIdLst>
  <p:sldIdLst>
    <p:sldId id="259" r:id="rId28"/>
    <p:sldId id="257" r:id="rId29"/>
    <p:sldId id="260" r:id="rId30"/>
    <p:sldId id="262" r:id="rId31"/>
    <p:sldId id="261" r:id="rId32"/>
    <p:sldId id="263" r:id="rId33"/>
    <p:sldId id="264" r:id="rId34"/>
    <p:sldId id="266" r:id="rId35"/>
    <p:sldId id="265" r:id="rId36"/>
    <p:sldId id="268" r:id="rId37"/>
    <p:sldId id="269" r:id="rId38"/>
    <p:sldId id="270" r:id="rId39"/>
  </p:sldIdLst>
  <p:sldSz cx="13003213" cy="9752013"/>
  <p:notesSz cx="6858000" cy="9144000"/>
  <p:defaultTextStyle>
    <a:defPPr>
      <a:defRPr lang="en-GB"/>
    </a:defPPr>
    <a:lvl1pPr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1pPr>
    <a:lvl2pPr marL="742950" indent="-28575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2pPr>
    <a:lvl3pPr marL="11430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3pPr>
    <a:lvl4pPr marL="16002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4pPr>
    <a:lvl5pPr marL="2057400" indent="-228600" algn="l" defTabSz="358775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5pPr>
    <a:lvl6pPr marL="22860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6pPr>
    <a:lvl7pPr marL="27432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7pPr>
    <a:lvl8pPr marL="32004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8pPr>
    <a:lvl9pPr marL="3657600" algn="l" defTabSz="457200" rtl="0" eaLnBrk="1" latinLnBrk="0" hangingPunct="1">
      <a:defRPr sz="1200" kern="1200">
        <a:solidFill>
          <a:schemeClr val="bg1"/>
        </a:solidFill>
        <a:latin typeface="Helvetica Neue Light" charset="0"/>
        <a:ea typeface="ヒラギノ角ゴ ProN W3" charset="0"/>
        <a:cs typeface="ヒラギノ角ゴ ProN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FFB7"/>
    <a:srgbClr val="C6F2EE"/>
    <a:srgbClr val="00AD00"/>
    <a:srgbClr val="00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9"/>
    <p:restoredTop sz="50000" autoAdjust="0"/>
  </p:normalViewPr>
  <p:slideViewPr>
    <p:cSldViewPr>
      <p:cViewPr varScale="1">
        <p:scale>
          <a:sx n="92" d="100"/>
          <a:sy n="92" d="100"/>
        </p:scale>
        <p:origin x="968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7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20" Type="http://schemas.openxmlformats.org/officeDocument/2006/relationships/slideMaster" Target="slideMasters/slideMaster20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FDEA3-DE62-5748-B08F-A55EDB818D5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87693-1090-C54A-9912-2240EF636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2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8300"/>
            <a:ext cx="11788775" cy="1248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704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4366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3587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13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19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82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42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0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6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32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13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04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9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2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022C4-13FB-734F-8574-A72C03BD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404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0712-8108-BF48-95B4-A216FD381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177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1C938-C957-0344-80B1-38579BF2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26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593DE-CD06-0D40-9D08-03E5225AE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841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417D-D5F5-FE45-9515-BD80F9B8F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023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4C4EA-1526-F84C-B573-6745E1519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897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09D50-5311-0F49-BB62-5B63F8D4F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533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C719A-786E-9B47-8DEE-8EDE2FF65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924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B1090-DC1D-6044-A330-E43E6CED0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12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8AF36-0378-3B4D-BB23-903E9367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5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259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727C-017E-1D4A-8C5F-2B16CE820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36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26102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5922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75470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49450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1150" y="2324100"/>
            <a:ext cx="1951038" cy="89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94219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6075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67627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0863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3027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11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558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348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10898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10898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9881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49881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2142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2924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48350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863600"/>
            <a:ext cx="5849938" cy="8355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5257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0235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22082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088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55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892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9497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2314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90525"/>
            <a:ext cx="2962275" cy="88280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36013" cy="8828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17521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642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3791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8891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7284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9065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05464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60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145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4838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1295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03248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2134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1574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2219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97706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278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84878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77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951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8038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9923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0073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4008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9794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45813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3966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8720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5228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7087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333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0188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9220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0860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36993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19368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33994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10733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87879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0358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574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5016500"/>
            <a:ext cx="24590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31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4329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63310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220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6281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9855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57798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51040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1320800"/>
            <a:ext cx="1266825" cy="735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49663" cy="735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86026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4328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07719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783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725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393950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4950" y="8470900"/>
            <a:ext cx="2395538" cy="3660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8163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27802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07563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0827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66370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984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1999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5688" y="7785100"/>
            <a:ext cx="2844800" cy="434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83588" cy="434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54421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1761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88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4884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0977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33844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8250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8180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5688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46506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13741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081039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67490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655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21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565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65540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72941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5604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12346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29455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3288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1901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76573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987794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044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80430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88184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69058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94108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09246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43946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25810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47559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99844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92233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7650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42224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2651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993549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21539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9759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889285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64366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37269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9597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83725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210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41155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64597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31890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725429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34834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82634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579529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1118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3064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10700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096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64762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3107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633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3563" y="328613"/>
            <a:ext cx="126682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364966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465593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853705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4982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2589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44950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13800"/>
            <a:ext cx="4046538" cy="223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02947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81103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70725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320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24133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2909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84250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596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90525"/>
            <a:ext cx="2979738" cy="10655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8400" cy="1065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6256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423345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09835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4811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57450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350" y="2324100"/>
            <a:ext cx="2459038" cy="731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93534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11230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786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59927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1463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32542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88952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03155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9313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9313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18385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3E357-979D-8545-89F5-822D83CC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538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B0091-CAD8-4A4F-9DD4-8AD6B1C13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924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6ACC-734F-E245-88B7-20D2ACEC0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9215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2E05-7506-A54F-9BF1-C2E2C69AB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5549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7C2B-0416-9B46-9D4B-98CC1FAA5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8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38808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62A5-C029-5E46-8CD6-80F66CE42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3876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2D46-45B2-A645-9F98-65947C35B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6863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3B41C-BAC7-A148-ADDE-A73E07BDC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2678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34A2-5BE3-9E49-AFC0-F18EF8F60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2769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9433-09A6-1C4F-B506-98EAFAC0A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6752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3F6B1-714D-3440-8BC9-206C4AE2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0454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8C30A-7EAE-9541-B0A4-4D5F08B9C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806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7B757-34E8-C547-954A-0D5926DE2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0240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0F67-02F8-2F43-942A-81A67066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211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1238"/>
            <a:ext cx="5768975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1238"/>
            <a:ext cx="5770563" cy="564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71D0-F61A-C64E-A244-39FCEEBFD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2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71616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BE8E-80A8-4A4A-9B7D-989DBB03F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348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725A8-0EF9-904F-ABC6-8A3D95147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9081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D5A19-5F14-1444-B4F3-125BD95A0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855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2C739-91CD-AF44-9A36-203A157C9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1026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DBE46-7FD3-B145-B46C-3E340CFF7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2573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5D74-9DBD-2845-9933-4727D5CAA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9934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7537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7537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E7740-4E7D-C64C-BEF3-DAC1E8934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858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998AA-A84F-5C43-91EE-11B2DED93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6503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F58B8-1878-CB46-B5CA-3331AA433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3250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B71B8-3DEC-854E-8206-274F2B0AE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6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847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4725" y="2058988"/>
            <a:ext cx="5443538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0663" y="2058988"/>
            <a:ext cx="5445125" cy="659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DA82-3903-8749-9909-84B034401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2257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0E790-372F-5B42-B4D4-150D8C76B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543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A9DF-C2D2-1446-87EC-9DAF05A7C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8863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D1B73-ED9E-474D-B069-916661F1B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6709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98DA-539F-F443-91BF-AAA7BE757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7047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57FE-5A73-7A4C-B2E6-111184D4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439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91FAE-BE64-0C49-B08C-B1B2E5D95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282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6713" y="866775"/>
            <a:ext cx="2759075" cy="7791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4725" y="866775"/>
            <a:ext cx="8129588" cy="779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9EF29-73B2-3B47-857F-D9E789BD1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9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58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684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099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981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2282825"/>
            <a:ext cx="2962275" cy="5645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82825"/>
            <a:ext cx="8736013" cy="5645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1063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43183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779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921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470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203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638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82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137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192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860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114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70722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349EE-647D-2C4C-A4D1-D23182A15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0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9014C-F727-CA43-80A3-B9D035AB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00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199E-56D3-8D4B-AAE4-E27AB6E7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56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3C04B-1E1C-B746-8E1B-09FE8FFB8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0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A3949-9787-B44A-8918-7C57BAAE8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9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608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4FE7E-9590-DA4C-B7D9-66BFB80FA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7740-341E-C547-8366-C330FB5C6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17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806D-E244-684C-8FD5-216A5C4D1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51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3B731-1B25-7345-A8EA-02F23F686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11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7841B-B213-9C44-A146-500537F94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0225" y="388938"/>
            <a:ext cx="2922588" cy="831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88938"/>
            <a:ext cx="8616950" cy="831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9C6F2-9FAF-6543-9BD2-A3953BA4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90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E32E-6611-0E42-81D9-E69FBED8E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936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D7E82-4E55-4342-9113-5E632C07D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721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1A40-AAC3-EE4F-828F-F62E3770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377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E2EFE-7898-6E4F-9985-33D8CEC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1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399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9275B-B27A-5046-B8B0-A66C5FCC6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585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976B-0482-0C45-970F-D05EB861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931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F0C3-C80B-334A-8FD0-EFE5254B8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20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BB62-FF00-CE40-8532-4AA574458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31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B610-4ACA-6745-9643-A289F995E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06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0B39-CBAF-E54A-B6AB-5336EF81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63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ADD7-D299-EA4B-9F24-31804CC7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95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CD52-BDD6-0F48-8EF6-6CB1E6BA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839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7BB06-45C8-9840-9329-6B4E5F522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946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8940-BF53-6844-848B-F018018F5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3A75A30-6073-1E96-174D-317EB5AD88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861" y="380206"/>
            <a:ext cx="158737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754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48350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324100"/>
            <a:ext cx="5849938" cy="6554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5BC7E-1A0D-4344-BD1F-D644FFCB7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363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AF8BB-74BB-464F-A7BA-9A37D4B2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17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8050-5692-0549-8127-7D5E4F3AD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319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D889C-F675-244F-B647-AF2E7DCD7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254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4B371-30EE-5941-8E85-A0CE73D1C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437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48E4-6C3B-8D45-82DF-170EDEF24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83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8164-FF09-6D47-BE16-D689A817C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728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55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55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AC43E-8E6E-3E43-81E7-66AE9D519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967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9910-342F-7241-8A29-AB1339B8B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685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485B3-ADB6-6740-B866-03E0E0A3E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633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0D47-F2EF-3A46-B1C2-2F3EBEA32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826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D04F-76A8-EF47-B7A3-A6B9A92B7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25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2A506-835F-2D46-99E8-A7EC6ACEE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657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8FC3C-9F28-A14C-A5A7-2079C8077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800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EA119-AA4E-2A4E-87AE-8B75F695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230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28D25-08D3-6C40-986C-34B72D777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650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215E9-4330-FA45-B983-D71E966C2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530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9661-F860-3940-835C-E0690712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550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4554-936B-594D-AA13-DCF3599F3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757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28950"/>
            <a:ext cx="11053763" cy="2090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6088"/>
            <a:ext cx="9101137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3782-7F98-C240-B400-941BC47D0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962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CBC84-CF0E-6748-9A51-2D6D5BE0C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393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5863"/>
            <a:ext cx="11052175" cy="1938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2175" cy="2132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13F10-CD68-2443-9E49-10ABB3782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616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82825"/>
            <a:ext cx="5768975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2282825"/>
            <a:ext cx="5770563" cy="6424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AE281-65E5-9D4B-9BFC-76737B3E5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68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146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6750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6750" cy="5618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0DD2-435F-FE47-B667-B04FA794E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675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CD1A-655D-1C4C-8EFA-3B465160B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910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A53AF-FBD6-B34A-8CE3-EE9BAF376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86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6725" cy="16510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175" y="388938"/>
            <a:ext cx="7269163" cy="8321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39938"/>
            <a:ext cx="4276725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6842D-90FF-7C40-A016-71B6868CA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982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7938" y="6826250"/>
            <a:ext cx="7802562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7938" y="871538"/>
            <a:ext cx="7802562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7938" y="7632700"/>
            <a:ext cx="7802562" cy="1144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F4298-CA30-DE4C-A964-C62585A0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4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7073-7A9C-A34F-8457-50ADD26AC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70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9913" y="328613"/>
            <a:ext cx="2962275" cy="837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28613"/>
            <a:ext cx="8736013" cy="837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A18DA-02BE-3441-A58D-D1AF053E0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5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9E15170F-BF4F-F742-BA51-3C0C03EA7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52888" cy="890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50688" cy="835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72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 flipH="1">
            <a:off x="90551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 flipH="1">
            <a:off x="4419600" y="1778000"/>
            <a:ext cx="23813" cy="50546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68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68888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80088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7543800" y="7975600"/>
            <a:ext cx="1588" cy="1422400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41888" cy="36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999999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6502400" y="1803400"/>
            <a:ext cx="1588" cy="43180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6477000" y="508000"/>
            <a:ext cx="23813" cy="8013700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8625" y="9039225"/>
            <a:ext cx="3033713" cy="519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4EC2-8F58-5C4F-8AEB-33CAAE66C4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1506" name="Line 2"/>
          <p:cNvSpPr>
            <a:spLocks noChangeShapeType="1"/>
          </p:cNvSpPr>
          <p:nvPr/>
        </p:nvSpPr>
        <p:spPr bwMode="auto">
          <a:xfrm flipH="1">
            <a:off x="44323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8534400" y="1776413"/>
            <a:ext cx="23813" cy="50688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50688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438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4578" name="Line 2"/>
          <p:cNvSpPr>
            <a:spLocks noChangeShapeType="1"/>
          </p:cNvSpPr>
          <p:nvPr/>
        </p:nvSpPr>
        <p:spPr bwMode="auto">
          <a:xfrm flipH="1">
            <a:off x="6477000" y="519113"/>
            <a:ext cx="23813" cy="7964487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1588"/>
          </a:xfrm>
          <a:prstGeom prst="line">
            <a:avLst/>
          </a:prstGeom>
          <a:noFill/>
          <a:ln w="12600" cap="sq">
            <a:solidFill>
              <a:srgbClr val="9A9A9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/>
  <p:txStyles>
    <p:titleStyle>
      <a:lvl1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r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72727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68888" cy="7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6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C6198F5-EBB4-8446-B074-2C0AE5D5E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A4BBA098-45FA-4740-B54A-326D89CB4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1238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298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8777288"/>
            <a:ext cx="28892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4725" y="866775"/>
            <a:ext cx="110410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2058988"/>
            <a:ext cx="11041063" cy="659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9747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r>
              <a:rPr lang="en-US"/>
              <a:t>March 9, 2016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441825" y="8885238"/>
            <a:ext cx="41163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318625" y="8885238"/>
            <a:ext cx="2697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360363" algn="l"/>
                <a:tab pos="720725" algn="l"/>
                <a:tab pos="1081088" algn="l"/>
                <a:tab pos="1441450" algn="l"/>
                <a:tab pos="1801813" algn="l"/>
                <a:tab pos="2162175" algn="l"/>
                <a:tab pos="2522538" algn="l"/>
              </a:tabLst>
              <a:defRPr sz="2400">
                <a:solidFill>
                  <a:srgbClr val="0000FF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55B6CC4-C500-8A48-94CD-4A9BC520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/>
  <p:txStyles>
    <p:titleStyle>
      <a:lvl1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2pPr>
      <a:lvl3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3pPr>
      <a:lvl4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4pPr>
      <a:lvl5pPr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400">
          <a:solidFill>
            <a:srgbClr val="0000FF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358775" rtl="0" eaLnBrk="0" fontAlgn="base" hangingPunct="0">
        <a:lnSpc>
          <a:spcPct val="93000"/>
        </a:lnSpc>
        <a:spcBef>
          <a:spcPct val="0"/>
        </a:spcBef>
        <a:spcAft>
          <a:spcPts val="2013"/>
        </a:spcAft>
        <a:buClr>
          <a:srgbClr val="000000"/>
        </a:buClr>
        <a:buSzPct val="100000"/>
        <a:buFont typeface="Times New Roman" charset="0"/>
        <a:defRPr sz="3400" i="1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lnSpc>
          <a:spcPct val="93000"/>
        </a:lnSpc>
        <a:spcBef>
          <a:spcPct val="0"/>
        </a:spcBef>
        <a:spcAft>
          <a:spcPts val="1613"/>
        </a:spcAft>
        <a:buClr>
          <a:srgbClr val="000000"/>
        </a:buClr>
        <a:buSzPct val="100000"/>
        <a:buFont typeface="Times New Roman" charset="0"/>
        <a:defRPr sz="2600" i="1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charset="0"/>
        <a:defRPr sz="2300" i="1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813"/>
        </a:spcAft>
        <a:buClr>
          <a:srgbClr val="000000"/>
        </a:buClr>
        <a:buSzPct val="100000"/>
        <a:buFont typeface="Times New Roman" charset="0"/>
        <a:defRPr sz="2000" i="1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lnSpc>
          <a:spcPct val="93000"/>
        </a:lnSpc>
        <a:spcBef>
          <a:spcPct val="0"/>
        </a:spcBef>
        <a:spcAft>
          <a:spcPts val="400"/>
        </a:spcAft>
        <a:buClr>
          <a:srgbClr val="000000"/>
        </a:buClr>
        <a:buSzPct val="100000"/>
        <a:buFont typeface="Times New Roman" charset="0"/>
        <a:defRPr sz="2800" i="1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50688" cy="232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FA926AD2-D67B-E04E-BF9D-5B4C5D9F8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388938"/>
            <a:ext cx="11691938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5AB99F3E-9034-EC4C-AB9F-1C4B53344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50688" cy="655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6C080CF3-D0AE-524D-A0B6-6695C259E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7E25456-F0F1-4445-A779-BF3123C55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28613"/>
            <a:ext cx="1185068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12268200" y="9194800"/>
            <a:ext cx="3000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1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defRPr sz="1400">
                <a:solidFill>
                  <a:srgbClr val="000000"/>
                </a:solidFill>
                <a:latin typeface="+mn-lt"/>
                <a:cs typeface="Tahoma" charset="0"/>
              </a:defRPr>
            </a:lvl1pPr>
          </a:lstStyle>
          <a:p>
            <a:pPr>
              <a:defRPr/>
            </a:pPr>
            <a:fld id="{BF6931AB-6532-304C-A554-03C4E777D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75" y="2282825"/>
            <a:ext cx="11691938" cy="64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/>
  <p:txStyles>
    <p:titleStyle>
      <a:lvl1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2pPr>
      <a:lvl3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3pPr>
      <a:lvl4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4pPr>
      <a:lvl5pPr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5pPr>
      <a:lvl6pPr marL="25146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6pPr>
      <a:lvl7pPr marL="29718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7pPr>
      <a:lvl8pPr marL="34290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8pPr>
      <a:lvl9pPr marL="3886200" indent="-228600" algn="l" defTabSz="3587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000000"/>
          </a:solidFill>
          <a:latin typeface="Helvetica Neue Light" charset="0"/>
          <a:ea typeface="ヒラギノ角ゴ ProN W3" charset="0"/>
          <a:cs typeface="ヒラギノ角ゴ ProN W3" charset="0"/>
        </a:defRPr>
      </a:lvl9pPr>
    </p:titleStyle>
    <p:bodyStyle>
      <a:lvl1pPr marL="342900" indent="-3429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6pPr>
      <a:lvl7pPr marL="29718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7pPr>
      <a:lvl8pPr marL="34290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8pPr>
      <a:lvl9pPr marL="3886200" indent="-228600" algn="l" defTabSz="358775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60606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ROC Readout Status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71499" y="2124075"/>
            <a:ext cx="12431713" cy="166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First off, I’m working with Dan </a:t>
            </a:r>
            <a:r>
              <a:rPr lang="en-US" sz="2800" dirty="0" err="1">
                <a:solidFill>
                  <a:schemeClr val="tx1"/>
                </a:solidFill>
                <a:latin typeface="Arial Narrow" charset="0"/>
              </a:rPr>
              <a:t>Cacace</a:t>
            </a: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 to make a proper case for the system – Nobert has shown his 80/20-based case, and I got the design files.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As it is, the setup is too fragile to be taken to a lab, or even the more factory floor-like </a:t>
            </a:r>
            <a:r>
              <a:rPr lang="en-US" sz="2800" dirty="0" err="1">
                <a:solidFill>
                  <a:schemeClr val="tx1"/>
                </a:solidFill>
                <a:latin typeface="Arial Narrow" charset="0"/>
              </a:rPr>
              <a:t>HighBay</a:t>
            </a:r>
            <a:endParaRPr lang="en-US" sz="28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 descr="A close-up of a circuit board&#10;&#10;Description automatically generated">
            <a:extLst>
              <a:ext uri="{FF2B5EF4-FFF2-40B4-BE49-F238E27FC236}">
                <a16:creationId xmlns:a16="http://schemas.microsoft.com/office/drawing/2014/main" id="{443CCAC5-B050-A634-957B-CEFB08120A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45" t="9885" r="17648" b="5148"/>
          <a:stretch/>
        </p:blipFill>
        <p:spPr>
          <a:xfrm rot="5400000">
            <a:off x="422275" y="4266406"/>
            <a:ext cx="5410200" cy="4953000"/>
          </a:xfrm>
          <a:prstGeom prst="rect">
            <a:avLst/>
          </a:prstGeom>
        </p:spPr>
      </p:pic>
      <p:pic>
        <p:nvPicPr>
          <p:cNvPr id="6" name="Picture 5" descr="A computer circuit board in a box&#10;&#10;Description automatically generated">
            <a:extLst>
              <a:ext uri="{FF2B5EF4-FFF2-40B4-BE49-F238E27FC236}">
                <a16:creationId xmlns:a16="http://schemas.microsoft.com/office/drawing/2014/main" id="{BB0C6112-D336-9780-B3FC-26937C4AB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606" y="4323884"/>
            <a:ext cx="4783228" cy="487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9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But in a super-</a:t>
            </a:r>
            <a:r>
              <a:rPr lang="en-US" sz="4200" dirty="0" err="1">
                <a:solidFill>
                  <a:srgbClr val="000000"/>
                </a:solidFill>
                <a:latin typeface="Arial Narrow" charset="0"/>
              </a:rPr>
              <a:t>cude</a:t>
            </a: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 way, I made “events”…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7A37947-2238-7476-1F2A-A28036C29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06" y="2069773"/>
            <a:ext cx="11277600" cy="205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With a lot of assumptions only valid this particular data file, I broke out events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Each time I have a multi-channel waveform sampler (the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sPHENIX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Hcal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readout, a CAEN 1742, and yes, this card) the first thing I make is a “Single Event Display” where I make a 2-dim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histo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with time on x, channel nr on y, pulse height on z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Like the ones I showed from the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Hcal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-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2FEF7B-CAEA-04EE-7A71-04DB3CED5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15" y="5096499"/>
            <a:ext cx="5475194" cy="3733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F797A4-C718-6C11-36D5-32BA30FAD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144" y="5096499"/>
            <a:ext cx="5475194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52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And here it is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7A37947-2238-7476-1F2A-A28036C29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06" y="2069773"/>
            <a:ext cx="11277600" cy="205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Not too pretty, not baseline corrected, or anything, but, hey…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pic>
        <p:nvPicPr>
          <p:cNvPr id="4" name="Picture 3" descr="A graph of a number of colored bars&#10;&#10;Description automatically generated with medium confidence">
            <a:extLst>
              <a:ext uri="{FF2B5EF4-FFF2-40B4-BE49-F238E27FC236}">
                <a16:creationId xmlns:a16="http://schemas.microsoft.com/office/drawing/2014/main" id="{A2CB5409-CB46-AF43-5021-5F19CCC91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61" y="3123406"/>
            <a:ext cx="4432300" cy="3022600"/>
          </a:xfrm>
          <a:prstGeom prst="rect">
            <a:avLst/>
          </a:prstGeom>
        </p:spPr>
      </p:pic>
      <p:pic>
        <p:nvPicPr>
          <p:cNvPr id="5" name="Picture 4" descr="A graph of a number of columns&#10;&#10;Description automatically generated with medium confidence">
            <a:extLst>
              <a:ext uri="{FF2B5EF4-FFF2-40B4-BE49-F238E27FC236}">
                <a16:creationId xmlns:a16="http://schemas.microsoft.com/office/drawing/2014/main" id="{50C4A06B-C24F-3F60-D7ED-5DD94396D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606" y="3123406"/>
            <a:ext cx="4432300" cy="3022600"/>
          </a:xfrm>
          <a:prstGeom prst="rect">
            <a:avLst/>
          </a:prstGeom>
        </p:spPr>
      </p:pic>
      <p:pic>
        <p:nvPicPr>
          <p:cNvPr id="7" name="Picture 6" descr="A graph of a number of columns&#10;&#10;Description automatically generated with medium confidence">
            <a:extLst>
              <a:ext uri="{FF2B5EF4-FFF2-40B4-BE49-F238E27FC236}">
                <a16:creationId xmlns:a16="http://schemas.microsoft.com/office/drawing/2014/main" id="{281762FD-99E7-0CFD-D944-D3E26F44F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038" y="6158953"/>
            <a:ext cx="4432300" cy="3022600"/>
          </a:xfrm>
          <a:prstGeom prst="rect">
            <a:avLst/>
          </a:prstGeom>
        </p:spPr>
      </p:pic>
      <p:pic>
        <p:nvPicPr>
          <p:cNvPr id="8" name="Picture 7" descr="A graph of a number of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B449CD2A-07D4-71A8-487D-17BB891576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6446" y="6158953"/>
            <a:ext cx="44323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19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Summary – what I need from Norbert/Miklos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7A37947-2238-7476-1F2A-A28036C29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" y="3047206"/>
            <a:ext cx="11277600" cy="205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marL="347662" indent="-3429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I need network packets that only have data from one trigger</a:t>
            </a:r>
          </a:p>
          <a:p>
            <a:pPr marL="347662" indent="-3429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1"/>
                </a:solidFill>
                <a:latin typeface="Arial Narrow" charset="0"/>
              </a:rPr>
              <a:t>I need an “end-of-event” marker so I know when to wrap up the event. </a:t>
            </a:r>
          </a:p>
          <a:p>
            <a:pPr marL="347662" indent="-3429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tx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699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Where we 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05CE93A3-D68E-7CCB-83C1-A47476A04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437606"/>
            <a:ext cx="12115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I have taken the actual readout part as far as I can take it with the current firmware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Waiting for the firmware mods that chiefly allow me to recognize the end-of event, and wrap up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I am working on storing the firmware on the KCU’s SD card (or flash it) so a simple power-cycle will bring a gone-stale card back to life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As it stands, I need to keep the system close to a </a:t>
            </a:r>
            <a:r>
              <a:rPr lang="en-US" sz="2800" dirty="0" err="1">
                <a:solidFill>
                  <a:schemeClr val="tx1"/>
                </a:solidFill>
                <a:latin typeface="Arial Narrow" charset="0"/>
              </a:rPr>
              <a:t>Vivado</a:t>
            </a: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-equipped (or at least </a:t>
            </a:r>
            <a:r>
              <a:rPr lang="en-US" sz="2800" dirty="0" err="1">
                <a:solidFill>
                  <a:schemeClr val="tx1"/>
                </a:solidFill>
                <a:latin typeface="Arial Narrow" charset="0"/>
              </a:rPr>
              <a:t>Hwmanager</a:t>
            </a: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-equipped) PC 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(and it does go into a weird state often enough – I basically reload the firmware each time I get back to taking some data).</a:t>
            </a:r>
          </a:p>
        </p:txBody>
      </p:sp>
      <p:pic>
        <p:nvPicPr>
          <p:cNvPr id="4" name="Picture 3" descr="A close-up of a circuit board&#10;&#10;Description automatically generated">
            <a:extLst>
              <a:ext uri="{FF2B5EF4-FFF2-40B4-BE49-F238E27FC236}">
                <a16:creationId xmlns:a16="http://schemas.microsoft.com/office/drawing/2014/main" id="{79F4B1C7-C879-3FB1-17CA-128BAF708A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45" t="9885" r="17648" b="5148"/>
          <a:stretch/>
        </p:blipFill>
        <p:spPr>
          <a:xfrm rot="5400000">
            <a:off x="5576092" y="6903356"/>
            <a:ext cx="2895600" cy="2650901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44241EFE-175C-D443-46B6-9833D760B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2681" y="7504116"/>
            <a:ext cx="4073525" cy="72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this is the KCU105, btw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B7D989-7641-A22E-C858-79FCC4FC1412}"/>
              </a:ext>
            </a:extLst>
          </p:cNvPr>
          <p:cNvCxnSpPr>
            <a:cxnSpLocks/>
            <a:stCxn id="5" idx="1"/>
          </p:cNvCxnSpPr>
          <p:nvPr/>
        </p:nvCxnSpPr>
        <p:spPr bwMode="auto">
          <a:xfrm flipH="1">
            <a:off x="7581899" y="7866461"/>
            <a:ext cx="1170782" cy="362345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For those who attended my tutorial Wednesday…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AF5623-2259-EF84-F3D7-2AA636F97C1C}"/>
              </a:ext>
            </a:extLst>
          </p:cNvPr>
          <p:cNvSpPr txBox="1"/>
          <p:nvPr/>
        </p:nvSpPr>
        <p:spPr>
          <a:xfrm>
            <a:off x="591343" y="3803025"/>
            <a:ext cx="11820525" cy="1569660"/>
          </a:xfrm>
          <a:prstGeom prst="rect">
            <a:avLst/>
          </a:prstGeom>
          <a:solidFill>
            <a:srgbClr val="FAFFB7"/>
          </a:solidFill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load librcdaqplugin_h2gcro3.so</a:t>
            </a:r>
          </a:p>
          <a:p>
            <a:endParaRPr lang="en-US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rcdaq_client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create_device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device_h2gcroc3 1 12001 10.1.2.208</a:t>
            </a:r>
          </a:p>
          <a:p>
            <a:endParaRPr lang="en-US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688D114C-E029-39F5-5819-4903328E2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06" y="2132806"/>
            <a:ext cx="1211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I showed the equivalent of this in the tutorial yesterday…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this now means something to y’all :</a:t>
            </a:r>
          </a:p>
        </p:txBody>
      </p:sp>
    </p:spTree>
    <p:extLst>
      <p:ext uri="{BB962C8B-B14F-4D97-AF65-F5344CB8AC3E}">
        <p14:creationId xmlns:p14="http://schemas.microsoft.com/office/powerpoint/2010/main" val="3957731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Now to the issue(s)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688D114C-E029-39F5-5819-4903328E2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06" y="2132806"/>
            <a:ext cx="1211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Really only two – </a:t>
            </a:r>
          </a:p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My inability to recognize the end of the event with the current firmware</a:t>
            </a:r>
          </a:p>
          <a:p>
            <a:pPr marL="461962" indent="-457200" eaLnBrk="1" hangingPunct="1">
              <a:spcBef>
                <a:spcPts val="136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Beyond that, the mixing of different-trigger data into the same network packet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The way the system sends data is through the network (I showed this on Wednesday):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35EE64ED-C23E-583A-366F-38063E5B2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43" y="6098381"/>
            <a:ext cx="771525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6775227-F163-0262-E717-FC4F3238B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206" y="6331744"/>
            <a:ext cx="749300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6AFD883-9E48-C49C-F083-5A17856CE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56" y="6353968"/>
            <a:ext cx="93345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0933F8C-4487-E3D8-C98F-F5FBBBAAA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" y="4888706"/>
            <a:ext cx="4033838" cy="1430338"/>
          </a:xfrm>
          <a:prstGeom prst="rect">
            <a:avLst/>
          </a:prstGeom>
          <a:solidFill>
            <a:srgbClr val="99CC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RCDAQ server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E0B783CC-0634-7F05-BBDF-DD44A063B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668" y="6015831"/>
            <a:ext cx="305752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5pPr>
            <a:lvl6pPr marL="25146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6pPr>
            <a:lvl7pPr marL="29718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7pPr>
            <a:lvl8pPr marL="34290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8pPr>
            <a:lvl9pPr marL="3886200" indent="-228600" eaLnBrk="0" fontAlgn="base" hangingPunct="0">
              <a:lnSpc>
                <a:spcPct val="7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500" b="1" dirty="0"/>
              <a:t>PCIe                     Network                 USB 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9BBEA475-9CF1-B899-585B-C75075E5E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9668" y="7227094"/>
            <a:ext cx="965200" cy="914400"/>
          </a:xfrm>
          <a:prstGeom prst="rect">
            <a:avLst/>
          </a:prstGeom>
          <a:solidFill>
            <a:srgbClr val="355E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FFFF00"/>
                </a:solidFill>
              </a:rPr>
              <a:t>Hardware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62FEA4F5-794B-F552-126E-F48605303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668" y="7336631"/>
            <a:ext cx="965200" cy="914400"/>
          </a:xfrm>
          <a:prstGeom prst="rect">
            <a:avLst/>
          </a:prstGeom>
          <a:solidFill>
            <a:srgbClr val="355E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>
                <a:solidFill>
                  <a:srgbClr val="FFFF00"/>
                </a:solidFill>
              </a:rPr>
              <a:t>Hardware</a:t>
            </a:r>
          </a:p>
        </p:txBody>
      </p:sp>
      <p:pic>
        <p:nvPicPr>
          <p:cNvPr id="19" name="Picture 18" descr="A close-up of a circuit board&#10;&#10;Description automatically generated">
            <a:extLst>
              <a:ext uri="{FF2B5EF4-FFF2-40B4-BE49-F238E27FC236}">
                <a16:creationId xmlns:a16="http://schemas.microsoft.com/office/drawing/2014/main" id="{ABBA417C-F911-11B8-4C50-E0F6B2B0B8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745" t="9885" r="17648" b="5148"/>
          <a:stretch/>
        </p:blipFill>
        <p:spPr>
          <a:xfrm rot="5400000">
            <a:off x="1901825" y="7195726"/>
            <a:ext cx="2112960" cy="1934400"/>
          </a:xfrm>
          <a:prstGeom prst="rect">
            <a:avLst/>
          </a:prstGeom>
        </p:spPr>
      </p:pic>
      <p:sp>
        <p:nvSpPr>
          <p:cNvPr id="20" name="Text Box 2">
            <a:extLst>
              <a:ext uri="{FF2B5EF4-FFF2-40B4-BE49-F238E27FC236}">
                <a16:creationId xmlns:a16="http://schemas.microsoft.com/office/drawing/2014/main" id="{8608735D-E60C-1F34-8242-5F3925862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844" y="5188744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Each network packet is 1452 bytes long and contains 40byte-chunks that hold the information</a:t>
            </a:r>
          </a:p>
        </p:txBody>
      </p:sp>
    </p:spTree>
    <p:extLst>
      <p:ext uri="{BB962C8B-B14F-4D97-AF65-F5344CB8AC3E}">
        <p14:creationId xmlns:p14="http://schemas.microsoft.com/office/powerpoint/2010/main" val="3422438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AF5623-2259-EF84-F3D7-2AA636F97C1C}"/>
              </a:ext>
            </a:extLst>
          </p:cNvPr>
          <p:cNvSpPr txBox="1"/>
          <p:nvPr/>
        </p:nvSpPr>
        <p:spPr>
          <a:xfrm>
            <a:off x="100806" y="3387397"/>
            <a:ext cx="12826205" cy="6247864"/>
          </a:xfrm>
          <a:prstGeom prst="rect">
            <a:avLst/>
          </a:prstGeom>
          <a:solidFill>
            <a:srgbClr val="FAFFB7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ddump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/bigdata/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purschke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muell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/ROC-00000013-0000.evt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 12001  3290 -1 (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sPHENIX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Packet) 301 (IDH2GCROC3)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 of samples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19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33 74 115 156 197 238 279 320 361 402 100051 100092 100133 100174 100215 100256 100297 100338 100420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 |  146 146 147 148 147 146 146 148 147 147 148 147 147 148 147 148 148 147   0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 |  181 181 181 181 181 181 182 183 181 180 181 182 181 182 182 183 183 182   0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 |  169 169 169 169 168 168 168 169 168 168 167 169 169 168 169 168 169 169   0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 |  176 176 176 175 176 176 177 177 177 176 176 177 177 176 176 177 178 178   0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&lt;lines deleted &gt; 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44 |  162 162 162 163 163 161 162 165 163 163 162 163 162 161 161 162 162 163 162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45 |  165 164 165 164 165 164 165 164 164 164 163 164 164 165 163 165 164 165 164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46 |  164 163 165 163 165 164 164 165 164 164 164 164 165 165 164 164 164 165 164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&lt;lines deleted &gt; </a:t>
            </a:r>
            <a:endParaRPr lang="en-US" sz="20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138 |  196 196 196 197 195 196 196 196   0 196 197 196 195 196 197 195 194 196   0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139 |  164 165 164 165 165 165 166 165   0 166 164 164 164 164 165 166 165 164   0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140 |  186 185 186 186 186 186 187 187   0 186 185 185 186 186 185 186 186 186   0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141 |  185 185 186 187 186 186 185 185   0 187 186 186 186 185 185 185 185 185   0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142 |  191 194 191 191 191 191 191 191   0 191 191 193 193 191 191 191 191 191   0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143 |  188 187 189 189 188 188 188 188   0 188 186 187 187 188 186 187 188 186   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B781DCA-F297-5597-FE64-93E3E87EA83A}"/>
              </a:ext>
            </a:extLst>
          </p:cNvPr>
          <p:cNvCxnSpPr>
            <a:cxnSpLocks/>
          </p:cNvCxnSpPr>
          <p:nvPr/>
        </p:nvCxnSpPr>
        <p:spPr bwMode="auto">
          <a:xfrm>
            <a:off x="1320006" y="2666206"/>
            <a:ext cx="1219200" cy="1393264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We need the end-of event markers…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7A37947-2238-7476-1F2A-A28036C29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06" y="2069773"/>
            <a:ext cx="11277600" cy="74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Not really true – yes we find 19 samples in this event, but it should really be 9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 Narrow" charset="0"/>
              </a:rPr>
              <a:t>I have to make a guess when to “stop”, and I guessed wrong.</a:t>
            </a:r>
          </a:p>
        </p:txBody>
      </p:sp>
    </p:spTree>
    <p:extLst>
      <p:ext uri="{BB962C8B-B14F-4D97-AF65-F5344CB8AC3E}">
        <p14:creationId xmlns:p14="http://schemas.microsoft.com/office/powerpoint/2010/main" val="3088810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AF5623-2259-EF84-F3D7-2AA636F97C1C}"/>
              </a:ext>
            </a:extLst>
          </p:cNvPr>
          <p:cNvSpPr txBox="1"/>
          <p:nvPr/>
        </p:nvSpPr>
        <p:spPr>
          <a:xfrm>
            <a:off x="326303" y="3275806"/>
            <a:ext cx="5105400" cy="5940088"/>
          </a:xfrm>
          <a:prstGeom prst="rect">
            <a:avLst/>
          </a:prstGeom>
          <a:solidFill>
            <a:srgbClr val="FAFFB7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 [1] 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prun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(5)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 0 time 33  0  0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 1 time 74  1  0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 2 time 115  2  0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 3 time 156  3  0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 4 time 197  4  0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 5 time 238  5  0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 6 time 279  6  0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 7 time 320  7  0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 8 time 361  8  0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 9 time 402  9  0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10 time 100051  2440  1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11 time 100092  2441  1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12 time 100133  2442  1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13 time 100174  2443  1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14 time 100215  2444  1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15 time 100256  2445  1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16 time 100297  2446  1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17 time 100338  2447  1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B781DCA-F297-5597-FE64-93E3E87EA83A}"/>
              </a:ext>
            </a:extLst>
          </p:cNvPr>
          <p:cNvCxnSpPr>
            <a:cxnSpLocks/>
          </p:cNvCxnSpPr>
          <p:nvPr/>
        </p:nvCxnSpPr>
        <p:spPr bwMode="auto">
          <a:xfrm flipH="1">
            <a:off x="4672806" y="4181710"/>
            <a:ext cx="975915" cy="618096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“Guessing better” doesn’t help…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7A37947-2238-7476-1F2A-A28036C29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06" y="2069773"/>
            <a:ext cx="11277600" cy="74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Ok, I didn’t say “stop” after the right number of network packets, but this wouldn’t help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made a quick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pmonitor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project to show this better: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459C1194-0152-D20C-80DE-7D83CFA8C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721" y="3275806"/>
            <a:ext cx="7339807" cy="74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I’m showing here the sample numbers and assorted times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It’s clear that those samples are one “event”/trigger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time difference is 41 ticks that I make into that 0,1,2, tick units counter (2</a:t>
            </a:r>
            <a:r>
              <a:rPr lang="en-US" sz="2400" baseline="30000" dirty="0">
                <a:solidFill>
                  <a:schemeClr val="tx1"/>
                </a:solidFill>
                <a:latin typeface="Arial Narrow" charset="0"/>
              </a:rPr>
              <a:t>nd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-last column)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then assign a trigger number (last column) to the group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Here starts a new group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113936C-F940-00B0-6509-5A794E7A8E67}"/>
              </a:ext>
            </a:extLst>
          </p:cNvPr>
          <p:cNvSpPr/>
          <p:nvPr/>
        </p:nvSpPr>
        <p:spPr bwMode="auto">
          <a:xfrm>
            <a:off x="100806" y="3580606"/>
            <a:ext cx="4495800" cy="3054584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0BAB57A-D12A-305B-64CF-8A6B5C805E5B}"/>
              </a:ext>
            </a:extLst>
          </p:cNvPr>
          <p:cNvSpPr/>
          <p:nvPr/>
        </p:nvSpPr>
        <p:spPr bwMode="auto">
          <a:xfrm>
            <a:off x="100805" y="6698222"/>
            <a:ext cx="5330897" cy="2517672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58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BB4C71-37DE-2CD5-1FD9-7C84D654439C}"/>
              </a:ext>
            </a:extLst>
          </p:cNvPr>
          <p:cNvCxnSpPr>
            <a:cxnSpLocks/>
          </p:cNvCxnSpPr>
          <p:nvPr/>
        </p:nvCxnSpPr>
        <p:spPr bwMode="auto">
          <a:xfrm flipH="1">
            <a:off x="5434806" y="6870373"/>
            <a:ext cx="1066800" cy="748833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 Box 2">
            <a:extLst>
              <a:ext uri="{FF2B5EF4-FFF2-40B4-BE49-F238E27FC236}">
                <a16:creationId xmlns:a16="http://schemas.microsoft.com/office/drawing/2014/main" id="{27A8362C-D7B2-6DF9-32DB-732F896B6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883" y="7390606"/>
            <a:ext cx="5774532" cy="136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So what’s the problem?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One group should be one event.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But…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55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AF5623-2259-EF84-F3D7-2AA636F97C1C}"/>
              </a:ext>
            </a:extLst>
          </p:cNvPr>
          <p:cNvSpPr txBox="1"/>
          <p:nvPr/>
        </p:nvSpPr>
        <p:spPr>
          <a:xfrm>
            <a:off x="175454" y="3275806"/>
            <a:ext cx="12650752" cy="5016758"/>
          </a:xfrm>
          <a:prstGeom prst="rect">
            <a:avLst/>
          </a:prstGeom>
          <a:solidFill>
            <a:srgbClr val="FAFFB7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 9 time 402  9  0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10 time 100051  2440  1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11 time 100092  2441  1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12 time 100133  2442  1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13 time 100174  2443  1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14 time 100215  2444  1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15 time 100256  2445  1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16 time 100297 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2446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17 time 100338 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2447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18 time 100420 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2449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</a:t>
            </a: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-- Event     3 Run:    13 length:  3298 type:  1 (Data Event)  1745360950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 0 time 100297 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2446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 1 time 100338 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2447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 2 time 100379 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2448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 3 time 100420  </a:t>
            </a:r>
            <a:r>
              <a:rPr lang="en-US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2449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</a:t>
            </a:r>
          </a:p>
          <a:p>
            <a:r>
              <a:rPr lang="en-US" sz="20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Sample   4 time 200069  4879  2</a:t>
            </a:r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Different groups are mixed within the same network packet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7A37947-2238-7476-1F2A-A28036C29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06" y="2069773"/>
            <a:ext cx="11277600" cy="74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So I added “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pidentify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(0)” to see the event boundaries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Lets look at that “group 1” from the last slide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459C1194-0152-D20C-80DE-7D83CFA8C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369" y="3428206"/>
            <a:ext cx="7339807" cy="74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Some of the different time ranges are mixed together in on </a:t>
            </a:r>
            <a:r>
              <a:rPr lang="en-US" sz="2400" i="1" dirty="0">
                <a:solidFill>
                  <a:schemeClr val="tx1"/>
                </a:solidFill>
                <a:latin typeface="Arial Narrow" charset="0"/>
              </a:rPr>
              <a:t>network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packet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That means that I have no way to “close the event” when its samples have been sent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need any given 1452 byte long network packet to </a:t>
            </a:r>
            <a:r>
              <a:rPr lang="en-US" sz="2400" b="1" dirty="0">
                <a:solidFill>
                  <a:schemeClr val="tx1"/>
                </a:solidFill>
                <a:latin typeface="Arial Narrow" charset="0"/>
              </a:rPr>
              <a:t>only contain the data from one trigger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.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And then I need a way to recognize that “end of this trigger”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951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End-of-Event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7A37947-2238-7476-1F2A-A28036C29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06" y="2069773"/>
            <a:ext cx="11277600" cy="74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suggested to Norbert (and, by extension, to Miklos) to adopt the SRS system’s protocol (CERN’s “Scalable Readout System”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 SRS can do many things, we usually read out GEMs with “APV25” readout boards that mount to the detector (almost always 4 cards, 2x128 channels in x, 2x128 channels in the y direction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A74AAB09-7304-3EC0-CF8E-D4AE41923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14989" r="25032"/>
          <a:stretch>
            <a:fillRect/>
          </a:stretch>
        </p:blipFill>
        <p:spPr bwMode="auto">
          <a:xfrm>
            <a:off x="561470" y="4652835"/>
            <a:ext cx="3241675" cy="205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l="10013" t="14989" r="2503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0D5061-8BAC-23A9-68D9-54B400B5A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006" y="4348035"/>
            <a:ext cx="1447800" cy="1131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AE2E60-FDB7-EE48-9C2D-C27ECB7DD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776" y="4913582"/>
            <a:ext cx="1447800" cy="1131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BF90C-030F-3AC8-C744-F932E5482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546" y="5479129"/>
            <a:ext cx="1447800" cy="11310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1E3563-1CE7-9887-D166-E5E1E579F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316" y="6044676"/>
            <a:ext cx="1447800" cy="1131094"/>
          </a:xfrm>
          <a:prstGeom prst="rect">
            <a:avLst/>
          </a:prstGeom>
        </p:spPr>
      </p:pic>
      <p:pic>
        <p:nvPicPr>
          <p:cNvPr id="11" name="Picture 10" descr="run473_942.jpg">
            <a:extLst>
              <a:ext uri="{FF2B5EF4-FFF2-40B4-BE49-F238E27FC236}">
                <a16:creationId xmlns:a16="http://schemas.microsoft.com/office/drawing/2014/main" id="{B895FD1D-48AE-FB50-D0A9-F34881F178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3" t="12751" r="-2541"/>
          <a:stretch/>
        </p:blipFill>
        <p:spPr>
          <a:xfrm>
            <a:off x="8026977" y="4364505"/>
            <a:ext cx="3918023" cy="336034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FCBED0-4573-C518-FEC4-D34B09BB8B8A}"/>
              </a:ext>
            </a:extLst>
          </p:cNvPr>
          <p:cNvCxnSpPr>
            <a:cxnSpLocks/>
          </p:cNvCxnSpPr>
          <p:nvPr/>
        </p:nvCxnSpPr>
        <p:spPr bwMode="auto">
          <a:xfrm>
            <a:off x="6254479" y="4671886"/>
            <a:ext cx="3523727" cy="80724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BB97F5-C309-8958-8D1F-129CC8D92590}"/>
              </a:ext>
            </a:extLst>
          </p:cNvPr>
          <p:cNvCxnSpPr>
            <a:cxnSpLocks/>
          </p:cNvCxnSpPr>
          <p:nvPr/>
        </p:nvCxnSpPr>
        <p:spPr bwMode="auto">
          <a:xfrm>
            <a:off x="6654006" y="5237433"/>
            <a:ext cx="3523727" cy="44993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B668235-66F6-26CA-9C7A-84DF6BA2F56B}"/>
              </a:ext>
            </a:extLst>
          </p:cNvPr>
          <p:cNvCxnSpPr>
            <a:cxnSpLocks/>
          </p:cNvCxnSpPr>
          <p:nvPr/>
        </p:nvCxnSpPr>
        <p:spPr bwMode="auto">
          <a:xfrm>
            <a:off x="6948776" y="5836435"/>
            <a:ext cx="3641202" cy="30087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0A2C6B-0407-18EC-638B-B01189D1CF82}"/>
              </a:ext>
            </a:extLst>
          </p:cNvPr>
          <p:cNvCxnSpPr>
            <a:cxnSpLocks/>
          </p:cNvCxnSpPr>
          <p:nvPr/>
        </p:nvCxnSpPr>
        <p:spPr bwMode="auto">
          <a:xfrm flipV="1">
            <a:off x="7081116" y="6403353"/>
            <a:ext cx="3508862" cy="9126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Text Box 2">
            <a:extLst>
              <a:ext uri="{FF2B5EF4-FFF2-40B4-BE49-F238E27FC236}">
                <a16:creationId xmlns:a16="http://schemas.microsoft.com/office/drawing/2014/main" id="{9A1215CD-7ACA-FD36-08F0-54E903A71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0551" y="7759447"/>
            <a:ext cx="4182666" cy="54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I showed this picture on Wednesday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21B97983-F1F1-F7BB-2330-A76F524CB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930" y="6998376"/>
            <a:ext cx="740551" cy="54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rgbClr val="FFFF00"/>
                </a:solidFill>
                <a:latin typeface="Arial Narrow" charset="0"/>
              </a:rPr>
              <a:t>GEM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rgbClr val="FFFF00"/>
              </a:solidFill>
              <a:latin typeface="Arial Narrow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874933-B767-3C75-6F97-0E4B0255A9F5}"/>
              </a:ext>
            </a:extLst>
          </p:cNvPr>
          <p:cNvCxnSpPr>
            <a:cxnSpLocks/>
          </p:cNvCxnSpPr>
          <p:nvPr/>
        </p:nvCxnSpPr>
        <p:spPr bwMode="auto">
          <a:xfrm flipV="1">
            <a:off x="9676769" y="6274157"/>
            <a:ext cx="309219" cy="75254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8FDFD28-32DC-33A6-153A-D55EDE62BA66}"/>
              </a:ext>
            </a:extLst>
          </p:cNvPr>
          <p:cNvSpPr txBox="1"/>
          <p:nvPr/>
        </p:nvSpPr>
        <p:spPr>
          <a:xfrm>
            <a:off x="561470" y="8248787"/>
            <a:ext cx="426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Here is the RDDAQ plugin:</a:t>
            </a:r>
          </a:p>
          <a:p>
            <a:r>
              <a:rPr lang="en-US" sz="1600" dirty="0">
                <a:solidFill>
                  <a:srgbClr val="0070C0"/>
                </a:solidFill>
              </a:rPr>
              <a:t>https://</a:t>
            </a:r>
            <a:r>
              <a:rPr lang="en-US" sz="1600" dirty="0" err="1">
                <a:solidFill>
                  <a:srgbClr val="0070C0"/>
                </a:solidFill>
              </a:rPr>
              <a:t>github.com</a:t>
            </a:r>
            <a:r>
              <a:rPr lang="en-US" sz="1600" dirty="0">
                <a:solidFill>
                  <a:srgbClr val="0070C0"/>
                </a:solidFill>
              </a:rPr>
              <a:t>/</a:t>
            </a:r>
            <a:r>
              <a:rPr lang="en-US" sz="1600" dirty="0" err="1">
                <a:solidFill>
                  <a:srgbClr val="0070C0"/>
                </a:solidFill>
              </a:rPr>
              <a:t>sPHENIX</a:t>
            </a:r>
            <a:r>
              <a:rPr lang="en-US" sz="1600" dirty="0">
                <a:solidFill>
                  <a:srgbClr val="0070C0"/>
                </a:solidFill>
              </a:rPr>
              <a:t>-Collaboration/</a:t>
            </a:r>
            <a:r>
              <a:rPr lang="en-US" sz="1600" dirty="0" err="1">
                <a:solidFill>
                  <a:srgbClr val="0070C0"/>
                </a:solidFill>
              </a:rPr>
              <a:t>srs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95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71500" y="328613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57188" algn="l"/>
                <a:tab pos="715963" algn="l"/>
                <a:tab pos="1074738" algn="l"/>
                <a:tab pos="1433513" algn="l"/>
                <a:tab pos="1792288" algn="l"/>
                <a:tab pos="2151063" algn="l"/>
                <a:tab pos="2509838" algn="l"/>
                <a:tab pos="2868613" algn="l"/>
                <a:tab pos="3227388" algn="l"/>
                <a:tab pos="3586163" algn="l"/>
                <a:tab pos="3944938" algn="l"/>
                <a:tab pos="4303713" algn="l"/>
                <a:tab pos="4662488" algn="l"/>
                <a:tab pos="5021263" algn="l"/>
                <a:tab pos="5380038" algn="l"/>
                <a:tab pos="5738813" algn="l"/>
                <a:tab pos="6097588" algn="l"/>
                <a:tab pos="6456363" algn="l"/>
                <a:tab pos="6815138" algn="l"/>
                <a:tab pos="7173913" algn="l"/>
                <a:tab pos="7207250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en-US" sz="4200" dirty="0">
                <a:solidFill>
                  <a:srgbClr val="000000"/>
                </a:solidFill>
                <a:latin typeface="Arial Narrow" charset="0"/>
              </a:rPr>
              <a:t>What do I get from the SRS?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54EC2-8F58-5C4F-8AEB-33CAAE66C4BD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7A37947-2238-7476-1F2A-A28036C29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06" y="2069773"/>
            <a:ext cx="11277600" cy="205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For each APV25 card, the SRS sends one (jumbo) network packet per trigger/event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So with 4 APV25s I would get 4 “data” network packets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Then it sends an “End-of-Event” packet that is easily recognizable (shorter to begin with, and the payload says “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EoE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Marker” )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endParaRPr lang="en-US" sz="2400" dirty="0">
              <a:solidFill>
                <a:schemeClr val="tx1"/>
              </a:solidFill>
              <a:latin typeface="Arial Narrow" charset="0"/>
            </a:endParaRPr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A74AAB09-7304-3EC0-CF8E-D4AE41923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14989" r="25032"/>
          <a:stretch>
            <a:fillRect/>
          </a:stretch>
        </p:blipFill>
        <p:spPr bwMode="auto">
          <a:xfrm>
            <a:off x="5815806" y="4190206"/>
            <a:ext cx="3241675" cy="205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10013" t="14989" r="2503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0D5061-8BAC-23A9-68D9-54B400B5A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1342" y="3885406"/>
            <a:ext cx="1447800" cy="1131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AE2E60-FDB7-EE48-9C2D-C27ECB7DD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112" y="4450953"/>
            <a:ext cx="1447800" cy="1131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BF90C-030F-3AC8-C744-F932E5482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0882" y="5016500"/>
            <a:ext cx="1447800" cy="11310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1E3563-1CE7-9887-D166-E5E1E579F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5652" y="5582047"/>
            <a:ext cx="1447800" cy="11310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26990BC-CE96-13AE-4E54-BFFA39E3B300}"/>
              </a:ext>
            </a:extLst>
          </p:cNvPr>
          <p:cNvSpPr txBox="1"/>
          <p:nvPr/>
        </p:nvSpPr>
        <p:spPr>
          <a:xfrm>
            <a:off x="710406" y="4190206"/>
            <a:ext cx="3591918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Data packet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2F7CC1-B297-A338-DDB8-17DD89F4CC74}"/>
              </a:ext>
            </a:extLst>
          </p:cNvPr>
          <p:cNvSpPr txBox="1"/>
          <p:nvPr/>
        </p:nvSpPr>
        <p:spPr>
          <a:xfrm>
            <a:off x="710406" y="4616390"/>
            <a:ext cx="3591918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Data packet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71A35C-63DC-B4EF-43B9-1C038C2F2EC6}"/>
              </a:ext>
            </a:extLst>
          </p:cNvPr>
          <p:cNvSpPr txBox="1"/>
          <p:nvPr/>
        </p:nvSpPr>
        <p:spPr>
          <a:xfrm>
            <a:off x="710406" y="5042574"/>
            <a:ext cx="3591918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Data packet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2EA224-BAF1-88EF-B5EE-8C9A2A2D9847}"/>
              </a:ext>
            </a:extLst>
          </p:cNvPr>
          <p:cNvSpPr txBox="1"/>
          <p:nvPr/>
        </p:nvSpPr>
        <p:spPr>
          <a:xfrm>
            <a:off x="710406" y="5468758"/>
            <a:ext cx="3591918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Data packet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10648F-B9BC-206B-AEC4-14E42252FDF0}"/>
              </a:ext>
            </a:extLst>
          </p:cNvPr>
          <p:cNvSpPr txBox="1"/>
          <p:nvPr/>
        </p:nvSpPr>
        <p:spPr>
          <a:xfrm>
            <a:off x="710406" y="5894942"/>
            <a:ext cx="1452642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B0F0"/>
                </a:solidFill>
              </a:rPr>
              <a:t>EoE</a:t>
            </a:r>
            <a:r>
              <a:rPr lang="en-US" sz="2000" dirty="0">
                <a:solidFill>
                  <a:srgbClr val="00B0F0"/>
                </a:solidFill>
              </a:rPr>
              <a:t> packet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4B1946-D6A5-C7A3-DEE6-633ACBBEBA74}"/>
              </a:ext>
            </a:extLst>
          </p:cNvPr>
          <p:cNvSpPr txBox="1"/>
          <p:nvPr/>
        </p:nvSpPr>
        <p:spPr>
          <a:xfrm>
            <a:off x="710406" y="6276360"/>
            <a:ext cx="3591918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Data packet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059481-6FC3-6A96-560D-6F56A2FC7394}"/>
              </a:ext>
            </a:extLst>
          </p:cNvPr>
          <p:cNvSpPr txBox="1"/>
          <p:nvPr/>
        </p:nvSpPr>
        <p:spPr>
          <a:xfrm>
            <a:off x="710406" y="6702544"/>
            <a:ext cx="3591918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Data packet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B24DAD-DA6C-50E8-AA15-FA74D330B1BE}"/>
              </a:ext>
            </a:extLst>
          </p:cNvPr>
          <p:cNvSpPr txBox="1"/>
          <p:nvPr/>
        </p:nvSpPr>
        <p:spPr>
          <a:xfrm>
            <a:off x="710406" y="7128728"/>
            <a:ext cx="3591918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Data packet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E85884-9B5D-056B-200F-EB990CD29EAC}"/>
              </a:ext>
            </a:extLst>
          </p:cNvPr>
          <p:cNvSpPr txBox="1"/>
          <p:nvPr/>
        </p:nvSpPr>
        <p:spPr>
          <a:xfrm>
            <a:off x="710406" y="7554912"/>
            <a:ext cx="3591918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Data packet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217ED5-E7DF-BFDC-A6BA-7900E681D876}"/>
              </a:ext>
            </a:extLst>
          </p:cNvPr>
          <p:cNvSpPr txBox="1"/>
          <p:nvPr/>
        </p:nvSpPr>
        <p:spPr>
          <a:xfrm>
            <a:off x="710406" y="7981096"/>
            <a:ext cx="1452642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B0F0"/>
                </a:solidFill>
              </a:rPr>
              <a:t>EoE</a:t>
            </a:r>
            <a:r>
              <a:rPr lang="en-US" sz="2000" dirty="0">
                <a:solidFill>
                  <a:srgbClr val="00B0F0"/>
                </a:solidFill>
              </a:rPr>
              <a:t> packet</a:t>
            </a: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3D85B723-75DC-F4FC-BC4A-052E86767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510" y="7015515"/>
            <a:ext cx="8444895" cy="205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All data that belong to one trigger are completely contained in the network packets preceding the the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EoE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 packet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But the real advantage is that the RCDAQ SRS plugin does not need to be aware of how the SRS is actually configured</a:t>
            </a:r>
          </a:p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2,4,or 16 APV cards, it’s all the same – keep reading network packets until you see </a:t>
            </a:r>
            <a:r>
              <a:rPr lang="en-US" sz="2400" dirty="0" err="1">
                <a:solidFill>
                  <a:schemeClr val="tx1"/>
                </a:solidFill>
                <a:latin typeface="Arial Narrow" charset="0"/>
              </a:rPr>
              <a:t>EoE</a:t>
            </a: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. Super-Easy!</a:t>
            </a: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19877155-BDA5-EA08-DA42-5E994B04D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" y="8409123"/>
            <a:ext cx="1828800" cy="50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60" tIns="50760" rIns="50760" bIns="50760"/>
          <a:lstStyle>
            <a:lvl1pPr marL="342900" indent="-338138"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1pPr>
            <a:lvl2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2pPr>
            <a:lvl3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3pPr>
            <a:lvl4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4pPr>
            <a:lvl5pPr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5pPr>
            <a:lvl6pPr marL="25146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6pPr>
            <a:lvl7pPr marL="29718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7pPr>
            <a:lvl8pPr marL="34290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8pPr>
            <a:lvl9pPr marL="3886200" indent="-228600" defTabSz="3587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00088" algn="l"/>
                <a:tab pos="1058863" algn="l"/>
                <a:tab pos="1417638" algn="l"/>
                <a:tab pos="1776413" algn="l"/>
                <a:tab pos="2135188" algn="l"/>
                <a:tab pos="2493963" algn="l"/>
                <a:tab pos="2852738" algn="l"/>
                <a:tab pos="3211513" algn="l"/>
                <a:tab pos="3570288" algn="l"/>
                <a:tab pos="3929063" algn="l"/>
                <a:tab pos="4287838" algn="l"/>
                <a:tab pos="4646613" algn="l"/>
                <a:tab pos="5005388" algn="l"/>
                <a:tab pos="5364163" algn="l"/>
                <a:tab pos="5722938" algn="l"/>
                <a:tab pos="6081713" algn="l"/>
                <a:tab pos="6440488" algn="l"/>
                <a:tab pos="6799263" algn="l"/>
                <a:tab pos="7158038" algn="l"/>
                <a:tab pos="7516813" algn="l"/>
                <a:tab pos="7567613" algn="l"/>
                <a:tab pos="7927975" algn="l"/>
                <a:tab pos="8288338" algn="l"/>
                <a:tab pos="8648700" algn="l"/>
                <a:tab pos="9009063" algn="l"/>
                <a:tab pos="9369425" algn="l"/>
                <a:tab pos="9729788" algn="l"/>
                <a:tab pos="10090150" algn="l"/>
                <a:tab pos="10450513" algn="l"/>
                <a:tab pos="10810875" algn="l"/>
                <a:tab pos="11171238" algn="l"/>
              </a:tabLst>
              <a:defRPr sz="1200">
                <a:solidFill>
                  <a:srgbClr val="FFFFFF"/>
                </a:solidFill>
                <a:latin typeface="Helvetica Neue Light" charset="0"/>
                <a:ea typeface="ヒラギノ角ゴ ProN W3" charset="0"/>
                <a:cs typeface="ヒラギノ角ゴ ProN W3" charset="0"/>
              </a:defRPr>
            </a:lvl9pPr>
          </a:lstStyle>
          <a:p>
            <a:pPr eaLnBrk="1" hangingPunct="1">
              <a:spcBef>
                <a:spcPts val="1363"/>
              </a:spcBef>
              <a:buClrTx/>
              <a:buFontTx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 Narrow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50696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587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 Light" charset="0"/>
            <a:ea typeface="ヒラギノ角ゴ ProN W3" charset="0"/>
            <a:cs typeface="ヒラギノ角ゴ ProN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95128</TotalTime>
  <Words>1516</Words>
  <Application>Microsoft Macintosh PowerPoint</Application>
  <PresentationFormat>Custom</PresentationFormat>
  <Paragraphs>150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12</vt:i4>
      </vt:variant>
    </vt:vector>
  </HeadingPairs>
  <TitlesOfParts>
    <vt:vector size="45" baseType="lpstr">
      <vt:lpstr>Arial</vt:lpstr>
      <vt:lpstr>Arial Narrow</vt:lpstr>
      <vt:lpstr>Courier New</vt:lpstr>
      <vt:lpstr>Helvetica Neue</vt:lpstr>
      <vt:lpstr>Helvetica Neue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PET Scanner for Plants at the Brookhaven National Laboratory </dc:title>
  <cp:lastModifiedBy>Martin Purschke</cp:lastModifiedBy>
  <cp:revision>392</cp:revision>
  <cp:lastPrinted>1601-01-01T00:00:00Z</cp:lastPrinted>
  <dcterms:created xsi:type="dcterms:W3CDTF">1601-01-01T00:00:00Z</dcterms:created>
  <dcterms:modified xsi:type="dcterms:W3CDTF">2025-04-24T16:13:45Z</dcterms:modified>
</cp:coreProperties>
</file>