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6858000" cx="12192000"/>
  <p:notesSz cx="6858000" cy="9144000"/>
  <p:embeddedFontLst>
    <p:embeddedFont>
      <p:font typeface="Play"/>
      <p:regular r:id="rId9"/>
      <p:bold r:id="rId10"/>
    </p:embeddedFont>
    <p:embeddedFont>
      <p:font typeface="Noto Sans Symbols"/>
      <p:regular r:id="rId11"/>
      <p:bold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3" roundtripDataSignature="AMtx7miqBzoHNbvKuidVUKp5ro9jHKM6b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NotoSansSymbols-regular.fntdata"/><Relationship Id="rId10" Type="http://schemas.openxmlformats.org/officeDocument/2006/relationships/font" Target="fonts/Play-bold.fntdata"/><Relationship Id="rId13" Type="http://customschemas.google.com/relationships/presentationmetadata" Target="metadata"/><Relationship Id="rId12" Type="http://schemas.openxmlformats.org/officeDocument/2006/relationships/font" Target="fonts/NotoSansSymbols-bold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Play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4eced5a1f9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4eced5a1f9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g34eced5a1f9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4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5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6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4" name="Google Shape;24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7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30" name="Google Shape;30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8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9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9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2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2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3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3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type="title"/>
          </p:nvPr>
        </p:nvSpPr>
        <p:spPr>
          <a:xfrm>
            <a:off x="838200" y="365125"/>
            <a:ext cx="10515600" cy="91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ePIC TOF Open Questions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 txBox="1"/>
          <p:nvPr>
            <p:ph idx="1" type="body"/>
          </p:nvPr>
        </p:nvSpPr>
        <p:spPr>
          <a:xfrm>
            <a:off x="838200" y="1491915"/>
            <a:ext cx="10515600" cy="46850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These slides are intended to document open questions that are creating bottlenecks to advancing the TOF barrel and forward technical design and integration. 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They are </a:t>
            </a:r>
            <a:r>
              <a:rPr lang="en-US" u="sng"/>
              <a:t>not</a:t>
            </a:r>
            <a:r>
              <a:rPr lang="en-US"/>
              <a:t> the only open questions!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These are the questions that are the immediate show-stoppers and must show progress in the next few months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Short-term focus required to resolve these questions</a:t>
            </a:r>
            <a:endParaRPr/>
          </a:p>
        </p:txBody>
      </p:sp>
      <p:sp>
        <p:nvSpPr>
          <p:cNvPr id="90" name="Google Shape;90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4/9/2025</a:t>
            </a:r>
            <a:endParaRPr/>
          </a:p>
        </p:txBody>
      </p:sp>
      <p:sp>
        <p:nvSpPr>
          <p:cNvPr id="91" name="Google Shape;91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 txBox="1"/>
          <p:nvPr>
            <p:ph type="title"/>
          </p:nvPr>
        </p:nvSpPr>
        <p:spPr>
          <a:xfrm>
            <a:off x="838200" y="365125"/>
            <a:ext cx="10515600" cy="99694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Open Physics/Simulation Questions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2"/>
          <p:cNvSpPr txBox="1"/>
          <p:nvPr>
            <p:ph idx="1" type="body"/>
          </p:nvPr>
        </p:nvSpPr>
        <p:spPr>
          <a:xfrm>
            <a:off x="838200" y="1447800"/>
            <a:ext cx="10515600" cy="47291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What is the required physics performance for the barrel and forward TOF? 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How much of an overlap is </a:t>
            </a:r>
            <a:r>
              <a:rPr lang="en-US" u="sng"/>
              <a:t>required</a:t>
            </a:r>
            <a:r>
              <a:rPr lang="en-US"/>
              <a:t> with the hp-DIRC and dRICH (aerogel) for 3</a:t>
            </a:r>
            <a:r>
              <a:rPr lang="en-US">
                <a:latin typeface="Noto Sans Symbols"/>
                <a:ea typeface="Noto Sans Symbols"/>
                <a:cs typeface="Noto Sans Symbols"/>
                <a:sym typeface="Noto Sans Symbols"/>
              </a:rPr>
              <a:t>σ</a:t>
            </a:r>
            <a:r>
              <a:rPr lang="en-US"/>
              <a:t> e-</a:t>
            </a:r>
            <a:r>
              <a:rPr lang="en-US">
                <a:latin typeface="Noto Sans Symbols"/>
                <a:ea typeface="Noto Sans Symbols"/>
                <a:cs typeface="Noto Sans Symbols"/>
                <a:sym typeface="Noto Sans Symbols"/>
              </a:rPr>
              <a:t>π</a:t>
            </a:r>
            <a:r>
              <a:rPr lang="en-US"/>
              <a:t>, K-p, and </a:t>
            </a:r>
            <a:r>
              <a:rPr lang="en-US">
                <a:latin typeface="Noto Sans Symbols"/>
                <a:ea typeface="Noto Sans Symbols"/>
                <a:cs typeface="Noto Sans Symbols"/>
                <a:sym typeface="Noto Sans Symbols"/>
              </a:rPr>
              <a:t>π</a:t>
            </a:r>
            <a:r>
              <a:rPr lang="en-US"/>
              <a:t>-K separation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/>
              <a:t>This should be set by the overlap required to cross-calibrate the detectors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In combination with the start time resolution, this sets the TOF timing resolution requirement. This logic needs to be documented for the preTDR</a:t>
            </a:r>
            <a:endParaRPr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Does the 500</a:t>
            </a:r>
            <a:r>
              <a:rPr lang="en-US">
                <a:latin typeface="Noto Sans Symbols"/>
                <a:ea typeface="Noto Sans Symbols"/>
                <a:cs typeface="Noto Sans Symbols"/>
                <a:sym typeface="Noto Sans Symbols"/>
              </a:rPr>
              <a:t>μ</a:t>
            </a:r>
            <a:r>
              <a:rPr lang="en-US"/>
              <a:t>m pitch in the forward TOF contribute to the tracking resolution?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If not then the pitch should be reconsidered to reduce complexity and services requirements, optimize detector for PID only </a:t>
            </a:r>
            <a:endParaRPr/>
          </a:p>
        </p:txBody>
      </p:sp>
      <p:sp>
        <p:nvSpPr>
          <p:cNvPr id="98" name="Google Shape;9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4/9/2025</a:t>
            </a:r>
            <a:endParaRPr/>
          </a:p>
        </p:txBody>
      </p:sp>
      <p:sp>
        <p:nvSpPr>
          <p:cNvPr id="99" name="Google Shape;99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Open Technical Questions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3"/>
          <p:cNvSpPr txBox="1"/>
          <p:nvPr>
            <p:ph idx="1" type="body"/>
          </p:nvPr>
        </p:nvSpPr>
        <p:spPr>
          <a:xfrm>
            <a:off x="838200" y="1690688"/>
            <a:ext cx="10515600" cy="4486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Will the barrel TOF staves be “monolithic” or modular? If modular, at what level?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Consider anticipated losses/servicing/rework during construction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Serviceability for the detector lifetime is a key issue - this may drive/likely drives to modular.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This will </a:t>
            </a:r>
            <a:r>
              <a:rPr lang="en-US"/>
              <a:t>impact</a:t>
            </a:r>
            <a:r>
              <a:rPr lang="en-US"/>
              <a:t> performance and cross-correlates with open physics/simulation question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A decision is needed asap as it is correlated with serviceability of other detector inside the barrel TOF.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Reducing the material budget below what is required does not help if it makes the detector difficult to build and maintain</a:t>
            </a:r>
            <a:endParaRPr/>
          </a:p>
          <a:p>
            <a:pPr indent="-762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Need a mechanical design for the forward TOF disc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Important to be able to plan integration and services </a:t>
            </a:r>
            <a:endParaRPr/>
          </a:p>
        </p:txBody>
      </p:sp>
      <p:sp>
        <p:nvSpPr>
          <p:cNvPr id="106" name="Google Shape;106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4/9/2025</a:t>
            </a:r>
            <a:endParaRPr/>
          </a:p>
        </p:txBody>
      </p:sp>
      <p:sp>
        <p:nvSpPr>
          <p:cNvPr id="107" name="Google Shape;107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4eced5a1f9_0_0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DSC Coordination and Meetings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g34eced5a1f9_0_0"/>
          <p:cNvSpPr txBox="1"/>
          <p:nvPr>
            <p:ph idx="1" type="body"/>
          </p:nvPr>
        </p:nvSpPr>
        <p:spPr>
          <a:xfrm>
            <a:off x="838200" y="1690825"/>
            <a:ext cx="10515600" cy="4485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To expedite technical progress and finalize the design phase, find a regular meeting time for the foreseeable future for DSC and ePIC leadership along with relevant CAM/project management to ensure priorities are clear and met in a timely manner.</a:t>
            </a:r>
            <a:endParaRPr/>
          </a:p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Is there a better schedule of DSC weekly </a:t>
            </a:r>
            <a:r>
              <a:rPr lang="en-US"/>
              <a:t>meetings that will make it easier for more people to participate and communicate?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-US"/>
              <a:t>Overlap between sim/physics and technical? 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-US"/>
              <a:t>Make it easier to engage and integrate new workforce</a:t>
            </a:r>
            <a:endParaRPr/>
          </a:p>
        </p:txBody>
      </p:sp>
      <p:sp>
        <p:nvSpPr>
          <p:cNvPr id="115" name="Google Shape;115;g34eced5a1f9_0_0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2025-04-09T17:22:36Z</dcterms:created>
  <dc:creator>Lajoie, John</dc:creator>
</cp:coreProperties>
</file>