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2" r:id="rId4"/>
    <p:sldMasterId id="2147483718" r:id="rId5"/>
  </p:sldMasterIdLst>
  <p:notesMasterIdLst>
    <p:notesMasterId r:id="rId30"/>
  </p:notesMasterIdLst>
  <p:sldIdLst>
    <p:sldId id="256" r:id="rId6"/>
    <p:sldId id="1917" r:id="rId7"/>
    <p:sldId id="263" r:id="rId8"/>
    <p:sldId id="1918" r:id="rId9"/>
    <p:sldId id="1920" r:id="rId10"/>
    <p:sldId id="1924" r:id="rId11"/>
    <p:sldId id="1925" r:id="rId12"/>
    <p:sldId id="1921" r:id="rId13"/>
    <p:sldId id="1922" r:id="rId14"/>
    <p:sldId id="1923" r:id="rId15"/>
    <p:sldId id="1930" r:id="rId16"/>
    <p:sldId id="264" r:id="rId17"/>
    <p:sldId id="265" r:id="rId18"/>
    <p:sldId id="1928" r:id="rId19"/>
    <p:sldId id="270" r:id="rId20"/>
    <p:sldId id="266" r:id="rId21"/>
    <p:sldId id="268" r:id="rId22"/>
    <p:sldId id="271" r:id="rId23"/>
    <p:sldId id="1916" r:id="rId24"/>
    <p:sldId id="1915" r:id="rId25"/>
    <p:sldId id="1927" r:id="rId26"/>
    <p:sldId id="1926" r:id="rId27"/>
    <p:sldId id="1929" r:id="rId28"/>
    <p:sldId id="191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T. Bingham" initials="MTB" lastIdx="1" clrIdx="0">
    <p:extLst>
      <p:ext uri="{19B8F6BF-5375-455C-9EA6-DF929625EA0E}">
        <p15:presenceInfo xmlns:p15="http://schemas.microsoft.com/office/powerpoint/2012/main" userId="S::Michelle.Bingham@inl.gov::22a42a5c-8acb-4652-b443-0239915078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07519E"/>
    <a:srgbClr val="FF00FF"/>
    <a:srgbClr val="2DA9E1"/>
    <a:srgbClr val="1C3665"/>
    <a:srgbClr val="8EC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8A3065-FD5A-475D-8A36-1556CDB782C4}" v="457" dt="2025-07-01T23:42:31.795"/>
    <p1510:client id="{48AE0B2A-0D6F-44DD-AA94-2937E2FFFB3D}" v="374" dt="2025-07-02T19:48:10.538"/>
    <p1510:client id="{ECBA7E61-4F39-423C-A557-2557A1A409DE}" v="134" dt="2025-07-01T22:29:22.1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87" autoAdjust="0"/>
    <p:restoredTop sz="85137" autoAdjust="0"/>
  </p:normalViewPr>
  <p:slideViewPr>
    <p:cSldViewPr snapToGrid="0" snapToObjects="1">
      <p:cViewPr varScale="1">
        <p:scale>
          <a:sx n="107" d="100"/>
          <a:sy n="107" d="100"/>
        </p:scale>
        <p:origin x="13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9992B-A26C-6A4B-AC27-2602734F2866}" type="datetimeFigureOut">
              <a:rPr lang="en-US" smtClean="0"/>
              <a:t>7/8/25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CCFD4-A7F8-054B-8822-BC244B95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49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Graphite cylinder with an OD = 326.2 cm and a height = 330.4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 or deterministic lattices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 cm lower reflector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22-sided polygon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16.7 wt.% w/o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1235 cm upper Al tank with a 78 cm reflector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aluminum safety ring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Reactor shutdown - 4 boron-steel rods placed at a radius of 68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Reactor control - 4 fine control rods at 90 cm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 1 - Cd Shutter, or ZEBRA type, rods were used in place of the fine control rods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ingress was simulated by using polyethylene rods introduced in the core gaps for det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08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Hexagonal Close Packed (HCP) 0.7405 theoretical PF (away from edges) | 0.692 core-averaged PF | Worst case for shipping/storage accidents</a:t>
            </a:r>
          </a:p>
          <a:p>
            <a:r>
              <a:rPr lang="en-US" dirty="0"/>
              <a:t>Random Packing | 0.61 PF  | Real world is between 0.60 and 0.64</a:t>
            </a:r>
          </a:p>
          <a:p>
            <a:r>
              <a:rPr lang="en-US" dirty="0"/>
              <a:t>Columnar Hexagonal Point-On-Point (CHPOP) | 0.6046 theoretical PF (away from edges) |  0.5835 core-averaged PF | Best representation of real world using known pebble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7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80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25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 actual HTR-Proteus was loaded dropping pebbles one at a time. Doing this in Project Chrono would extend runtime for ~10 minutes to several days for each packing configuration.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Fuel pebble density ~1.78 g/cc and moderator pebble density ~1.68 g/cc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31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29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F4424-5CBC-2345-D1A3-D78320929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ACA81-C7ED-07C6-7ED5-921536E94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4F11A-EB91-A243-E4E7-B2F07848B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3251D-5F00-F4AD-595E-A0F402232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CCFD4-A7F8-054B-8822-BC244B9535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9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1A9CEB5-4DCA-2549-B149-80C6AFE7CA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501" y="0"/>
            <a:ext cx="4055498" cy="3048000"/>
          </a:xfrm>
          <a:prstGeom prst="rect">
            <a:avLst/>
          </a:prstGeom>
        </p:spPr>
      </p:pic>
      <p:grpSp>
        <p:nvGrpSpPr>
          <p:cNvPr id="13" name="blue/green box bottom">
            <a:extLst>
              <a:ext uri="{FF2B5EF4-FFF2-40B4-BE49-F238E27FC236}">
                <a16:creationId xmlns:a16="http://schemas.microsoft.com/office/drawing/2014/main" id="{01F9400E-D49A-AA40-B4BD-53F03EC31D76}"/>
              </a:ext>
            </a:extLst>
          </p:cNvPr>
          <p:cNvGrpSpPr/>
          <p:nvPr userDrawn="1"/>
        </p:nvGrpSpPr>
        <p:grpSpPr>
          <a:xfrm>
            <a:off x="0" y="5340350"/>
            <a:ext cx="12192000" cy="1517650"/>
            <a:chOff x="0" y="5340350"/>
            <a:chExt cx="12192000" cy="15176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04B8F3-C379-C04D-8634-1CDEC81586E2}"/>
                </a:ext>
              </a:extLst>
            </p:cNvPr>
            <p:cNvSpPr/>
            <p:nvPr userDrawn="1"/>
          </p:nvSpPr>
          <p:spPr bwMode="auto">
            <a:xfrm>
              <a:off x="0" y="5444519"/>
              <a:ext cx="12192000" cy="1413481"/>
            </a:xfrm>
            <a:prstGeom prst="rect">
              <a:avLst/>
            </a:prstGeom>
            <a:solidFill>
              <a:srgbClr val="07519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3207E4-91BC-AB48-939F-AAC2AA29BF23}"/>
                </a:ext>
              </a:extLst>
            </p:cNvPr>
            <p:cNvSpPr/>
            <p:nvPr userDrawn="1"/>
          </p:nvSpPr>
          <p:spPr bwMode="auto">
            <a:xfrm>
              <a:off x="0" y="5340350"/>
              <a:ext cx="12192000" cy="104169"/>
            </a:xfrm>
            <a:prstGeom prst="rect">
              <a:avLst/>
            </a:prstGeom>
            <a:solidFill>
              <a:srgbClr val="8EC42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CEF456F-8BC0-384F-83F0-E5A07493A1DB}"/>
              </a:ext>
            </a:extLst>
          </p:cNvPr>
          <p:cNvSpPr/>
          <p:nvPr userDrawn="1"/>
        </p:nvSpPr>
        <p:spPr>
          <a:xfrm>
            <a:off x="8127999" y="3048000"/>
            <a:ext cx="4064001" cy="2292350"/>
          </a:xfrm>
          <a:prstGeom prst="rect">
            <a:avLst/>
          </a:prstGeom>
          <a:solidFill>
            <a:srgbClr val="2D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DE6E80B-AE42-7F4B-8C4C-ACBD3261A904}"/>
              </a:ext>
            </a:extLst>
          </p:cNvPr>
          <p:cNvSpPr/>
          <p:nvPr userDrawn="1"/>
        </p:nvSpPr>
        <p:spPr>
          <a:xfrm>
            <a:off x="4063999" y="3048000"/>
            <a:ext cx="8136503" cy="2292350"/>
          </a:xfrm>
          <a:prstGeom prst="rect">
            <a:avLst/>
          </a:prstGeom>
          <a:gradFill>
            <a:gsLst>
              <a:gs pos="50000">
                <a:srgbClr val="2DA9E1"/>
              </a:gs>
              <a:gs pos="0">
                <a:srgbClr val="2DA9E1">
                  <a:alpha val="0"/>
                </a:srgbClr>
              </a:gs>
              <a:gs pos="100000">
                <a:srgbClr val="2DA9E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3999" y="3048000"/>
            <a:ext cx="8128000" cy="2292350"/>
          </a:xfrm>
          <a:solidFill>
            <a:srgbClr val="2DA9E1">
              <a:alpha val="89000"/>
            </a:srgbClr>
          </a:solidFill>
        </p:spPr>
        <p:txBody>
          <a:bodyPr wrap="square" lIns="365760" tIns="822960" rIns="27432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pic>
        <p:nvPicPr>
          <p:cNvPr id="19" name="Picture 18" descr="INL Logo">
            <a:extLst>
              <a:ext uri="{FF2B5EF4-FFF2-40B4-BE49-F238E27FC236}">
                <a16:creationId xmlns:a16="http://schemas.microsoft.com/office/drawing/2014/main" id="{6FA9D549-6B4F-954D-AF3C-275B28F7C7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5024" y="5910196"/>
            <a:ext cx="3191256" cy="473702"/>
          </a:xfrm>
          <a:prstGeom prst="rect">
            <a:avLst/>
          </a:prstGeom>
        </p:spPr>
      </p:pic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885C2393-A49E-404D-B096-F9ADA920F57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30118" y="1209585"/>
            <a:ext cx="3267075" cy="13922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 anchor="b" anchorCtr="0">
            <a:noAutofit/>
          </a:bodyPr>
          <a:lstStyle>
            <a:lvl1pPr marL="7938" indent="0">
              <a:buFontTx/>
              <a:buNone/>
              <a:tabLst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Myriad Pro Condensed" panose="020B0506030403020204" pitchFamily="34" charset="0"/>
              </a:defRPr>
            </a:lvl2pPr>
            <a:lvl3pPr marL="7938" indent="0">
              <a:buFontTx/>
              <a:buNone/>
              <a:tabLst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Myriad Pro Condensed" panose="020B0506030403020204" pitchFamily="34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Myriad Pro Condensed" panose="020B0506030403020204" pitchFamily="34" charset="0"/>
              </a:defRPr>
            </a:lvl5pPr>
          </a:lstStyle>
          <a:p>
            <a:pPr lvl="0"/>
            <a:endParaRPr lang="en-US" dirty="0"/>
          </a:p>
          <a:p>
            <a:pPr lvl="2"/>
            <a:r>
              <a:rPr lang="en-US" dirty="0"/>
              <a:t>Date</a:t>
            </a:r>
          </a:p>
          <a:p>
            <a:pPr lvl="2"/>
            <a:endParaRPr lang="en-US" dirty="0"/>
          </a:p>
          <a:p>
            <a:pPr lvl="0"/>
            <a:r>
              <a:rPr lang="en-US" dirty="0"/>
              <a:t>Presenter name</a:t>
            </a:r>
          </a:p>
          <a:p>
            <a:pPr lvl="2"/>
            <a:r>
              <a:rPr lang="en-US" dirty="0"/>
              <a:t>Title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C7256730-8936-AB40-8754-770CBB5355F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63998" y="1"/>
            <a:ext cx="4064002" cy="30432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2AC4C69B-9B36-3C4E-8338-B960738E03F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" y="1"/>
            <a:ext cx="4063997" cy="304323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2CC63D80-3EC6-EA4E-B485-F488BB2C104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3048001"/>
            <a:ext cx="4055496" cy="228758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52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31294-737C-4D0D-9E8B-5D942D6EAA29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018A3-14FE-A04B-A3B4-D9AA55483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546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Blue Box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CB96BB-242F-BC47-80BF-E45DB97245BA}"/>
              </a:ext>
            </a:extLst>
          </p:cNvPr>
          <p:cNvSpPr/>
          <p:nvPr userDrawn="1"/>
        </p:nvSpPr>
        <p:spPr>
          <a:xfrm>
            <a:off x="6843714" y="0"/>
            <a:ext cx="5346699" cy="62377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2FA9CB-507A-AA48-963A-8D5E37B7CF5B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9016F-99B0-6B40-B3F7-87F0068FC0E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DAHO NATIONAL LABORATORY">
            <a:extLst>
              <a:ext uri="{FF2B5EF4-FFF2-40B4-BE49-F238E27FC236}">
                <a16:creationId xmlns:a16="http://schemas.microsoft.com/office/drawing/2014/main" id="{BD942965-6C07-5D4A-809D-5FC754D59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14" name="Title Placeholder BIG box blue right">
            <a:extLst>
              <a:ext uri="{FF2B5EF4-FFF2-40B4-BE49-F238E27FC236}">
                <a16:creationId xmlns:a16="http://schemas.microsoft.com/office/drawing/2014/main" id="{AB7EA1D9-8A57-3143-9688-4BB8599F98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063" y="0"/>
            <a:ext cx="5340350" cy="907549"/>
          </a:xfrm>
          <a:prstGeom prst="rect">
            <a:avLst/>
          </a:prstGeom>
          <a:noFill/>
        </p:spPr>
        <p:txBody>
          <a:bodyPr lIns="274320" tIns="365760" rIns="274320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8B584E-1ECA-5646-9DA7-61B8110256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16947" y="1064712"/>
            <a:ext cx="4598987" cy="4515349"/>
          </a:xfrm>
          <a:prstGeom prst="rect">
            <a:avLst/>
          </a:prstGeom>
        </p:spPr>
        <p:txBody>
          <a:bodyPr lIns="0">
            <a:normAutofit/>
          </a:bodyPr>
          <a:lstStyle>
            <a:lvl1pPr marL="347663" indent="-342900">
              <a:buClr>
                <a:schemeClr val="bg1"/>
              </a:buClr>
              <a:tabLst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bullet list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DD81C-7997-40F6-8979-5817D1DF8E5F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6EF42CC7-103E-EA4C-89A2-543032DA33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843714" cy="62282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890074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0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381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B0252-1863-46A4-870C-57970B255441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2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8150" y="1739901"/>
            <a:ext cx="5081650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2148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DA77-469C-4D3B-863A-F33700B841C5}" type="datetime1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8150" y="2412999"/>
            <a:ext cx="5081650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2148" y="2412999"/>
            <a:ext cx="5081651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BE3E-6321-4339-BB5B-924A6AC85D66}" type="datetime1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38213" y="1589087"/>
            <a:ext cx="5081587" cy="766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0625" y="1589087"/>
            <a:ext cx="5081587" cy="766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1790085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ex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7A4BE5-FE46-EA43-B6B0-450DE02CC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blue/green box bottom">
            <a:extLst>
              <a:ext uri="{FF2B5EF4-FFF2-40B4-BE49-F238E27FC236}">
                <a16:creationId xmlns:a16="http://schemas.microsoft.com/office/drawing/2014/main" id="{01F9400E-D49A-AA40-B4BD-53F03EC31D76}"/>
              </a:ext>
            </a:extLst>
          </p:cNvPr>
          <p:cNvGrpSpPr/>
          <p:nvPr userDrawn="1"/>
        </p:nvGrpSpPr>
        <p:grpSpPr>
          <a:xfrm>
            <a:off x="0" y="5340350"/>
            <a:ext cx="12192000" cy="1517650"/>
            <a:chOff x="0" y="5340350"/>
            <a:chExt cx="12192000" cy="15176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04B8F3-C379-C04D-8634-1CDEC81586E2}"/>
                </a:ext>
              </a:extLst>
            </p:cNvPr>
            <p:cNvSpPr/>
            <p:nvPr userDrawn="1"/>
          </p:nvSpPr>
          <p:spPr bwMode="auto">
            <a:xfrm>
              <a:off x="0" y="5444519"/>
              <a:ext cx="12192000" cy="1413481"/>
            </a:xfrm>
            <a:prstGeom prst="rect">
              <a:avLst/>
            </a:prstGeom>
            <a:solidFill>
              <a:srgbClr val="07519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3207E4-91BC-AB48-939F-AAC2AA29BF23}"/>
                </a:ext>
              </a:extLst>
            </p:cNvPr>
            <p:cNvSpPr/>
            <p:nvPr userDrawn="1"/>
          </p:nvSpPr>
          <p:spPr bwMode="auto">
            <a:xfrm>
              <a:off x="0" y="5340350"/>
              <a:ext cx="12192000" cy="104169"/>
            </a:xfrm>
            <a:prstGeom prst="rect">
              <a:avLst/>
            </a:prstGeom>
            <a:solidFill>
              <a:srgbClr val="8EC42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DFF24A-6025-2847-8C93-29954BFB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7144" y="1938829"/>
            <a:ext cx="9354855" cy="2292350"/>
          </a:xfrm>
          <a:prstGeom prst="rect">
            <a:avLst/>
          </a:prstGeom>
          <a:noFill/>
        </p:spPr>
        <p:txBody>
          <a:bodyPr wrap="square" lIns="365760" tIns="822960" rIns="1097280" bIns="82296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FontTx/>
              <a:buNone/>
              <a:tabLst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  <a:p>
            <a:pPr lvl="1"/>
            <a:r>
              <a:rPr lang="en-US" dirty="0"/>
              <a:t>Click to edit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BFF5DD-7DCF-9548-B217-A9B72A1797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5024" y="5910196"/>
            <a:ext cx="3191255" cy="473702"/>
          </a:xfrm>
          <a:prstGeom prst="rect">
            <a:avLst/>
          </a:prstGeom>
        </p:spPr>
      </p:pic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45BFF713-8DD6-6843-86C3-2D1862E3CA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0142" y="273297"/>
            <a:ext cx="2541981" cy="1392237"/>
          </a:xfrm>
          <a:effectLst/>
        </p:spPr>
        <p:txBody>
          <a:bodyPr lIns="0" rIns="0" bIns="0" anchor="b" anchorCtr="0">
            <a:noAutofit/>
          </a:bodyPr>
          <a:lstStyle>
            <a:lvl1pPr marL="7938" indent="0">
              <a:buFontTx/>
              <a:buNone/>
              <a:tabLst/>
              <a:defRPr sz="1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Myriad Pro Condensed" panose="020B0506030403020204" pitchFamily="34" charset="0"/>
              </a:defRPr>
            </a:lvl2pPr>
            <a:lvl3pPr marL="7938" indent="0">
              <a:buFontTx/>
              <a:buNone/>
              <a:tabLst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Myriad Pro Condensed" panose="020B0506030403020204" pitchFamily="34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Myriad Pro Condensed" panose="020B0506030403020204" pitchFamily="34" charset="0"/>
              </a:defRPr>
            </a:lvl5pPr>
          </a:lstStyle>
          <a:p>
            <a:pPr lvl="0"/>
            <a:endParaRPr lang="en-US" dirty="0"/>
          </a:p>
          <a:p>
            <a:pPr lvl="2"/>
            <a:r>
              <a:rPr lang="en-US" dirty="0"/>
              <a:t>Date</a:t>
            </a:r>
          </a:p>
          <a:p>
            <a:pPr lvl="2"/>
            <a:endParaRPr lang="en-US" dirty="0"/>
          </a:p>
          <a:p>
            <a:pPr lvl="0"/>
            <a:r>
              <a:rPr lang="en-US" dirty="0"/>
              <a:t>Presenter name</a:t>
            </a:r>
          </a:p>
          <a:p>
            <a:pPr lvl="2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16193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920">
          <p15:clr>
            <a:srgbClr val="FBAE40"/>
          </p15:clr>
        </p15:guide>
        <p15:guide id="4" pos="532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3536-0A7D-4B51-B0E1-E08C4E22E437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20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365512-1A58-B241-838D-EFAB0E25F8AF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E89965-9C98-C446-B0C8-8151A52702B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DAHO NATIONAL LABORATORY">
            <a:extLst>
              <a:ext uri="{FF2B5EF4-FFF2-40B4-BE49-F238E27FC236}">
                <a16:creationId xmlns:a16="http://schemas.microsoft.com/office/drawing/2014/main" id="{C9B294FD-1F7F-4240-B2BD-1DD570DF2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64193-F552-4202-A832-4D2EBFEFE01D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34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6E6F-14BE-4541-ACA5-574A0E1CD49A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8213" y="1739901"/>
            <a:ext cx="1041558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61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365512-1A58-B241-838D-EFAB0E25F8AF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E89965-9C98-C446-B0C8-8151A52702B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DAHO NATIONAL LABORATORY">
            <a:extLst>
              <a:ext uri="{FF2B5EF4-FFF2-40B4-BE49-F238E27FC236}">
                <a16:creationId xmlns:a16="http://schemas.microsoft.com/office/drawing/2014/main" id="{C9B294FD-1F7F-4240-B2BD-1DD570DF2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0DFF-9F33-4846-BC4B-C779CE293A3D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1E43-65FD-4729-8703-59A2367A523E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0345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A432-14C6-44C0-8836-FBE39A12E2E6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8150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753800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50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B824-B0F0-4E52-910E-0436FF25976E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149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382662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262C-8A95-48D3-AD18-48E5746A796B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4141418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2EAF-FEDE-4837-8AF0-9A400198035C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FBD4CC-FEFF-654C-B1A3-229DA69D1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1631061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7A96-A145-4665-8223-FB76044937E1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018A3-14FE-A04B-A3B4-D9AA55483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1737891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Blue Box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CB96BB-242F-BC47-80BF-E45DB97245BA}"/>
              </a:ext>
            </a:extLst>
          </p:cNvPr>
          <p:cNvSpPr/>
          <p:nvPr userDrawn="1"/>
        </p:nvSpPr>
        <p:spPr>
          <a:xfrm>
            <a:off x="6843714" y="0"/>
            <a:ext cx="5346699" cy="62377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2FA9CB-507A-AA48-963A-8D5E37B7CF5B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9016F-99B0-6B40-B3F7-87F0068FC0E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DAHO NATIONAL LABORATORY">
            <a:extLst>
              <a:ext uri="{FF2B5EF4-FFF2-40B4-BE49-F238E27FC236}">
                <a16:creationId xmlns:a16="http://schemas.microsoft.com/office/drawing/2014/main" id="{BD942965-6C07-5D4A-809D-5FC754D59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14" name="Title Placeholder BIG box blue right">
            <a:extLst>
              <a:ext uri="{FF2B5EF4-FFF2-40B4-BE49-F238E27FC236}">
                <a16:creationId xmlns:a16="http://schemas.microsoft.com/office/drawing/2014/main" id="{AB7EA1D9-8A57-3143-9688-4BB8599F98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063" y="0"/>
            <a:ext cx="5340350" cy="907549"/>
          </a:xfrm>
          <a:prstGeom prst="rect">
            <a:avLst/>
          </a:prstGeom>
          <a:noFill/>
        </p:spPr>
        <p:txBody>
          <a:bodyPr lIns="274320" tIns="365760" rIns="274320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box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8B584E-1ECA-5646-9DA7-61B8110256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16947" y="1064712"/>
            <a:ext cx="4598987" cy="4515349"/>
          </a:xfrm>
          <a:prstGeom prst="rect">
            <a:avLst/>
          </a:prstGeom>
        </p:spPr>
        <p:txBody>
          <a:bodyPr lIns="0">
            <a:normAutofit/>
          </a:bodyPr>
          <a:lstStyle>
            <a:lvl1pPr marL="347663" indent="-342900">
              <a:buClr>
                <a:schemeClr val="bg1"/>
              </a:buClr>
              <a:tabLst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bullet list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420E-2049-4FD2-9294-66C546ABC882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icture Placeholder">
            <a:extLst>
              <a:ext uri="{FF2B5EF4-FFF2-40B4-BE49-F238E27FC236}">
                <a16:creationId xmlns:a16="http://schemas.microsoft.com/office/drawing/2014/main" id="{6EF42CC7-103E-EA4C-89A2-543032DA33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843714" cy="62282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058265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5992-890C-EC4B-B676-6CCEF133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0" y="1709738"/>
            <a:ext cx="10409299" cy="2852737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303FD-B916-FD4E-85C2-3EBF655BC1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38150" y="4589463"/>
            <a:ext cx="104093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FDE18-9616-B043-9C71-522DAD29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A89C-4796-4CE9-BE6A-4A928F102D3E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FF7A-5905-EB40-919B-9225D087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509E-6005-DB4B-9578-84532E5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56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8150" y="1739901"/>
            <a:ext cx="5081650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2148" y="1739901"/>
            <a:ext cx="5081651" cy="4351338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7DDD-2672-4F14-AE7B-334E7B7370A2}" type="datetime1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D34-E50C-7946-9657-29EA34F40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FFB48-1F38-8C46-B4B3-0871CA9880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8150" y="2412999"/>
            <a:ext cx="5081650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7F5AB-BF51-4044-8164-B8ADFB34B0A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2148" y="2412999"/>
            <a:ext cx="5081651" cy="37639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3E568-D8E9-CE46-B564-4CAF0B6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9F61D-48B6-43B5-90E2-4588ED6F159F}" type="datetime1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80FD-FB7C-F246-A242-07AFCB2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BDEBE-950D-C343-A00C-8D9FA1E3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D795B-85F6-1F49-922A-F4131787307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38213" y="1589087"/>
            <a:ext cx="5081587" cy="766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1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E34B4F-F908-104C-90F3-5135E2E8C7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0625" y="1589087"/>
            <a:ext cx="5081587" cy="766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 2 </a:t>
            </a:r>
          </a:p>
        </p:txBody>
      </p:sp>
    </p:spTree>
    <p:extLst>
      <p:ext uri="{BB962C8B-B14F-4D97-AF65-F5344CB8AC3E}">
        <p14:creationId xmlns:p14="http://schemas.microsoft.com/office/powerpoint/2010/main" val="359242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365512-1A58-B241-838D-EFAB0E25F8AF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E89965-9C98-C446-B0C8-8151A52702B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DAHO NATIONAL LABORATORY">
            <a:extLst>
              <a:ext uri="{FF2B5EF4-FFF2-40B4-BE49-F238E27FC236}">
                <a16:creationId xmlns:a16="http://schemas.microsoft.com/office/drawing/2014/main" id="{C9B294FD-1F7F-4240-B2BD-1DD570DF2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900C-DE05-4EB8-A2C8-E00EC7D6D418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0EF60-9444-49A9-BEE9-4D4237177FB3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6D6083-77A6-334A-8C7F-A5F18D4F5F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8213" y="1739901"/>
            <a:ext cx="10415587" cy="43275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Tx/>
              <a:buNone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3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u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365512-1A58-B241-838D-EFAB0E25F8AF}"/>
              </a:ext>
            </a:extLst>
          </p:cNvPr>
          <p:cNvSpPr/>
          <p:nvPr userDrawn="1"/>
        </p:nvSpPr>
        <p:spPr>
          <a:xfrm>
            <a:off x="0" y="6335712"/>
            <a:ext cx="12192000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E89965-9C98-C446-B0C8-8151A52702B5}"/>
              </a:ext>
            </a:extLst>
          </p:cNvPr>
          <p:cNvSpPr/>
          <p:nvPr userDrawn="1"/>
        </p:nvSpPr>
        <p:spPr>
          <a:xfrm>
            <a:off x="0" y="6237795"/>
            <a:ext cx="12192000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DAHO NATIONAL LABORATORY">
            <a:extLst>
              <a:ext uri="{FF2B5EF4-FFF2-40B4-BE49-F238E27FC236}">
                <a16:creationId xmlns:a16="http://schemas.microsoft.com/office/drawing/2014/main" id="{C9B294FD-1F7F-4240-B2BD-1DD570DF2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62B0-0E4E-4A21-9334-18AE69DA9636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5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0345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741E5-E96C-477C-B21F-305E5AF553E3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8150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81027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(Reduce font for title longer than 2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50" y="1739901"/>
            <a:ext cx="5013454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1FE0A-9036-404E-B39D-71CA330F8E64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05329EE-4FB4-5A4D-AB92-8FB39F6378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149" y="1739901"/>
            <a:ext cx="5081650" cy="420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392320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C5EE-7A70-7D44-877F-2A9D2662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53E8-B0D0-4FAE-BC27-6EB5F7251AB9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</p:spTree>
    <p:extLst>
      <p:ext uri="{BB962C8B-B14F-4D97-AF65-F5344CB8AC3E}">
        <p14:creationId xmlns:p14="http://schemas.microsoft.com/office/powerpoint/2010/main" val="199123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6444-081A-D54B-830B-A94153C0E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149" y="1739901"/>
            <a:ext cx="6704153" cy="420704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2218-371C-0D41-97AF-B220A81F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F3DB-0209-4D1C-8BB2-FB89F6EC416E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62E5-D969-3443-B549-CE7B6CCB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C785-2799-4146-A523-CFA98FE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EB56D-A175-2340-8316-CB2D73FC70C2}"/>
              </a:ext>
            </a:extLst>
          </p:cNvPr>
          <p:cNvSpPr/>
          <p:nvPr userDrawn="1"/>
        </p:nvSpPr>
        <p:spPr>
          <a:xfrm>
            <a:off x="8465770" y="-1"/>
            <a:ext cx="3726230" cy="62377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B60818-A426-D644-9EEA-D2FB1CBDFB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71283" y="522288"/>
            <a:ext cx="2919664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photo icon below to insert picture</a:t>
            </a:r>
            <a:br>
              <a:rPr lang="en-US" dirty="0"/>
            </a:br>
            <a:r>
              <a:rPr lang="en-US" dirty="0"/>
              <a:t>(if replacing picture, you will have to reset your crop area)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FBD4CC-FEFF-654C-B1A3-229DA69D1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558602"/>
            <a:ext cx="6704151" cy="1005229"/>
          </a:xfrm>
        </p:spPr>
        <p:txBody>
          <a:bodyPr/>
          <a:lstStyle/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>(2 lines max)</a:t>
            </a:r>
          </a:p>
        </p:txBody>
      </p:sp>
    </p:spTree>
    <p:extLst>
      <p:ext uri="{BB962C8B-B14F-4D97-AF65-F5344CB8AC3E}">
        <p14:creationId xmlns:p14="http://schemas.microsoft.com/office/powerpoint/2010/main" val="392473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B3FEC5-4760-DC48-B91E-CFC0C33F63A9}"/>
              </a:ext>
            </a:extLst>
          </p:cNvPr>
          <p:cNvSpPr/>
          <p:nvPr userDrawn="1"/>
        </p:nvSpPr>
        <p:spPr>
          <a:xfrm>
            <a:off x="8465769" y="6335712"/>
            <a:ext cx="3726231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EAE68D-24FC-6749-A309-042231DB68DA}"/>
              </a:ext>
            </a:extLst>
          </p:cNvPr>
          <p:cNvSpPr/>
          <p:nvPr userDrawn="1"/>
        </p:nvSpPr>
        <p:spPr>
          <a:xfrm>
            <a:off x="8465769" y="6237795"/>
            <a:ext cx="3726231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DAHO NATIONAL LABORATORY">
            <a:extLst>
              <a:ext uri="{FF2B5EF4-FFF2-40B4-BE49-F238E27FC236}">
                <a16:creationId xmlns:a16="http://schemas.microsoft.com/office/drawing/2014/main" id="{C491F914-E346-2146-A51D-D37D67DBC1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150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1" y="6492875"/>
            <a:ext cx="1546302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4BED17D-E3B6-4328-8480-B8D475962881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150" y="6492875"/>
            <a:ext cx="5060066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20" y="6492875"/>
            <a:ext cx="434428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blue/green box top">
            <a:extLst>
              <a:ext uri="{FF2B5EF4-FFF2-40B4-BE49-F238E27FC236}">
                <a16:creationId xmlns:a16="http://schemas.microsoft.com/office/drawing/2014/main" id="{2FE8E780-1DE8-B245-8215-3ECC2513C073}"/>
              </a:ext>
            </a:extLst>
          </p:cNvPr>
          <p:cNvGrpSpPr/>
          <p:nvPr userDrawn="1"/>
        </p:nvGrpSpPr>
        <p:grpSpPr>
          <a:xfrm>
            <a:off x="0" y="522288"/>
            <a:ext cx="744467" cy="547190"/>
            <a:chOff x="0" y="711956"/>
            <a:chExt cx="3721100" cy="6202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A2A1D5-CB4B-1A40-8711-4F412AA9927B}"/>
                </a:ext>
              </a:extLst>
            </p:cNvPr>
            <p:cNvSpPr/>
            <p:nvPr userDrawn="1"/>
          </p:nvSpPr>
          <p:spPr>
            <a:xfrm rot="10800000">
              <a:off x="0" y="711956"/>
              <a:ext cx="3721100" cy="5222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B5F476-DD08-5B45-A331-21193BD3472A}"/>
                </a:ext>
              </a:extLst>
            </p:cNvPr>
            <p:cNvSpPr/>
            <p:nvPr userDrawn="1"/>
          </p:nvSpPr>
          <p:spPr>
            <a:xfrm rot="10800000">
              <a:off x="0" y="1234244"/>
              <a:ext cx="3721100" cy="97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516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4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10" r:id="rId8"/>
    <p:sldLayoutId id="2147483711" r:id="rId9"/>
    <p:sldLayoutId id="2147483712" r:id="rId10"/>
    <p:sldLayoutId id="2147483713" r:id="rId11"/>
    <p:sldLayoutId id="2147483695" r:id="rId12"/>
    <p:sldLayoutId id="2147483696" r:id="rId13"/>
    <p:sldLayoutId id="214748370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274BB7-1001-5A47-A724-47798FE75BC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027" y="-467360"/>
            <a:ext cx="8985946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B3FEC5-4760-DC48-B91E-CFC0C33F63A9}"/>
              </a:ext>
            </a:extLst>
          </p:cNvPr>
          <p:cNvSpPr/>
          <p:nvPr userDrawn="1"/>
        </p:nvSpPr>
        <p:spPr>
          <a:xfrm>
            <a:off x="8465769" y="6335712"/>
            <a:ext cx="3726231" cy="522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EAE68D-24FC-6749-A309-042231DB68DA}"/>
              </a:ext>
            </a:extLst>
          </p:cNvPr>
          <p:cNvSpPr/>
          <p:nvPr userDrawn="1"/>
        </p:nvSpPr>
        <p:spPr>
          <a:xfrm>
            <a:off x="8465769" y="6237795"/>
            <a:ext cx="3726231" cy="9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DAHO NATIONAL LABORATORY">
            <a:extLst>
              <a:ext uri="{FF2B5EF4-FFF2-40B4-BE49-F238E27FC236}">
                <a16:creationId xmlns:a16="http://schemas.microsoft.com/office/drawing/2014/main" id="{C491F914-E346-2146-A51D-D37D67DBC11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944584" y="6543675"/>
            <a:ext cx="2768600" cy="12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2502A-5BF2-8845-923F-AAF24377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558602"/>
            <a:ext cx="10415648" cy="100879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B4A4D-34FE-994A-AFE8-DCF68231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150" y="1739901"/>
            <a:ext cx="10415649" cy="435133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0CF24-C629-E54C-BA9B-20518F01F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1" y="6492875"/>
            <a:ext cx="1546302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l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11CF63-3F48-4573-862B-A8913D2E7F10}" type="datetime1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4D85-E219-4F49-88C8-4DC17F06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8150" y="6492875"/>
            <a:ext cx="5060066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F2A8-2F01-4745-8AFB-4EEC8D27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20" y="6492875"/>
            <a:ext cx="434428" cy="365125"/>
          </a:xfrm>
          <a:prstGeom prst="rect">
            <a:avLst/>
          </a:prstGeom>
        </p:spPr>
        <p:txBody>
          <a:bodyPr vert="horz" lIns="91440" tIns="45720" rIns="91440" bIns="155448" rtlCol="0" anchor="ctr"/>
          <a:lstStyle>
            <a:lvl1pPr algn="ctr">
              <a:defRPr sz="1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B577FA-F7D9-2C48-919F-F962E3BF952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blue/green box top">
            <a:extLst>
              <a:ext uri="{FF2B5EF4-FFF2-40B4-BE49-F238E27FC236}">
                <a16:creationId xmlns:a16="http://schemas.microsoft.com/office/drawing/2014/main" id="{2FE8E780-1DE8-B245-8215-3ECC2513C073}"/>
              </a:ext>
            </a:extLst>
          </p:cNvPr>
          <p:cNvGrpSpPr/>
          <p:nvPr userDrawn="1"/>
        </p:nvGrpSpPr>
        <p:grpSpPr>
          <a:xfrm>
            <a:off x="0" y="522288"/>
            <a:ext cx="744467" cy="547190"/>
            <a:chOff x="0" y="711956"/>
            <a:chExt cx="3721100" cy="6202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A2A1D5-CB4B-1A40-8711-4F412AA9927B}"/>
                </a:ext>
              </a:extLst>
            </p:cNvPr>
            <p:cNvSpPr/>
            <p:nvPr userDrawn="1"/>
          </p:nvSpPr>
          <p:spPr>
            <a:xfrm rot="10800000">
              <a:off x="0" y="711956"/>
              <a:ext cx="3721100" cy="5222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B5F476-DD08-5B45-A331-21193BD3472A}"/>
                </a:ext>
              </a:extLst>
            </p:cNvPr>
            <p:cNvSpPr/>
            <p:nvPr userDrawn="1"/>
          </p:nvSpPr>
          <p:spPr>
            <a:xfrm rot="10800000">
              <a:off x="0" y="1234244"/>
              <a:ext cx="3721100" cy="97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094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−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716283-9065-1442-9316-278D53D97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030070"/>
            <a:ext cx="11329060" cy="2292350"/>
          </a:xfrm>
        </p:spPr>
        <p:txBody>
          <a:bodyPr/>
          <a:lstStyle/>
          <a:p>
            <a:r>
              <a:rPr lang="en-US" b="0" dirty="0"/>
              <a:t>Updates to the HTR-PROTEUS HALEU Benchmark Using Modern Analysis Methodologies</a:t>
            </a:r>
          </a:p>
          <a:p>
            <a:r>
              <a:rPr lang="en-US" sz="1600" b="0" dirty="0"/>
              <a:t>First Reactor Graphite (</a:t>
            </a:r>
            <a:r>
              <a:rPr lang="en-US" sz="1600" b="0" dirty="0" err="1"/>
              <a:t>ReGra</a:t>
            </a:r>
            <a:r>
              <a:rPr lang="en-US" sz="1600" b="0" dirty="0"/>
              <a:t>) Workshop</a:t>
            </a:r>
          </a:p>
          <a:p>
            <a:r>
              <a:rPr lang="en-US" sz="1600" b="0" dirty="0"/>
              <a:t>Brookhaven National Laboratory, July 8-9, 2025</a:t>
            </a:r>
            <a:endParaRPr lang="en-US" sz="1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F63AA5-048E-DD4F-83DB-2D68E7B2C6F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04245" y="1290268"/>
            <a:ext cx="3841634" cy="139223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Javier Ortensi, Ph.D., P.E. (INL)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John Bess, Ph.D. (JFA)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Volkan Seker, Ph.D. (UMICH)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Olin Calvin, Ph.D. (INL)</a:t>
            </a:r>
          </a:p>
          <a:p>
            <a:pPr>
              <a:spcBef>
                <a:spcPts val="600"/>
              </a:spcBef>
            </a:pPr>
            <a:r>
              <a:rPr lang="en-US" dirty="0"/>
              <a:t>INL/CON-25-85895 Rev:0</a:t>
            </a:r>
            <a:endParaRPr lang="en-US" sz="2000" dirty="0"/>
          </a:p>
        </p:txBody>
      </p:sp>
      <p:pic>
        <p:nvPicPr>
          <p:cNvPr id="4" name="Picture 3" descr="A black and red logo&#10;&#10;AI-generated content may be incorrect.">
            <a:extLst>
              <a:ext uri="{FF2B5EF4-FFF2-40B4-BE49-F238E27FC236}">
                <a16:creationId xmlns:a16="http://schemas.microsoft.com/office/drawing/2014/main" id="{BDD9ABC7-AC89-7AB0-B061-F9C7FD80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5" y="5641170"/>
            <a:ext cx="4461711" cy="12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92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171E-47FF-00FD-076B-F6F3924E6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187747"/>
            <a:ext cx="10415648" cy="1008797"/>
          </a:xfrm>
        </p:spPr>
        <p:txBody>
          <a:bodyPr/>
          <a:lstStyle/>
          <a:p>
            <a:r>
              <a:rPr lang="en-US" dirty="0"/>
              <a:t>Remaining Data for Benchmark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2D2BB-C4A6-551D-4D2F-D96CE6A82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10</a:t>
            </a:fld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78D1267-35A4-EEAF-A83E-D40CFAF40F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378" y="683314"/>
            <a:ext cx="11673444" cy="618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D4E0A8-6395-EE54-A107-8877176C2DDA}"/>
              </a:ext>
            </a:extLst>
          </p:cNvPr>
          <p:cNvSpPr/>
          <p:nvPr/>
        </p:nvSpPr>
        <p:spPr bwMode="auto">
          <a:xfrm>
            <a:off x="1155865" y="2008877"/>
            <a:ext cx="457200" cy="3733800"/>
          </a:xfrm>
          <a:prstGeom prst="roundRect">
            <a:avLst/>
          </a:prstGeom>
          <a:solidFill>
            <a:srgbClr val="8EC423">
              <a:alpha val="25000"/>
            </a:srgb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highlight>
                <a:srgbClr val="8EC423"/>
              </a:highlight>
              <a:latin typeface="Arial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2A6DD36-6D98-FEDF-FDDA-977A4E556AC3}"/>
              </a:ext>
            </a:extLst>
          </p:cNvPr>
          <p:cNvSpPr/>
          <p:nvPr/>
        </p:nvSpPr>
        <p:spPr bwMode="auto">
          <a:xfrm>
            <a:off x="2566909" y="3333860"/>
            <a:ext cx="1047659" cy="614196"/>
          </a:xfrm>
          <a:prstGeom prst="roundRect">
            <a:avLst/>
          </a:prstGeom>
          <a:solidFill>
            <a:srgbClr val="8EC423">
              <a:alpha val="25000"/>
            </a:srgb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highlight>
                <a:srgbClr val="8EC423"/>
              </a:highlight>
              <a:latin typeface="Arial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398EA0-4C45-A96D-DC93-E24287FDF4F4}"/>
              </a:ext>
            </a:extLst>
          </p:cNvPr>
          <p:cNvSpPr/>
          <p:nvPr/>
        </p:nvSpPr>
        <p:spPr bwMode="auto">
          <a:xfrm>
            <a:off x="2566909" y="5293545"/>
            <a:ext cx="1391905" cy="614196"/>
          </a:xfrm>
          <a:prstGeom prst="roundRect">
            <a:avLst/>
          </a:prstGeom>
          <a:solidFill>
            <a:srgbClr val="8EC423">
              <a:alpha val="25000"/>
            </a:srgb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highlight>
                <a:srgbClr val="8EC423"/>
              </a:highlight>
              <a:latin typeface="Arial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057067D-BAB2-7BC4-0B7D-60FC235DC4BD}"/>
              </a:ext>
            </a:extLst>
          </p:cNvPr>
          <p:cNvSpPr/>
          <p:nvPr/>
        </p:nvSpPr>
        <p:spPr bwMode="auto">
          <a:xfrm>
            <a:off x="2566909" y="2037634"/>
            <a:ext cx="1391905" cy="1296225"/>
          </a:xfrm>
          <a:prstGeom prst="roundRect">
            <a:avLst/>
          </a:prstGeom>
          <a:solidFill>
            <a:schemeClr val="accent5">
              <a:alpha val="25000"/>
            </a:schemeClr>
          </a:solidFill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8F90FDF-5077-3700-9F6E-116DC62382BF}"/>
              </a:ext>
            </a:extLst>
          </p:cNvPr>
          <p:cNvSpPr/>
          <p:nvPr/>
        </p:nvSpPr>
        <p:spPr bwMode="auto">
          <a:xfrm>
            <a:off x="2566909" y="3948055"/>
            <a:ext cx="1391905" cy="1345489"/>
          </a:xfrm>
          <a:prstGeom prst="roundRect">
            <a:avLst/>
          </a:prstGeom>
          <a:solidFill>
            <a:srgbClr val="8EC423">
              <a:alpha val="25000"/>
            </a:srgb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highlight>
                <a:srgbClr val="8EC423"/>
              </a:highlight>
              <a:latin typeface="Arial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CA6CAF4-23A5-7B80-914E-B7046AEE0252}"/>
              </a:ext>
            </a:extLst>
          </p:cNvPr>
          <p:cNvSpPr/>
          <p:nvPr/>
        </p:nvSpPr>
        <p:spPr bwMode="auto">
          <a:xfrm>
            <a:off x="6564511" y="1829684"/>
            <a:ext cx="5406311" cy="4345001"/>
          </a:xfrm>
          <a:prstGeom prst="roundRect">
            <a:avLst/>
          </a:prstGeom>
          <a:solidFill>
            <a:schemeClr val="accent4">
              <a:alpha val="2500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14" rIns="91429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6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95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048AE-E432-FA7C-16CA-F37CE70B3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CC790-06E5-A1A2-3F4F-4F977EB6D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4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0DECA3-7084-378A-988A-A289CFE050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0860" y="1373159"/>
            <a:ext cx="4861996" cy="461871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5D16A4-0893-E1AB-3588-F28C2FA7B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9470" y="1167080"/>
            <a:ext cx="4380859" cy="4523840"/>
          </a:xfrm>
        </p:spPr>
        <p:txBody>
          <a:bodyPr/>
          <a:lstStyle/>
          <a:p>
            <a:r>
              <a:rPr lang="en-US" dirty="0"/>
              <a:t>Random packing</a:t>
            </a:r>
          </a:p>
          <a:p>
            <a:endParaRPr lang="en-US" dirty="0"/>
          </a:p>
          <a:p>
            <a:r>
              <a:rPr lang="en-US" dirty="0"/>
              <a:t>Safety/Shutdown rods all out</a:t>
            </a:r>
          </a:p>
          <a:p>
            <a:endParaRPr lang="en-US" dirty="0"/>
          </a:p>
          <a:p>
            <a:r>
              <a:rPr lang="en-US" dirty="0"/>
              <a:t>Withdrawable control rods and auto-rod in use</a:t>
            </a:r>
          </a:p>
          <a:p>
            <a:endParaRPr lang="en-US" dirty="0"/>
          </a:p>
          <a:p>
            <a:r>
              <a:rPr lang="en-US" dirty="0"/>
              <a:t>1:1 fuel-to-moderator pebble ratio</a:t>
            </a:r>
          </a:p>
          <a:p>
            <a:endParaRPr lang="en-US" dirty="0"/>
          </a:p>
          <a:p>
            <a:r>
              <a:rPr lang="en-US" dirty="0"/>
              <a:t>3 different randomly loaded 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875A0-38EE-3D54-5583-748DFE45B0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D479D-C3B0-460B-8A77-7CB71AE5F21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776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4: Serpent Model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81368"/>
            <a:ext cx="4038600" cy="425570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81368"/>
            <a:ext cx="4038600" cy="425570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037A0-9E21-499E-B34D-0C1784499FD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72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Packing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OpenMC</a:t>
            </a:r>
            <a:r>
              <a:rPr lang="en-US" dirty="0"/>
              <a:t> and Project Chrono were used to generate random pebble positions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50 </a:t>
            </a:r>
            <a:r>
              <a:rPr lang="en-US" dirty="0" err="1"/>
              <a:t>OpenMC</a:t>
            </a:r>
            <a:r>
              <a:rPr lang="en-US" dirty="0"/>
              <a:t> purely random positions for Core 4.2 (and 4.3)</a:t>
            </a:r>
          </a:p>
          <a:p>
            <a:endParaRPr lang="en-US" dirty="0"/>
          </a:p>
          <a:p>
            <a:r>
              <a:rPr lang="en-US" dirty="0"/>
              <a:t>60 Project Chrono DEM random pebble positions for Core 4.2 (and 4.3)</a:t>
            </a:r>
          </a:p>
          <a:p>
            <a:endParaRPr lang="en-US" dirty="0"/>
          </a:p>
          <a:p>
            <a:r>
              <a:rPr lang="en-US" dirty="0"/>
              <a:t>Core 4.2</a:t>
            </a:r>
          </a:p>
          <a:p>
            <a:pPr lvl="1"/>
            <a:r>
              <a:rPr lang="en-US" dirty="0"/>
              <a:t>Core height 152cm</a:t>
            </a:r>
          </a:p>
          <a:p>
            <a:pPr lvl="1"/>
            <a:r>
              <a:rPr lang="en-US" dirty="0"/>
              <a:t>4940 moderator</a:t>
            </a:r>
          </a:p>
          <a:p>
            <a:pPr lvl="1"/>
            <a:r>
              <a:rPr lang="en-US" dirty="0"/>
              <a:t>4940 fuel</a:t>
            </a:r>
          </a:p>
          <a:p>
            <a:pPr lvl="1"/>
            <a:r>
              <a:rPr lang="en-US" dirty="0"/>
              <a:t>Total of 9880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037A0-9E21-499E-B34D-0C1784499FD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061" y="2199011"/>
            <a:ext cx="1090903" cy="1386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647" y="2199011"/>
            <a:ext cx="1095083" cy="1386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192" y="2199011"/>
            <a:ext cx="1094794" cy="1386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647" y="3710429"/>
            <a:ext cx="1094949" cy="1374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7061" y="3710430"/>
            <a:ext cx="1084917" cy="1374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4848" y="4127716"/>
            <a:ext cx="105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+105</a:t>
            </a:r>
          </a:p>
        </p:txBody>
      </p:sp>
    </p:spTree>
    <p:extLst>
      <p:ext uri="{BB962C8B-B14F-4D97-AF65-F5344CB8AC3E}">
        <p14:creationId xmlns:p14="http://schemas.microsoft.com/office/powerpoint/2010/main" val="231476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AB1A-C615-14FC-4FBB-BA56724A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558602"/>
            <a:ext cx="5638932" cy="1008797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Project Chrono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3946C-0ED9-BC1B-EE13-9030EB253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526" y="1306452"/>
            <a:ext cx="6366415" cy="3384622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sz="1600" dirty="0">
                <a:latin typeface="Arial"/>
                <a:cs typeface="Arial"/>
              </a:rPr>
              <a:t>DEM uses Newton’s laws of motion to determine the linear and rotational movement of particles</a:t>
            </a:r>
          </a:p>
          <a:p>
            <a:r>
              <a:rPr lang="en-US" sz="1600" dirty="0">
                <a:latin typeface="Arial"/>
                <a:cs typeface="Arial"/>
              </a:rPr>
              <a:t>GPU-based (high performance compared to CPU equivalent)</a:t>
            </a:r>
          </a:p>
          <a:p>
            <a:r>
              <a:rPr lang="en-US" sz="1600" dirty="0">
                <a:latin typeface="Arial"/>
                <a:cs typeface="Arial"/>
              </a:rPr>
              <a:t>A major assumption in DEM is that particles are permitted to have small amounts of intersection at points of contact (u</a:t>
            </a:r>
            <a:r>
              <a:rPr lang="en-US" sz="1600" baseline="-25000" dirty="0">
                <a:latin typeface="Arial"/>
                <a:cs typeface="Arial"/>
              </a:rPr>
              <a:t>n</a:t>
            </a:r>
            <a:r>
              <a:rPr lang="en-US" sz="1600" dirty="0">
                <a:latin typeface="Arial"/>
                <a:cs typeface="Arial"/>
              </a:rPr>
              <a:t>)</a:t>
            </a:r>
          </a:p>
          <a:p>
            <a:r>
              <a:rPr lang="en-US" sz="1600" dirty="0">
                <a:latin typeface="Arial"/>
                <a:cs typeface="Arial"/>
              </a:rPr>
              <a:t>This intersection is then used to compute the normal and tangential (friction) forces between particles using a spring-dashpot mechanism</a:t>
            </a:r>
          </a:p>
          <a:p>
            <a:r>
              <a:rPr lang="en-US" sz="1600" dirty="0">
                <a:latin typeface="Arial"/>
                <a:cs typeface="Arial"/>
              </a:rPr>
              <a:t>Another assumption is that all pebbles have the same density which is an average between fuel and moderator pebbles</a:t>
            </a:r>
          </a:p>
          <a:p>
            <a:r>
              <a:rPr lang="en-US" sz="1600" dirty="0">
                <a:latin typeface="Arial"/>
                <a:cs typeface="Arial"/>
              </a:rPr>
              <a:t>To accelerate the simulation, pebbles are dropped as "sheets" into the vessel, with positions within the sheet randomly assigned.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6AFEE-234E-9AC6-2FAF-AD2E8B8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1EEFD3-1292-91E8-8676-199002BE3489}"/>
              </a:ext>
            </a:extLst>
          </p:cNvPr>
          <p:cNvSpPr txBox="1"/>
          <p:nvPr/>
        </p:nvSpPr>
        <p:spPr>
          <a:xfrm>
            <a:off x="9643573" y="5248894"/>
            <a:ext cx="2399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David Reger, et </a:t>
            </a:r>
            <a:r>
              <a:rPr lang="en-US" sz="1000" dirty="0" err="1"/>
              <a:t>al.,”Discrete</a:t>
            </a:r>
            <a:r>
              <a:rPr lang="en-US" sz="1000" dirty="0"/>
              <a:t> element simulation of Pebble Bed Reactors on graphics processing units,” Ann. </a:t>
            </a:r>
            <a:r>
              <a:rPr lang="en-US" sz="1000" dirty="0" err="1"/>
              <a:t>Nuc</a:t>
            </a:r>
            <a:r>
              <a:rPr lang="en-US" sz="1000" dirty="0"/>
              <a:t>. </a:t>
            </a:r>
            <a:r>
              <a:rPr lang="en-US" sz="1000" dirty="0" err="1"/>
              <a:t>Ene.,Vol</a:t>
            </a:r>
            <a:r>
              <a:rPr lang="en-US" sz="1000" dirty="0"/>
              <a:t>. 190, 2023.</a:t>
            </a:r>
          </a:p>
        </p:txBody>
      </p:sp>
      <p:pic>
        <p:nvPicPr>
          <p:cNvPr id="7" name="animation_test_4_mov">
            <a:hlinkClick r:id="" action="ppaction://media"/>
            <a:extLst>
              <a:ext uri="{FF2B5EF4-FFF2-40B4-BE49-F238E27FC236}">
                <a16:creationId xmlns:a16="http://schemas.microsoft.com/office/drawing/2014/main" id="{8D341576-CC86-9F80-96D5-DFB5F7E82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5004981" y="1880048"/>
            <a:ext cx="6324601" cy="284821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FB68CA-9A28-E34D-1D9C-69E8C8EEF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87088"/>
              </p:ext>
            </p:extLst>
          </p:nvPr>
        </p:nvGraphicFramePr>
        <p:xfrm>
          <a:off x="1478508" y="4685730"/>
          <a:ext cx="3559786" cy="19098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11104">
                  <a:extLst>
                    <a:ext uri="{9D8B030D-6E8A-4147-A177-3AD203B41FA5}">
                      <a16:colId xmlns:a16="http://schemas.microsoft.com/office/drawing/2014/main" val="2948333779"/>
                    </a:ext>
                  </a:extLst>
                </a:gridCol>
                <a:gridCol w="1148682">
                  <a:extLst>
                    <a:ext uri="{9D8B030D-6E8A-4147-A177-3AD203B41FA5}">
                      <a16:colId xmlns:a16="http://schemas.microsoft.com/office/drawing/2014/main" val="222469280"/>
                    </a:ext>
                  </a:extLst>
                </a:gridCol>
              </a:tblGrid>
              <a:tr h="318315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907016"/>
                  </a:ext>
                </a:extLst>
              </a:tr>
              <a:tr h="318315">
                <a:tc>
                  <a:txBody>
                    <a:bodyPr/>
                    <a:lstStyle/>
                    <a:p>
                      <a:r>
                        <a:rPr lang="en-US" sz="1400" dirty="0"/>
                        <a:t>Sphere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1.736 g/cc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294405"/>
                  </a:ext>
                </a:extLst>
              </a:tr>
              <a:tr h="318315">
                <a:tc>
                  <a:txBody>
                    <a:bodyPr/>
                    <a:lstStyle/>
                    <a:p>
                      <a:r>
                        <a:rPr lang="en-US" sz="1400" dirty="0"/>
                        <a:t>Elastic Modulus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 </a:t>
                      </a:r>
                      <a:r>
                        <a:rPr lang="en-US" sz="1400" err="1"/>
                        <a:t>GPa</a:t>
                      </a:r>
                      <a:endParaRPr lang="en-US" sz="1400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972416"/>
                  </a:ext>
                </a:extLst>
              </a:tr>
              <a:tr h="318315">
                <a:tc>
                  <a:txBody>
                    <a:bodyPr/>
                    <a:lstStyle/>
                    <a:p>
                      <a:r>
                        <a:rPr lang="en-US" sz="1400" dirty="0"/>
                        <a:t>Poisson's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055713"/>
                  </a:ext>
                </a:extLst>
              </a:tr>
              <a:tr h="318315">
                <a:tc>
                  <a:txBody>
                    <a:bodyPr/>
                    <a:lstStyle/>
                    <a:p>
                      <a:r>
                        <a:rPr lang="en-US" sz="1400" dirty="0"/>
                        <a:t>Sliding Friction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172866"/>
                  </a:ext>
                </a:extLst>
              </a:tr>
              <a:tr h="318315">
                <a:tc>
                  <a:txBody>
                    <a:bodyPr/>
                    <a:lstStyle/>
                    <a:p>
                      <a:r>
                        <a:rPr lang="en-US" sz="1400" dirty="0"/>
                        <a:t>Rolling Friction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359396"/>
                  </a:ext>
                </a:extLst>
              </a:tr>
            </a:tbl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D74D085C-83D6-4136-041C-27163D50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54" y="432243"/>
            <a:ext cx="2218660" cy="198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8894BB1-35EE-47E9-2E79-1B6F8E55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689" y="2530329"/>
            <a:ext cx="2122625" cy="24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41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32380-B01D-A657-395C-ABA6E223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Verification of the Serpent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6CFEE-BFF4-46E5-BB1D-ED5C216ED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9350" y="1474222"/>
            <a:ext cx="4038600" cy="2779766"/>
          </a:xfrm>
        </p:spPr>
        <p:txBody>
          <a:bodyPr>
            <a:normAutofit/>
          </a:bodyPr>
          <a:lstStyle/>
          <a:p>
            <a:r>
              <a:rPr lang="en-US" dirty="0" err="1"/>
              <a:t>IRPhEP</a:t>
            </a:r>
            <a:r>
              <a:rPr lang="en-US" dirty="0"/>
              <a:t> Core 4 model were modeled with Serpent and compared to the published MCNP model result.</a:t>
            </a:r>
          </a:p>
          <a:p>
            <a:r>
              <a:rPr lang="en-US" dirty="0"/>
              <a:t>MCNP 6.1 </a:t>
            </a:r>
          </a:p>
          <a:p>
            <a:r>
              <a:rPr lang="en-US" dirty="0"/>
              <a:t>ENDF/B VII.1 library</a:t>
            </a:r>
          </a:p>
          <a:p>
            <a:endParaRPr lang="en-US" dirty="0"/>
          </a:p>
        </p:txBody>
      </p:sp>
      <p:pic>
        <p:nvPicPr>
          <p:cNvPr id="7" name="Content Placeholder 6" descr="A cartoon of a person&#10;&#10;AI-generated content may be incorrect.">
            <a:extLst>
              <a:ext uri="{FF2B5EF4-FFF2-40B4-BE49-F238E27FC236}">
                <a16:creationId xmlns:a16="http://schemas.microsoft.com/office/drawing/2014/main" id="{ACDD0219-9735-74AC-29CC-BE32995125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474222"/>
            <a:ext cx="4328775" cy="456404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1E8C0-6556-7252-067C-270B61151C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037A0-9E21-499E-B34D-0C1784499FD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3ADE2-0980-506A-5D42-37E7C473C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39" y="4253988"/>
            <a:ext cx="4482237" cy="143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18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Serpent k-eff Analysis for Core 4.2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475372"/>
            <a:ext cx="3146612" cy="2942719"/>
          </a:xfrm>
        </p:spPr>
        <p:txBody>
          <a:bodyPr>
            <a:normAutofit/>
          </a:bodyPr>
          <a:lstStyle/>
          <a:p>
            <a:r>
              <a:rPr lang="en-US" dirty="0"/>
              <a:t>Version 2.1.32</a:t>
            </a:r>
          </a:p>
          <a:p>
            <a:r>
              <a:rPr lang="en-US" dirty="0"/>
              <a:t>ENDF/B VII.1 XS Library</a:t>
            </a:r>
          </a:p>
          <a:p>
            <a:r>
              <a:rPr lang="en-US" dirty="0"/>
              <a:t>Run </a:t>
            </a:r>
            <a:r>
              <a:rPr lang="en-US" dirty="0" err="1"/>
              <a:t>params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500,000 n/cycle</a:t>
            </a:r>
          </a:p>
          <a:p>
            <a:pPr lvl="1"/>
            <a:r>
              <a:rPr lang="en-US" dirty="0"/>
              <a:t>300 skipped cycles</a:t>
            </a:r>
          </a:p>
          <a:p>
            <a:pPr lvl="1"/>
            <a:r>
              <a:rPr lang="en-US" dirty="0"/>
              <a:t>1000 active cycles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80C498-151A-6A40-42F1-2D59C9E879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49284" y="1128386"/>
            <a:ext cx="6160675" cy="383348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037A0-9E21-499E-B34D-0C1784499FD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033C79-E640-8313-F729-4D1D80CBF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26" y="5161454"/>
            <a:ext cx="6918187" cy="129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0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554" y="67887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Preliminary Rod Worth Analysis with Serpent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5908" y="4667377"/>
            <a:ext cx="8074892" cy="135774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Preliminary: Rod worth is calculated from the k-eff when the rod of interest is in and out while all the other rods are at their original positions. </a:t>
            </a:r>
          </a:p>
          <a:p>
            <a:r>
              <a:rPr lang="en-US" dirty="0"/>
              <a:t>Worth statistical uncertainty = 0.004$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037A0-9E21-499E-B34D-0C1784499FD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68ADFE4-0EA8-4676-1CB9-53AFBBD6D0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3113" y="1821873"/>
            <a:ext cx="10307575" cy="219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24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DFFDA-8B55-1685-3D5F-1FB31452A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XS Generation for Deterministic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EFF9D-1400-5F6D-BBB5-104F594D3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506" y="4225576"/>
            <a:ext cx="5081650" cy="2440808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Full core Serpent model</a:t>
            </a:r>
          </a:p>
          <a:p>
            <a:r>
              <a:rPr lang="en-US" dirty="0"/>
              <a:t>113 homogenized regions to cover the entire core</a:t>
            </a:r>
          </a:p>
          <a:p>
            <a:r>
              <a:rPr lang="en-US" dirty="0">
                <a:latin typeface="Arial"/>
                <a:cs typeface="Arial"/>
              </a:rPr>
              <a:t>4G/8G/14G cross-sections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A6B7A3-E912-A0BE-D344-AD861BBF16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506" y="1391193"/>
            <a:ext cx="5081650" cy="25487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722B2-F0A9-21A1-98EE-6E8D548578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7037A0-9E21-499E-B34D-0C1784499FD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3" name="Picture 12" descr="A diagram of a structure&#10;&#10;AI-generated content may be incorrect.">
            <a:extLst>
              <a:ext uri="{FF2B5EF4-FFF2-40B4-BE49-F238E27FC236}">
                <a16:creationId xmlns:a16="http://schemas.microsoft.com/office/drawing/2014/main" id="{45AAE176-0F43-1621-3DBD-E7B320A4B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197" y="1249377"/>
            <a:ext cx="4343058" cy="457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70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09D6A-8542-BAAA-9256-D01E24214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Analysis with Griffin and AGREE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46C05-E3E0-4E73-9C5C-E6F39BF38B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5462" y="1365829"/>
            <a:ext cx="5027224" cy="1674254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Griffin 2D (R-Z) and 3D core</a:t>
            </a:r>
          </a:p>
          <a:p>
            <a:pPr lvl="1"/>
            <a:r>
              <a:rPr lang="en-US" dirty="0">
                <a:latin typeface="Arial"/>
                <a:cs typeface="Arial"/>
              </a:rPr>
              <a:t>Diffusion</a:t>
            </a:r>
          </a:p>
          <a:p>
            <a:pPr lvl="1"/>
            <a:r>
              <a:rPr lang="en-US" dirty="0">
                <a:latin typeface="Arial"/>
                <a:cs typeface="Arial"/>
              </a:rPr>
              <a:t>Transport (SN)</a:t>
            </a:r>
          </a:p>
          <a:p>
            <a:r>
              <a:rPr lang="en-US" dirty="0"/>
              <a:t>AGREE 2D (R-Z) core</a:t>
            </a:r>
          </a:p>
          <a:p>
            <a:pPr lvl="1"/>
            <a:r>
              <a:rPr lang="en-US" dirty="0">
                <a:latin typeface="Arial"/>
                <a:cs typeface="Arial"/>
              </a:rPr>
              <a:t>Diffusion</a:t>
            </a:r>
          </a:p>
          <a:p>
            <a:r>
              <a:rPr lang="en-US" dirty="0">
                <a:latin typeface="Arial"/>
                <a:cs typeface="Arial"/>
              </a:rPr>
              <a:t>Lieberoth steaming correction in the core </a:t>
            </a:r>
          </a:p>
          <a:p>
            <a:r>
              <a:rPr lang="en-US" dirty="0">
                <a:latin typeface="Arial"/>
                <a:cs typeface="Arial"/>
              </a:rPr>
              <a:t>No upper cavity special treatment (air) for diffusion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5E621-6B34-89E8-66F8-77E2F093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19</a:t>
            </a:fld>
            <a:endParaRPr lang="en-US"/>
          </a:p>
        </p:txBody>
      </p:sp>
      <p:pic>
        <p:nvPicPr>
          <p:cNvPr id="16" name="Content Placeholder 15" descr="Table&#10;&#10;AI-generated content may be incorrect.">
            <a:extLst>
              <a:ext uri="{FF2B5EF4-FFF2-40B4-BE49-F238E27FC236}">
                <a16:creationId xmlns:a16="http://schemas.microsoft.com/office/drawing/2014/main" id="{C58B88BC-6E09-37DE-1D24-98B4AAC5EC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62686" y="1365829"/>
            <a:ext cx="5815521" cy="39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38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1BDB9-55F8-95E8-D994-46244E93A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HTR-PROTEUS Benchmark Improvement Effort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D910E-8A55-6BAC-05AA-1C488F5D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2FD1E4C-D040-1863-33AE-6F2E283D7CEF}"/>
              </a:ext>
            </a:extLst>
          </p:cNvPr>
          <p:cNvSpPr/>
          <p:nvPr/>
        </p:nvSpPr>
        <p:spPr>
          <a:xfrm>
            <a:off x="155020" y="1327702"/>
            <a:ext cx="4684609" cy="235219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Consolidation</a:t>
            </a:r>
          </a:p>
          <a:p>
            <a:pPr algn="ctr"/>
            <a:r>
              <a:rPr lang="en-US" sz="2000" dirty="0"/>
              <a:t>CRIT portions of </a:t>
            </a:r>
            <a:r>
              <a:rPr lang="en-US" sz="2000" u="sng" dirty="0"/>
              <a:t>4</a:t>
            </a:r>
            <a:r>
              <a:rPr lang="en-US" sz="2000" dirty="0"/>
              <a:t> </a:t>
            </a:r>
            <a:r>
              <a:rPr lang="en-US" sz="2000" dirty="0" err="1"/>
              <a:t>IRPhEPs</a:t>
            </a:r>
            <a:r>
              <a:rPr lang="en-US" sz="2000" dirty="0"/>
              <a:t> into </a:t>
            </a:r>
            <a:r>
              <a:rPr lang="en-US" sz="2000" u="sng" dirty="0"/>
              <a:t>1</a:t>
            </a:r>
            <a:r>
              <a:rPr lang="en-US" sz="2000" dirty="0"/>
              <a:t> ICSBEP report IEU-COMP-THERM-TBD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CAAC72-447D-A753-12CB-C78144E80016}"/>
              </a:ext>
            </a:extLst>
          </p:cNvPr>
          <p:cNvSpPr/>
          <p:nvPr/>
        </p:nvSpPr>
        <p:spPr>
          <a:xfrm>
            <a:off x="4839629" y="1035938"/>
            <a:ext cx="7297301" cy="40847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Improvements</a:t>
            </a:r>
          </a:p>
          <a:p>
            <a:pPr algn="ctr"/>
            <a:r>
              <a:rPr lang="en-US" sz="2000" dirty="0"/>
              <a:t>- quality of uncertainty evaluation </a:t>
            </a:r>
          </a:p>
          <a:p>
            <a:pPr algn="ctr"/>
            <a:r>
              <a:rPr lang="en-US" sz="2000" dirty="0"/>
              <a:t>- better address uncertainties in mass, density, and composition w. modern M&amp;S tools</a:t>
            </a:r>
          </a:p>
          <a:p>
            <a:pPr algn="ctr"/>
            <a:r>
              <a:rPr lang="en-US" sz="2000" dirty="0"/>
              <a:t>- adjoint sensitivity analysis via </a:t>
            </a:r>
            <a:r>
              <a:rPr lang="en-US" sz="2000" dirty="0" err="1"/>
              <a:t>ksen</a:t>
            </a:r>
            <a:r>
              <a:rPr lang="en-US" sz="2000" dirty="0"/>
              <a:t> card MCNP</a:t>
            </a:r>
          </a:p>
          <a:p>
            <a:pPr algn="ctr"/>
            <a:r>
              <a:rPr lang="en-US" sz="2000" dirty="0"/>
              <a:t>- reduced statistical uncertainties</a:t>
            </a:r>
          </a:p>
          <a:p>
            <a:pPr algn="ctr"/>
            <a:r>
              <a:rPr lang="en-US" sz="2000" dirty="0"/>
              <a:t>- better address uncertainties in random TRISO and pebble placement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13244B-2DAD-D6E0-F6A6-A6BEE028C687}"/>
              </a:ext>
            </a:extLst>
          </p:cNvPr>
          <p:cNvSpPr/>
          <p:nvPr/>
        </p:nvSpPr>
        <p:spPr>
          <a:xfrm>
            <a:off x="710517" y="4066052"/>
            <a:ext cx="5435458" cy="26093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Investigation</a:t>
            </a:r>
          </a:p>
          <a:p>
            <a:r>
              <a:rPr lang="en-US" sz="2000" dirty="0"/>
              <a:t>- solutions from deterministic tools</a:t>
            </a:r>
          </a:p>
          <a:p>
            <a:r>
              <a:rPr lang="en-US" sz="2000" dirty="0"/>
              <a:t>- impact of newer nuclear data libraries and TSLs</a:t>
            </a:r>
          </a:p>
          <a:p>
            <a:r>
              <a:rPr lang="en-US" sz="2000" dirty="0"/>
              <a:t>- identify, and if possible, evaluate, </a:t>
            </a:r>
            <a:r>
              <a:rPr lang="en-US" sz="2000" u="sng" dirty="0"/>
              <a:t>subcritical measurement 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455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39FC-5499-AD45-9616-DC2D9A45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558603"/>
            <a:ext cx="10415648" cy="508197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69C45-A96F-D543-B46B-0B41C07A3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205" y="1262743"/>
            <a:ext cx="10325594" cy="2721429"/>
          </a:xfrm>
        </p:spPr>
        <p:txBody>
          <a:bodyPr/>
          <a:lstStyle/>
          <a:p>
            <a:r>
              <a:rPr lang="en-US" sz="2000" dirty="0"/>
              <a:t>Started integration of the ICSBEP report IEU-COMP-THERM-TBD</a:t>
            </a:r>
          </a:p>
          <a:p>
            <a:r>
              <a:rPr lang="en-US" sz="2000" dirty="0"/>
              <a:t>Initial results show that MCNP and Serpent agree within 10 </a:t>
            </a:r>
            <a:r>
              <a:rPr lang="en-US" sz="2000" dirty="0" err="1"/>
              <a:t>pcm</a:t>
            </a:r>
            <a:r>
              <a:rPr lang="en-US" sz="2000" dirty="0"/>
              <a:t> for current </a:t>
            </a:r>
            <a:r>
              <a:rPr lang="en-US" sz="2000" dirty="0" err="1"/>
              <a:t>IRPhEP</a:t>
            </a:r>
            <a:r>
              <a:rPr lang="en-US" sz="2000" dirty="0"/>
              <a:t> Core 4 model</a:t>
            </a:r>
          </a:p>
          <a:p>
            <a:r>
              <a:rPr lang="en-US" sz="2000" dirty="0"/>
              <a:t>Pebble packing with Project Chrono provides a lower uncertainty in </a:t>
            </a:r>
            <a:r>
              <a:rPr lang="en-US" sz="2000" dirty="0" err="1"/>
              <a:t>k</a:t>
            </a:r>
            <a:r>
              <a:rPr lang="en-US" sz="2000" baseline="-25000" dirty="0" err="1"/>
              <a:t>eff</a:t>
            </a:r>
            <a:r>
              <a:rPr lang="en-US" sz="2000" dirty="0"/>
              <a:t> &amp; improved C/E</a:t>
            </a:r>
          </a:p>
          <a:p>
            <a:r>
              <a:rPr lang="en-US" sz="2000" dirty="0"/>
              <a:t>Minor updates to sensitivity analysis</a:t>
            </a:r>
          </a:p>
          <a:p>
            <a:r>
              <a:rPr lang="en-US" sz="2000" dirty="0"/>
              <a:t>Further investigate the effect from</a:t>
            </a:r>
          </a:p>
          <a:p>
            <a:pPr lvl="1"/>
            <a:r>
              <a:rPr lang="en-US" sz="2000" dirty="0"/>
              <a:t>top aluminum safety ring</a:t>
            </a:r>
          </a:p>
          <a:p>
            <a:pPr lvl="1"/>
            <a:r>
              <a:rPr lang="en-US" sz="2000" dirty="0"/>
              <a:t>newer nuclear data libraries (TSLs &amp; SANS data)</a:t>
            </a:r>
          </a:p>
          <a:p>
            <a:r>
              <a:rPr lang="en-US" sz="2000" dirty="0"/>
              <a:t>Perform additional sensitivity analysis</a:t>
            </a:r>
          </a:p>
          <a:p>
            <a:r>
              <a:rPr lang="en-US" sz="2000" dirty="0"/>
              <a:t>Identify, and if possible, evaluate, subcritical measurement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927AD-8EE3-BD4E-AAAB-6DDB3E3F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A black and red logo&#10;&#10;AI-generated content may be incorrect.">
            <a:extLst>
              <a:ext uri="{FF2B5EF4-FFF2-40B4-BE49-F238E27FC236}">
                <a16:creationId xmlns:a16="http://schemas.microsoft.com/office/drawing/2014/main" id="{5D5BE972-9D21-D8CB-E0A9-022DC4642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47" y="5562965"/>
            <a:ext cx="4461711" cy="12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72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117D-F104-E8B8-0786-E3EF80EC1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242BC-39E7-1188-5697-7A89988A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558603"/>
            <a:ext cx="10415648" cy="508197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5E609-4952-9F65-6B64-82D60A39F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1" y="1482437"/>
            <a:ext cx="9841675" cy="2721429"/>
          </a:xfrm>
        </p:spPr>
        <p:txBody>
          <a:bodyPr/>
          <a:lstStyle/>
          <a:p>
            <a:r>
              <a:rPr lang="en-US" sz="2000" dirty="0"/>
              <a:t>We would like to thank the following for their support</a:t>
            </a:r>
          </a:p>
          <a:p>
            <a:pPr lvl="1"/>
            <a:r>
              <a:rPr lang="en-US" sz="2000" dirty="0"/>
              <a:t>Zachary Bevans (INL intern)</a:t>
            </a:r>
          </a:p>
          <a:p>
            <a:pPr lvl="1"/>
            <a:r>
              <a:rPr lang="en-US" sz="2000" dirty="0"/>
              <a:t>Spencer Ercanbrack (INL intern)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805E1-DC53-E4DD-C0B5-344CE564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A black and red logo&#10;&#10;AI-generated content may be incorrect.">
            <a:extLst>
              <a:ext uri="{FF2B5EF4-FFF2-40B4-BE49-F238E27FC236}">
                <a16:creationId xmlns:a16="http://schemas.microsoft.com/office/drawing/2014/main" id="{23E79A51-5226-0C08-0C6C-844CC3A26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47" y="5562965"/>
            <a:ext cx="4461711" cy="12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43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45B8-C2FB-A15C-C27D-D7EB82FC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726" y="2420203"/>
            <a:ext cx="4251365" cy="1008797"/>
          </a:xfrm>
        </p:spPr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28891-C312-A35F-3F68-49D6CA80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10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3D0A1-06AA-DAF7-0637-903508923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30BBC-1351-A3D6-EB4B-C5E379025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Griffin 3D Core Model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4053F-E042-9B8D-CF57-7D9574A5C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 descr="A picture containing cup, dark, light&#10;&#10;AI-generated content may be incorrect.">
            <a:extLst>
              <a:ext uri="{FF2B5EF4-FFF2-40B4-BE49-F238E27FC236}">
                <a16:creationId xmlns:a16="http://schemas.microsoft.com/office/drawing/2014/main" id="{73AEF901-B757-6640-0CC4-01A092797E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31" t="7823" r="18721" b="567"/>
          <a:stretch>
            <a:fillRect/>
          </a:stretch>
        </p:blipFill>
        <p:spPr>
          <a:xfrm>
            <a:off x="4624215" y="1399592"/>
            <a:ext cx="3248163" cy="4043275"/>
          </a:xfrm>
          <a:prstGeom prst="rect">
            <a:avLst/>
          </a:prstGeom>
        </p:spPr>
      </p:pic>
      <p:pic>
        <p:nvPicPr>
          <p:cNvPr id="11" name="Picture 10" descr="A picture containing icon&#10;&#10;AI-generated content may be incorrect.">
            <a:extLst>
              <a:ext uri="{FF2B5EF4-FFF2-40B4-BE49-F238E27FC236}">
                <a16:creationId xmlns:a16="http://schemas.microsoft.com/office/drawing/2014/main" id="{3EC84E4B-1ADF-ED86-CAE2-77B3B1FA54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57" t="8145" r="18628"/>
          <a:stretch>
            <a:fillRect/>
          </a:stretch>
        </p:blipFill>
        <p:spPr>
          <a:xfrm>
            <a:off x="8434214" y="1399591"/>
            <a:ext cx="3139335" cy="4044507"/>
          </a:xfrm>
          <a:prstGeom prst="rect">
            <a:avLst/>
          </a:prstGeom>
        </p:spPr>
      </p:pic>
      <p:pic>
        <p:nvPicPr>
          <p:cNvPr id="18" name="Picture 17" descr="A picture containing chart&#10;&#10;AI-generated content may be incorrect.">
            <a:extLst>
              <a:ext uri="{FF2B5EF4-FFF2-40B4-BE49-F238E27FC236}">
                <a16:creationId xmlns:a16="http://schemas.microsoft.com/office/drawing/2014/main" id="{AFEC54C3-7FD2-E68A-4175-EBD4D4F96D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61" t="5070" r="22760" b="175"/>
          <a:stretch>
            <a:fillRect/>
          </a:stretch>
        </p:blipFill>
        <p:spPr>
          <a:xfrm>
            <a:off x="691531" y="1407366"/>
            <a:ext cx="3106396" cy="40464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7966D9-16AC-29FD-C685-98734313C8A6}"/>
              </a:ext>
            </a:extLst>
          </p:cNvPr>
          <p:cNvSpPr txBox="1"/>
          <p:nvPr/>
        </p:nvSpPr>
        <p:spPr>
          <a:xfrm>
            <a:off x="1485123" y="5590590"/>
            <a:ext cx="150845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Material mesh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33DD18-B694-77E4-DBA8-970B633FCA2B}"/>
              </a:ext>
            </a:extLst>
          </p:cNvPr>
          <p:cNvSpPr txBox="1"/>
          <p:nvPr/>
        </p:nvSpPr>
        <p:spPr>
          <a:xfrm>
            <a:off x="5124061" y="5590590"/>
            <a:ext cx="223934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Fast scalar flux (G=1)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9F2469-40AD-066E-98A5-7EE1DCD7D4DB}"/>
              </a:ext>
            </a:extLst>
          </p:cNvPr>
          <p:cNvSpPr txBox="1"/>
          <p:nvPr/>
        </p:nvSpPr>
        <p:spPr>
          <a:xfrm>
            <a:off x="8941836" y="5536161"/>
            <a:ext cx="251149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Thermal scalar flux (G=8)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36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35E-B701-7919-B7EC-721ECAE4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Packing Fractions (PFs)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BDE5C-B974-A356-8ADD-9344B09D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C:\John Bess\INL\IRPhEP\HTR-PROTEUS\figures\new figures 9-28-2011\97-1.jpg">
            <a:extLst>
              <a:ext uri="{FF2B5EF4-FFF2-40B4-BE49-F238E27FC236}">
                <a16:creationId xmlns:a16="http://schemas.microsoft.com/office/drawing/2014/main" id="{E93FEA64-DF28-DF77-EAE7-353FD82B3D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448" y="1378851"/>
            <a:ext cx="3975546" cy="2516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323B97-C5B5-7618-9E5E-9A16AC4AD9BD}"/>
              </a:ext>
            </a:extLst>
          </p:cNvPr>
          <p:cNvSpPr/>
          <p:nvPr/>
        </p:nvSpPr>
        <p:spPr>
          <a:xfrm>
            <a:off x="3603339" y="1352259"/>
            <a:ext cx="942886" cy="3841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None/>
            </a:pPr>
            <a:r>
              <a:rPr lang="en-US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HCP</a:t>
            </a:r>
          </a:p>
        </p:txBody>
      </p:sp>
      <p:pic>
        <p:nvPicPr>
          <p:cNvPr id="8" name="Picture 7" descr="C:\John Bess\INL\IRPhEP\HTR-PROTEUS\figures\new figures 9-28-2011\97-2.jpg">
            <a:extLst>
              <a:ext uri="{FF2B5EF4-FFF2-40B4-BE49-F238E27FC236}">
                <a16:creationId xmlns:a16="http://schemas.microsoft.com/office/drawing/2014/main" id="{16112F98-5393-504E-5FFC-1592A68F02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448" y="4177332"/>
            <a:ext cx="2923770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6F070A-D16D-9165-BD30-7ACEE8002B87}"/>
              </a:ext>
            </a:extLst>
          </p:cNvPr>
          <p:cNvSpPr/>
          <p:nvPr/>
        </p:nvSpPr>
        <p:spPr>
          <a:xfrm>
            <a:off x="2051333" y="4061657"/>
            <a:ext cx="1460656" cy="3841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None/>
            </a:pPr>
            <a:r>
              <a:rPr lang="en-US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CHPOP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9D3B45-1B31-D38C-7775-F34035A14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874" y="1739901"/>
            <a:ext cx="6379925" cy="4351338"/>
          </a:xfrm>
        </p:spPr>
        <p:txBody>
          <a:bodyPr/>
          <a:lstStyle/>
          <a:p>
            <a:r>
              <a:rPr lang="en-US" dirty="0"/>
              <a:t>Hexagonal Close Packed (HCP)</a:t>
            </a:r>
          </a:p>
          <a:p>
            <a:pPr lvl="1"/>
            <a:r>
              <a:rPr lang="en-US" dirty="0"/>
              <a:t>0.7405 theoretical PF (away from edges)</a:t>
            </a:r>
          </a:p>
          <a:p>
            <a:pPr lvl="1"/>
            <a:r>
              <a:rPr lang="en-US" dirty="0"/>
              <a:t>~0.692 core-averaged PF</a:t>
            </a:r>
          </a:p>
          <a:p>
            <a:pPr lvl="1"/>
            <a:r>
              <a:rPr lang="en-US" dirty="0"/>
              <a:t>Worst case for shipping/storage accidents</a:t>
            </a:r>
          </a:p>
          <a:p>
            <a:r>
              <a:rPr lang="en-US" dirty="0"/>
              <a:t>Random Packing</a:t>
            </a:r>
          </a:p>
          <a:p>
            <a:pPr lvl="1"/>
            <a:r>
              <a:rPr lang="en-US" dirty="0"/>
              <a:t>~0.61 PF</a:t>
            </a:r>
          </a:p>
          <a:p>
            <a:pPr lvl="1"/>
            <a:r>
              <a:rPr lang="en-US" dirty="0"/>
              <a:t>Real world is between 0.60 and 0.64</a:t>
            </a:r>
          </a:p>
          <a:p>
            <a:r>
              <a:rPr lang="en-US" dirty="0"/>
              <a:t>Columnar Hexagonal Point-On-Point (CHPOP)</a:t>
            </a:r>
          </a:p>
          <a:p>
            <a:pPr lvl="1"/>
            <a:r>
              <a:rPr lang="en-US" dirty="0"/>
              <a:t>0.6046 theoretical PF (away from edges)</a:t>
            </a:r>
          </a:p>
          <a:p>
            <a:pPr lvl="1"/>
            <a:r>
              <a:rPr lang="en-US" dirty="0"/>
              <a:t>0.5835 core-averaged PF</a:t>
            </a:r>
          </a:p>
          <a:p>
            <a:pPr lvl="1"/>
            <a:r>
              <a:rPr lang="en-US" dirty="0"/>
              <a:t>Best representation of real world using known pebble locations</a:t>
            </a:r>
          </a:p>
        </p:txBody>
      </p:sp>
    </p:spTree>
    <p:extLst>
      <p:ext uri="{BB962C8B-B14F-4D97-AF65-F5344CB8AC3E}">
        <p14:creationId xmlns:p14="http://schemas.microsoft.com/office/powerpoint/2010/main" val="2442833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783806" y="904346"/>
            <a:ext cx="5315267" cy="50493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D479D-C3B0-460B-8A77-7CB71AE5F21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1E7B0B-BB1F-68D1-5207-56F169ABB78A}"/>
              </a:ext>
            </a:extLst>
          </p:cNvPr>
          <p:cNvGrpSpPr/>
          <p:nvPr/>
        </p:nvGrpSpPr>
        <p:grpSpPr>
          <a:xfrm>
            <a:off x="361633" y="814040"/>
            <a:ext cx="6317947" cy="5934458"/>
            <a:chOff x="-297702" y="904346"/>
            <a:chExt cx="8317361" cy="82149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53A159-FC3E-667C-90F1-1C1287A90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97702" y="904346"/>
              <a:ext cx="8317361" cy="821495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89E51EE-4E9D-7045-E957-9A71BB541A6D}"/>
                </a:ext>
              </a:extLst>
            </p:cNvPr>
            <p:cNvSpPr/>
            <p:nvPr/>
          </p:nvSpPr>
          <p:spPr>
            <a:xfrm rot="6688974">
              <a:off x="5240927" y="5130735"/>
              <a:ext cx="334537" cy="58525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AE6FB4-AF52-A2E7-7F26-8CDA826C529B}"/>
                </a:ext>
              </a:extLst>
            </p:cNvPr>
            <p:cNvSpPr/>
            <p:nvPr/>
          </p:nvSpPr>
          <p:spPr>
            <a:xfrm rot="2005706">
              <a:off x="4330336" y="2795167"/>
              <a:ext cx="334537" cy="58525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0E66E29-D24E-54EA-BB99-FBCC9EE6387B}"/>
                </a:ext>
              </a:extLst>
            </p:cNvPr>
            <p:cNvSpPr/>
            <p:nvPr/>
          </p:nvSpPr>
          <p:spPr>
            <a:xfrm rot="12083797">
              <a:off x="2962436" y="6061392"/>
              <a:ext cx="334537" cy="58525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AB25548-E1EC-8E29-7D54-E58E86A32427}"/>
                </a:ext>
              </a:extLst>
            </p:cNvPr>
            <p:cNvSpPr/>
            <p:nvPr/>
          </p:nvSpPr>
          <p:spPr>
            <a:xfrm rot="6688974">
              <a:off x="1975757" y="3737509"/>
              <a:ext cx="334537" cy="58525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Configuration </a:t>
            </a:r>
          </a:p>
        </p:txBody>
      </p:sp>
    </p:spTree>
    <p:extLst>
      <p:ext uri="{BB962C8B-B14F-4D97-AF65-F5344CB8AC3E}">
        <p14:creationId xmlns:p14="http://schemas.microsoft.com/office/powerpoint/2010/main" val="2520600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7F51-6404-D064-CA24-A2DC9F28A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Configurations (Revising Core 4 </a:t>
            </a:r>
            <a:r>
              <a:rPr lang="en-US" dirty="0">
                <a:sym typeface="Wingdings" pitchFamily="2" charset="2"/>
              </a:rPr>
              <a:t> 4.2 &amp; 4.3)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C3F1AA-94A3-27EE-C582-C0739B9FF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0273"/>
          <a:stretch>
            <a:fillRect/>
          </a:stretch>
        </p:blipFill>
        <p:spPr>
          <a:xfrm>
            <a:off x="938150" y="1205875"/>
            <a:ext cx="8491599" cy="54376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0B5D8-F0E8-3CB8-85B8-D2F5BCCB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4</a:t>
            </a:fld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32B5EC9D-46A8-7210-C63E-1382C5C78F6E}"/>
              </a:ext>
            </a:extLst>
          </p:cNvPr>
          <p:cNvSpPr/>
          <p:nvPr/>
        </p:nvSpPr>
        <p:spPr>
          <a:xfrm>
            <a:off x="155020" y="3463041"/>
            <a:ext cx="580962" cy="5715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2C0D63-56DC-E61B-15C3-2C3D971574B8}"/>
              </a:ext>
            </a:extLst>
          </p:cNvPr>
          <p:cNvSpPr/>
          <p:nvPr/>
        </p:nvSpPr>
        <p:spPr>
          <a:xfrm>
            <a:off x="9778452" y="1393830"/>
            <a:ext cx="2177328" cy="1708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solidFill>
                  <a:schemeClr val="accent4"/>
                </a:solidFill>
              </a:rPr>
              <a:t>Hexagonal Close Packed</a:t>
            </a:r>
            <a:endParaRPr lang="en-US" sz="3500" b="1" dirty="0">
              <a:ln/>
              <a:solidFill>
                <a:schemeClr val="accent4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8EAFDA-F749-1D83-860E-16BE280B9349}"/>
              </a:ext>
            </a:extLst>
          </p:cNvPr>
          <p:cNvSpPr/>
          <p:nvPr/>
        </p:nvSpPr>
        <p:spPr>
          <a:xfrm>
            <a:off x="9631916" y="4611231"/>
            <a:ext cx="2560083" cy="224676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Columnar Hexagonal Point-On-Point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FDB49F-15FA-42D4-766C-B4C553D71C52}"/>
              </a:ext>
            </a:extLst>
          </p:cNvPr>
          <p:cNvSpPr/>
          <p:nvPr/>
        </p:nvSpPr>
        <p:spPr>
          <a:xfrm>
            <a:off x="10120556" y="3403599"/>
            <a:ext cx="174759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Random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E25B5E-864B-4049-87D0-07A89AA1A05D}"/>
              </a:ext>
            </a:extLst>
          </p:cNvPr>
          <p:cNvSpPr/>
          <p:nvPr/>
        </p:nvSpPr>
        <p:spPr>
          <a:xfrm>
            <a:off x="9336384" y="1393830"/>
            <a:ext cx="6078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chemeClr val="accent4"/>
                </a:solidFill>
              </a:rPr>
              <a:t>}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419794-5D5D-870A-A794-BDBDB2276C83}"/>
              </a:ext>
            </a:extLst>
          </p:cNvPr>
          <p:cNvSpPr/>
          <p:nvPr/>
        </p:nvSpPr>
        <p:spPr>
          <a:xfrm>
            <a:off x="9205672" y="4581434"/>
            <a:ext cx="748923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800" b="1" dirty="0">
                <a:ln/>
                <a:solidFill>
                  <a:schemeClr val="accent4"/>
                </a:solidFill>
              </a:rPr>
              <a:t>}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3CC9C-68EF-F1E9-1477-1CE912D524EA}"/>
              </a:ext>
            </a:extLst>
          </p:cNvPr>
          <p:cNvSpPr/>
          <p:nvPr/>
        </p:nvSpPr>
        <p:spPr>
          <a:xfrm>
            <a:off x="9327987" y="2903071"/>
            <a:ext cx="6078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chemeClr val="accent4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992086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A7D66-024A-7C5B-6CFE-A2385312A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in Original HTR-PROTEUS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8A3E0-875D-D93D-C586-ECF5EA143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1" y="1567399"/>
            <a:ext cx="10415649" cy="4351338"/>
          </a:xfrm>
        </p:spPr>
        <p:txBody>
          <a:bodyPr/>
          <a:lstStyle/>
          <a:p>
            <a:r>
              <a:rPr lang="en-US" sz="2800" dirty="0"/>
              <a:t>Limited computing resources to evaluate all uncertainties in detail</a:t>
            </a:r>
          </a:p>
          <a:p>
            <a:r>
              <a:rPr lang="en-US" sz="2800" dirty="0"/>
              <a:t>Any uncertainties not unique to a given subset of configurations was not evaluated if the evaluated uncertainty in Cores 1, 1A, 2, and 3 had a 1</a:t>
            </a:r>
            <a:r>
              <a:rPr lang="en-US" sz="2800" dirty="0">
                <a:latin typeface="Symbol" pitchFamily="2" charset="2"/>
              </a:rPr>
              <a:t>s</a:t>
            </a:r>
            <a:r>
              <a:rPr lang="en-US" sz="2800" dirty="0"/>
              <a:t> in </a:t>
            </a:r>
            <a:r>
              <a:rPr lang="en-US" sz="2800" i="1" dirty="0" err="1">
                <a:latin typeface="Symbol" pitchFamily="2" charset="2"/>
              </a:rPr>
              <a:t>D</a:t>
            </a:r>
            <a:r>
              <a:rPr lang="en-US" sz="2800" i="1" dirty="0" err="1"/>
              <a:t>k</a:t>
            </a:r>
            <a:r>
              <a:rPr lang="en-US" sz="2800" i="1" baseline="-25000" dirty="0" err="1"/>
              <a:t>eff</a:t>
            </a:r>
            <a:r>
              <a:rPr lang="en-US" sz="2800" dirty="0"/>
              <a:t> value </a:t>
            </a:r>
            <a:r>
              <a:rPr lang="en-US" sz="2800" dirty="0">
                <a:sym typeface="Symbol" pitchFamily="2" charset="2"/>
              </a:rPr>
              <a:t></a:t>
            </a:r>
            <a:r>
              <a:rPr lang="en-US" sz="2800" dirty="0"/>
              <a:t>0.00030.</a:t>
            </a:r>
          </a:p>
          <a:p>
            <a:pPr lvl="1"/>
            <a:r>
              <a:rPr lang="en-US" sz="2800" dirty="0"/>
              <a:t>The MCNP statistical uncertainty was ~0.00010</a:t>
            </a:r>
          </a:p>
          <a:p>
            <a:pPr lvl="1"/>
            <a:r>
              <a:rPr lang="en-US" sz="2800" dirty="0"/>
              <a:t>Dominant uncertainties (i.e. &gt; 100 </a:t>
            </a:r>
            <a:r>
              <a:rPr lang="en-US" sz="2800" dirty="0" err="1"/>
              <a:t>pcm</a:t>
            </a:r>
            <a:r>
              <a:rPr lang="en-US" sz="2800" dirty="0"/>
              <a:t>) were radial reflector graphite density and composition, and </a:t>
            </a:r>
            <a:r>
              <a:rPr lang="en-US" sz="2800" baseline="30000" dirty="0"/>
              <a:t>235</a:t>
            </a:r>
            <a:r>
              <a:rPr lang="en-US" sz="2800" dirty="0"/>
              <a:t>U enrichment</a:t>
            </a:r>
          </a:p>
          <a:p>
            <a:r>
              <a:rPr lang="en-US" sz="2800" dirty="0"/>
              <a:t>Composition and impurity uncertainties were evaluated using min/max of the primary alloy constituent or estimation of an equivalent boron content (EBC)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96C0C-E240-C834-DACF-D073836F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9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F75F9-9C6F-A32D-BC78-6B25A18B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Revised MCNP 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AA351-CAB6-4BB1-88F3-2C53BA8D0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151" y="1567399"/>
            <a:ext cx="10415649" cy="4351338"/>
          </a:xfrm>
        </p:spPr>
        <p:txBody>
          <a:bodyPr/>
          <a:lstStyle/>
          <a:p>
            <a:r>
              <a:rPr lang="en-US" sz="2800" dirty="0"/>
              <a:t>MCNP statistical uncertainty 1</a:t>
            </a:r>
            <a:r>
              <a:rPr lang="en-US" sz="2800" dirty="0">
                <a:latin typeface="Symbol" pitchFamily="2" charset="2"/>
              </a:rPr>
              <a:t>s</a:t>
            </a:r>
            <a:r>
              <a:rPr lang="en-US" sz="2800" dirty="0"/>
              <a:t> in </a:t>
            </a:r>
            <a:r>
              <a:rPr lang="en-US" sz="2800" i="1" dirty="0" err="1"/>
              <a:t>k</a:t>
            </a:r>
            <a:r>
              <a:rPr lang="en-US" sz="2800" i="1" baseline="-25000" dirty="0" err="1"/>
              <a:t>eff</a:t>
            </a:r>
            <a:r>
              <a:rPr lang="en-US" sz="2800" dirty="0"/>
              <a:t> between 0.00002 and 0.00003</a:t>
            </a:r>
          </a:p>
          <a:p>
            <a:r>
              <a:rPr lang="en-US" sz="2800" dirty="0"/>
              <a:t>Contribution of statistical uncertainties towards adjoint calculations &lt;0.00001</a:t>
            </a:r>
          </a:p>
          <a:p>
            <a:r>
              <a:rPr lang="en-US" sz="2800" dirty="0"/>
              <a:t>Initial comparison between original MCNP-5.1.60 with ENDF/B-VII.0 direct perturbation and MCNP-6.3.0 with ENDF/B-VII.1 sensitivity calculations</a:t>
            </a:r>
          </a:p>
          <a:p>
            <a:pPr lvl="1"/>
            <a:r>
              <a:rPr lang="en-US" sz="2800" dirty="0"/>
              <a:t>See next page for comparison with Core 5</a:t>
            </a:r>
          </a:p>
          <a:p>
            <a:r>
              <a:rPr lang="en-US" sz="2800" dirty="0"/>
              <a:t>Waiting for official MCNP ACER release from LANL with ENDF/B-VIII.1 (end of July, 2025)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BCA2A-8098-5E11-A2C6-C5D94B5B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33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8ED1-D53A-3C9C-2704-2C71B74A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HTR-PROTEUS Core 5 Uncertainty Calculations for Mass, Density, and Composition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6614D-42E9-CF3A-C81C-8170B7CA9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A screenshot of a document&#10;&#10;AI-generated content may be incorrect.">
            <a:extLst>
              <a:ext uri="{FF2B5EF4-FFF2-40B4-BE49-F238E27FC236}">
                <a16:creationId xmlns:a16="http://schemas.microsoft.com/office/drawing/2014/main" id="{B09A39AE-0C84-6D3B-872F-87B9F38EC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48" y="1567399"/>
            <a:ext cx="7772400" cy="48813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243392-CC06-8481-70B6-F89CA44C7E8A}"/>
              </a:ext>
            </a:extLst>
          </p:cNvPr>
          <p:cNvSpPr/>
          <p:nvPr/>
        </p:nvSpPr>
        <p:spPr>
          <a:xfrm>
            <a:off x="8796276" y="2381547"/>
            <a:ext cx="287816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Total 1</a:t>
            </a: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ymbol" pitchFamily="2" charset="2"/>
              </a:rPr>
              <a:t>s</a:t>
            </a:r>
            <a:b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ymbol" pitchFamily="2" charset="2"/>
              </a:rPr>
            </a:b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uncertainty</a:t>
            </a:r>
            <a:b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 still</a:t>
            </a:r>
            <a:b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~300 </a:t>
            </a:r>
            <a:r>
              <a:rPr lang="en-US" sz="4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pcm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612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7DF6-36B6-FE56-1EC5-452F7FC27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Center Reaction Rate Ratios for Core 5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0C92D5-B50A-3E23-2409-7E8C018A0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9209"/>
          <a:stretch>
            <a:fillRect/>
          </a:stretch>
        </p:blipFill>
        <p:spPr>
          <a:xfrm>
            <a:off x="1395351" y="1235132"/>
            <a:ext cx="10529129" cy="46163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0B95B-5BA8-9D79-FC86-C673ADFE5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1BF781-69AD-60B0-1DFA-715B5288DC85}"/>
              </a:ext>
            </a:extLst>
          </p:cNvPr>
          <p:cNvSpPr/>
          <p:nvPr/>
        </p:nvSpPr>
        <p:spPr>
          <a:xfrm>
            <a:off x="-16061" y="2474893"/>
            <a:ext cx="141141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30%</a:t>
            </a:r>
            <a:b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</a:br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porosity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9A2D1B-4100-F0A4-9D71-0B646D242D3F}"/>
              </a:ext>
            </a:extLst>
          </p:cNvPr>
          <p:cNvSpPr/>
          <p:nvPr/>
        </p:nvSpPr>
        <p:spPr>
          <a:xfrm>
            <a:off x="1123481" y="2576116"/>
            <a:ext cx="5437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4"/>
                </a:solidFill>
                <a:effectLst/>
                <a:sym typeface="Wingdings" pitchFamily="2" charset="2"/>
              </a:rPr>
              <a:t></a:t>
            </a:r>
            <a:endParaRPr lang="en-U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0CF55A-8105-5761-D5B5-0FAB0F3467DC}"/>
              </a:ext>
            </a:extLst>
          </p:cNvPr>
          <p:cNvSpPr/>
          <p:nvPr/>
        </p:nvSpPr>
        <p:spPr>
          <a:xfrm>
            <a:off x="64432" y="5713393"/>
            <a:ext cx="141141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2</a:t>
            </a:r>
            <a:r>
              <a:rPr lang="en-US" sz="2800" b="1" cap="none" spc="0" dirty="0">
                <a:ln/>
                <a:solidFill>
                  <a:srgbClr val="C00000"/>
                </a:solidFill>
                <a:effectLst/>
              </a:rPr>
              <a:t>0%</a:t>
            </a:r>
            <a:br>
              <a:rPr lang="en-US" sz="2800" b="1" cap="none" spc="0" dirty="0">
                <a:ln/>
                <a:solidFill>
                  <a:srgbClr val="C00000"/>
                </a:solidFill>
                <a:effectLst/>
              </a:rPr>
            </a:br>
            <a:r>
              <a:rPr lang="en-US" sz="2800" b="1" cap="none" spc="0" dirty="0">
                <a:ln/>
                <a:solidFill>
                  <a:srgbClr val="C00000"/>
                </a:solidFill>
                <a:effectLst/>
              </a:rPr>
              <a:t>porosity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0370D8-FC8C-0F5D-2170-BDEBD78B651C}"/>
              </a:ext>
            </a:extLst>
          </p:cNvPr>
          <p:cNvSpPr/>
          <p:nvPr/>
        </p:nvSpPr>
        <p:spPr>
          <a:xfrm>
            <a:off x="1097192" y="5776178"/>
            <a:ext cx="21523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C00000"/>
                </a:solidFill>
                <a:effectLst/>
                <a:sym typeface="Wingdings" pitchFamily="2" charset="2"/>
              </a:rPr>
              <a:t></a:t>
            </a:r>
            <a:r>
              <a:rPr lang="en-US" sz="2800" b="1" cap="none" spc="0" dirty="0">
                <a:ln/>
                <a:solidFill>
                  <a:schemeClr val="accent4"/>
                </a:solidFill>
                <a:effectLst/>
                <a:sym typeface="Wingdings" pitchFamily="2" charset="2"/>
              </a:rPr>
              <a:t> </a:t>
            </a:r>
            <a:r>
              <a:rPr lang="en-US" sz="2100" b="1" cap="none" spc="0" dirty="0">
                <a:ln/>
                <a:effectLst/>
                <a:sym typeface="Wingdings" pitchFamily="2" charset="2"/>
              </a:rPr>
              <a:t>ENDF/B-VIII.1</a:t>
            </a:r>
            <a:endParaRPr lang="en-US" sz="2100" b="1" cap="none" spc="0" dirty="0">
              <a:ln/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7C8510-7A23-C6A6-D1EB-4F8EBF8E7C27}"/>
              </a:ext>
            </a:extLst>
          </p:cNvPr>
          <p:cNvSpPr/>
          <p:nvPr/>
        </p:nvSpPr>
        <p:spPr>
          <a:xfrm>
            <a:off x="3730689" y="5867684"/>
            <a:ext cx="2800062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100" b="1" cap="none" spc="0" dirty="0" err="1">
                <a:ln/>
                <a:effectLst/>
                <a:sym typeface="Wingdings" pitchFamily="2" charset="2"/>
              </a:rPr>
              <a:t>k</a:t>
            </a:r>
            <a:r>
              <a:rPr lang="en-US" sz="2100" b="1" cap="none" spc="0" baseline="-25000" dirty="0" err="1">
                <a:ln/>
                <a:effectLst/>
                <a:sym typeface="Wingdings" pitchFamily="2" charset="2"/>
              </a:rPr>
              <a:t>eff</a:t>
            </a:r>
            <a:r>
              <a:rPr lang="en-US" sz="2100" b="1" cap="none" spc="0" dirty="0">
                <a:ln/>
                <a:effectLst/>
                <a:sym typeface="Wingdings" pitchFamily="2" charset="2"/>
              </a:rPr>
              <a:t> = 1.00147 ± 0.00003</a:t>
            </a:r>
            <a:endParaRPr lang="en-US" sz="2100" b="1" cap="none" spc="0" dirty="0">
              <a:ln/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B5C1AA-29E5-3EE9-3F13-9086ADC6AD32}"/>
              </a:ext>
            </a:extLst>
          </p:cNvPr>
          <p:cNvSpPr/>
          <p:nvPr/>
        </p:nvSpPr>
        <p:spPr>
          <a:xfrm>
            <a:off x="3885381" y="6252002"/>
            <a:ext cx="2490682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100" b="1" cap="none" spc="0" dirty="0" err="1">
                <a:ln/>
                <a:effectLst/>
                <a:latin typeface="Symbol" pitchFamily="2" charset="2"/>
                <a:sym typeface="Wingdings" pitchFamily="2" charset="2"/>
              </a:rPr>
              <a:t>D</a:t>
            </a:r>
            <a:r>
              <a:rPr lang="en-US" sz="2100" b="1" cap="none" spc="0" dirty="0" err="1">
                <a:ln/>
                <a:effectLst/>
                <a:sym typeface="Wingdings" pitchFamily="2" charset="2"/>
              </a:rPr>
              <a:t>k</a:t>
            </a:r>
            <a:r>
              <a:rPr lang="en-US" sz="2100" b="1" cap="none" spc="0" baseline="-25000" dirty="0" err="1">
                <a:ln/>
                <a:effectLst/>
                <a:sym typeface="Wingdings" pitchFamily="2" charset="2"/>
              </a:rPr>
              <a:t>eff</a:t>
            </a:r>
            <a:r>
              <a:rPr lang="en-US" sz="2100" b="1" cap="none" spc="0" dirty="0">
                <a:ln/>
                <a:effectLst/>
                <a:sym typeface="Wingdings" pitchFamily="2" charset="2"/>
              </a:rPr>
              <a:t> = -93 ± 300 </a:t>
            </a:r>
            <a:r>
              <a:rPr lang="en-US" sz="2100" b="1" cap="none" spc="0" dirty="0" err="1">
                <a:ln/>
                <a:effectLst/>
                <a:sym typeface="Wingdings" pitchFamily="2" charset="2"/>
              </a:rPr>
              <a:t>pcm</a:t>
            </a:r>
            <a:endParaRPr lang="en-US" sz="2100" b="1" cap="none" spc="0" dirty="0">
              <a:ln/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213D9D-5D06-96EA-A0A2-5DB7400EC66E}"/>
              </a:ext>
            </a:extLst>
          </p:cNvPr>
          <p:cNvSpPr/>
          <p:nvPr/>
        </p:nvSpPr>
        <p:spPr>
          <a:xfrm>
            <a:off x="1149771" y="3099336"/>
            <a:ext cx="5437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4"/>
                </a:solidFill>
                <a:effectLst/>
                <a:sym typeface="Wingdings" pitchFamily="2" charset="2"/>
              </a:rPr>
              <a:t></a:t>
            </a:r>
            <a:endParaRPr lang="en-U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E1C99D-6638-D023-4FDE-520B59FF0707}"/>
              </a:ext>
            </a:extLst>
          </p:cNvPr>
          <p:cNvSpPr/>
          <p:nvPr/>
        </p:nvSpPr>
        <p:spPr>
          <a:xfrm>
            <a:off x="1149771" y="3423731"/>
            <a:ext cx="5437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4"/>
                </a:solidFill>
                <a:effectLst/>
                <a:sym typeface="Wingdings" pitchFamily="2" charset="2"/>
              </a:rPr>
              <a:t></a:t>
            </a:r>
            <a:endParaRPr lang="en-U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4D8793-E401-4A1F-3E6B-DE0A8C61B148}"/>
              </a:ext>
            </a:extLst>
          </p:cNvPr>
          <p:cNvSpPr/>
          <p:nvPr/>
        </p:nvSpPr>
        <p:spPr>
          <a:xfrm>
            <a:off x="6879840" y="5813823"/>
            <a:ext cx="53121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None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HTR-PROTEUS ~22-25 % porosity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606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0D72B-F76C-1A17-D6F9-499798A2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Subcritical Measurement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8593D-2549-0E44-7557-EBF2CD651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Subcritical measurements were performed on Cores 1, 5, and 7</a:t>
            </a:r>
          </a:p>
          <a:p>
            <a:r>
              <a:rPr lang="en-US" sz="2800" dirty="0"/>
              <a:t>Evaluation of these data would enhance validation for subcritical storage/transport of TRISO-laden fuel pebbles</a:t>
            </a:r>
          </a:p>
          <a:p>
            <a:pPr lvl="1"/>
            <a:r>
              <a:rPr lang="en-US" sz="2800" dirty="0"/>
              <a:t>Cores 1 and 5 represent different PFs</a:t>
            </a:r>
          </a:p>
          <a:p>
            <a:pPr lvl="1"/>
            <a:r>
              <a:rPr lang="en-US" sz="2800" dirty="0"/>
              <a:t>Cores 5 and 7 compare water ingress effects</a:t>
            </a:r>
          </a:p>
          <a:p>
            <a:r>
              <a:rPr lang="en-US" sz="2800" dirty="0"/>
              <a:t>The challenge is to determine whether sufficient information is available regarding the </a:t>
            </a:r>
            <a:r>
              <a:rPr lang="en-US" sz="2800" u="sng" dirty="0"/>
              <a:t>detector systems</a:t>
            </a:r>
            <a:r>
              <a:rPr lang="en-US" sz="2800" dirty="0"/>
              <a:t>, and </a:t>
            </a:r>
            <a:r>
              <a:rPr lang="en-US" sz="2800" u="sng" dirty="0"/>
              <a:t>their placement</a:t>
            </a:r>
            <a:r>
              <a:rPr lang="en-US" sz="2800" dirty="0"/>
              <a:t>, to provide quality benchmark evaluation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DEB4A-3796-679E-D85E-4A649866D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577FA-F7D9-2C48-919F-F962E3BF95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99198"/>
      </p:ext>
    </p:extLst>
  </p:cSld>
  <p:clrMapOvr>
    <a:masterClrMapping/>
  </p:clrMapOvr>
</p:sld>
</file>

<file path=ppt/theme/theme1.xml><?xml version="1.0" encoding="utf-8"?>
<a:theme xmlns:a="http://schemas.openxmlformats.org/drawingml/2006/main" name="INL 2020">
  <a:themeElements>
    <a:clrScheme name="INL 2020">
      <a:dk1>
        <a:srgbClr val="000000"/>
      </a:dk1>
      <a:lt1>
        <a:srgbClr val="FFFFFF"/>
      </a:lt1>
      <a:dk2>
        <a:srgbClr val="06509D"/>
      </a:dk2>
      <a:lt2>
        <a:srgbClr val="2CA8E1"/>
      </a:lt2>
      <a:accent1>
        <a:srgbClr val="8EC423"/>
      </a:accent1>
      <a:accent2>
        <a:srgbClr val="2CA8E1"/>
      </a:accent2>
      <a:accent3>
        <a:srgbClr val="832369"/>
      </a:accent3>
      <a:accent4>
        <a:srgbClr val="CF1D4C"/>
      </a:accent4>
      <a:accent5>
        <a:srgbClr val="F78E20"/>
      </a:accent5>
      <a:accent6>
        <a:srgbClr val="59595C"/>
      </a:accent6>
      <a:hlink>
        <a:srgbClr val="7F7F7F"/>
      </a:hlink>
      <a:folHlink>
        <a:srgbClr val="954F72"/>
      </a:folHlink>
    </a:clrScheme>
    <a:fontScheme name="Arial">
      <a:majorFont>
        <a:latin typeface="MyriadPro" panose="020B0503030403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MyriadPro" panose="020B0503030403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L 2020">
  <a:themeElements>
    <a:clrScheme name="INL 2020">
      <a:dk1>
        <a:srgbClr val="000000"/>
      </a:dk1>
      <a:lt1>
        <a:srgbClr val="FFFFFF"/>
      </a:lt1>
      <a:dk2>
        <a:srgbClr val="06509D"/>
      </a:dk2>
      <a:lt2>
        <a:srgbClr val="2CA8E1"/>
      </a:lt2>
      <a:accent1>
        <a:srgbClr val="8EC423"/>
      </a:accent1>
      <a:accent2>
        <a:srgbClr val="2CA8E1"/>
      </a:accent2>
      <a:accent3>
        <a:srgbClr val="832369"/>
      </a:accent3>
      <a:accent4>
        <a:srgbClr val="CF1D4C"/>
      </a:accent4>
      <a:accent5>
        <a:srgbClr val="F78E20"/>
      </a:accent5>
      <a:accent6>
        <a:srgbClr val="59595C"/>
      </a:accent6>
      <a:hlink>
        <a:srgbClr val="7F7F7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82F965877DA48B42BD2A948B41834" ma:contentTypeVersion="1" ma:contentTypeDescription="Create a new document." ma:contentTypeScope="" ma:versionID="2256d34d26a10fb9041f5e82347b058b">
  <xsd:schema xmlns:xsd="http://www.w3.org/2001/XMLSchema" xmlns:xs="http://www.w3.org/2001/XMLSchema" xmlns:p="http://schemas.microsoft.com/office/2006/metadata/properties" xmlns:ns2="e13a543c-6713-4e5a-aa83-cb6a8e4cb4d2" targetNamespace="http://schemas.microsoft.com/office/2006/metadata/properties" ma:root="true" ma:fieldsID="fe980c8458d991d66740f43b520c8eeb" ns2:_="">
    <xsd:import namespace="e13a543c-6713-4e5a-aa83-cb6a8e4cb4d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a543c-6713-4e5a-aa83-cb6a8e4cb4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CFDB6C-D38F-4B37-9836-1C60A26D3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396BB3-EBBF-4EEE-9148-7E864CD1ED6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E7C415A-81F0-4D75-ADB5-81E3F42469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3a543c-6713-4e5a-aa83-cb6a8e4cb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45255</TotalTime>
  <Words>1372</Words>
  <Application>Microsoft Macintosh PowerPoint</Application>
  <PresentationFormat>Widescreen</PresentationFormat>
  <Paragraphs>213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Myriad Pro Condensed</vt:lpstr>
      <vt:lpstr>MyriadPro</vt:lpstr>
      <vt:lpstr>Symbol</vt:lpstr>
      <vt:lpstr>Times New Roman</vt:lpstr>
      <vt:lpstr>Wingdings</vt:lpstr>
      <vt:lpstr>INL 2020</vt:lpstr>
      <vt:lpstr>1_INL 2020</vt:lpstr>
      <vt:lpstr>PowerPoint Presentation</vt:lpstr>
      <vt:lpstr>HTR-PROTEUS Benchmark Improvement Effort</vt:lpstr>
      <vt:lpstr>Experimental Configuration </vt:lpstr>
      <vt:lpstr>Core Configurations (Revising Core 4  4.2 &amp; 4.3)</vt:lpstr>
      <vt:lpstr>Assumptions in Original HTR-PROTEUS Benchmarks</vt:lpstr>
      <vt:lpstr>Revised MCNP Analyses</vt:lpstr>
      <vt:lpstr>Comparison of HTR-PROTEUS Core 5 Uncertainty Calculations for Mass, Density, and Composition </vt:lpstr>
      <vt:lpstr>Core Center Reaction Rate Ratios for Core 5 </vt:lpstr>
      <vt:lpstr>Subcritical Measurement Data</vt:lpstr>
      <vt:lpstr>Remaining Data for Benchmark Evaluation</vt:lpstr>
      <vt:lpstr>CORE 4 </vt:lpstr>
      <vt:lpstr>Core 4: Serpent Model</vt:lpstr>
      <vt:lpstr>Random Packing Distributions</vt:lpstr>
      <vt:lpstr>Project Chrono </vt:lpstr>
      <vt:lpstr>Verification of the Serpent model</vt:lpstr>
      <vt:lpstr>Serpent k-eff Analysis for Core 4.2</vt:lpstr>
      <vt:lpstr>Preliminary Rod Worth Analysis with Serpent</vt:lpstr>
      <vt:lpstr>XS Generation for Deterministic Calculations</vt:lpstr>
      <vt:lpstr>Preliminary Analysis with Griffin and AGREE</vt:lpstr>
      <vt:lpstr>Conclusion</vt:lpstr>
      <vt:lpstr>Acknowledgements</vt:lpstr>
      <vt:lpstr>ADDITIONAL SLIDES</vt:lpstr>
      <vt:lpstr>Griffin 3D Core Model</vt:lpstr>
      <vt:lpstr>Packing Fractions (PFs)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D. Meehan</dc:creator>
  <cp:lastModifiedBy>Javier Ortensi</cp:lastModifiedBy>
  <cp:revision>1371</cp:revision>
  <dcterms:created xsi:type="dcterms:W3CDTF">2020-09-14T19:33:05Z</dcterms:created>
  <dcterms:modified xsi:type="dcterms:W3CDTF">2025-07-08T13:01:01Z</dcterms:modified>
</cp:coreProperties>
</file>