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63" r:id="rId5"/>
  </p:sldMasterIdLst>
  <p:notesMasterIdLst>
    <p:notesMasterId r:id="rId75"/>
  </p:notesMasterIdLst>
  <p:handoutMasterIdLst>
    <p:handoutMasterId r:id="rId76"/>
  </p:handoutMasterIdLst>
  <p:sldIdLst>
    <p:sldId id="256" r:id="rId6"/>
    <p:sldId id="352" r:id="rId7"/>
    <p:sldId id="331" r:id="rId8"/>
    <p:sldId id="332" r:id="rId9"/>
    <p:sldId id="344" r:id="rId10"/>
    <p:sldId id="351" r:id="rId11"/>
    <p:sldId id="275" r:id="rId12"/>
    <p:sldId id="314" r:id="rId13"/>
    <p:sldId id="318" r:id="rId14"/>
    <p:sldId id="319" r:id="rId15"/>
    <p:sldId id="346" r:id="rId16"/>
    <p:sldId id="347" r:id="rId17"/>
    <p:sldId id="348" r:id="rId18"/>
    <p:sldId id="338" r:id="rId19"/>
    <p:sldId id="349" r:id="rId20"/>
    <p:sldId id="342" r:id="rId21"/>
    <p:sldId id="343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20" r:id="rId31"/>
    <p:sldId id="321" r:id="rId32"/>
    <p:sldId id="322" r:id="rId33"/>
    <p:sldId id="323" r:id="rId34"/>
    <p:sldId id="286" r:id="rId35"/>
    <p:sldId id="287" r:id="rId36"/>
    <p:sldId id="288" r:id="rId37"/>
    <p:sldId id="290" r:id="rId38"/>
    <p:sldId id="289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316" r:id="rId47"/>
    <p:sldId id="298" r:id="rId48"/>
    <p:sldId id="299" r:id="rId49"/>
    <p:sldId id="300" r:id="rId50"/>
    <p:sldId id="301" r:id="rId51"/>
    <p:sldId id="302" r:id="rId52"/>
    <p:sldId id="303" r:id="rId53"/>
    <p:sldId id="317" r:id="rId54"/>
    <p:sldId id="304" r:id="rId55"/>
    <p:sldId id="305" r:id="rId56"/>
    <p:sldId id="306" r:id="rId57"/>
    <p:sldId id="339" r:id="rId58"/>
    <p:sldId id="340" r:id="rId59"/>
    <p:sldId id="341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24" r:id="rId68"/>
    <p:sldId id="325" r:id="rId69"/>
    <p:sldId id="326" r:id="rId70"/>
    <p:sldId id="327" r:id="rId71"/>
    <p:sldId id="328" r:id="rId72"/>
    <p:sldId id="329" r:id="rId73"/>
    <p:sldId id="330" r:id="rId7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194BC4-7789-A5BC-7B4B-AC36C33C58BD}" name="McDonnell, Jordan" initials="MJ" userId="S::4d1@ornl.gov::3e05342f-68bc-4b25-af4e-b97be8e8b0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03"/>
    <p:restoredTop sz="94683"/>
  </p:normalViewPr>
  <p:slideViewPr>
    <p:cSldViewPr snapToGrid="0">
      <p:cViewPr varScale="1">
        <p:scale>
          <a:sx n="139" d="100"/>
          <a:sy n="139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9088" y="313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2" y="9099497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7/6/25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9099499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5" y="9089661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2"/>
            <a:ext cx="5850835" cy="3780799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9089661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C607B-2531-32DA-87B2-E1C91B2F0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9AECF-8EB6-3859-560D-383477CBE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D9EA9-D6B4-A382-75B4-833F025B8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EEDE7-4E55-0228-D7E1-C3FBE0949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49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B7968-EDB9-BA34-A9CB-7F1235AC9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A4A54C-4927-48AB-FFF4-5B42242E9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BA1270-19DB-6C80-957E-CBBABC9E5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C4F61-91F6-4EF3-A723-90BED6A1C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8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98E5C-25FB-CC43-4C66-3305127BB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D1981-FFC8-0025-B1C1-0BAD6C630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FA43E-36AF-6759-B6DE-602E2E6DD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5D2FD-EF08-5283-3CE1-96F36E579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02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D8950-8841-4000-E371-03FCECB78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AC27EE-1F6E-BB3F-1271-5CFC1BE98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5003E-0E7E-4495-A449-741143EC2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D7C02-D15D-2FEC-0AEB-0C6C2292D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6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5506F-1919-EDCC-7552-BABE78CFB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C6F55-E545-F2FF-BCC7-BEB36252B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C74233-D69D-5F7C-D461-C220E5D58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A7B9A-D73F-0E65-9F51-B407D8F36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45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27183-0021-FBDE-4B3D-C4E3350CF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9CFB8-E257-FDE4-4223-08C6F6F97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CE40F-4E33-BFB7-CF06-421727438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141B3-4265-22B0-79C9-B4C298109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00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0E46-F61A-7686-500E-7B5B82E08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9B6BB-7C53-C5C2-C551-FAB366D1F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1633F-E63A-529A-BACA-3C31CCC51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5FE2D-A343-C485-E1D4-3F8C9264F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7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391E8-A216-BC38-38BD-23C73E09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DBEED-0FB9-472A-A7C5-25E0722A5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A53BB-4518-E650-8D58-04E530149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2A5E7-034C-D39E-6DEB-3FB789FDB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73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1973F-964C-F896-7D36-AF2323A2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EF731-4EA0-6FDA-4F4E-7EB5E7B7F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B9B1B2-F34F-CCF4-8A06-DFB9C0163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59471-99B1-C0DA-6F92-5429B06E2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61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0940D-B248-DAC7-CC0B-28ECAFB43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5E60A-FF61-4504-5CA7-DF66F6118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F2454-1AEF-37CF-87D0-D36C204D4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EA2F1-EEA0-7841-1361-5D14FA601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3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A9E97-D0BB-7039-594F-5E8701C57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9908D-FBE6-5832-21F9-3D28DB8B6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AAB04-28D7-4F16-7979-A0B41F40A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F41A8-1B74-DECB-C81C-2519B356F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57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830B8-7D92-9653-EA9A-99A21A586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77B29-A38A-2586-02D3-CB48B34F4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D08CA-11C1-64B0-3F29-09C7D0585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FADB1-2DC0-9EC8-4E3A-006C5799C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9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27BD9-9EF2-DD42-9A2D-B1BC89E28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7CB19-577B-D8A1-7A4F-DC962ABD4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E6B97F-1703-12A2-60AF-D16F9FCE5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003D1-E246-8C12-FC61-EF48AB5E2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5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84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07C2-7506-2CD9-A25A-7187205AA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8575DF-61CE-F840-50DC-556D83FB6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293F55-77C8-83DB-CFC5-16111C629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92765-46DA-DBF5-2DB6-D484268A8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1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4DDD-D23D-C2EE-0181-86CDD62A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354A5-A939-BCFF-4C75-8911051B9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141AA-54DC-1D91-2F99-ED81D623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D112B-1E53-7F5E-BB00-1CDC25964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1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AF71D-207E-6F05-0947-E3B7960BF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31823-380D-3C03-88FA-EBF22FA34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EE73D8-6E15-6097-3372-11C83C167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BBEBC-DDF1-4207-5D61-BCA5E4B1E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65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EE679-F522-A359-D847-9CA3EE77D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7E65A8-7D6F-F287-44FD-ED3691373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27872-CC25-D0B6-A6E2-AB7FD0B45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0A76A-6D32-FE17-8DCB-537110135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85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0DF8-6896-B4A4-BDFD-DA18C3C3B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6CD69-3999-41BC-0F3D-91BE2A109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9C647-E3B1-B175-2E49-17035033F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51DB8-B5BB-D637-9D00-2E1CE2322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04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C5EE7-669B-0E04-943F-A7B3E62A1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F4E067-D7E6-3864-3A19-67EF9EA83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8ADBF-ADB0-58CA-1FE5-C221BC268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5A24-A64C-E870-4DD9-096140919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4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646331"/>
          </a:xfrm>
        </p:spPr>
        <p:txBody>
          <a:bodyPr/>
          <a:lstStyle>
            <a:lvl1pPr algn="l">
              <a:defRPr sz="20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369332"/>
          </a:xfrm>
        </p:spPr>
        <p:txBody>
          <a:bodyPr/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000"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5" name="Rectangle 256">
            <a:extLst>
              <a:ext uri="{FF2B5EF4-FFF2-40B4-BE49-F238E27FC236}">
                <a16:creationId xmlns:a16="http://schemas.microsoft.com/office/drawing/2014/main" id="{A0B82150-909B-A876-D6D8-8B4786C50EB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66367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SCALE Data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36933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20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369332"/>
          </a:xfrm>
        </p:spPr>
        <p:txBody>
          <a:bodyPr/>
          <a:lstStyle>
            <a:lvl1pPr>
              <a:lnSpc>
                <a:spcPct val="90000"/>
              </a:lnSpc>
              <a:defRPr sz="20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FFEDA038-56C5-5CE9-8C53-01534B4E5767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66367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SCALE Data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369332"/>
          </a:xfrm>
        </p:spPr>
        <p:txBody>
          <a:bodyPr/>
          <a:lstStyle>
            <a:lvl1pPr>
              <a:lnSpc>
                <a:spcPct val="9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0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0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2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01F99F04-1B2B-1AA1-1EF2-D6C6C149CEA2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66367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SCALE Data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369332"/>
          </a:xfrm>
        </p:spPr>
        <p:txBody>
          <a:bodyPr/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0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2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F766DFD6-D14D-3426-C9AA-0A94CD9AEEB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66367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SCALE Data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20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20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86671"/>
            <a:ext cx="10332720" cy="369332"/>
          </a:xfrm>
        </p:spPr>
        <p:txBody>
          <a:bodyPr anchor="ctr"/>
          <a:lstStyle>
            <a:lvl1pPr>
              <a:lnSpc>
                <a:spcPct val="90000"/>
              </a:lnSpc>
              <a:defRPr sz="20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" name="Rectangle 256">
            <a:extLst>
              <a:ext uri="{FF2B5EF4-FFF2-40B4-BE49-F238E27FC236}">
                <a16:creationId xmlns:a16="http://schemas.microsoft.com/office/drawing/2014/main" id="{B313661A-6810-67DC-158E-3FDFB07A537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SCALE Data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20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20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20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20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91406"/>
            <a:ext cx="10332720" cy="369332"/>
          </a:xfrm>
        </p:spPr>
        <p:txBody>
          <a:bodyPr anchor="ctr"/>
          <a:lstStyle>
            <a:lvl1pPr>
              <a:lnSpc>
                <a:spcPct val="90000"/>
              </a:lnSpc>
              <a:defRPr sz="20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" name="Rectangle 256">
            <a:extLst>
              <a:ext uri="{FF2B5EF4-FFF2-40B4-BE49-F238E27FC236}">
                <a16:creationId xmlns:a16="http://schemas.microsoft.com/office/drawing/2014/main" id="{437098D8-7148-FCB7-A7AC-06EE0C3B6A2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66367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SCALE Data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20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20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91406"/>
            <a:ext cx="10332720" cy="369332"/>
          </a:xfrm>
        </p:spPr>
        <p:txBody>
          <a:bodyPr anchor="ctr"/>
          <a:lstStyle>
            <a:lvl1pPr>
              <a:lnSpc>
                <a:spcPct val="90000"/>
              </a:lnSpc>
              <a:defRPr sz="20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20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/>
              <a:t>Third level</a:t>
            </a:r>
          </a:p>
        </p:txBody>
      </p:sp>
      <p:sp>
        <p:nvSpPr>
          <p:cNvPr id="2" name="Rectangle 256">
            <a:extLst>
              <a:ext uri="{FF2B5EF4-FFF2-40B4-BE49-F238E27FC236}">
                <a16:creationId xmlns:a16="http://schemas.microsoft.com/office/drawing/2014/main" id="{62643518-CDBA-A024-4E10-5EEEE8FF7F0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66367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SCALE Data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646331"/>
          </a:xfrm>
        </p:spPr>
        <p:txBody>
          <a:bodyPr/>
          <a:lstStyle>
            <a:lvl1pPr>
              <a:lnSpc>
                <a:spcPct val="90000"/>
              </a:lnSpc>
              <a:defRPr sz="20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646331"/>
          </a:xfrm>
        </p:spPr>
        <p:txBody>
          <a:bodyPr/>
          <a:lstStyle>
            <a:lvl1pPr>
              <a:lnSpc>
                <a:spcPct val="90000"/>
              </a:lnSpc>
              <a:defRPr sz="20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646331"/>
          </a:xfrm>
        </p:spPr>
        <p:txBody>
          <a:bodyPr/>
          <a:lstStyle>
            <a:lvl1pPr>
              <a:lnSpc>
                <a:spcPct val="90000"/>
              </a:lnSpc>
              <a:defRPr sz="20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369332"/>
          </a:xfrm>
        </p:spPr>
        <p:txBody>
          <a:bodyPr/>
          <a:lstStyle>
            <a:lvl1pPr>
              <a:lnSpc>
                <a:spcPct val="90000"/>
              </a:lnSpc>
              <a:defRPr sz="20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2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01E9-04F6-7D44-9C56-8BF304B4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153990"/>
            <a:ext cx="11700933" cy="510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C04319E-25A9-8645-96A3-0CE2E0CC1C7F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60867" y="1354138"/>
            <a:ext cx="10972801" cy="4533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2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703570" y="6583680"/>
            <a:ext cx="6167512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dirty="0">
                <a:latin typeface="Century Gothic"/>
              </a:rPr>
              <a:t>Overview of Historical and New Transmission Measurements of Nuclear Graphite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74" r:id="rId15"/>
    <p:sldLayoutId id="2147483775" r:id="rId16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3" name="Rectangle 256">
            <a:extLst>
              <a:ext uri="{FF2B5EF4-FFF2-40B4-BE49-F238E27FC236}">
                <a16:creationId xmlns:a16="http://schemas.microsoft.com/office/drawing/2014/main" id="{87AA2964-9797-B309-16A8-D14894E888C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66367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SCALE Data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50" r:id="rId7"/>
    <p:sldLayoutId id="2147483755" r:id="rId8"/>
    <p:sldLayoutId id="2147483754" r:id="rId9"/>
    <p:sldLayoutId id="2147483770" r:id="rId10"/>
    <p:sldLayoutId id="2147483771" r:id="rId11"/>
    <p:sldLayoutId id="2147483772" r:id="rId12"/>
    <p:sldLayoutId id="2147483773" r:id="rId13"/>
    <p:sldLayoutId id="2147483761" r:id="rId14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0841050" cy="978729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Overview of Historical and New Transmission Measurements of Nuclear Graphite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10822304" cy="2028101"/>
          </a:xfrm>
        </p:spPr>
        <p:txBody>
          <a:bodyPr/>
          <a:lstStyle/>
          <a:p>
            <a:r>
              <a:rPr lang="en-US" dirty="0"/>
              <a:t>Chris W. Chapman, Kemal Ramić, Iyad Al-Qasir</a:t>
            </a:r>
          </a:p>
          <a:p>
            <a:r>
              <a:rPr lang="en-US" dirty="0"/>
              <a:t>Oak Ridge National Laboratory</a:t>
            </a:r>
          </a:p>
          <a:p>
            <a:r>
              <a:rPr lang="en-US" dirty="0" err="1"/>
              <a:t>ReGra</a:t>
            </a:r>
            <a:r>
              <a:rPr lang="en-US" dirty="0"/>
              <a:t> – 9 July 2025</a:t>
            </a: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0F66-71BF-1094-4F0D-78E43498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to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B841B-6976-CF6D-C1C5-D8F77D156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 the 51 datasets, 5 of them contain data either without SANS or SANS-corrected below the first Bragg edge</a:t>
            </a:r>
          </a:p>
          <a:p>
            <a:pPr lvl="1"/>
            <a:r>
              <a:rPr lang="en-US" dirty="0"/>
              <a:t>Palevsky (1955)</a:t>
            </a:r>
          </a:p>
          <a:p>
            <a:pPr lvl="1"/>
            <a:r>
              <a:rPr lang="en-US" dirty="0" err="1"/>
              <a:t>Egelstaff</a:t>
            </a:r>
            <a:r>
              <a:rPr lang="en-US" dirty="0"/>
              <a:t> (1957)</a:t>
            </a:r>
          </a:p>
          <a:p>
            <a:pPr lvl="1"/>
            <a:r>
              <a:rPr lang="en-US" dirty="0" err="1"/>
              <a:t>Shamasundar</a:t>
            </a:r>
            <a:r>
              <a:rPr lang="en-US" dirty="0"/>
              <a:t> (1974)</a:t>
            </a:r>
          </a:p>
          <a:p>
            <a:pPr lvl="1"/>
            <a:r>
              <a:rPr lang="en-US" dirty="0" err="1"/>
              <a:t>Steyerl</a:t>
            </a:r>
            <a:r>
              <a:rPr lang="en-US" dirty="0"/>
              <a:t> (1974)</a:t>
            </a:r>
          </a:p>
          <a:p>
            <a:pPr lvl="1"/>
            <a:r>
              <a:rPr lang="en-US" dirty="0"/>
              <a:t>Zhou (2006)</a:t>
            </a:r>
          </a:p>
        </p:txBody>
      </p:sp>
    </p:spTree>
    <p:extLst>
      <p:ext uri="{BB962C8B-B14F-4D97-AF65-F5344CB8AC3E}">
        <p14:creationId xmlns:p14="http://schemas.microsoft.com/office/powerpoint/2010/main" val="411288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CEFD5-07DD-A154-2EA7-48EB8C4A8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D423-CC41-3DE6-456B-8340E142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without SANS – Palevsky (1955)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6955B-AD5E-AB43-9862-AB4955BF8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No information provided about the sample, experimental procedure, experimental corrections (if any)</a:t>
            </a:r>
          </a:p>
          <a:p>
            <a:pPr lvl="1"/>
            <a:r>
              <a:rPr lang="en-US" dirty="0"/>
              <a:t>Possible that experimental apparatus described in other publication?</a:t>
            </a:r>
          </a:p>
          <a:p>
            <a:r>
              <a:rPr lang="en-US" dirty="0"/>
              <a:t>This information is necessary for accurate ENDF-to-experiment comparison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B76C1C-FC15-2E1C-DE36-7D61094FFA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8172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CA648-B67E-8A84-D494-4321F63E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6CD4-FCA9-4C2F-836D-92F1111D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without SANS – </a:t>
            </a:r>
            <a:r>
              <a:rPr lang="en-US" dirty="0" err="1"/>
              <a:t>Egelstaff</a:t>
            </a:r>
            <a:r>
              <a:rPr lang="en-US" dirty="0"/>
              <a:t> (1957)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6841E-2732-410D-C9EE-D590FE1CC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Details measurement in journal paper</a:t>
            </a:r>
          </a:p>
          <a:p>
            <a:r>
              <a:rPr lang="en-US" dirty="0"/>
              <a:t>Made corrections to their data to adjust for SANS</a:t>
            </a:r>
          </a:p>
          <a:p>
            <a:r>
              <a:rPr lang="en-US" dirty="0"/>
              <a:t>Mentions that the SANS contribution at 500 m/s [1.3 </a:t>
            </a:r>
            <a:r>
              <a:rPr lang="en-US" dirty="0" err="1"/>
              <a:t>meV</a:t>
            </a:r>
            <a:r>
              <a:rPr lang="en-US" dirty="0"/>
              <a:t>] is ~4 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8891D2-469C-63C1-6231-AF9939FB5DC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263248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A4F38-D0AD-B53E-B546-5F360CC3A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CCA7E-A482-22C7-4E33-67FB1343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without SANS – </a:t>
            </a:r>
            <a:r>
              <a:rPr lang="en-US" dirty="0" err="1"/>
              <a:t>Shamasundar</a:t>
            </a:r>
            <a:r>
              <a:rPr lang="en-US" dirty="0"/>
              <a:t> (1974)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AE0BB-630E-2A6D-DED3-1217EB20F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Reactor-grade graphite</a:t>
            </a:r>
          </a:p>
          <a:p>
            <a:r>
              <a:rPr lang="en-US" dirty="0"/>
              <a:t>Details measurement in dissertation</a:t>
            </a:r>
          </a:p>
          <a:p>
            <a:r>
              <a:rPr lang="en-US" dirty="0"/>
              <a:t>Made corrections to their data to adjust for SANS</a:t>
            </a:r>
          </a:p>
          <a:p>
            <a:r>
              <a:rPr lang="en-US" dirty="0"/>
              <a:t>Acknowledges disagreement with BNL-325, but does not know why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1BE9AD-72CD-79F7-3BA4-1560B3A4C9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54227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C3277-0F96-39EC-FF58-1DF9604B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7792-C6B1-F4AA-F526-CA581136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without SANS – </a:t>
            </a:r>
            <a:r>
              <a:rPr lang="en-US" dirty="0" err="1"/>
              <a:t>Steyerl</a:t>
            </a:r>
            <a:r>
              <a:rPr lang="en-US" dirty="0"/>
              <a:t> (1974)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8570D-8489-F4AE-C8CF-9E9C24B36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Pyrolytic graphite (i.e., crystalline)</a:t>
            </a:r>
          </a:p>
          <a:p>
            <a:r>
              <a:rPr lang="en-US" dirty="0"/>
              <a:t>Agrees perfectly with Sd data</a:t>
            </a:r>
          </a:p>
          <a:p>
            <a:r>
              <a:rPr lang="en-US" dirty="0"/>
              <a:t>This is expected, as pyrolytic graphite contains no (or very few) pores.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19EE9E-83A5-E45E-9D54-B72D0E9D9A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61245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4F4FC-183D-6003-9150-AA923CDBE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BE957-A83E-4888-C23D-F4FB0C59A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without SANS – Zhou (2006)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6991-CDCB-73F0-5D17-DF2C6B19E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Two samples measured:</a:t>
            </a:r>
          </a:p>
          <a:p>
            <a:pPr lvl="1"/>
            <a:r>
              <a:rPr lang="en-US" dirty="0"/>
              <a:t>Pyrolytic</a:t>
            </a:r>
          </a:p>
          <a:p>
            <a:pPr lvl="1"/>
            <a:r>
              <a:rPr lang="en-US" dirty="0"/>
              <a:t>Reactor</a:t>
            </a:r>
          </a:p>
          <a:p>
            <a:r>
              <a:rPr lang="en-US" dirty="0"/>
              <a:t>Pyrolytic graphite measurement agrees perfectly with Sd data</a:t>
            </a:r>
          </a:p>
          <a:p>
            <a:r>
              <a:rPr lang="en-US" dirty="0"/>
              <a:t>Reactor graphite measurement agrees with somewhere between 20%-30%</a:t>
            </a:r>
          </a:p>
          <a:p>
            <a:pPr lvl="1"/>
            <a:r>
              <a:rPr lang="en-US" dirty="0"/>
              <a:t>Made corrections to their data to adjust for SANS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12AE9A-8E01-B836-925C-65FAB53853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80079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F872-AD98-3DD8-50D5-CEDCE578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9020D-050B-E58A-F9AF-F09662FE7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total cross sections are available for graphite</a:t>
            </a:r>
          </a:p>
          <a:p>
            <a:r>
              <a:rPr lang="en-US" dirty="0"/>
              <a:t>SANS is a material effect which manifests from porosity in materials</a:t>
            </a:r>
          </a:p>
          <a:p>
            <a:r>
              <a:rPr lang="en-US" dirty="0"/>
              <a:t>Careful considerations required when comparing processed ENDF files against experimental data</a:t>
            </a:r>
          </a:p>
          <a:p>
            <a:r>
              <a:rPr lang="en-US" dirty="0"/>
              <a:t>Pyrolytic graphite best sample for comparing with inelastic scattering cross section data (due to lack of SANS)</a:t>
            </a:r>
          </a:p>
          <a:p>
            <a:r>
              <a:rPr lang="en-US" dirty="0"/>
              <a:t>When SANS is not present (i.e., pyrolytic graphite), Sd shows best agreement with total cross section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3126034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3E47-4122-1EA3-C52B-DAF57596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164C6-A81F-AAE3-3031-6CDD37656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1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4DCC-F5FE-0F08-EC3B-76CEE1C1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29E3D-78FA-4048-F6C5-086ECB2EF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plots of total cross section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321580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2F4D-661F-0166-D135-EE4F706C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Hanstein (1941)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0D7AD-5F0F-32A2-D56E-673A46817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Hanstein (1941)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349A0B-EEEC-1B82-9152-913B76DDB4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53849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69D3-EACA-BD6F-2CBD-4D5BC5B2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B5691-F2F3-2044-75FF-6B30614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r>
              <a:rPr lang="en-US" dirty="0"/>
              <a:t>Is this right? Is this the most accurate way to account for pores in graphite?</a:t>
            </a:r>
          </a:p>
        </p:txBody>
      </p:sp>
      <p:pic>
        <p:nvPicPr>
          <p:cNvPr id="9" name="Picture 8" descr="Chart, histogram&#10;&#10;AI-generated content may be incorrect.">
            <a:extLst>
              <a:ext uri="{FF2B5EF4-FFF2-40B4-BE49-F238E27FC236}">
                <a16:creationId xmlns:a16="http://schemas.microsoft.com/office/drawing/2014/main" id="{822DEB2D-7E2D-6D5B-169A-16EC302F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5" y="1653735"/>
            <a:ext cx="4454144" cy="2505456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915F4050-BB17-E5FB-B851-C95542904787}"/>
              </a:ext>
            </a:extLst>
          </p:cNvPr>
          <p:cNvSpPr/>
          <p:nvPr/>
        </p:nvSpPr>
        <p:spPr>
          <a:xfrm>
            <a:off x="4846319" y="2627571"/>
            <a:ext cx="1316736" cy="557784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9FC9A784-5EF3-D04C-8FBC-8C7BE3342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58" y="1156487"/>
            <a:ext cx="5933442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53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D72DA-429D-BD41-3458-E09D3EDE2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22C-765B-8B07-7016-610EC77D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Anderson (1946)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0E32A-25CA-702F-D375-ACEB36E01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Anderson (1946)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1502C2-B890-F7DA-939D-7DF607C5DD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023644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3E7F5-1DBF-2F91-BFE9-A53093BC0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E0A2-F3B4-BB71-B8C1-E63A6A418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Fermi (1947)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0EF66-B5D3-7D26-FDFD-2227071A1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Fermi (1947)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3E87D0-B0DC-0983-380E-CCFCD58BB9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949301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DECB3-FF99-BC48-52C5-4A9DE583B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CC94-116E-B892-43E7-299A15FC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Jones_1 (1948)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31BF9-AED5-C156-EDE5-A65023322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Jones_1 (1948)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4E1D84-FD7A-8D8C-0FB9-AB6227E8BF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77170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15E96-4BEF-374E-C10F-CEB7206A3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AC8F-9381-A7E6-6C4F-3090CEF9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Jones_2 (1948)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EAD42-64A2-5FBE-B93A-BAEB43E2F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Jones_2 (1948)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A5DC85-DD0F-6C73-E4C8-8BB3F02661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566535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4299B-4240-146A-A2A5-8A017ACF2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9B86-D54D-817F-CB76-4A756BB8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</a:t>
            </a:r>
            <a:r>
              <a:rPr lang="en-US" dirty="0" err="1"/>
              <a:t>Egelstaff</a:t>
            </a:r>
            <a:r>
              <a:rPr lang="en-US" dirty="0"/>
              <a:t> (1952)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CC30F-279B-B9A4-C677-F142917E7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 err="1"/>
              <a:t>Egelstaff</a:t>
            </a:r>
            <a:r>
              <a:rPr lang="en-US" dirty="0"/>
              <a:t> (1952)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B9D3E6-C168-6F33-9D9A-8A1B7F7036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654697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98FEA-7C67-6C05-6692-556D3B334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F671-CA47-C828-C81F-F6AA13BA2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Havens (1952)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AF01F-1B7F-5647-F026-CC6FA1CC8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Havens (1952)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101C6F-2188-CCDC-4379-F253180FEA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07BF28B-391F-DE85-615B-50D96E8CC1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161066" y="1301119"/>
            <a:ext cx="7565797" cy="425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438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CEEC5-CE55-0A78-F6B5-4686CC6E7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426B-96CF-FE47-85F5-B1DAF7DC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Palevsky – 300K (1955)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5F33-C787-56F2-2E5A-046C8F6E0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Palevsky (1955)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CBE2CE-0A48-AC05-D000-99F0D762B1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5F51479-29C9-1277-B34B-6C36B7C9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161066" y="1301119"/>
            <a:ext cx="7565797" cy="42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356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27FEA-4FDF-FE32-A679-7F3B27E8F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2668-7844-BDAD-0AA4-71DED360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Palevsky – 500K (1955)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DDE30-1A12-B269-373C-2D7D33B31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Palevsky (1955)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8406BB-2337-70F0-A268-E5CDB8CB25D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9EB638E-F90E-5C45-CFF9-4974310A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161067" y="1301119"/>
            <a:ext cx="7565795" cy="42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9277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11D11-78D6-4D27-1AF5-950274E75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C06A-829F-7842-59A0-B11D2B68E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Palevsky – 700K (1955)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65E0-3806-2F38-FED6-4960CAE59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Palevsky (1955)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D9A8A6-94A5-026E-6ED3-7FEAAC4B77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3773D8E-6FDC-E407-0689-DFC73DC2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161067" y="1301119"/>
            <a:ext cx="7565795" cy="42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4550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CF047-2F39-4E31-BD78-17DC02249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A955-453C-57D9-25F9-39E75711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Palevsky – 1000K (1955)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D297-D762-65ED-5AB7-433499076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Palevsky (1955)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F37217-0D04-2E10-3CFA-728BB36082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91810ED-D963-30E4-1CD3-20AB635B53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161067" y="1301119"/>
            <a:ext cx="7565795" cy="42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37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0F93-F2C7-689E-E0FB-5660DB2F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SANS of it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A350-8391-48C2-A939-F0AAB1017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pores contribute to total cross section?</a:t>
            </a:r>
          </a:p>
          <a:p>
            <a:r>
              <a:rPr lang="en-US" dirty="0"/>
              <a:t>Small Angle Neutron Scattering (SANS)</a:t>
            </a:r>
          </a:p>
          <a:p>
            <a:pPr lvl="1"/>
            <a:r>
              <a:rPr lang="en-US" dirty="0"/>
              <a:t>Known about in graphite since at least </a:t>
            </a:r>
            <a:r>
              <a:rPr lang="en-US" dirty="0" err="1"/>
              <a:t>Egelstaff</a:t>
            </a:r>
            <a:r>
              <a:rPr lang="en-US" dirty="0"/>
              <a:t> (1957)</a:t>
            </a:r>
          </a:p>
          <a:p>
            <a:pPr lvl="1"/>
            <a:r>
              <a:rPr lang="en-US" dirty="0"/>
              <a:t>History of potential confusion behind underlying cause e.g.  Bowman (2008)</a:t>
            </a:r>
          </a:p>
          <a:p>
            <a:pPr lvl="1"/>
            <a:r>
              <a:rPr lang="en-US" dirty="0"/>
              <a:t>Current consensus is that SANS manifests from porosity (e.g. </a:t>
            </a:r>
            <a:r>
              <a:rPr lang="en-US" dirty="0" err="1"/>
              <a:t>Petriw</a:t>
            </a:r>
            <a:r>
              <a:rPr lang="en-US" dirty="0"/>
              <a:t> (2010), Gould (2010))</a:t>
            </a:r>
          </a:p>
        </p:txBody>
      </p:sp>
    </p:spTree>
    <p:extLst>
      <p:ext uri="{BB962C8B-B14F-4D97-AF65-F5344CB8AC3E}">
        <p14:creationId xmlns:p14="http://schemas.microsoft.com/office/powerpoint/2010/main" val="3951841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2837A-5B5B-94A7-0255-9C25E1DCD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24896-F7A7-29E9-C129-D0980460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Sailor (1955)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248D3-84BE-D8A5-D624-AE75679BC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Sailor (1955)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80DC94-D4D2-7D6E-3512-EAA1E4274C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4112326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12043-A7B2-B513-8ABD-6ED3F63E4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C1E0-562E-6F99-4FA0-0078D208C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Egelstaff_1 (1957) – C12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A8E30-9548-4AD5-B8A6-236989CD0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Egelstaff_1 (1957) – C12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D37ED2-B7A2-155F-A10A-C50DB6CDE1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783537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824BB-01F3-5123-DD35-43C90B437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ECE6-7683-2FAB-FC37-0268C2CB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Egelstaff_1 (1957) – C-</a:t>
            </a:r>
            <a:r>
              <a:rPr lang="en-US" dirty="0" err="1"/>
              <a:t>nat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9418E-7510-4A88-3362-0E0E5321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Egelstaff_1 (1957) – C-</a:t>
            </a:r>
            <a:r>
              <a:rPr lang="en-US" dirty="0" err="1"/>
              <a:t>nat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17E59B-65BF-41EE-573A-41D2C20CCB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588185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282AF-E993-F51A-BE62-0110773BF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3D984-E6C5-5BDF-132A-B74F3318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Egelstaff_2 (1957) – C12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D6BBD-6FF1-36C6-ED7E-347DEE92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Egelstaff_2 (1957) – C12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84C41D-BED8-5025-154A-45318BA56B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505832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92F5-EFDB-A013-016D-A2F9D2672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1EF0-2752-8A65-240E-7DB2B44D6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Egelstaff_2 (1957) – C-</a:t>
            </a:r>
            <a:r>
              <a:rPr lang="en-US" dirty="0" err="1"/>
              <a:t>nat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86E46-FC60-758F-B155-CF874B3A4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Egelstaff_2 (1957) – C-</a:t>
            </a:r>
            <a:r>
              <a:rPr lang="en-US" dirty="0" err="1"/>
              <a:t>nat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30ED66-E07F-E339-6ECA-6753652E0E2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456966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AEB3F-5015-77DB-C595-9537E4B50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5382D-A30A-6D65-0992-676FA2B5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Walton (1960)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FCD41-D6ED-3BC4-60F7-347D80B35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Walton (1960)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1CC79F-6766-8DF6-6828-26D7C4A41B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873180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139E-1A6F-3738-F06C-6BD9CD229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B905-CAAE-7811-C22A-CF97241F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Simpson (1964)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5840-99C6-2C1B-50F6-0864C91BA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Simpson (1964)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4E2F4F-92B5-877A-4B46-B8FA20E50F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294388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2425B-7541-4815-E996-EB31D6600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820C-23E4-E1EF-F816-49CFC8B7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Neill (1965)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AB153-85D3-5415-E352-7785EABE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Neill (1965)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60F6A9-C259-EB44-9202-DAF2EE4AC8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537977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D8502-C185-D5F9-6F04-FD47BEDF3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0969-4F62-6492-D77B-79E0A46A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Rayburn_1 (1965)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F1A90-D303-0F65-2244-335E82FB2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Rayburn_1 (1965)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6D1D86-4F43-9CE0-FEE9-08B340C952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503659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8E0FD-BBB2-0A70-536E-A1A4A96F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CA46-EF77-78C1-7B3B-1E95C8A7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Rayburn_2 (1965)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2BA01-0005-BB47-F5EC-BEA6CD695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Rayburn_2 (1965)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91D356-DF50-B901-5CB6-00664B866CE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33686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E6CD-00EA-77FB-C89C-6E400E63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SANS of it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3ECD5-A485-5BA6-2786-6D47B49F5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4"/>
            <a:ext cx="4828033" cy="453675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SANS is an effect based on the material characteristics (i.e., pores)</a:t>
            </a:r>
          </a:p>
          <a:p>
            <a:r>
              <a:rPr lang="en-US" dirty="0"/>
              <a:t>Previous attempts have been made to correct for SANS in total cross section measurements</a:t>
            </a:r>
          </a:p>
          <a:p>
            <a:r>
              <a:rPr lang="en-US" dirty="0"/>
              <a:t>If SANS is present, one of two things needs to be done in order to make a faithful comparison between processed &amp; experimental data:</a:t>
            </a:r>
          </a:p>
          <a:p>
            <a:pPr lvl="1"/>
            <a:r>
              <a:rPr lang="en-US" dirty="0"/>
              <a:t>Experimental corrections</a:t>
            </a:r>
          </a:p>
          <a:p>
            <a:pPr lvl="1"/>
            <a:r>
              <a:rPr lang="en-US" dirty="0"/>
              <a:t>SANS adjustment to processed data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0122AC4E-E3FA-7121-8E17-05CD99548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914" y="3291841"/>
            <a:ext cx="5276086" cy="3146848"/>
          </a:xfrm>
          <a:prstGeom prst="rect">
            <a:avLst/>
          </a:prstGeom>
        </p:spPr>
      </p:pic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D263B6EF-4225-0513-0C81-10B02AF25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44068"/>
            <a:ext cx="6096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40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E005C-BFA8-5940-32F2-6556D7F39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CBA5-78DD-DC73-F5BD-33705446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</a:t>
            </a:r>
            <a:r>
              <a:rPr lang="en-US" dirty="0" err="1"/>
              <a:t>Iizumi</a:t>
            </a:r>
            <a:r>
              <a:rPr lang="en-US" dirty="0"/>
              <a:t> (1968)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7B07A-5D03-2A05-97D9-161224AC6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 err="1"/>
              <a:t>Iizumi</a:t>
            </a:r>
            <a:r>
              <a:rPr lang="en-US" dirty="0"/>
              <a:t> (1968)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BE2073-8D75-E959-764E-FE9D7F74E1C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890460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E3AE8-6096-163A-7F35-EFB9475D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22FAF-0130-2DBF-4C95-75435142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Harvey (1974)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8A438-E01B-56B7-071F-EE681BBF2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Harvey (1974)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5E805F-5B80-6088-9DF8-D02F6BCE87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063513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67B50-8BEE-CA57-E077-C459B3DAE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2750-A381-8E75-8904-B2318E17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</a:t>
            </a:r>
            <a:r>
              <a:rPr lang="en-US" dirty="0" err="1"/>
              <a:t>Shamasundar</a:t>
            </a:r>
            <a:r>
              <a:rPr lang="en-US" dirty="0"/>
              <a:t> (1974)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31F9A-A931-6333-89DF-B7F7C0116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 err="1"/>
              <a:t>Shamasundar</a:t>
            </a:r>
            <a:r>
              <a:rPr lang="en-US" dirty="0"/>
              <a:t> (1974)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76FF07-2A4B-2A3E-A74D-D4E37B6F7A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560132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5C220-A7BD-42B8-74FE-76E373E7F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40D30-5B83-3BD0-7FDE-934F2C7D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Steyerl_1 (1974)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EBC7-B879-8179-CEE9-26EDC0A48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Steyerl_1 (1974)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565708-480B-FB3F-A379-E357D2C222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533756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2E601-67CB-6B0B-91DA-B3233C5CC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04D4-40D9-A0F0-4C12-B51AD117B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Steyerl_2 (1974)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12BE2-541B-4FF7-C3BF-541E7D9B2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Steyerl_2 (1974)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5EA8A-4B34-535E-79B4-C60EBE3679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326942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BF68E-B52F-8C35-A374-3C3304A36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E0C5-E73F-DF10-B8DB-30186461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Harvey_1 (1977)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B3A7-4FD4-B41E-B6E1-E27739F93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Harvey_1 (1977)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9B61FE-A337-02FA-E686-98AAABA8CA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508314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72BC8-627D-CD70-4A89-6F0D88A7D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95B4-6B94-2531-D34B-40CE2837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Harvey_2 (1977)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991F-67AE-3216-1DDF-B29409F71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Harvey_2 (1977)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540C39-3502-865C-4603-C6C2F0261E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899081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7CA9-698B-CAAA-D2BC-22F619442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459F-093F-EE01-FA21-5F08346A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Harvey (1982)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4C26-AD26-1B0D-45C2-995292E6B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Harvey (1982)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057E6F-6535-7D29-5C14-57B97A33293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577803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B8197-5F05-FFE4-F4FD-16D6C705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F34E-E5F6-289B-0285-3E54AC53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Alexandrov (1997)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94E80-621C-942B-AC63-E24107DA6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Alexandrov (1997)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58046C-4B74-D4CA-2279-2C246633BE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29154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5FDA8-4CB1-A6CE-18E7-5F52B24F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2958-4B32-2CAD-E2C9-514CECE5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Zhou (2006)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A84B4-22F1-DD86-E609-A9BAA8BB2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Zhou (2006)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57B4C0-3BA3-ED65-4F9C-8DC766F568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36870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C7FE5-97A4-2F68-1E9E-DFAE80FF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CA20-3B52-C4FD-2722-0397825C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SANS of it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6A28E-5626-D6F4-057B-F8E5C8121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4398265" cy="4047778"/>
          </a:xfrm>
        </p:spPr>
        <p:txBody>
          <a:bodyPr/>
          <a:lstStyle/>
          <a:p>
            <a:r>
              <a:rPr lang="en-US" dirty="0"/>
              <a:t>SANS adjustments to processed data can be done IF material characteristics are well known</a:t>
            </a:r>
          </a:p>
          <a:p>
            <a:r>
              <a:rPr lang="en-US" dirty="0"/>
              <a:t>Needs to be done CAREFULLY</a:t>
            </a:r>
          </a:p>
          <a:p>
            <a:endParaRPr lang="en-US" dirty="0"/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60ED97C6-5823-A967-434C-C452E4E54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448484"/>
            <a:ext cx="7772400" cy="44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69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46CD-5EE4-F4D0-F283-BD85A386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C0EC3-7E87-B88E-3759-0326761D8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Arzumanov (2008)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F04CD-BC73-5732-AA4D-9EEF31EEB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Arzumanov (2008)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C579AF-2942-D083-5F10-6A1E9FC860C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0868436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43988-A56A-BDF7-AB95-B6C797BA5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FDD9-1425-2359-64FE-D8052C6D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Bowman_1 (2008)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29A97-E653-F255-B0F6-E22B0CFE0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Bowman_1 (2008)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9F086C-FB13-78F6-CE9E-FEA18DEE76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4166409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82090-F5B3-ABF7-7301-8134FBE7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4011-D856-A88B-722F-90FFDD51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Bowman_2 (2008)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068-A8E9-DD82-06DC-9896ACA27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Bowman_2 (2008)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57ADEC-B1DF-2793-9E0F-182A89A1E72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0764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C7FE0-7EC1-CF70-BB57-2A16EB99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9E25F-AFD7-D9DF-C07E-A45116E58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</a:t>
            </a:r>
            <a:r>
              <a:rPr lang="en-US" dirty="0" err="1"/>
              <a:t>Petriw</a:t>
            </a:r>
            <a:r>
              <a:rPr lang="en-US" dirty="0"/>
              <a:t> – Iso Pressed (2010)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1FC3-026A-6F0E-CF89-648AB9D3D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 err="1"/>
              <a:t>Petriw</a:t>
            </a:r>
            <a:r>
              <a:rPr lang="en-US" dirty="0"/>
              <a:t> – Iso Pressed (2010)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084141-5ACB-432F-2281-9248B098BF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4181434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3BC8B-F751-79A2-67F0-8ABECFD10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512B-B039-E65D-8CBC-78A52075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</a:t>
            </a:r>
            <a:r>
              <a:rPr lang="en-US" dirty="0" err="1"/>
              <a:t>Petriw</a:t>
            </a:r>
            <a:r>
              <a:rPr lang="en-US" dirty="0"/>
              <a:t> – Needle Coke (2010)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5F5C7-5530-B893-3714-5C842F3E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 err="1"/>
              <a:t>Petriw</a:t>
            </a:r>
            <a:r>
              <a:rPr lang="en-US" dirty="0"/>
              <a:t> – Needle Coke (2010)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7E212A-22F6-635F-C9E9-A67F43F485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220254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B357B-5841-1E4C-0E2C-795152C85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E4270-78EA-D5A3-9F24-54E556191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</a:t>
            </a:r>
            <a:r>
              <a:rPr lang="en-US" dirty="0" err="1"/>
              <a:t>Petriw</a:t>
            </a:r>
            <a:r>
              <a:rPr lang="en-US" dirty="0"/>
              <a:t> – Pitch Coke (2010)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D157-250F-DC41-153D-2E9E549EA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 err="1"/>
              <a:t>Petriw</a:t>
            </a:r>
            <a:r>
              <a:rPr lang="en-US" dirty="0"/>
              <a:t> – Pitch Coke (2010)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14B51F-DE07-EA44-C99F-6DB6AF9A80F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423071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72AD-D298-CF25-A1FC-2CCA8607B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32CF-EDE3-E95F-BD4E-AFF3AE5E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Liu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B063-A448-290F-A2A5-D00D08944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Liu (2019)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F2BA55-D39A-99E6-C83F-E7F3ED4271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327828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8E044-6EA7-52A1-25D2-B184C4EE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DC3EE-6D1C-17F5-0C00-E79884AA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</a:t>
            </a:r>
            <a:r>
              <a:rPr lang="en-US" dirty="0" err="1"/>
              <a:t>Teshigawara</a:t>
            </a:r>
            <a:r>
              <a:rPr lang="en-US" dirty="0"/>
              <a:t>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D58D-4B7A-95E0-FBD0-C75AA6538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 err="1"/>
              <a:t>Teshigawara</a:t>
            </a:r>
            <a:r>
              <a:rPr lang="en-US" dirty="0"/>
              <a:t> (2019)</a:t>
            </a:r>
          </a:p>
          <a:p>
            <a:pPr lvl="1"/>
            <a:r>
              <a:rPr lang="en-US" dirty="0"/>
              <a:t>Nano-diamonds, not graphite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C5543F-EB67-44F8-31C5-E60904C861C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638519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D1DCB-EC01-CB9D-4BFD-5EE4EAD41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20DE-2FD8-E99C-C412-17F8F88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Robledo_1 (2020)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492BC-7A99-01DA-C330-27ECCCC3E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Robledo_1 (2020)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1ECBA7-9C69-61E9-C418-A78EA1CD26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4961588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CF579-1F7F-A690-9282-970BD80D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1717-E12B-2D83-98F1-3D88B251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Robledo_2 (2020)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48AEE-4B9E-7F0C-07E5-A89A675DA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Robledo_2 (2020)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E8FE81-ABBC-38A2-D661-54CF81911D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4281306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BD170-6292-890F-ECF1-E1DE2063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SANS of it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899E-121D-834B-3EFD-CC99AE7D2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3630169" cy="4047778"/>
          </a:xfrm>
        </p:spPr>
        <p:txBody>
          <a:bodyPr/>
          <a:lstStyle/>
          <a:p>
            <a:r>
              <a:rPr lang="en-US" dirty="0"/>
              <a:t>Minor changes in graphite sample can lead to significantly different SANS contributions</a:t>
            </a:r>
          </a:p>
          <a:p>
            <a:r>
              <a:rPr lang="en-US" dirty="0"/>
              <a:t>Must be handled with EXTREME care</a:t>
            </a:r>
          </a:p>
          <a:p>
            <a:endParaRPr lang="en-US" dirty="0"/>
          </a:p>
        </p:txBody>
      </p:sp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CCDCCDB0-5A98-6E56-83EF-054A3313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49163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33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67E5D-2FD7-EFB7-CD0F-D2670BEE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F954-7E7F-47C5-8626-2DCF977D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Robledo_3 (2020)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16188-5FA7-7D9F-1847-CB3159DA3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Robledo_3 (2020)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DD744D-B244-28A0-133E-82848D85CA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139221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00967-06A5-959E-A342-31B7FA58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5896-420E-5DDB-B502-B226E9ED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Robledo_4 (2020)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B0256-8B3B-F1A4-682A-48882CA0B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Robledo_4 (2020)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912C2B-7AAD-9A53-8304-CCDC5D7287F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8204190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BF27-7E03-5D90-D034-AF3ADE0B8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7F47-848A-7523-F7BE-EBDF0271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Robledo_5 (2020)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97796-3726-976B-D42E-DA4C06A4B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Robledo_5 (2020)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5CA9EA-8285-07C2-5DB1-09F3B7CB7B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8617411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7C173-3B72-3321-E3C5-50E9E63FD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3C464-C7EE-D7B6-3915-31692400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Kimura – ED-4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8A1B4-43D0-75A9-5840-C3007FA96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Kimura – ED-4 (2023)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41DBAB-64C3-826B-A290-55AAA5EF4F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572001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FA138-3670-F608-6DFB-C136BA5F9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B71A-B220-FB6F-5BC7-FF537F0B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Kimura – ET-11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7FC4C-E09A-FEF0-2B6D-8CDED7465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Kimura – ET-11 (2023)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F927A0-F7B7-22AC-2D52-B34FACFBE7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9544823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E500-3F86-EC8B-4288-C8ACF034D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8DC00-54C4-7AC5-D229-D0323A79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Kimura – ET-34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F3538-7B94-24C1-2F6F-053C9D38B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Kimura – ET-34 (2023)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93F5A7-2806-52EE-676C-B1B7039FC0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28187848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70407-A0DE-6663-BC21-8D4687E9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AB28-7B26-7BE9-A0B7-BC35A39DC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Kimura – T-8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37758-4360-47F9-94BE-26D216910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Kimura – T-8 (2023)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6FC953-5CC2-613E-5117-0B8A2E93266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41082810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998A4-F980-0BC1-A8F4-EA740AF2A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2C729-5DB1-6292-8F4C-7EAC1793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Ramić – IG-110 1023K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8AC6-0C0D-C743-B4F2-F20A6648D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Ramić – IG-100 – 1023K (2024)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B1C55D-A637-4A3F-C8A9-92798B917B2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3847327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F4CF3-2600-BD68-7B92-2CB9D268C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C759-474B-ED88-4D5F-EFB5B896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Ramić – NBG-18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51B2C-D9C2-9297-A432-A577B6923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Ramić – NBG-18 (2024)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0FAE8D-FC21-FA37-24B5-4ADABC8C07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40148864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A4B11-A9D7-4E36-FDBB-B3D8D80D3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BE29-6FC1-A536-C8BF-6AA8395A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Plot – Ramić – PCEA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28500-6820-5A4C-EC2C-B2E290199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4" y="1444753"/>
            <a:ext cx="3695931" cy="4203944"/>
          </a:xfrm>
        </p:spPr>
        <p:txBody>
          <a:bodyPr/>
          <a:lstStyle/>
          <a:p>
            <a:r>
              <a:rPr lang="en-US" dirty="0"/>
              <a:t>Ramić – PCEA (2024)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45000C-1E8A-7A52-5027-BA6A57E96E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161066" y="1301119"/>
            <a:ext cx="7565799" cy="4255761"/>
          </a:xfrm>
        </p:spPr>
      </p:pic>
    </p:spTree>
    <p:extLst>
      <p:ext uri="{BB962C8B-B14F-4D97-AF65-F5344CB8AC3E}">
        <p14:creationId xmlns:p14="http://schemas.microsoft.com/office/powerpoint/2010/main" val="1871964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AI-generated content may be incorrect.">
            <a:extLst>
              <a:ext uri="{FF2B5EF4-FFF2-40B4-BE49-F238E27FC236}">
                <a16:creationId xmlns:a16="http://schemas.microsoft.com/office/drawing/2014/main" id="{F5C07BBC-243F-2351-4CD4-7C3A0E2E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53" y="4125471"/>
            <a:ext cx="7772400" cy="669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92814-9359-0523-9357-877EDFB2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Searched For – EXFOR</a:t>
            </a:r>
          </a:p>
        </p:txBody>
      </p:sp>
      <p:pic>
        <p:nvPicPr>
          <p:cNvPr id="5" name="Content Placeholder 4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BAEAE29B-0A91-AA74-CFF0-5A1D58A8C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9767" y="813816"/>
            <a:ext cx="3657600" cy="1282700"/>
          </a:xfrm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C833B11B-A058-2402-A3A2-04186A897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53" y="3125391"/>
            <a:ext cx="7772400" cy="607218"/>
          </a:xfrm>
          <a:prstGeom prst="rect">
            <a:avLst/>
          </a:prstGeom>
        </p:spPr>
      </p:pic>
      <p:pic>
        <p:nvPicPr>
          <p:cNvPr id="9" name="Picture 8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4752D8AC-EC3D-228D-4979-F6926534E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53" y="2224942"/>
            <a:ext cx="7772400" cy="612761"/>
          </a:xfrm>
          <a:prstGeom prst="rect">
            <a:avLst/>
          </a:prstGeom>
        </p:spPr>
      </p:pic>
      <p:pic>
        <p:nvPicPr>
          <p:cNvPr id="11" name="Picture 10" descr="Table&#10;&#10;AI-generated content may be incorrect.">
            <a:extLst>
              <a:ext uri="{FF2B5EF4-FFF2-40B4-BE49-F238E27FC236}">
                <a16:creationId xmlns:a16="http://schemas.microsoft.com/office/drawing/2014/main" id="{75210AD3-4073-6456-76ED-49613E233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023" y="676297"/>
            <a:ext cx="7772400" cy="4314678"/>
          </a:xfrm>
          <a:prstGeom prst="rect">
            <a:avLst/>
          </a:prstGeom>
        </p:spPr>
      </p:pic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36D10F1E-DBF2-1AFA-4227-18BA3DAF8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56" y="5658910"/>
            <a:ext cx="7772400" cy="460983"/>
          </a:xfrm>
          <a:prstGeom prst="rect">
            <a:avLst/>
          </a:prstGeom>
        </p:spPr>
      </p:pic>
      <p:pic>
        <p:nvPicPr>
          <p:cNvPr id="17" name="Picture 1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4429F6-8FAC-9EE3-E773-DA38AFADB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023" y="5187406"/>
            <a:ext cx="7772400" cy="12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0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A582-E7E2-A968-F96C-7F2FA69D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Searched For – non-EXFOR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6FF1D-929F-634D-2DD6-A44972864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</a:t>
            </a:r>
          </a:p>
          <a:p>
            <a:pPr lvl="1"/>
            <a:r>
              <a:rPr lang="en-US" dirty="0"/>
              <a:t>Ramić (ISIS, 2024, preliminary)</a:t>
            </a:r>
          </a:p>
          <a:p>
            <a:r>
              <a:rPr lang="en-US" dirty="0"/>
              <a:t>Dissertations</a:t>
            </a:r>
          </a:p>
          <a:p>
            <a:pPr lvl="1"/>
            <a:r>
              <a:rPr lang="en-US" dirty="0" err="1"/>
              <a:t>Shamasundar</a:t>
            </a:r>
            <a:r>
              <a:rPr lang="en-US" dirty="0"/>
              <a:t> (Georgia Tech, 1974)</a:t>
            </a:r>
          </a:p>
          <a:p>
            <a:pPr lvl="1"/>
            <a:r>
              <a:rPr lang="en-US" dirty="0"/>
              <a:t>Zhou (NC State, 2006)</a:t>
            </a:r>
          </a:p>
          <a:p>
            <a:r>
              <a:rPr lang="en-US" dirty="0"/>
              <a:t>Other</a:t>
            </a:r>
          </a:p>
          <a:p>
            <a:pPr lvl="1"/>
            <a:r>
              <a:rPr lang="en-US" dirty="0"/>
              <a:t>Kimura (J-PARC, WONDER-2023, preliminary &amp; digitized)</a:t>
            </a:r>
          </a:p>
          <a:p>
            <a:pPr lvl="1"/>
            <a:r>
              <a:rPr lang="en-US" dirty="0" err="1"/>
              <a:t>Petriw</a:t>
            </a:r>
            <a:r>
              <a:rPr lang="en-US" dirty="0"/>
              <a:t> (2010, digitized)</a:t>
            </a:r>
          </a:p>
        </p:txBody>
      </p:sp>
    </p:spTree>
    <p:extLst>
      <p:ext uri="{BB962C8B-B14F-4D97-AF65-F5344CB8AC3E}">
        <p14:creationId xmlns:p14="http://schemas.microsoft.com/office/powerpoint/2010/main" val="258377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3E96-D1E7-B037-E515-73558411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12D70-42CD-5208-2C89-A9C435888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 can be broken up into 3 categories:</a:t>
            </a:r>
          </a:p>
          <a:p>
            <a:pPr lvl="1"/>
            <a:r>
              <a:rPr lang="en-US" dirty="0"/>
              <a:t>Not applicable (wrong material, too high in energy, etc.)</a:t>
            </a:r>
          </a:p>
          <a:p>
            <a:pPr lvl="1"/>
            <a:r>
              <a:rPr lang="en-US" dirty="0"/>
              <a:t>SANS included</a:t>
            </a:r>
          </a:p>
          <a:p>
            <a:pPr lvl="2"/>
            <a:r>
              <a:rPr lang="en-US" dirty="0"/>
              <a:t>Previously shown on slide 6</a:t>
            </a:r>
          </a:p>
          <a:p>
            <a:pPr lvl="1"/>
            <a:r>
              <a:rPr lang="en-US" dirty="0"/>
              <a:t>SANS removed</a:t>
            </a:r>
          </a:p>
          <a:p>
            <a:pPr lvl="2"/>
            <a:r>
              <a:rPr lang="en-US" dirty="0"/>
              <a:t>This is what we’ll show</a:t>
            </a:r>
          </a:p>
        </p:txBody>
      </p:sp>
    </p:spTree>
    <p:extLst>
      <p:ext uri="{BB962C8B-B14F-4D97-AF65-F5344CB8AC3E}">
        <p14:creationId xmlns:p14="http://schemas.microsoft.com/office/powerpoint/2010/main" val="179899789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B52C8D84CEDB459345D265B90218D7" ma:contentTypeVersion="2" ma:contentTypeDescription="Create a new document." ma:contentTypeScope="" ma:versionID="95485918d7b21889768ccc9e22c9cf6f">
  <xsd:schema xmlns:xsd="http://www.w3.org/2001/XMLSchema" xmlns:xs="http://www.w3.org/2001/XMLSchema" xmlns:p="http://schemas.microsoft.com/office/2006/metadata/properties" xmlns:ns2="19a242cb-3216-419c-839e-892d82122160" targetNamespace="http://schemas.microsoft.com/office/2006/metadata/properties" ma:root="true" ma:fieldsID="1500a0f395cd162cd1af01326a2bf3f0" ns2:_="">
    <xsd:import namespace="19a242cb-3216-419c-839e-892d821221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242cb-3216-419c-839e-892d821221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20C22-D077-412B-81BA-8B2541026FAD}">
  <ds:schemaRefs>
    <ds:schemaRef ds:uri="19a242cb-3216-419c-839e-892d82122160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5F894A7-C9C6-4C7C-9610-6223164459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a242cb-3216-419c-839e-892d821221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20232</TotalTime>
  <Words>1432</Words>
  <Application>Microsoft Macintosh PowerPoint</Application>
  <PresentationFormat>Widescreen</PresentationFormat>
  <Paragraphs>213</Paragraphs>
  <Slides>69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Arial Black</vt:lpstr>
      <vt:lpstr>Century Gothic</vt:lpstr>
      <vt:lpstr>ORNL</vt:lpstr>
      <vt:lpstr>ORNL</vt:lpstr>
      <vt:lpstr>Overview of Historical and New Transmission Measurements of Nuclear Graphite</vt:lpstr>
      <vt:lpstr>Where we are</vt:lpstr>
      <vt:lpstr>The SANS of it all</vt:lpstr>
      <vt:lpstr>The SANS of it all</vt:lpstr>
      <vt:lpstr>The SANS of it all</vt:lpstr>
      <vt:lpstr>The SANS of it all</vt:lpstr>
      <vt:lpstr>What I Searched For – EXFOR</vt:lpstr>
      <vt:lpstr>What I Searched For – non-EXFOR</vt:lpstr>
      <vt:lpstr>Organization of Measurements</vt:lpstr>
      <vt:lpstr>Data to Discuss</vt:lpstr>
      <vt:lpstr>Data without SANS – Palevsky (1955)</vt:lpstr>
      <vt:lpstr>Data without SANS – Egelstaff (1957)</vt:lpstr>
      <vt:lpstr>Data without SANS – Shamasundar (1974)</vt:lpstr>
      <vt:lpstr>Data without SANS – Steyerl (1974)</vt:lpstr>
      <vt:lpstr>Data without SANS – Zhou (2006)</vt:lpstr>
      <vt:lpstr>Conclusions</vt:lpstr>
      <vt:lpstr>Questions?</vt:lpstr>
      <vt:lpstr>Extra Slides</vt:lpstr>
      <vt:lpstr>Cross Section Plot – Hanstein (1941)</vt:lpstr>
      <vt:lpstr>Cross Section Plot – Anderson (1946)</vt:lpstr>
      <vt:lpstr>Cross Section Plot – Fermi (1947)</vt:lpstr>
      <vt:lpstr>Cross Section Plot – Jones_1 (1948)</vt:lpstr>
      <vt:lpstr>Cross Section Plot – Jones_2 (1948)</vt:lpstr>
      <vt:lpstr>Cross Section Plot – Egelstaff (1952)</vt:lpstr>
      <vt:lpstr>Cross Section Plot – Havens (1952)</vt:lpstr>
      <vt:lpstr>Cross Section Plot – Palevsky – 300K (1955)</vt:lpstr>
      <vt:lpstr>Cross Section Plot – Palevsky – 500K (1955)</vt:lpstr>
      <vt:lpstr>Cross Section Plot – Palevsky – 700K (1955)</vt:lpstr>
      <vt:lpstr>Cross Section Plot – Palevsky – 1000K (1955)</vt:lpstr>
      <vt:lpstr>Cross Section Plot – Sailor (1955)</vt:lpstr>
      <vt:lpstr>Cross Section Plot – Egelstaff_1 (1957) – C12</vt:lpstr>
      <vt:lpstr>Cross Section Plot – Egelstaff_1 (1957) – C-nat</vt:lpstr>
      <vt:lpstr>Cross Section Plot – Egelstaff_2 (1957) – C12</vt:lpstr>
      <vt:lpstr>Cross Section Plot – Egelstaff_2 (1957) – C-nat</vt:lpstr>
      <vt:lpstr>Cross Section Plot – Walton (1960)</vt:lpstr>
      <vt:lpstr>Cross Section Plot – Simpson (1964)</vt:lpstr>
      <vt:lpstr>Cross Section Plot – Neill (1965)</vt:lpstr>
      <vt:lpstr>Cross Section Plot – Rayburn_1 (1965)</vt:lpstr>
      <vt:lpstr>Cross Section Plot – Rayburn_2 (1965)</vt:lpstr>
      <vt:lpstr>Cross Section Plot – Iizumi (1968)</vt:lpstr>
      <vt:lpstr>Cross Section Plot – Harvey (1974)</vt:lpstr>
      <vt:lpstr>Cross Section Plot – Shamasundar (1974)</vt:lpstr>
      <vt:lpstr>Cross Section Plot – Steyerl_1 (1974)</vt:lpstr>
      <vt:lpstr>Cross Section Plot – Steyerl_2 (1974)</vt:lpstr>
      <vt:lpstr>Cross Section Plot – Harvey_1 (1977)</vt:lpstr>
      <vt:lpstr>Cross Section Plot – Harvey_2 (1977)</vt:lpstr>
      <vt:lpstr>Cross Section Plot – Harvey (1982)</vt:lpstr>
      <vt:lpstr>Cross Section Plot – Alexandrov (1997)</vt:lpstr>
      <vt:lpstr>Cross Section Plot – Zhou (2006)</vt:lpstr>
      <vt:lpstr>Cross Section Plot – Arzumanov (2008)</vt:lpstr>
      <vt:lpstr>Cross Section Plot – Bowman_1 (2008)</vt:lpstr>
      <vt:lpstr>Cross Section Plot – Bowman_2 (2008)</vt:lpstr>
      <vt:lpstr>Cross Section Plot – Petriw – Iso Pressed (2010)</vt:lpstr>
      <vt:lpstr>Cross Section Plot – Petriw – Needle Coke (2010)</vt:lpstr>
      <vt:lpstr>Cross Section Plot – Petriw – Pitch Coke (2010)</vt:lpstr>
      <vt:lpstr>Cross Section Plot – Liu (2019)</vt:lpstr>
      <vt:lpstr>Cross Section Plot – Teshigawara (2019)</vt:lpstr>
      <vt:lpstr>Cross Section Plot – Robledo_1 (2020)</vt:lpstr>
      <vt:lpstr>Cross Section Plot – Robledo_2 (2020)</vt:lpstr>
      <vt:lpstr>Cross Section Plot – Robledo_3 (2020)</vt:lpstr>
      <vt:lpstr>Cross Section Plot – Robledo_4 (2020)</vt:lpstr>
      <vt:lpstr>Cross Section Plot – Robledo_5 (2020)</vt:lpstr>
      <vt:lpstr>Cross Section Plot – Kimura – ED-4 (2023)</vt:lpstr>
      <vt:lpstr>Cross Section Plot – Kimura – ET-11 (2023)</vt:lpstr>
      <vt:lpstr>Cross Section Plot – Kimura – ET-34 (2023)</vt:lpstr>
      <vt:lpstr>Cross Section Plot – Kimura – T-8 (2023)</vt:lpstr>
      <vt:lpstr>Cross Section Plot – Ramić – IG-110 1023K (2024)</vt:lpstr>
      <vt:lpstr>Cross Section Plot – Ramić – NBG-18 (2024)</vt:lpstr>
      <vt:lpstr>Cross Section Plot – Ramić – PCEA (2024)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Wieselquist, William</dc:creator>
  <cp:keywords/>
  <dc:description/>
  <cp:lastModifiedBy>Chapman, Chris</cp:lastModifiedBy>
  <cp:revision>270</cp:revision>
  <dcterms:created xsi:type="dcterms:W3CDTF">2022-07-28T16:37:11Z</dcterms:created>
  <dcterms:modified xsi:type="dcterms:W3CDTF">2025-07-06T21:22:48Z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