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5"/>
  </p:sldMasterIdLst>
  <p:notesMasterIdLst>
    <p:notesMasterId r:id="rId28"/>
  </p:notesMasterIdLst>
  <p:handoutMasterIdLst>
    <p:handoutMasterId r:id="rId29"/>
  </p:handoutMasterIdLst>
  <p:sldIdLst>
    <p:sldId id="493" r:id="rId6"/>
    <p:sldId id="676" r:id="rId7"/>
    <p:sldId id="726" r:id="rId8"/>
    <p:sldId id="705" r:id="rId9"/>
    <p:sldId id="713" r:id="rId10"/>
    <p:sldId id="716" r:id="rId11"/>
    <p:sldId id="717" r:id="rId12"/>
    <p:sldId id="709" r:id="rId13"/>
    <p:sldId id="718" r:id="rId14"/>
    <p:sldId id="707" r:id="rId15"/>
    <p:sldId id="708" r:id="rId16"/>
    <p:sldId id="711" r:id="rId17"/>
    <p:sldId id="712" r:id="rId18"/>
    <p:sldId id="710" r:id="rId19"/>
    <p:sldId id="719" r:id="rId20"/>
    <p:sldId id="720" r:id="rId21"/>
    <p:sldId id="721" r:id="rId22"/>
    <p:sldId id="722" r:id="rId23"/>
    <p:sldId id="724" r:id="rId24"/>
    <p:sldId id="725" r:id="rId25"/>
    <p:sldId id="723" r:id="rId26"/>
    <p:sldId id="537" r:id="rId27"/>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2600"/>
    <a:srgbClr val="0F4F97"/>
    <a:srgbClr val="F6CE86"/>
    <a:srgbClr val="AEF8E5"/>
    <a:srgbClr val="0A8464"/>
    <a:srgbClr val="0DB78A"/>
    <a:srgbClr val="D68F10"/>
    <a:srgbClr val="F1B13D"/>
    <a:srgbClr val="10D6A2"/>
    <a:srgbClr val="2DE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40" autoAdjust="0"/>
    <p:restoredTop sz="96327" autoAdjust="0"/>
  </p:normalViewPr>
  <p:slideViewPr>
    <p:cSldViewPr snapToGrid="0">
      <p:cViewPr varScale="1">
        <p:scale>
          <a:sx n="123" d="100"/>
          <a:sy n="123" d="100"/>
        </p:scale>
        <p:origin x="1128" y="192"/>
      </p:cViewPr>
      <p:guideLst>
        <p:guide orient="horz" pos="905"/>
        <p:guide orient="horz" pos="400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7/8/25</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7/8/25</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507663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100000">
                <a:srgbClr val="294861"/>
              </a:gs>
              <a:gs pos="88000">
                <a:schemeClr val="accent1">
                  <a:lumMod val="50000"/>
                </a:schemeClr>
              </a:gs>
              <a:gs pos="21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a:stretch>
            <a:fillRect/>
          </a:stretch>
        </p:blipFill>
        <p:spPr>
          <a:xfrm>
            <a:off x="962469" y="5437487"/>
            <a:ext cx="3602736" cy="607768"/>
          </a:xfrm>
          <a:prstGeom prst="rect">
            <a:avLst/>
          </a:prstGeom>
        </p:spPr>
      </p:pic>
      <p:sp>
        <p:nvSpPr>
          <p:cNvPr id="4" name="Rectangle 3">
            <a:extLst>
              <a:ext uri="{FF2B5EF4-FFF2-40B4-BE49-F238E27FC236}">
                <a16:creationId xmlns:a16="http://schemas.microsoft.com/office/drawing/2014/main" id="{1C31498E-934F-294B-928F-7BF5D96DE768}"/>
              </a:ext>
            </a:extLst>
          </p:cNvPr>
          <p:cNvSpPr/>
          <p:nvPr userDrawn="1"/>
        </p:nvSpPr>
        <p:spPr>
          <a:xfrm>
            <a:off x="5099406" y="4437474"/>
            <a:ext cx="5715000" cy="1200329"/>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
        <p:nvSpPr>
          <p:cNvPr id="5" name="Rectangle 4">
            <a:extLst>
              <a:ext uri="{FF2B5EF4-FFF2-40B4-BE49-F238E27FC236}">
                <a16:creationId xmlns:a16="http://schemas.microsoft.com/office/drawing/2014/main" id="{3976C2BC-60A7-0547-A911-67347BC0CAFD}"/>
              </a:ext>
            </a:extLst>
          </p:cNvPr>
          <p:cNvSpPr/>
          <p:nvPr userDrawn="1"/>
        </p:nvSpPr>
        <p:spPr>
          <a:xfrm>
            <a:off x="5099406" y="5771963"/>
            <a:ext cx="5715000" cy="313932"/>
          </a:xfrm>
          <a:prstGeom prst="rect">
            <a:avLst/>
          </a:prstGeom>
        </p:spPr>
        <p:txBody>
          <a:bodyPr wrap="square">
            <a:spAutoFit/>
          </a:bodyPr>
          <a:lstStyle/>
          <a:p>
            <a:pPr marL="0" algn="l" defTabSz="457200" rtl="0" eaLnBrk="1" latinLnBrk="0" hangingPunct="1">
              <a:lnSpc>
                <a:spcPct val="90000"/>
              </a:lnSpc>
              <a:spcAft>
                <a:spcPts val="600"/>
              </a:spcAft>
            </a:pPr>
            <a:r>
              <a:rPr lang="en-US" sz="800" kern="1200" dirty="0">
                <a:solidFill>
                  <a:schemeClr val="bg1"/>
                </a:solidFill>
                <a:effectLst/>
                <a:latin typeface="Arial"/>
                <a:ea typeface="+mn-ea"/>
                <a:cs typeface="Arial"/>
              </a:rPr>
              <a:t>This work was performed under the auspices of the</a:t>
            </a:r>
            <a:r>
              <a:rPr lang="en-US" sz="800" kern="1200" baseline="0" dirty="0">
                <a:solidFill>
                  <a:schemeClr val="bg1"/>
                </a:solidFill>
                <a:effectLst/>
                <a:latin typeface="Arial"/>
                <a:ea typeface="+mn-ea"/>
                <a:cs typeface="Arial"/>
              </a:rPr>
              <a:t> </a:t>
            </a:r>
            <a:r>
              <a:rPr lang="en-US" sz="800" kern="1200" dirty="0">
                <a:solidFill>
                  <a:schemeClr val="bg1"/>
                </a:solidFill>
                <a:effectLst/>
                <a:latin typeface="Arial"/>
                <a:ea typeface="+mn-ea"/>
                <a:cs typeface="Arial"/>
              </a:rPr>
              <a:t>U.S. Department of Energy by Lawrence Livermore National Laboratory under contract DE-AC52-07NA27344.</a:t>
            </a:r>
            <a:r>
              <a:rPr lang="en-US" sz="800" kern="1200" baseline="0" dirty="0">
                <a:solidFill>
                  <a:schemeClr val="bg1"/>
                </a:solidFill>
                <a:effectLst/>
                <a:latin typeface="Arial"/>
                <a:ea typeface="+mn-ea"/>
                <a:cs typeface="Arial"/>
              </a:rPr>
              <a:t> </a:t>
            </a:r>
            <a:r>
              <a:rPr lang="en-US" sz="800" kern="1200" dirty="0">
                <a:solidFill>
                  <a:schemeClr val="bg1"/>
                </a:solidFill>
                <a:effectLst/>
                <a:latin typeface="Arial"/>
                <a:ea typeface="+mn-ea"/>
                <a:cs typeface="Arial"/>
              </a:rPr>
              <a:t>Lawrence Livermore National Security, LLC</a:t>
            </a:r>
          </a:p>
        </p:txBody>
      </p:sp>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a:t>7/8/25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a:t>‹#›</a:t>
            </a:fld>
            <a:endParaRPr lang="en-US" dirty="0"/>
          </a:p>
        </p:txBody>
      </p:sp>
    </p:spTree>
    <p:extLst>
      <p:ext uri="{BB962C8B-B14F-4D97-AF65-F5344CB8AC3E}">
        <p14:creationId xmlns:p14="http://schemas.microsoft.com/office/powerpoint/2010/main" val="43726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52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4"/>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a:t>Click icon to add picture</a:t>
            </a:r>
            <a:endParaRPr lang="en-US" dirty="0"/>
          </a:p>
        </p:txBody>
      </p:sp>
      <p:sp>
        <p:nvSpPr>
          <p:cNvPr id="6" name="Title 5"/>
          <p:cNvSpPr>
            <a:spLocks noGrp="1"/>
          </p:cNvSpPr>
          <p:nvPr>
            <p:ph type="title"/>
          </p:nvPr>
        </p:nvSpPr>
        <p:spPr>
          <a:xfrm>
            <a:off x="5" y="7"/>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dirty="0"/>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11768167" y="6403259"/>
            <a:ext cx="423836"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userDrawn="1"/>
        </p:nvPicPr>
        <p:blipFill rotWithShape="1">
          <a:blip r:embed="rId14" cstate="print">
            <a:extLst>
              <a:ext uri="{28A0092B-C50C-407E-A947-70E740481C1C}">
                <a14:useLocalDpi xmlns:a14="http://schemas.microsoft.com/office/drawing/2010/main"/>
              </a:ext>
            </a:extLst>
          </a:blip>
          <a:srcRect/>
          <a:stretch/>
        </p:blipFill>
        <p:spPr>
          <a:xfrm>
            <a:off x="10944015" y="6446520"/>
            <a:ext cx="978408" cy="374904"/>
          </a:xfrm>
          <a:prstGeom prst="rect">
            <a:avLst/>
          </a:prstGeom>
        </p:spPr>
      </p:pic>
      <p:pic>
        <p:nvPicPr>
          <p:cNvPr id="13" name="Picture 12">
            <a:extLst>
              <a:ext uri="{FF2B5EF4-FFF2-40B4-BE49-F238E27FC236}">
                <a16:creationId xmlns:a16="http://schemas.microsoft.com/office/drawing/2014/main" id="{B8487A01-C0B8-4643-8CFB-9227E4579F35}"/>
              </a:ext>
            </a:extLst>
          </p:cNvPr>
          <p:cNvPicPr>
            <a:picLocks noChangeAspect="1"/>
          </p:cNvPicPr>
          <p:nvPr userDrawn="1"/>
        </p:nvPicPr>
        <p:blipFill>
          <a:blip r:embed="rId15"/>
          <a:stretch>
            <a:fillRect/>
          </a:stretch>
        </p:blipFill>
        <p:spPr>
          <a:xfrm>
            <a:off x="225926" y="6470897"/>
            <a:ext cx="1501274" cy="257361"/>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30" r:id="rId11"/>
    <p:sldLayoutId id="2147483731" r:id="rId12"/>
  </p:sldLayoutIdLst>
  <p:hf sldNum="0"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i="0" u="none" strike="noStrike" dirty="0">
                <a:solidFill>
                  <a:schemeClr val="tx2"/>
                </a:solidFill>
                <a:effectLst/>
                <a:latin typeface="+mj-lt"/>
              </a:rPr>
              <a:t>Integral Benchmarks for Validating Graphite Thermal Scattering Laws</a:t>
            </a:r>
            <a:endParaRPr lang="en-US" dirty="0">
              <a:solidFill>
                <a:schemeClr val="tx2"/>
              </a:solidFill>
              <a:latin typeface="+mj-lt"/>
              <a:cs typeface="Calibri" panose="020F0502020204030204" pitchFamily="34" charset="0"/>
            </a:endParaRPr>
          </a:p>
        </p:txBody>
      </p:sp>
      <p:sp>
        <p:nvSpPr>
          <p:cNvPr id="11" name="Text Placeholder 10"/>
          <p:cNvSpPr>
            <a:spLocks noGrp="1"/>
          </p:cNvSpPr>
          <p:nvPr>
            <p:ph type="body" sz="quarter" idx="13"/>
          </p:nvPr>
        </p:nvSpPr>
        <p:spPr/>
        <p:txBody>
          <a:bodyPr/>
          <a:lstStyle/>
          <a:p>
            <a:pPr marL="58738" indent="-1588">
              <a:spcBef>
                <a:spcPts val="0"/>
              </a:spcBef>
            </a:pPr>
            <a:r>
              <a:rPr lang="en-US" dirty="0">
                <a:latin typeface="Calibri" panose="020F0502020204030204" pitchFamily="34" charset="0"/>
                <a:cs typeface="Calibri" panose="020F0502020204030204" pitchFamily="34" charset="0"/>
              </a:rPr>
              <a:t>Presented at the CSEWG Reactor Graphite (</a:t>
            </a:r>
            <a:r>
              <a:rPr lang="en-US" dirty="0" err="1">
                <a:latin typeface="Calibri" panose="020F0502020204030204" pitchFamily="34" charset="0"/>
                <a:cs typeface="Calibri" panose="020F0502020204030204" pitchFamily="34" charset="0"/>
              </a:rPr>
              <a:t>ReGra</a:t>
            </a:r>
            <a:r>
              <a:rPr lang="en-US" dirty="0">
                <a:latin typeface="Calibri" panose="020F0502020204030204" pitchFamily="34" charset="0"/>
                <a:cs typeface="Calibri" panose="020F0502020204030204" pitchFamily="34" charset="0"/>
              </a:rPr>
              <a:t>) Workshop</a:t>
            </a:r>
          </a:p>
          <a:p>
            <a:pPr marL="58738" indent="-1588">
              <a:spcBef>
                <a:spcPts val="0"/>
              </a:spcBef>
            </a:pPr>
            <a:r>
              <a:rPr lang="en-US" dirty="0">
                <a:latin typeface="Calibri" panose="020F0502020204030204" pitchFamily="34" charset="0"/>
                <a:cs typeface="Calibri" panose="020F0502020204030204" pitchFamily="34" charset="0"/>
              </a:rPr>
              <a:t>Brookhaven National Laboratory</a:t>
            </a:r>
          </a:p>
        </p:txBody>
      </p:sp>
      <p:sp>
        <p:nvSpPr>
          <p:cNvPr id="5" name="Text Placeholder 4"/>
          <p:cNvSpPr>
            <a:spLocks noGrp="1"/>
          </p:cNvSpPr>
          <p:nvPr>
            <p:ph type="body" sz="quarter" idx="14"/>
          </p:nvPr>
        </p:nvSpPr>
        <p:spPr>
          <a:xfrm>
            <a:off x="5250094" y="3640567"/>
            <a:ext cx="6645785" cy="479369"/>
          </a:xfrm>
        </p:spPr>
        <p:txBody>
          <a:bodyPr/>
          <a:lstStyle/>
          <a:p>
            <a:pPr lvl="0"/>
            <a:r>
              <a:rPr lang="en-US" dirty="0"/>
              <a:t>Catherine </a:t>
            </a:r>
            <a:r>
              <a:rPr lang="en-US" dirty="0" err="1"/>
              <a:t>Percher</a:t>
            </a:r>
            <a:endParaRPr lang="en-US" dirty="0"/>
          </a:p>
        </p:txBody>
      </p:sp>
      <p:sp>
        <p:nvSpPr>
          <p:cNvPr id="9" name="Text Placeholder 10"/>
          <p:cNvSpPr txBox="1">
            <a:spLocks/>
          </p:cNvSpPr>
          <p:nvPr/>
        </p:nvSpPr>
        <p:spPr>
          <a:xfrm>
            <a:off x="609600" y="3640568"/>
            <a:ext cx="3278508" cy="397500"/>
          </a:xfrm>
          <a:prstGeom prst="rect">
            <a:avLst/>
          </a:prstGeom>
        </p:spPr>
        <p:txBody>
          <a:bodyPr vert="horz" lIns="0" tIns="91440" rIns="0" rtlCol="0" anchor="ctr" anchorCtr="0">
            <a:noAutofit/>
          </a:bodyPr>
          <a:lstStyle/>
          <a:p>
            <a:pPr lvl="0">
              <a:lnSpc>
                <a:spcPct val="80000"/>
              </a:lnSpc>
            </a:pPr>
            <a:r>
              <a:rPr lang="en-US" sz="1600" dirty="0">
                <a:cs typeface="Lucida Handwriting"/>
              </a:rPr>
              <a:t>July 9,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DF452-8DC3-A330-2B63-223C0B0AA671}"/>
              </a:ext>
            </a:extLst>
          </p:cNvPr>
          <p:cNvSpPr>
            <a:spLocks noGrp="1"/>
          </p:cNvSpPr>
          <p:nvPr>
            <p:ph type="title"/>
          </p:nvPr>
        </p:nvSpPr>
        <p:spPr/>
        <p:txBody>
          <a:bodyPr/>
          <a:lstStyle/>
          <a:p>
            <a:r>
              <a:rPr lang="en-US" dirty="0"/>
              <a:t>LEU-COMP-THERM-060, RBMK Graphite Reactor</a:t>
            </a:r>
          </a:p>
        </p:txBody>
      </p:sp>
      <p:pic>
        <p:nvPicPr>
          <p:cNvPr id="4" name="Picture 3">
            <a:extLst>
              <a:ext uri="{FF2B5EF4-FFF2-40B4-BE49-F238E27FC236}">
                <a16:creationId xmlns:a16="http://schemas.microsoft.com/office/drawing/2014/main" id="{1401552D-273C-6B03-36C8-ACD962A75F2F}"/>
              </a:ext>
            </a:extLst>
          </p:cNvPr>
          <p:cNvPicPr>
            <a:picLocks noChangeAspect="1"/>
          </p:cNvPicPr>
          <p:nvPr/>
        </p:nvPicPr>
        <p:blipFill>
          <a:blip r:embed="rId2"/>
          <a:stretch>
            <a:fillRect/>
          </a:stretch>
        </p:blipFill>
        <p:spPr>
          <a:xfrm>
            <a:off x="7159720" y="1309254"/>
            <a:ext cx="4896887" cy="4925291"/>
          </a:xfrm>
          <a:prstGeom prst="rect">
            <a:avLst/>
          </a:prstGeom>
        </p:spPr>
      </p:pic>
      <p:sp>
        <p:nvSpPr>
          <p:cNvPr id="5" name="Content Placeholder 2">
            <a:extLst>
              <a:ext uri="{FF2B5EF4-FFF2-40B4-BE49-F238E27FC236}">
                <a16:creationId xmlns:a16="http://schemas.microsoft.com/office/drawing/2014/main" id="{4D7A37C8-B550-9033-5581-7FADE9040B81}"/>
              </a:ext>
            </a:extLst>
          </p:cNvPr>
          <p:cNvSpPr txBox="1">
            <a:spLocks/>
          </p:cNvSpPr>
          <p:nvPr/>
        </p:nvSpPr>
        <p:spPr>
          <a:xfrm>
            <a:off x="381000" y="1357270"/>
            <a:ext cx="6580909" cy="4906889"/>
          </a:xfrm>
          <a:prstGeom prst="rect">
            <a:avLst/>
          </a:prstGeom>
        </p:spPr>
        <p:txBody>
          <a:bodyPr>
            <a:normAutofit fontScale="92500"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Evaluation completed in 2004 by Kurchatov Institute and INL, with review by KAERI</a:t>
            </a:r>
          </a:p>
          <a:p>
            <a:pPr lvl="1"/>
            <a:r>
              <a:rPr lang="en-US" dirty="0"/>
              <a:t>Experiments completed 1982-1988</a:t>
            </a:r>
          </a:p>
          <a:p>
            <a:r>
              <a:rPr lang="en-US" dirty="0"/>
              <a:t>28 total configurations, all at 20 °C</a:t>
            </a:r>
          </a:p>
          <a:p>
            <a:pPr lvl="1"/>
            <a:r>
              <a:rPr lang="en-US" dirty="0"/>
              <a:t>Cases 1-10 had various arrangements of 1.8%, 2.0%, or 2.4% enriched fuel with and without water</a:t>
            </a:r>
          </a:p>
          <a:p>
            <a:pPr lvl="1"/>
            <a:r>
              <a:rPr lang="en-US" dirty="0"/>
              <a:t>Cases 11-18 had various arrangements of 2.0% fuel with and without water and with boron absorbers</a:t>
            </a:r>
          </a:p>
          <a:p>
            <a:pPr lvl="1"/>
            <a:r>
              <a:rPr lang="en-US" dirty="0"/>
              <a:t>Cases 19-28 had various arrangements of 2.0% fuel with and without thorium absorbers</a:t>
            </a:r>
          </a:p>
          <a:p>
            <a:r>
              <a:rPr lang="en-US" dirty="0"/>
              <a:t>Uncertainties were well characterized- even included measured impurities in fuel and graphite, which were the largest contributors to uncertainty</a:t>
            </a:r>
          </a:p>
          <a:p>
            <a:r>
              <a:rPr lang="en-US" dirty="0"/>
              <a:t>Uncertainties of approximately 250 </a:t>
            </a:r>
            <a:r>
              <a:rPr lang="en-US" dirty="0" err="1"/>
              <a:t>pcm</a:t>
            </a:r>
            <a:r>
              <a:rPr lang="en-US" dirty="0"/>
              <a:t> for all cases</a:t>
            </a:r>
          </a:p>
          <a:p>
            <a:endParaRPr lang="en-US" dirty="0"/>
          </a:p>
        </p:txBody>
      </p:sp>
    </p:spTree>
    <p:extLst>
      <p:ext uri="{BB962C8B-B14F-4D97-AF65-F5344CB8AC3E}">
        <p14:creationId xmlns:p14="http://schemas.microsoft.com/office/powerpoint/2010/main" val="3817919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AA0AA-984B-FE87-8EAE-4E52C3BA25C7}"/>
              </a:ext>
            </a:extLst>
          </p:cNvPr>
          <p:cNvSpPr>
            <a:spLocks noGrp="1"/>
          </p:cNvSpPr>
          <p:nvPr>
            <p:ph type="title"/>
          </p:nvPr>
        </p:nvSpPr>
        <p:spPr/>
        <p:txBody>
          <a:bodyPr/>
          <a:lstStyle/>
          <a:p>
            <a:r>
              <a:rPr lang="en-US" dirty="0"/>
              <a:t>LEU-COMP-THERM-060 Graphite TSL Sensitivity</a:t>
            </a:r>
          </a:p>
        </p:txBody>
      </p:sp>
      <p:graphicFrame>
        <p:nvGraphicFramePr>
          <p:cNvPr id="3" name="Table 2">
            <a:extLst>
              <a:ext uri="{FF2B5EF4-FFF2-40B4-BE49-F238E27FC236}">
                <a16:creationId xmlns:a16="http://schemas.microsoft.com/office/drawing/2014/main" id="{243C26F5-5241-6753-1E95-33AF80CE0D57}"/>
              </a:ext>
            </a:extLst>
          </p:cNvPr>
          <p:cNvGraphicFramePr>
            <a:graphicFrameLocks noGrp="1"/>
          </p:cNvGraphicFramePr>
          <p:nvPr>
            <p:extLst>
              <p:ext uri="{D42A27DB-BD31-4B8C-83A1-F6EECF244321}">
                <p14:modId xmlns:p14="http://schemas.microsoft.com/office/powerpoint/2010/main" val="3796998386"/>
              </p:ext>
            </p:extLst>
          </p:nvPr>
        </p:nvGraphicFramePr>
        <p:xfrm>
          <a:off x="609600" y="1334654"/>
          <a:ext cx="6052127" cy="4466927"/>
        </p:xfrm>
        <a:graphic>
          <a:graphicData uri="http://schemas.openxmlformats.org/drawingml/2006/table">
            <a:tbl>
              <a:tblPr firstRow="1" bandRow="1">
                <a:tableStyleId>{5C22544A-7EE6-4342-B048-85BDC9FD1C3A}</a:tableStyleId>
              </a:tblPr>
              <a:tblGrid>
                <a:gridCol w="935732">
                  <a:extLst>
                    <a:ext uri="{9D8B030D-6E8A-4147-A177-3AD203B41FA5}">
                      <a16:colId xmlns:a16="http://schemas.microsoft.com/office/drawing/2014/main" val="3176359955"/>
                    </a:ext>
                  </a:extLst>
                </a:gridCol>
                <a:gridCol w="1023279">
                  <a:extLst>
                    <a:ext uri="{9D8B030D-6E8A-4147-A177-3AD203B41FA5}">
                      <a16:colId xmlns:a16="http://schemas.microsoft.com/office/drawing/2014/main" val="2096580886"/>
                    </a:ext>
                  </a:extLst>
                </a:gridCol>
                <a:gridCol w="1023279">
                  <a:extLst>
                    <a:ext uri="{9D8B030D-6E8A-4147-A177-3AD203B41FA5}">
                      <a16:colId xmlns:a16="http://schemas.microsoft.com/office/drawing/2014/main" val="2658092463"/>
                    </a:ext>
                  </a:extLst>
                </a:gridCol>
                <a:gridCol w="1023279">
                  <a:extLst>
                    <a:ext uri="{9D8B030D-6E8A-4147-A177-3AD203B41FA5}">
                      <a16:colId xmlns:a16="http://schemas.microsoft.com/office/drawing/2014/main" val="1968215534"/>
                    </a:ext>
                  </a:extLst>
                </a:gridCol>
                <a:gridCol w="1023279">
                  <a:extLst>
                    <a:ext uri="{9D8B030D-6E8A-4147-A177-3AD203B41FA5}">
                      <a16:colId xmlns:a16="http://schemas.microsoft.com/office/drawing/2014/main" val="2371971495"/>
                    </a:ext>
                  </a:extLst>
                </a:gridCol>
                <a:gridCol w="1023279">
                  <a:extLst>
                    <a:ext uri="{9D8B030D-6E8A-4147-A177-3AD203B41FA5}">
                      <a16:colId xmlns:a16="http://schemas.microsoft.com/office/drawing/2014/main" val="3146886386"/>
                    </a:ext>
                  </a:extLst>
                </a:gridCol>
              </a:tblGrid>
              <a:tr h="349261">
                <a:tc gridSpan="2">
                  <a:txBody>
                    <a:bodyPr/>
                    <a:lstStyle/>
                    <a:p>
                      <a:pPr algn="ctr"/>
                      <a:r>
                        <a:rPr lang="en-US" sz="1700" dirty="0">
                          <a:solidFill>
                            <a:schemeClr val="bg1"/>
                          </a:solidFill>
                        </a:rPr>
                        <a:t>No Absorbers</a:t>
                      </a:r>
                    </a:p>
                  </a:txBody>
                  <a:tcPr>
                    <a:solidFill>
                      <a:schemeClr val="accent4">
                        <a:lumMod val="75000"/>
                      </a:schemeClr>
                    </a:solidFill>
                  </a:tcPr>
                </a:tc>
                <a:tc hMerge="1">
                  <a:txBody>
                    <a:bodyPr/>
                    <a:lstStyle/>
                    <a:p>
                      <a:pPr algn="ctr"/>
                      <a:endParaRPr lang="en-US" dirty="0"/>
                    </a:p>
                  </a:txBody>
                  <a:tcPr/>
                </a:tc>
                <a:tc gridSpan="2">
                  <a:txBody>
                    <a:bodyPr/>
                    <a:lstStyle/>
                    <a:p>
                      <a:pPr algn="ctr"/>
                      <a:r>
                        <a:rPr lang="en-US" sz="1700" dirty="0">
                          <a:solidFill>
                            <a:schemeClr val="bg1"/>
                          </a:solidFill>
                        </a:rPr>
                        <a:t>B Absorbers</a:t>
                      </a:r>
                    </a:p>
                  </a:txBody>
                  <a:tcPr>
                    <a:solidFill>
                      <a:schemeClr val="accent3">
                        <a:lumMod val="75000"/>
                      </a:schemeClr>
                    </a:solidFill>
                  </a:tcPr>
                </a:tc>
                <a:tc hMerge="1">
                  <a:txBody>
                    <a:bodyPr/>
                    <a:lstStyle/>
                    <a:p>
                      <a:pPr algn="ctr"/>
                      <a:endParaRPr lang="en-US" dirty="0"/>
                    </a:p>
                  </a:txBody>
                  <a:tcPr/>
                </a:tc>
                <a:tc gridSpan="2">
                  <a:txBody>
                    <a:bodyPr/>
                    <a:lstStyle/>
                    <a:p>
                      <a:pPr algn="ctr"/>
                      <a:r>
                        <a:rPr lang="en-US" sz="1700" dirty="0">
                          <a:solidFill>
                            <a:schemeClr val="bg1"/>
                          </a:solidFill>
                        </a:rPr>
                        <a:t>Th Absorbers</a:t>
                      </a:r>
                    </a:p>
                  </a:txBody>
                  <a:tcPr>
                    <a:solidFill>
                      <a:schemeClr val="accent1"/>
                    </a:solidFill>
                  </a:tcPr>
                </a:tc>
                <a:tc hMerge="1">
                  <a:txBody>
                    <a:bodyPr/>
                    <a:lstStyle/>
                    <a:p>
                      <a:pPr algn="ctr"/>
                      <a:endParaRPr lang="en-US" dirty="0"/>
                    </a:p>
                  </a:txBody>
                  <a:tcPr/>
                </a:tc>
                <a:extLst>
                  <a:ext uri="{0D108BD9-81ED-4DB2-BD59-A6C34878D82A}">
                    <a16:rowId xmlns:a16="http://schemas.microsoft.com/office/drawing/2014/main" val="2755367477"/>
                  </a:ext>
                </a:extLst>
              </a:tr>
              <a:tr h="611207">
                <a:tc>
                  <a:txBody>
                    <a:bodyPr/>
                    <a:lstStyle/>
                    <a:p>
                      <a:pPr algn="ctr"/>
                      <a:r>
                        <a:rPr lang="en-US" sz="1700" dirty="0">
                          <a:solidFill>
                            <a:schemeClr val="bg1"/>
                          </a:solidFill>
                        </a:rPr>
                        <a:t>LCT-060 Case</a:t>
                      </a:r>
                    </a:p>
                  </a:txBody>
                  <a:tcPr>
                    <a:solidFill>
                      <a:schemeClr val="accent4">
                        <a:lumMod val="75000"/>
                      </a:schemeClr>
                    </a:solidFill>
                  </a:tcPr>
                </a:tc>
                <a:tc>
                  <a:txBody>
                    <a:bodyPr/>
                    <a:lstStyle/>
                    <a:p>
                      <a:pPr algn="ctr"/>
                      <a:r>
                        <a:rPr lang="en-US" sz="1700" dirty="0">
                          <a:solidFill>
                            <a:schemeClr val="bg1"/>
                          </a:solidFill>
                        </a:rPr>
                        <a:t>TSL </a:t>
                      </a:r>
                      <a:r>
                        <a:rPr lang="en-US" sz="1700" dirty="0" err="1">
                          <a:solidFill>
                            <a:schemeClr val="bg1"/>
                          </a:solidFill>
                        </a:rPr>
                        <a:t>Δk</a:t>
                      </a:r>
                      <a:r>
                        <a:rPr lang="en-US" sz="1700" baseline="-25000" dirty="0" err="1">
                          <a:solidFill>
                            <a:schemeClr val="bg1"/>
                          </a:solidFill>
                        </a:rPr>
                        <a:t>eff</a:t>
                      </a:r>
                      <a:endParaRPr lang="en-US" sz="1700" baseline="-25000" dirty="0">
                        <a:solidFill>
                          <a:schemeClr val="bg1"/>
                        </a:solidFill>
                      </a:endParaRPr>
                    </a:p>
                  </a:txBody>
                  <a:tcPr>
                    <a:solidFill>
                      <a:schemeClr val="accent4">
                        <a:lumMod val="75000"/>
                      </a:schemeClr>
                    </a:solidFill>
                  </a:tcPr>
                </a:tc>
                <a:tc>
                  <a:txBody>
                    <a:bodyPr/>
                    <a:lstStyle/>
                    <a:p>
                      <a:pPr algn="ctr"/>
                      <a:r>
                        <a:rPr lang="en-US" sz="1700" dirty="0">
                          <a:solidFill>
                            <a:schemeClr val="bg1"/>
                          </a:solidFill>
                        </a:rPr>
                        <a:t>LCT-060 Case</a:t>
                      </a:r>
                    </a:p>
                  </a:txBody>
                  <a:tcP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chemeClr val="bg1"/>
                          </a:solidFill>
                        </a:rPr>
                        <a:t>TSL </a:t>
                      </a:r>
                      <a:r>
                        <a:rPr lang="en-US" sz="1700" dirty="0" err="1">
                          <a:solidFill>
                            <a:schemeClr val="bg1"/>
                          </a:solidFill>
                        </a:rPr>
                        <a:t>Δk</a:t>
                      </a:r>
                      <a:r>
                        <a:rPr lang="en-US" sz="1700" baseline="-25000" dirty="0" err="1">
                          <a:solidFill>
                            <a:schemeClr val="bg1"/>
                          </a:solidFill>
                        </a:rPr>
                        <a:t>eff</a:t>
                      </a:r>
                      <a:endParaRPr lang="en-US" sz="1700" baseline="-25000" dirty="0">
                        <a:solidFill>
                          <a:schemeClr val="bg1"/>
                        </a:solidFill>
                      </a:endParaRPr>
                    </a:p>
                    <a:p>
                      <a:pPr algn="ctr"/>
                      <a:endParaRPr lang="en-US" sz="1700" dirty="0">
                        <a:solidFill>
                          <a:schemeClr val="bg1"/>
                        </a:solidFill>
                      </a:endParaRPr>
                    </a:p>
                  </a:txBody>
                  <a:tcPr>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chemeClr val="bg1"/>
                          </a:solidFill>
                        </a:rPr>
                        <a:t>LCT-060 Case</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chemeClr val="bg1"/>
                          </a:solidFill>
                        </a:rPr>
                        <a:t>TSL </a:t>
                      </a:r>
                      <a:r>
                        <a:rPr lang="en-US" sz="1700" dirty="0" err="1">
                          <a:solidFill>
                            <a:schemeClr val="bg1"/>
                          </a:solidFill>
                        </a:rPr>
                        <a:t>Δk</a:t>
                      </a:r>
                      <a:r>
                        <a:rPr lang="en-US" sz="1700" baseline="-25000" dirty="0" err="1">
                          <a:solidFill>
                            <a:schemeClr val="bg1"/>
                          </a:solidFill>
                        </a:rPr>
                        <a:t>eff</a:t>
                      </a:r>
                      <a:endParaRPr lang="en-US" sz="1700" baseline="-25000" dirty="0">
                        <a:solidFill>
                          <a:schemeClr val="bg1"/>
                        </a:solidFill>
                      </a:endParaRPr>
                    </a:p>
                    <a:p>
                      <a:pPr algn="ctr"/>
                      <a:endParaRPr lang="en-US" sz="1700" dirty="0">
                        <a:solidFill>
                          <a:schemeClr val="bg1"/>
                        </a:solidFill>
                      </a:endParaRPr>
                    </a:p>
                  </a:txBody>
                  <a:tcPr>
                    <a:solidFill>
                      <a:schemeClr val="accent1"/>
                    </a:solidFill>
                  </a:tcPr>
                </a:tc>
                <a:extLst>
                  <a:ext uri="{0D108BD9-81ED-4DB2-BD59-A6C34878D82A}">
                    <a16:rowId xmlns:a16="http://schemas.microsoft.com/office/drawing/2014/main" val="3133288613"/>
                  </a:ext>
                </a:extLst>
              </a:tr>
              <a:tr h="349261">
                <a:tc>
                  <a:txBody>
                    <a:bodyPr/>
                    <a:lstStyle/>
                    <a:p>
                      <a:pPr algn="ctr"/>
                      <a:r>
                        <a:rPr lang="en-US" sz="1700" dirty="0"/>
                        <a:t>1</a:t>
                      </a:r>
                    </a:p>
                  </a:txBody>
                  <a:tcPr anchor="ctr"/>
                </a:tc>
                <a:tc>
                  <a:txBody>
                    <a:bodyPr/>
                    <a:lstStyle/>
                    <a:p>
                      <a:pPr algn="ctr" fontAlgn="b"/>
                      <a:r>
                        <a:rPr lang="en-US" sz="1700" b="0" i="0" u="none" strike="noStrike" dirty="0">
                          <a:solidFill>
                            <a:srgbClr val="000000"/>
                          </a:solidFill>
                          <a:effectLst/>
                          <a:latin typeface="+mj-lt"/>
                        </a:rPr>
                        <a:t>-0.00502</a:t>
                      </a:r>
                    </a:p>
                  </a:txBody>
                  <a:tcPr marL="9525" marR="9525" marT="9525" marB="0" anchor="ctr"/>
                </a:tc>
                <a:tc>
                  <a:txBody>
                    <a:bodyPr/>
                    <a:lstStyle/>
                    <a:p>
                      <a:pPr algn="ctr"/>
                      <a:r>
                        <a:rPr lang="en-US" sz="1700" dirty="0"/>
                        <a:t>11</a:t>
                      </a:r>
                    </a:p>
                  </a:txBody>
                  <a:tcPr anchor="ctr"/>
                </a:tc>
                <a:tc>
                  <a:txBody>
                    <a:bodyPr/>
                    <a:lstStyle/>
                    <a:p>
                      <a:pPr algn="ctr" fontAlgn="b"/>
                      <a:r>
                        <a:rPr lang="en-US" sz="1700" b="0" i="0" u="none" strike="noStrike" dirty="0">
                          <a:solidFill>
                            <a:srgbClr val="000000"/>
                          </a:solidFill>
                          <a:effectLst/>
                          <a:latin typeface="+mj-lt"/>
                        </a:rPr>
                        <a:t>-0.00523</a:t>
                      </a:r>
                    </a:p>
                  </a:txBody>
                  <a:tcPr marL="9525" marR="9525" marT="9525" marB="0" anchor="ctr"/>
                </a:tc>
                <a:tc>
                  <a:txBody>
                    <a:bodyPr/>
                    <a:lstStyle/>
                    <a:p>
                      <a:pPr algn="ctr" fontAlgn="b"/>
                      <a:r>
                        <a:rPr lang="en-US" sz="1700" b="0" i="0" u="none" strike="noStrike" dirty="0">
                          <a:solidFill>
                            <a:srgbClr val="000000"/>
                          </a:solidFill>
                          <a:effectLst/>
                          <a:latin typeface="+mj-lt"/>
                        </a:rPr>
                        <a:t>19</a:t>
                      </a:r>
                    </a:p>
                  </a:txBody>
                  <a:tcPr marL="9525" marR="9525" marT="9525" marB="0" anchor="ctr"/>
                </a:tc>
                <a:tc>
                  <a:txBody>
                    <a:bodyPr/>
                    <a:lstStyle/>
                    <a:p>
                      <a:pPr algn="ctr" fontAlgn="b"/>
                      <a:r>
                        <a:rPr lang="en-US" sz="1700" b="0" i="0" u="none" strike="noStrike" dirty="0">
                          <a:solidFill>
                            <a:srgbClr val="000000"/>
                          </a:solidFill>
                          <a:effectLst/>
                          <a:latin typeface="+mj-lt"/>
                        </a:rPr>
                        <a:t>-0.00511</a:t>
                      </a:r>
                    </a:p>
                  </a:txBody>
                  <a:tcPr marL="9525" marR="9525" marT="9525" marB="0" anchor="ctr"/>
                </a:tc>
                <a:extLst>
                  <a:ext uri="{0D108BD9-81ED-4DB2-BD59-A6C34878D82A}">
                    <a16:rowId xmlns:a16="http://schemas.microsoft.com/office/drawing/2014/main" val="2398538828"/>
                  </a:ext>
                </a:extLst>
              </a:tr>
              <a:tr h="349261">
                <a:tc>
                  <a:txBody>
                    <a:bodyPr/>
                    <a:lstStyle/>
                    <a:p>
                      <a:pPr algn="ctr"/>
                      <a:r>
                        <a:rPr lang="en-US" sz="1700" dirty="0"/>
                        <a:t>2</a:t>
                      </a:r>
                    </a:p>
                  </a:txBody>
                  <a:tcPr anchor="ctr"/>
                </a:tc>
                <a:tc>
                  <a:txBody>
                    <a:bodyPr/>
                    <a:lstStyle/>
                    <a:p>
                      <a:pPr algn="ctr" fontAlgn="b"/>
                      <a:r>
                        <a:rPr lang="en-US" sz="1700" b="0" i="0" u="none" strike="noStrike" dirty="0">
                          <a:solidFill>
                            <a:srgbClr val="000000"/>
                          </a:solidFill>
                          <a:effectLst/>
                          <a:latin typeface="+mj-lt"/>
                        </a:rPr>
                        <a:t>0.00472</a:t>
                      </a:r>
                    </a:p>
                  </a:txBody>
                  <a:tcPr marL="9525" marR="9525" marT="9525" marB="0" anchor="ctr"/>
                </a:tc>
                <a:tc>
                  <a:txBody>
                    <a:bodyPr/>
                    <a:lstStyle/>
                    <a:p>
                      <a:pPr algn="ctr"/>
                      <a:r>
                        <a:rPr lang="en-US" sz="1700" dirty="0"/>
                        <a:t>12</a:t>
                      </a:r>
                    </a:p>
                  </a:txBody>
                  <a:tcPr anchor="ctr"/>
                </a:tc>
                <a:tc>
                  <a:txBody>
                    <a:bodyPr/>
                    <a:lstStyle/>
                    <a:p>
                      <a:pPr algn="ctr" fontAlgn="b"/>
                      <a:r>
                        <a:rPr lang="en-US" sz="1700" b="0" i="0" u="none" strike="noStrike" dirty="0">
                          <a:solidFill>
                            <a:srgbClr val="000000"/>
                          </a:solidFill>
                          <a:effectLst/>
                          <a:latin typeface="+mj-lt"/>
                        </a:rPr>
                        <a:t>-0.00628</a:t>
                      </a:r>
                    </a:p>
                  </a:txBody>
                  <a:tcPr marL="9525" marR="9525" marT="9525" marB="0" anchor="ctr"/>
                </a:tc>
                <a:tc>
                  <a:txBody>
                    <a:bodyPr/>
                    <a:lstStyle/>
                    <a:p>
                      <a:pPr algn="ctr" fontAlgn="b"/>
                      <a:r>
                        <a:rPr lang="en-US" sz="1700" b="0" i="0" u="none" strike="noStrike" dirty="0">
                          <a:solidFill>
                            <a:srgbClr val="000000"/>
                          </a:solidFill>
                          <a:effectLst/>
                          <a:latin typeface="+mj-lt"/>
                        </a:rPr>
                        <a:t>20</a:t>
                      </a:r>
                    </a:p>
                  </a:txBody>
                  <a:tcPr marL="9525" marR="9525" marT="9525" marB="0" anchor="ctr"/>
                </a:tc>
                <a:tc>
                  <a:txBody>
                    <a:bodyPr/>
                    <a:lstStyle/>
                    <a:p>
                      <a:pPr algn="ctr" fontAlgn="b"/>
                      <a:r>
                        <a:rPr lang="en-US" sz="1700" b="0" i="0" u="none" strike="noStrike" dirty="0">
                          <a:solidFill>
                            <a:srgbClr val="000000"/>
                          </a:solidFill>
                          <a:effectLst/>
                          <a:latin typeface="+mj-lt"/>
                        </a:rPr>
                        <a:t>0.00406</a:t>
                      </a:r>
                    </a:p>
                  </a:txBody>
                  <a:tcPr marL="9525" marR="9525" marT="9525" marB="0" anchor="ctr"/>
                </a:tc>
                <a:extLst>
                  <a:ext uri="{0D108BD9-81ED-4DB2-BD59-A6C34878D82A}">
                    <a16:rowId xmlns:a16="http://schemas.microsoft.com/office/drawing/2014/main" val="2679605798"/>
                  </a:ext>
                </a:extLst>
              </a:tr>
              <a:tr h="349261">
                <a:tc>
                  <a:txBody>
                    <a:bodyPr/>
                    <a:lstStyle/>
                    <a:p>
                      <a:pPr algn="ctr"/>
                      <a:r>
                        <a:rPr lang="en-US" sz="1700" dirty="0"/>
                        <a:t>3</a:t>
                      </a:r>
                    </a:p>
                  </a:txBody>
                  <a:tcPr anchor="ctr"/>
                </a:tc>
                <a:tc>
                  <a:txBody>
                    <a:bodyPr/>
                    <a:lstStyle/>
                    <a:p>
                      <a:pPr algn="ctr" fontAlgn="b"/>
                      <a:r>
                        <a:rPr lang="en-US" sz="1700" b="0" i="0" u="none" strike="noStrike" dirty="0">
                          <a:solidFill>
                            <a:srgbClr val="000000"/>
                          </a:solidFill>
                          <a:effectLst/>
                          <a:latin typeface="+mj-lt"/>
                        </a:rPr>
                        <a:t>-0.00472</a:t>
                      </a:r>
                    </a:p>
                  </a:txBody>
                  <a:tcPr marL="9525" marR="9525" marT="9525" marB="0" anchor="ctr"/>
                </a:tc>
                <a:tc>
                  <a:txBody>
                    <a:bodyPr/>
                    <a:lstStyle/>
                    <a:p>
                      <a:pPr algn="ctr"/>
                      <a:r>
                        <a:rPr lang="en-US" sz="1700" dirty="0"/>
                        <a:t>13</a:t>
                      </a:r>
                    </a:p>
                  </a:txBody>
                  <a:tcPr anchor="ctr"/>
                </a:tc>
                <a:tc>
                  <a:txBody>
                    <a:bodyPr/>
                    <a:lstStyle/>
                    <a:p>
                      <a:pPr algn="ctr" fontAlgn="b"/>
                      <a:r>
                        <a:rPr lang="en-US" sz="1700" b="0" i="0" u="none" strike="noStrike" dirty="0">
                          <a:solidFill>
                            <a:srgbClr val="000000"/>
                          </a:solidFill>
                          <a:effectLst/>
                          <a:latin typeface="+mj-lt"/>
                        </a:rPr>
                        <a:t>-0.00486</a:t>
                      </a:r>
                    </a:p>
                  </a:txBody>
                  <a:tcPr marL="9525" marR="9525" marT="9525" marB="0" anchor="ctr"/>
                </a:tc>
                <a:tc>
                  <a:txBody>
                    <a:bodyPr/>
                    <a:lstStyle/>
                    <a:p>
                      <a:pPr algn="ctr" fontAlgn="b"/>
                      <a:r>
                        <a:rPr lang="en-US" sz="1700" b="0" i="0" u="none" strike="noStrike" dirty="0">
                          <a:solidFill>
                            <a:srgbClr val="000000"/>
                          </a:solidFill>
                          <a:effectLst/>
                          <a:latin typeface="+mj-lt"/>
                        </a:rPr>
                        <a:t>21</a:t>
                      </a:r>
                    </a:p>
                  </a:txBody>
                  <a:tcPr marL="9525" marR="9525" marT="9525" marB="0" anchor="ctr"/>
                </a:tc>
                <a:tc>
                  <a:txBody>
                    <a:bodyPr/>
                    <a:lstStyle/>
                    <a:p>
                      <a:pPr algn="ctr" fontAlgn="b"/>
                      <a:r>
                        <a:rPr lang="en-US" sz="1700" b="0" i="0" u="none" strike="noStrike" dirty="0">
                          <a:solidFill>
                            <a:srgbClr val="000000"/>
                          </a:solidFill>
                          <a:effectLst/>
                          <a:latin typeface="+mj-lt"/>
                        </a:rPr>
                        <a:t>-0.00648</a:t>
                      </a:r>
                    </a:p>
                  </a:txBody>
                  <a:tcPr marL="9525" marR="9525" marT="9525" marB="0" anchor="ctr"/>
                </a:tc>
                <a:extLst>
                  <a:ext uri="{0D108BD9-81ED-4DB2-BD59-A6C34878D82A}">
                    <a16:rowId xmlns:a16="http://schemas.microsoft.com/office/drawing/2014/main" val="2361523370"/>
                  </a:ext>
                </a:extLst>
              </a:tr>
              <a:tr h="349261">
                <a:tc>
                  <a:txBody>
                    <a:bodyPr/>
                    <a:lstStyle/>
                    <a:p>
                      <a:pPr algn="ctr"/>
                      <a:r>
                        <a:rPr lang="en-US" sz="1700" dirty="0"/>
                        <a:t>4</a:t>
                      </a:r>
                    </a:p>
                  </a:txBody>
                  <a:tcPr anchor="ctr"/>
                </a:tc>
                <a:tc>
                  <a:txBody>
                    <a:bodyPr/>
                    <a:lstStyle/>
                    <a:p>
                      <a:pPr algn="ctr" fontAlgn="b"/>
                      <a:r>
                        <a:rPr lang="en-US" sz="1700" b="0" i="0" u="none" strike="noStrike" dirty="0">
                          <a:solidFill>
                            <a:srgbClr val="000000"/>
                          </a:solidFill>
                          <a:effectLst/>
                          <a:latin typeface="+mj-lt"/>
                        </a:rPr>
                        <a:t>0.00508</a:t>
                      </a:r>
                    </a:p>
                  </a:txBody>
                  <a:tcPr marL="9525" marR="9525" marT="9525" marB="0" anchor="ctr"/>
                </a:tc>
                <a:tc>
                  <a:txBody>
                    <a:bodyPr/>
                    <a:lstStyle/>
                    <a:p>
                      <a:pPr algn="ctr"/>
                      <a:r>
                        <a:rPr lang="en-US" sz="1700" dirty="0"/>
                        <a:t>14</a:t>
                      </a:r>
                    </a:p>
                  </a:txBody>
                  <a:tcPr anchor="ctr"/>
                </a:tc>
                <a:tc>
                  <a:txBody>
                    <a:bodyPr/>
                    <a:lstStyle/>
                    <a:p>
                      <a:pPr algn="ctr" fontAlgn="b"/>
                      <a:r>
                        <a:rPr lang="en-US" sz="1700" b="0" i="0" u="none" strike="noStrike" dirty="0">
                          <a:solidFill>
                            <a:srgbClr val="000000"/>
                          </a:solidFill>
                          <a:effectLst/>
                          <a:latin typeface="+mj-lt"/>
                        </a:rPr>
                        <a:t>0.00662</a:t>
                      </a:r>
                    </a:p>
                  </a:txBody>
                  <a:tcPr marL="9525" marR="9525" marT="9525" marB="0" anchor="ctr"/>
                </a:tc>
                <a:tc>
                  <a:txBody>
                    <a:bodyPr/>
                    <a:lstStyle/>
                    <a:p>
                      <a:pPr algn="ctr" fontAlgn="b"/>
                      <a:r>
                        <a:rPr lang="en-US" sz="1700" b="0" i="0" u="none" strike="noStrike" dirty="0">
                          <a:solidFill>
                            <a:srgbClr val="000000"/>
                          </a:solidFill>
                          <a:effectLst/>
                          <a:latin typeface="+mj-lt"/>
                        </a:rPr>
                        <a:t>22</a:t>
                      </a:r>
                    </a:p>
                  </a:txBody>
                  <a:tcPr marL="9525" marR="9525" marT="9525" marB="0" anchor="ctr"/>
                </a:tc>
                <a:tc>
                  <a:txBody>
                    <a:bodyPr/>
                    <a:lstStyle/>
                    <a:p>
                      <a:pPr algn="ctr" fontAlgn="b"/>
                      <a:r>
                        <a:rPr lang="en-US" sz="1700" b="0" i="0" u="none" strike="noStrike" dirty="0">
                          <a:solidFill>
                            <a:srgbClr val="000000"/>
                          </a:solidFill>
                          <a:effectLst/>
                          <a:latin typeface="+mj-lt"/>
                        </a:rPr>
                        <a:t>0.00310</a:t>
                      </a:r>
                    </a:p>
                  </a:txBody>
                  <a:tcPr marL="9525" marR="9525" marT="9525" marB="0" anchor="ctr"/>
                </a:tc>
                <a:extLst>
                  <a:ext uri="{0D108BD9-81ED-4DB2-BD59-A6C34878D82A}">
                    <a16:rowId xmlns:a16="http://schemas.microsoft.com/office/drawing/2014/main" val="3408257708"/>
                  </a:ext>
                </a:extLst>
              </a:tr>
              <a:tr h="349261">
                <a:tc>
                  <a:txBody>
                    <a:bodyPr/>
                    <a:lstStyle/>
                    <a:p>
                      <a:pPr algn="ctr"/>
                      <a:r>
                        <a:rPr lang="en-US" sz="1700" dirty="0"/>
                        <a:t>5</a:t>
                      </a:r>
                    </a:p>
                  </a:txBody>
                  <a:tcPr anchor="ctr"/>
                </a:tc>
                <a:tc>
                  <a:txBody>
                    <a:bodyPr/>
                    <a:lstStyle/>
                    <a:p>
                      <a:pPr algn="ctr" fontAlgn="b"/>
                      <a:r>
                        <a:rPr lang="en-US" sz="1700" b="0" i="0" u="none" strike="noStrike" dirty="0">
                          <a:solidFill>
                            <a:srgbClr val="000000"/>
                          </a:solidFill>
                          <a:effectLst/>
                          <a:latin typeface="+mj-lt"/>
                        </a:rPr>
                        <a:t>--</a:t>
                      </a:r>
                    </a:p>
                  </a:txBody>
                  <a:tcPr marL="9525" marR="9525" marT="9525" marB="0" anchor="ctr"/>
                </a:tc>
                <a:tc>
                  <a:txBody>
                    <a:bodyPr/>
                    <a:lstStyle/>
                    <a:p>
                      <a:pPr algn="ctr"/>
                      <a:r>
                        <a:rPr lang="en-US" sz="1700" dirty="0"/>
                        <a:t>15</a:t>
                      </a:r>
                    </a:p>
                  </a:txBody>
                  <a:tcPr anchor="ctr"/>
                </a:tc>
                <a:tc>
                  <a:txBody>
                    <a:bodyPr/>
                    <a:lstStyle/>
                    <a:p>
                      <a:pPr algn="ctr" fontAlgn="b"/>
                      <a:r>
                        <a:rPr lang="en-US" sz="1700" b="0" i="0" u="none" strike="noStrike" dirty="0">
                          <a:solidFill>
                            <a:srgbClr val="000000"/>
                          </a:solidFill>
                          <a:effectLst/>
                          <a:latin typeface="+mj-lt"/>
                        </a:rPr>
                        <a:t>-0.00655</a:t>
                      </a:r>
                    </a:p>
                  </a:txBody>
                  <a:tcPr marL="9525" marR="9525" marT="9525" marB="0" anchor="ctr"/>
                </a:tc>
                <a:tc>
                  <a:txBody>
                    <a:bodyPr/>
                    <a:lstStyle/>
                    <a:p>
                      <a:pPr algn="ctr" fontAlgn="b"/>
                      <a:r>
                        <a:rPr lang="en-US" sz="1700" b="0" i="0" u="none" strike="noStrike" dirty="0">
                          <a:solidFill>
                            <a:srgbClr val="000000"/>
                          </a:solidFill>
                          <a:effectLst/>
                          <a:latin typeface="+mj-lt"/>
                        </a:rPr>
                        <a:t>23</a:t>
                      </a:r>
                    </a:p>
                  </a:txBody>
                  <a:tcPr marL="9525" marR="9525" marT="9525" marB="0" anchor="ctr"/>
                </a:tc>
                <a:tc>
                  <a:txBody>
                    <a:bodyPr/>
                    <a:lstStyle/>
                    <a:p>
                      <a:pPr algn="ctr" fontAlgn="b"/>
                      <a:r>
                        <a:rPr lang="en-US" sz="1700" b="0" i="0" u="none" strike="noStrike" dirty="0">
                          <a:solidFill>
                            <a:srgbClr val="000000"/>
                          </a:solidFill>
                          <a:effectLst/>
                          <a:latin typeface="+mj-lt"/>
                        </a:rPr>
                        <a:t>-0.00588</a:t>
                      </a:r>
                    </a:p>
                  </a:txBody>
                  <a:tcPr marL="9525" marR="9525" marT="9525" marB="0" anchor="ctr"/>
                </a:tc>
                <a:extLst>
                  <a:ext uri="{0D108BD9-81ED-4DB2-BD59-A6C34878D82A}">
                    <a16:rowId xmlns:a16="http://schemas.microsoft.com/office/drawing/2014/main" val="156337405"/>
                  </a:ext>
                </a:extLst>
              </a:tr>
              <a:tr h="349261">
                <a:tc>
                  <a:txBody>
                    <a:bodyPr/>
                    <a:lstStyle/>
                    <a:p>
                      <a:pPr algn="ctr"/>
                      <a:r>
                        <a:rPr lang="en-US" sz="1700" dirty="0"/>
                        <a:t>6</a:t>
                      </a:r>
                    </a:p>
                  </a:txBody>
                  <a:tcPr anchor="ctr"/>
                </a:tc>
                <a:tc>
                  <a:txBody>
                    <a:bodyPr/>
                    <a:lstStyle/>
                    <a:p>
                      <a:pPr algn="ctr" fontAlgn="b"/>
                      <a:r>
                        <a:rPr lang="en-US" sz="1700" b="0" i="0" u="none" strike="noStrike" dirty="0">
                          <a:solidFill>
                            <a:srgbClr val="000000"/>
                          </a:solidFill>
                          <a:effectLst/>
                          <a:latin typeface="+mj-lt"/>
                        </a:rPr>
                        <a:t>--</a:t>
                      </a:r>
                    </a:p>
                  </a:txBody>
                  <a:tcPr marL="9525" marR="9525" marT="9525" marB="0" anchor="ctr"/>
                </a:tc>
                <a:tc>
                  <a:txBody>
                    <a:bodyPr/>
                    <a:lstStyle/>
                    <a:p>
                      <a:pPr algn="ctr"/>
                      <a:r>
                        <a:rPr lang="en-US" sz="1700" dirty="0"/>
                        <a:t>16</a:t>
                      </a:r>
                    </a:p>
                  </a:txBody>
                  <a:tcPr anchor="ctr"/>
                </a:tc>
                <a:tc>
                  <a:txBody>
                    <a:bodyPr/>
                    <a:lstStyle/>
                    <a:p>
                      <a:pPr algn="ctr" fontAlgn="b"/>
                      <a:r>
                        <a:rPr lang="en-US" sz="1700" b="0" i="0" u="none" strike="noStrike" dirty="0">
                          <a:solidFill>
                            <a:srgbClr val="000000"/>
                          </a:solidFill>
                          <a:effectLst/>
                          <a:latin typeface="+mj-lt"/>
                        </a:rPr>
                        <a:t>0.00461</a:t>
                      </a:r>
                    </a:p>
                  </a:txBody>
                  <a:tcPr marL="9525" marR="9525" marT="9525" marB="0" anchor="ctr"/>
                </a:tc>
                <a:tc>
                  <a:txBody>
                    <a:bodyPr/>
                    <a:lstStyle/>
                    <a:p>
                      <a:pPr algn="ctr" fontAlgn="b"/>
                      <a:r>
                        <a:rPr lang="en-US" sz="1700" b="0" i="0" u="none" strike="noStrike" dirty="0">
                          <a:solidFill>
                            <a:srgbClr val="000000"/>
                          </a:solidFill>
                          <a:effectLst/>
                          <a:latin typeface="+mj-lt"/>
                        </a:rPr>
                        <a:t>24</a:t>
                      </a:r>
                    </a:p>
                  </a:txBody>
                  <a:tcPr marL="9525" marR="9525" marT="9525" marB="0" anchor="ctr"/>
                </a:tc>
                <a:tc>
                  <a:txBody>
                    <a:bodyPr/>
                    <a:lstStyle/>
                    <a:p>
                      <a:pPr algn="ctr" fontAlgn="b"/>
                      <a:r>
                        <a:rPr lang="en-US" sz="1700" b="0" i="0" u="none" strike="noStrike" dirty="0">
                          <a:solidFill>
                            <a:srgbClr val="000000"/>
                          </a:solidFill>
                          <a:effectLst/>
                          <a:latin typeface="+mj-lt"/>
                        </a:rPr>
                        <a:t>0.00421</a:t>
                      </a:r>
                    </a:p>
                  </a:txBody>
                  <a:tcPr marL="9525" marR="9525" marT="9525" marB="0" anchor="ctr"/>
                </a:tc>
                <a:extLst>
                  <a:ext uri="{0D108BD9-81ED-4DB2-BD59-A6C34878D82A}">
                    <a16:rowId xmlns:a16="http://schemas.microsoft.com/office/drawing/2014/main" val="3319571636"/>
                  </a:ext>
                </a:extLst>
              </a:tr>
              <a:tr h="349261">
                <a:tc>
                  <a:txBody>
                    <a:bodyPr/>
                    <a:lstStyle/>
                    <a:p>
                      <a:pPr algn="ctr"/>
                      <a:r>
                        <a:rPr lang="en-US" sz="1700" dirty="0"/>
                        <a:t>7</a:t>
                      </a:r>
                    </a:p>
                  </a:txBody>
                  <a:tcPr anchor="ctr"/>
                </a:tc>
                <a:tc>
                  <a:txBody>
                    <a:bodyPr/>
                    <a:lstStyle/>
                    <a:p>
                      <a:pPr algn="ctr" fontAlgn="b"/>
                      <a:r>
                        <a:rPr lang="en-US" sz="1700" b="0" i="0" u="none" strike="noStrike" dirty="0">
                          <a:solidFill>
                            <a:srgbClr val="000000"/>
                          </a:solidFill>
                          <a:effectLst/>
                          <a:latin typeface="+mj-lt"/>
                        </a:rPr>
                        <a:t>-0.00648</a:t>
                      </a:r>
                    </a:p>
                  </a:txBody>
                  <a:tcPr marL="9525" marR="9525" marT="9525" marB="0" anchor="ctr"/>
                </a:tc>
                <a:tc>
                  <a:txBody>
                    <a:bodyPr/>
                    <a:lstStyle/>
                    <a:p>
                      <a:pPr algn="ctr"/>
                      <a:r>
                        <a:rPr lang="en-US" sz="1700" dirty="0"/>
                        <a:t>17</a:t>
                      </a:r>
                    </a:p>
                  </a:txBody>
                  <a:tcPr anchor="ctr"/>
                </a:tc>
                <a:tc>
                  <a:txBody>
                    <a:bodyPr/>
                    <a:lstStyle/>
                    <a:p>
                      <a:pPr algn="ctr" fontAlgn="b"/>
                      <a:r>
                        <a:rPr lang="en-US" sz="1700" b="0" i="0" u="none" strike="noStrike" dirty="0">
                          <a:solidFill>
                            <a:srgbClr val="000000"/>
                          </a:solidFill>
                          <a:effectLst/>
                          <a:latin typeface="+mj-lt"/>
                        </a:rPr>
                        <a:t>-0.00463</a:t>
                      </a:r>
                    </a:p>
                  </a:txBody>
                  <a:tcPr marL="9525" marR="9525" marT="9525" marB="0" anchor="ctr"/>
                </a:tc>
                <a:tc>
                  <a:txBody>
                    <a:bodyPr/>
                    <a:lstStyle/>
                    <a:p>
                      <a:pPr algn="ctr" fontAlgn="b"/>
                      <a:r>
                        <a:rPr lang="en-US" sz="1700" b="0" i="0" u="none" strike="noStrike" dirty="0">
                          <a:solidFill>
                            <a:srgbClr val="000000"/>
                          </a:solidFill>
                          <a:effectLst/>
                          <a:latin typeface="+mj-lt"/>
                        </a:rPr>
                        <a:t>25</a:t>
                      </a:r>
                    </a:p>
                  </a:txBody>
                  <a:tcPr marL="9525" marR="9525" marT="9525" marB="0" anchor="ctr"/>
                </a:tc>
                <a:tc>
                  <a:txBody>
                    <a:bodyPr/>
                    <a:lstStyle/>
                    <a:p>
                      <a:pPr algn="ctr" fontAlgn="b"/>
                      <a:r>
                        <a:rPr lang="en-US" sz="1700" b="0" i="0" u="none" strike="noStrike" dirty="0">
                          <a:solidFill>
                            <a:srgbClr val="000000"/>
                          </a:solidFill>
                          <a:effectLst/>
                          <a:latin typeface="+mj-lt"/>
                        </a:rPr>
                        <a:t>-0.00479</a:t>
                      </a:r>
                    </a:p>
                  </a:txBody>
                  <a:tcPr marL="9525" marR="9525" marT="9525" marB="0" anchor="ctr"/>
                </a:tc>
                <a:extLst>
                  <a:ext uri="{0D108BD9-81ED-4DB2-BD59-A6C34878D82A}">
                    <a16:rowId xmlns:a16="http://schemas.microsoft.com/office/drawing/2014/main" val="357181826"/>
                  </a:ext>
                </a:extLst>
              </a:tr>
              <a:tr h="349261">
                <a:tc>
                  <a:txBody>
                    <a:bodyPr/>
                    <a:lstStyle/>
                    <a:p>
                      <a:pPr algn="ctr"/>
                      <a:r>
                        <a:rPr lang="en-US" sz="1700" dirty="0"/>
                        <a:t>8</a:t>
                      </a:r>
                    </a:p>
                  </a:txBody>
                  <a:tcPr anchor="ctr"/>
                </a:tc>
                <a:tc>
                  <a:txBody>
                    <a:bodyPr/>
                    <a:lstStyle/>
                    <a:p>
                      <a:pPr algn="ctr" fontAlgn="b"/>
                      <a:r>
                        <a:rPr lang="en-US" sz="1700" b="0" i="0" u="none" strike="noStrike" dirty="0">
                          <a:solidFill>
                            <a:srgbClr val="000000"/>
                          </a:solidFill>
                          <a:effectLst/>
                          <a:latin typeface="+mj-lt"/>
                        </a:rPr>
                        <a:t>0.00326</a:t>
                      </a:r>
                    </a:p>
                  </a:txBody>
                  <a:tcPr marL="9525" marR="9525" marT="9525" marB="0" anchor="ctr"/>
                </a:tc>
                <a:tc>
                  <a:txBody>
                    <a:bodyPr/>
                    <a:lstStyle/>
                    <a:p>
                      <a:pPr algn="ctr"/>
                      <a:r>
                        <a:rPr lang="en-US" sz="1700" dirty="0"/>
                        <a:t>18</a:t>
                      </a:r>
                    </a:p>
                  </a:txBody>
                  <a:tcPr anchor="ctr"/>
                </a:tc>
                <a:tc>
                  <a:txBody>
                    <a:bodyPr/>
                    <a:lstStyle/>
                    <a:p>
                      <a:pPr algn="ctr" fontAlgn="b"/>
                      <a:r>
                        <a:rPr lang="en-US" sz="1700" b="0" i="0" u="none" strike="noStrike" dirty="0">
                          <a:solidFill>
                            <a:srgbClr val="000000"/>
                          </a:solidFill>
                          <a:effectLst/>
                          <a:latin typeface="+mj-lt"/>
                        </a:rPr>
                        <a:t>0.00741</a:t>
                      </a:r>
                    </a:p>
                  </a:txBody>
                  <a:tcPr marL="9525" marR="9525" marT="9525" marB="0" anchor="ctr"/>
                </a:tc>
                <a:tc>
                  <a:txBody>
                    <a:bodyPr/>
                    <a:lstStyle/>
                    <a:p>
                      <a:pPr algn="ctr" fontAlgn="b"/>
                      <a:r>
                        <a:rPr lang="en-US" sz="1700" b="0" i="0" u="none" strike="noStrike" dirty="0">
                          <a:solidFill>
                            <a:srgbClr val="000000"/>
                          </a:solidFill>
                          <a:effectLst/>
                          <a:latin typeface="+mj-lt"/>
                        </a:rPr>
                        <a:t>26</a:t>
                      </a:r>
                    </a:p>
                  </a:txBody>
                  <a:tcPr marL="9525" marR="9525" marT="9525" marB="0" anchor="ctr"/>
                </a:tc>
                <a:tc>
                  <a:txBody>
                    <a:bodyPr/>
                    <a:lstStyle/>
                    <a:p>
                      <a:pPr algn="ctr" fontAlgn="b"/>
                      <a:r>
                        <a:rPr lang="en-US" sz="1700" b="0" i="0" u="none" strike="noStrike" dirty="0">
                          <a:solidFill>
                            <a:srgbClr val="000000"/>
                          </a:solidFill>
                          <a:effectLst/>
                          <a:latin typeface="+mj-lt"/>
                        </a:rPr>
                        <a:t>0.00605</a:t>
                      </a:r>
                    </a:p>
                  </a:txBody>
                  <a:tcPr marL="9525" marR="9525" marT="9525" marB="0" anchor="ctr"/>
                </a:tc>
                <a:extLst>
                  <a:ext uri="{0D108BD9-81ED-4DB2-BD59-A6C34878D82A}">
                    <a16:rowId xmlns:a16="http://schemas.microsoft.com/office/drawing/2014/main" val="1350577453"/>
                  </a:ext>
                </a:extLst>
              </a:tr>
              <a:tr h="349261">
                <a:tc>
                  <a:txBody>
                    <a:bodyPr/>
                    <a:lstStyle/>
                    <a:p>
                      <a:pPr algn="ctr"/>
                      <a:r>
                        <a:rPr lang="en-US" sz="1700" dirty="0"/>
                        <a:t>9</a:t>
                      </a:r>
                    </a:p>
                  </a:txBody>
                  <a:tcPr anchor="ctr"/>
                </a:tc>
                <a:tc>
                  <a:txBody>
                    <a:bodyPr/>
                    <a:lstStyle/>
                    <a:p>
                      <a:pPr algn="ctr" fontAlgn="b"/>
                      <a:r>
                        <a:rPr lang="en-US" sz="1700" b="0" i="0" u="none" strike="noStrike" dirty="0">
                          <a:solidFill>
                            <a:srgbClr val="000000"/>
                          </a:solidFill>
                          <a:effectLst/>
                          <a:latin typeface="+mj-lt"/>
                        </a:rPr>
                        <a:t>-0.00443</a:t>
                      </a:r>
                    </a:p>
                  </a:txBody>
                  <a:tcPr marL="9525" marR="9525" marT="9525" marB="0" anchor="ctr"/>
                </a:tc>
                <a:tc>
                  <a:txBody>
                    <a:bodyPr/>
                    <a:lstStyle/>
                    <a:p>
                      <a:pPr algn="ctr"/>
                      <a:endParaRPr lang="en-US" sz="1700" dirty="0"/>
                    </a:p>
                  </a:txBody>
                  <a:tcPr anchor="ctr"/>
                </a:tc>
                <a:tc>
                  <a:txBody>
                    <a:bodyPr/>
                    <a:lstStyle/>
                    <a:p>
                      <a:pPr algn="ctr" fontAlgn="b"/>
                      <a:endParaRPr lang="en-US" sz="1700" b="0" i="0" u="none" strike="noStrike" dirty="0">
                        <a:solidFill>
                          <a:srgbClr val="000000"/>
                        </a:solidFill>
                        <a:effectLst/>
                        <a:latin typeface="+mj-lt"/>
                      </a:endParaRPr>
                    </a:p>
                  </a:txBody>
                  <a:tcPr marL="9525" marR="9525" marT="9525" marB="0" anchor="ctr"/>
                </a:tc>
                <a:tc>
                  <a:txBody>
                    <a:bodyPr/>
                    <a:lstStyle/>
                    <a:p>
                      <a:pPr algn="ctr" fontAlgn="b"/>
                      <a:r>
                        <a:rPr lang="en-US" sz="1700" b="0" i="0" u="none" strike="noStrike" dirty="0">
                          <a:solidFill>
                            <a:srgbClr val="000000"/>
                          </a:solidFill>
                          <a:effectLst/>
                          <a:latin typeface="+mj-lt"/>
                        </a:rPr>
                        <a:t>27</a:t>
                      </a:r>
                    </a:p>
                  </a:txBody>
                  <a:tcPr marL="9525" marR="9525" marT="9525" marB="0" anchor="ctr"/>
                </a:tc>
                <a:tc>
                  <a:txBody>
                    <a:bodyPr/>
                    <a:lstStyle/>
                    <a:p>
                      <a:pPr algn="ctr" fontAlgn="b"/>
                      <a:r>
                        <a:rPr lang="en-US" sz="1700" b="0" i="0" u="none" strike="noStrike" dirty="0">
                          <a:solidFill>
                            <a:srgbClr val="000000"/>
                          </a:solidFill>
                          <a:effectLst/>
                          <a:latin typeface="+mj-lt"/>
                        </a:rPr>
                        <a:t>-0.00705</a:t>
                      </a:r>
                    </a:p>
                  </a:txBody>
                  <a:tcPr marL="9525" marR="9525" marT="9525" marB="0" anchor="ctr"/>
                </a:tc>
                <a:extLst>
                  <a:ext uri="{0D108BD9-81ED-4DB2-BD59-A6C34878D82A}">
                    <a16:rowId xmlns:a16="http://schemas.microsoft.com/office/drawing/2014/main" val="4131800677"/>
                  </a:ext>
                </a:extLst>
              </a:tr>
              <a:tr h="349261">
                <a:tc>
                  <a:txBody>
                    <a:bodyPr/>
                    <a:lstStyle/>
                    <a:p>
                      <a:pPr algn="ctr"/>
                      <a:r>
                        <a:rPr lang="en-US" sz="1700" dirty="0"/>
                        <a:t>10</a:t>
                      </a:r>
                    </a:p>
                  </a:txBody>
                  <a:tcPr anchor="ctr"/>
                </a:tc>
                <a:tc>
                  <a:txBody>
                    <a:bodyPr/>
                    <a:lstStyle/>
                    <a:p>
                      <a:pPr algn="ctr" fontAlgn="b"/>
                      <a:r>
                        <a:rPr lang="en-US" sz="1700" b="0" i="0" u="none" strike="noStrike" dirty="0">
                          <a:solidFill>
                            <a:srgbClr val="000000"/>
                          </a:solidFill>
                          <a:effectLst/>
                          <a:latin typeface="+mj-lt"/>
                        </a:rPr>
                        <a:t>0.00561</a:t>
                      </a:r>
                    </a:p>
                  </a:txBody>
                  <a:tcPr marL="9525" marR="9525" marT="9525" marB="0" anchor="ctr"/>
                </a:tc>
                <a:tc>
                  <a:txBody>
                    <a:bodyPr/>
                    <a:lstStyle/>
                    <a:p>
                      <a:pPr algn="ctr"/>
                      <a:endParaRPr lang="en-US" sz="1700" dirty="0"/>
                    </a:p>
                  </a:txBody>
                  <a:tcPr anchor="ctr"/>
                </a:tc>
                <a:tc>
                  <a:txBody>
                    <a:bodyPr/>
                    <a:lstStyle/>
                    <a:p>
                      <a:pPr algn="ctr" fontAlgn="b"/>
                      <a:endParaRPr lang="en-US" sz="1700" b="0" i="0" u="none" strike="noStrike" dirty="0">
                        <a:solidFill>
                          <a:srgbClr val="000000"/>
                        </a:solidFill>
                        <a:effectLst/>
                        <a:latin typeface="+mj-lt"/>
                      </a:endParaRPr>
                    </a:p>
                  </a:txBody>
                  <a:tcPr marL="9525" marR="9525" marT="9525" marB="0" anchor="ctr"/>
                </a:tc>
                <a:tc>
                  <a:txBody>
                    <a:bodyPr/>
                    <a:lstStyle/>
                    <a:p>
                      <a:pPr algn="ctr" fontAlgn="b"/>
                      <a:r>
                        <a:rPr lang="en-US" sz="1700" b="0" i="0" u="none" strike="noStrike" dirty="0">
                          <a:solidFill>
                            <a:srgbClr val="000000"/>
                          </a:solidFill>
                          <a:effectLst/>
                          <a:latin typeface="+mj-lt"/>
                        </a:rPr>
                        <a:t>28</a:t>
                      </a:r>
                    </a:p>
                  </a:txBody>
                  <a:tcPr marL="9525" marR="9525" marT="9525" marB="0" anchor="ctr"/>
                </a:tc>
                <a:tc>
                  <a:txBody>
                    <a:bodyPr/>
                    <a:lstStyle/>
                    <a:p>
                      <a:pPr algn="ctr" fontAlgn="b"/>
                      <a:r>
                        <a:rPr lang="en-US" sz="1700" b="0" i="0" u="none" strike="noStrike" dirty="0">
                          <a:solidFill>
                            <a:srgbClr val="000000"/>
                          </a:solidFill>
                          <a:effectLst/>
                          <a:latin typeface="+mj-lt"/>
                        </a:rPr>
                        <a:t>0.00272</a:t>
                      </a:r>
                    </a:p>
                  </a:txBody>
                  <a:tcPr marL="9525" marR="9525" marT="9525" marB="0" anchor="ctr"/>
                </a:tc>
                <a:extLst>
                  <a:ext uri="{0D108BD9-81ED-4DB2-BD59-A6C34878D82A}">
                    <a16:rowId xmlns:a16="http://schemas.microsoft.com/office/drawing/2014/main" val="1137308636"/>
                  </a:ext>
                </a:extLst>
              </a:tr>
            </a:tbl>
          </a:graphicData>
        </a:graphic>
      </p:graphicFrame>
      <p:pic>
        <p:nvPicPr>
          <p:cNvPr id="5" name="Picture 4">
            <a:extLst>
              <a:ext uri="{FF2B5EF4-FFF2-40B4-BE49-F238E27FC236}">
                <a16:creationId xmlns:a16="http://schemas.microsoft.com/office/drawing/2014/main" id="{731C699D-8298-A863-AD1C-8AE0EB9FF0CA}"/>
              </a:ext>
            </a:extLst>
          </p:cNvPr>
          <p:cNvPicPr>
            <a:picLocks noChangeAspect="1"/>
          </p:cNvPicPr>
          <p:nvPr/>
        </p:nvPicPr>
        <p:blipFill>
          <a:blip r:embed="rId2"/>
          <a:srcRect t="33486" b="897"/>
          <a:stretch>
            <a:fillRect/>
          </a:stretch>
        </p:blipFill>
        <p:spPr>
          <a:xfrm>
            <a:off x="6993080" y="1334654"/>
            <a:ext cx="4756727" cy="4992823"/>
          </a:xfrm>
          <a:prstGeom prst="rect">
            <a:avLst/>
          </a:prstGeom>
        </p:spPr>
      </p:pic>
      <p:sp>
        <p:nvSpPr>
          <p:cNvPr id="6" name="Content Placeholder 2">
            <a:extLst>
              <a:ext uri="{FF2B5EF4-FFF2-40B4-BE49-F238E27FC236}">
                <a16:creationId xmlns:a16="http://schemas.microsoft.com/office/drawing/2014/main" id="{7F026D99-99A2-FCD7-2026-CCCFDB772B17}"/>
              </a:ext>
            </a:extLst>
          </p:cNvPr>
          <p:cNvSpPr txBox="1">
            <a:spLocks/>
          </p:cNvSpPr>
          <p:nvPr/>
        </p:nvSpPr>
        <p:spPr>
          <a:xfrm>
            <a:off x="442193" y="5910259"/>
            <a:ext cx="6196445" cy="450748"/>
          </a:xfrm>
          <a:prstGeom prst="rect">
            <a:avLst/>
          </a:prstGeom>
        </p:spPr>
        <p:txBody>
          <a:bodyPr>
            <a:normAutofit fontScale="925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a:buNone/>
            </a:pPr>
            <a:r>
              <a:rPr lang="en-US" dirty="0"/>
              <a:t>This benchmark is recommended for TSL validation</a:t>
            </a:r>
          </a:p>
        </p:txBody>
      </p:sp>
    </p:spTree>
    <p:extLst>
      <p:ext uri="{BB962C8B-B14F-4D97-AF65-F5344CB8AC3E}">
        <p14:creationId xmlns:p14="http://schemas.microsoft.com/office/powerpoint/2010/main" val="2987571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1188-4522-ED6F-48F4-2A8530727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F6FF62-E512-37A9-F9AF-87A364CFF421}"/>
              </a:ext>
            </a:extLst>
          </p:cNvPr>
          <p:cNvSpPr>
            <a:spLocks noGrp="1"/>
          </p:cNvSpPr>
          <p:nvPr>
            <p:ph type="title"/>
          </p:nvPr>
        </p:nvSpPr>
        <p:spPr>
          <a:xfrm>
            <a:off x="215887" y="0"/>
            <a:ext cx="11775222" cy="1306972"/>
          </a:xfrm>
        </p:spPr>
        <p:txBody>
          <a:bodyPr>
            <a:noAutofit/>
          </a:bodyPr>
          <a:lstStyle/>
          <a:p>
            <a:r>
              <a:rPr lang="en-US" sz="3600" b="1" dirty="0"/>
              <a:t>FUND-ORELA-ACC-GRAPH-PNSDT-001, Neutron Slowing Down Time through Graphite Pile</a:t>
            </a:r>
          </a:p>
        </p:txBody>
      </p:sp>
      <p:pic>
        <p:nvPicPr>
          <p:cNvPr id="7" name="Picture 6">
            <a:extLst>
              <a:ext uri="{FF2B5EF4-FFF2-40B4-BE49-F238E27FC236}">
                <a16:creationId xmlns:a16="http://schemas.microsoft.com/office/drawing/2014/main" id="{B0289DC9-07FB-1C47-9F3D-C4AEB5532761}"/>
              </a:ext>
            </a:extLst>
          </p:cNvPr>
          <p:cNvPicPr>
            <a:picLocks noChangeAspect="1"/>
          </p:cNvPicPr>
          <p:nvPr/>
        </p:nvPicPr>
        <p:blipFill>
          <a:blip r:embed="rId2">
            <a:extLst>
              <a:ext uri="{28A0092B-C50C-407E-A947-70E740481C1C}">
                <a14:useLocalDpi xmlns:a14="http://schemas.microsoft.com/office/drawing/2010/main" val="0"/>
              </a:ext>
            </a:extLst>
          </a:blip>
          <a:srcRect l="58703"/>
          <a:stretch>
            <a:fillRect/>
          </a:stretch>
        </p:blipFill>
        <p:spPr>
          <a:xfrm>
            <a:off x="8036729" y="736613"/>
            <a:ext cx="2982191" cy="2884180"/>
          </a:xfrm>
          <a:prstGeom prst="rect">
            <a:avLst/>
          </a:prstGeom>
        </p:spPr>
      </p:pic>
      <p:sp>
        <p:nvSpPr>
          <p:cNvPr id="4" name="Content Placeholder 2">
            <a:extLst>
              <a:ext uri="{FF2B5EF4-FFF2-40B4-BE49-F238E27FC236}">
                <a16:creationId xmlns:a16="http://schemas.microsoft.com/office/drawing/2014/main" id="{9C9D91C0-A320-0A30-FA07-47048246B417}"/>
              </a:ext>
            </a:extLst>
          </p:cNvPr>
          <p:cNvSpPr txBox="1">
            <a:spLocks/>
          </p:cNvSpPr>
          <p:nvPr/>
        </p:nvSpPr>
        <p:spPr>
          <a:xfrm>
            <a:off x="381000" y="1357270"/>
            <a:ext cx="6580909" cy="4906889"/>
          </a:xfrm>
          <a:prstGeom prst="rect">
            <a:avLst/>
          </a:prstGeom>
        </p:spPr>
        <p:txBody>
          <a:bodyPr>
            <a:normAutofit fontScale="925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Evaluation completed in 2022 by NCSU, review by LLNL</a:t>
            </a:r>
          </a:p>
          <a:p>
            <a:pPr lvl="1"/>
            <a:r>
              <a:rPr lang="en-US" dirty="0"/>
              <a:t>Experiments conducted at ORNL at the Oak Ridge Electron Linear Accelerator Facility (ORELA) from 2005-2008</a:t>
            </a:r>
          </a:p>
          <a:p>
            <a:r>
              <a:rPr lang="en-US" dirty="0"/>
              <a:t>1 configuration</a:t>
            </a:r>
          </a:p>
          <a:p>
            <a:pPr lvl="1"/>
            <a:r>
              <a:rPr lang="en-US" dirty="0"/>
              <a:t>Pulsed spallation neutron source with electrons on tantalum</a:t>
            </a:r>
          </a:p>
          <a:p>
            <a:pPr lvl="1"/>
            <a:r>
              <a:rPr lang="en-US" dirty="0"/>
              <a:t>Neutron beam incident on reactor-grade graphite block, measure neutrons as function of time in scintillator detector 45 cm from block, 90° from beam line</a:t>
            </a:r>
          </a:p>
          <a:p>
            <a:pPr lvl="1"/>
            <a:r>
              <a:rPr lang="en-US" dirty="0"/>
              <a:t>Major uncertainty contributors were graphite impurities (which were measured) and detector counting statistics</a:t>
            </a:r>
          </a:p>
          <a:p>
            <a:pPr lvl="1"/>
            <a:r>
              <a:rPr lang="en-US" dirty="0"/>
              <a:t>In the thermal region of interest, the benchmark uncertainties range from 0.75-1.06%</a:t>
            </a:r>
          </a:p>
          <a:p>
            <a:pPr lvl="1"/>
            <a:endParaRPr lang="en-US" dirty="0"/>
          </a:p>
          <a:p>
            <a:endParaRPr lang="en-US" dirty="0"/>
          </a:p>
        </p:txBody>
      </p:sp>
      <p:pic>
        <p:nvPicPr>
          <p:cNvPr id="9" name="Picture 8">
            <a:extLst>
              <a:ext uri="{FF2B5EF4-FFF2-40B4-BE49-F238E27FC236}">
                <a16:creationId xmlns:a16="http://schemas.microsoft.com/office/drawing/2014/main" id="{922A3889-CFB0-95E0-A15B-19831CA9736D}"/>
              </a:ext>
            </a:extLst>
          </p:cNvPr>
          <p:cNvPicPr>
            <a:picLocks noChangeAspect="1"/>
          </p:cNvPicPr>
          <p:nvPr/>
        </p:nvPicPr>
        <p:blipFill>
          <a:blip r:embed="rId2">
            <a:extLst>
              <a:ext uri="{28A0092B-C50C-407E-A947-70E740481C1C}">
                <a14:useLocalDpi xmlns:a14="http://schemas.microsoft.com/office/drawing/2010/main" val="0"/>
              </a:ext>
            </a:extLst>
          </a:blip>
          <a:srcRect r="40795" b="5468"/>
          <a:stretch>
            <a:fillRect/>
          </a:stretch>
        </p:blipFill>
        <p:spPr>
          <a:xfrm>
            <a:off x="7535599" y="3620793"/>
            <a:ext cx="4275401" cy="2726493"/>
          </a:xfrm>
          <a:prstGeom prst="rect">
            <a:avLst/>
          </a:prstGeom>
        </p:spPr>
      </p:pic>
    </p:spTree>
    <p:extLst>
      <p:ext uri="{BB962C8B-B14F-4D97-AF65-F5344CB8AC3E}">
        <p14:creationId xmlns:p14="http://schemas.microsoft.com/office/powerpoint/2010/main" val="39110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3A8F8-4A17-2E3A-8850-863E37457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7646C0-CA3A-97D0-5C6C-74E90B2A1DB3}"/>
              </a:ext>
            </a:extLst>
          </p:cNvPr>
          <p:cNvSpPr>
            <a:spLocks noGrp="1"/>
          </p:cNvSpPr>
          <p:nvPr>
            <p:ph type="title"/>
          </p:nvPr>
        </p:nvSpPr>
        <p:spPr>
          <a:xfrm>
            <a:off x="215887" y="0"/>
            <a:ext cx="11775222" cy="1306972"/>
          </a:xfrm>
        </p:spPr>
        <p:txBody>
          <a:bodyPr>
            <a:noAutofit/>
          </a:bodyPr>
          <a:lstStyle/>
          <a:p>
            <a:r>
              <a:rPr lang="en-US" sz="3600" b="1" dirty="0"/>
              <a:t>FUND-ORELA-ACC-GRAPH-PNSDT-001, Neutron Slowing Down Time through Graphite Pile</a:t>
            </a:r>
          </a:p>
        </p:txBody>
      </p:sp>
      <p:sp>
        <p:nvSpPr>
          <p:cNvPr id="4" name="Content Placeholder 2">
            <a:extLst>
              <a:ext uri="{FF2B5EF4-FFF2-40B4-BE49-F238E27FC236}">
                <a16:creationId xmlns:a16="http://schemas.microsoft.com/office/drawing/2014/main" id="{6A29B133-14F6-9EB6-A4EC-60CD70475AB6}"/>
              </a:ext>
            </a:extLst>
          </p:cNvPr>
          <p:cNvSpPr txBox="1">
            <a:spLocks/>
          </p:cNvSpPr>
          <p:nvPr/>
        </p:nvSpPr>
        <p:spPr>
          <a:xfrm>
            <a:off x="381000" y="1357270"/>
            <a:ext cx="11412682" cy="4906889"/>
          </a:xfrm>
          <a:prstGeom prst="rect">
            <a:avLst/>
          </a:prstGeom>
        </p:spPr>
        <p:txBody>
          <a:bodyPr>
            <a:normAutofit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Comparison of Free Gas Scattering (TSL “off”) and ENDF/B-VIII.0 crystalline graphite TSL “on” show approximately 15% difference in counts in the thermal peak</a:t>
            </a:r>
          </a:p>
          <a:p>
            <a:endParaRPr lang="en-US" dirty="0"/>
          </a:p>
          <a:p>
            <a:endParaRPr lang="en-US" dirty="0"/>
          </a:p>
          <a:p>
            <a:endParaRPr lang="en-US" dirty="0"/>
          </a:p>
          <a:p>
            <a:endParaRPr lang="en-US" dirty="0"/>
          </a:p>
          <a:p>
            <a:endParaRPr lang="en-US" dirty="0"/>
          </a:p>
          <a:p>
            <a:endParaRPr lang="en-US" dirty="0"/>
          </a:p>
          <a:p>
            <a:r>
              <a:rPr lang="en-US" dirty="0"/>
              <a:t>This is a recommended benchmark for graphite TSL validation</a:t>
            </a:r>
          </a:p>
          <a:p>
            <a:pPr lvl="1"/>
            <a:endParaRPr lang="en-US" dirty="0"/>
          </a:p>
          <a:p>
            <a:endParaRPr lang="en-US" dirty="0"/>
          </a:p>
        </p:txBody>
      </p:sp>
      <p:pic>
        <p:nvPicPr>
          <p:cNvPr id="5" name="Picture 4">
            <a:extLst>
              <a:ext uri="{FF2B5EF4-FFF2-40B4-BE49-F238E27FC236}">
                <a16:creationId xmlns:a16="http://schemas.microsoft.com/office/drawing/2014/main" id="{A80DFD67-43D7-CDCD-D295-BF63480EA2D1}"/>
              </a:ext>
            </a:extLst>
          </p:cNvPr>
          <p:cNvPicPr>
            <a:picLocks noChangeAspect="1"/>
          </p:cNvPicPr>
          <p:nvPr/>
        </p:nvPicPr>
        <p:blipFill>
          <a:blip r:embed="rId2"/>
          <a:stretch>
            <a:fillRect/>
          </a:stretch>
        </p:blipFill>
        <p:spPr>
          <a:xfrm>
            <a:off x="1159163" y="2147801"/>
            <a:ext cx="4239335" cy="3352929"/>
          </a:xfrm>
          <a:prstGeom prst="rect">
            <a:avLst/>
          </a:prstGeom>
        </p:spPr>
      </p:pic>
      <p:pic>
        <p:nvPicPr>
          <p:cNvPr id="8" name="Picture 7">
            <a:extLst>
              <a:ext uri="{FF2B5EF4-FFF2-40B4-BE49-F238E27FC236}">
                <a16:creationId xmlns:a16="http://schemas.microsoft.com/office/drawing/2014/main" id="{25955B76-015A-EAE9-0D21-E3CDB3817F2E}"/>
              </a:ext>
            </a:extLst>
          </p:cNvPr>
          <p:cNvPicPr>
            <a:picLocks noChangeAspect="1"/>
          </p:cNvPicPr>
          <p:nvPr/>
        </p:nvPicPr>
        <p:blipFill>
          <a:blip r:embed="rId3"/>
          <a:stretch>
            <a:fillRect/>
          </a:stretch>
        </p:blipFill>
        <p:spPr>
          <a:xfrm>
            <a:off x="6596074" y="2187048"/>
            <a:ext cx="4239334" cy="3313682"/>
          </a:xfrm>
          <a:prstGeom prst="rect">
            <a:avLst/>
          </a:prstGeom>
        </p:spPr>
      </p:pic>
      <p:sp>
        <p:nvSpPr>
          <p:cNvPr id="10" name="TextBox 9">
            <a:extLst>
              <a:ext uri="{FF2B5EF4-FFF2-40B4-BE49-F238E27FC236}">
                <a16:creationId xmlns:a16="http://schemas.microsoft.com/office/drawing/2014/main" id="{02293BE4-45C2-A735-05F5-D77E9B24FE0A}"/>
              </a:ext>
            </a:extLst>
          </p:cNvPr>
          <p:cNvSpPr txBox="1"/>
          <p:nvPr/>
        </p:nvSpPr>
        <p:spPr>
          <a:xfrm>
            <a:off x="2244436" y="3605645"/>
            <a:ext cx="1132609" cy="369332"/>
          </a:xfrm>
          <a:prstGeom prst="rect">
            <a:avLst/>
          </a:prstGeom>
          <a:noFill/>
        </p:spPr>
        <p:txBody>
          <a:bodyPr wrap="square" rtlCol="0">
            <a:spAutoFit/>
          </a:bodyPr>
          <a:lstStyle/>
          <a:p>
            <a:r>
              <a:rPr lang="en-US" b="1" dirty="0">
                <a:solidFill>
                  <a:srgbClr val="0070C0"/>
                </a:solidFill>
              </a:rPr>
              <a:t>TSL Off</a:t>
            </a:r>
          </a:p>
        </p:txBody>
      </p:sp>
      <p:sp>
        <p:nvSpPr>
          <p:cNvPr id="11" name="TextBox 10">
            <a:extLst>
              <a:ext uri="{FF2B5EF4-FFF2-40B4-BE49-F238E27FC236}">
                <a16:creationId xmlns:a16="http://schemas.microsoft.com/office/drawing/2014/main" id="{D9136487-541F-19D5-3EA1-BCF8C8077A12}"/>
              </a:ext>
            </a:extLst>
          </p:cNvPr>
          <p:cNvSpPr txBox="1"/>
          <p:nvPr/>
        </p:nvSpPr>
        <p:spPr>
          <a:xfrm>
            <a:off x="7583132" y="3605645"/>
            <a:ext cx="1132609" cy="369332"/>
          </a:xfrm>
          <a:prstGeom prst="rect">
            <a:avLst/>
          </a:prstGeom>
          <a:noFill/>
        </p:spPr>
        <p:txBody>
          <a:bodyPr wrap="square" rtlCol="0">
            <a:spAutoFit/>
          </a:bodyPr>
          <a:lstStyle/>
          <a:p>
            <a:r>
              <a:rPr lang="en-US" b="1" dirty="0">
                <a:solidFill>
                  <a:srgbClr val="0070C0"/>
                </a:solidFill>
              </a:rPr>
              <a:t>TSL On</a:t>
            </a:r>
          </a:p>
        </p:txBody>
      </p:sp>
    </p:spTree>
    <p:extLst>
      <p:ext uri="{BB962C8B-B14F-4D97-AF65-F5344CB8AC3E}">
        <p14:creationId xmlns:p14="http://schemas.microsoft.com/office/powerpoint/2010/main" val="1916151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4A3F-E126-CCE7-5BB2-A8365EFE1A5A}"/>
              </a:ext>
            </a:extLst>
          </p:cNvPr>
          <p:cNvSpPr>
            <a:spLocks noGrp="1"/>
          </p:cNvSpPr>
          <p:nvPr>
            <p:ph type="title"/>
          </p:nvPr>
        </p:nvSpPr>
        <p:spPr/>
        <p:txBody>
          <a:bodyPr/>
          <a:lstStyle/>
          <a:p>
            <a:r>
              <a:rPr lang="en-US" dirty="0"/>
              <a:t>LEU-COMP-THERM-010 (HTR10-GCR-RESR-001-CRIT-REAC)</a:t>
            </a:r>
          </a:p>
        </p:txBody>
      </p:sp>
      <p:sp>
        <p:nvSpPr>
          <p:cNvPr id="3" name="Content Placeholder 2">
            <a:extLst>
              <a:ext uri="{FF2B5EF4-FFF2-40B4-BE49-F238E27FC236}">
                <a16:creationId xmlns:a16="http://schemas.microsoft.com/office/drawing/2014/main" id="{EEB2C857-DB53-3F1F-AA4E-96B5149EEF89}"/>
              </a:ext>
            </a:extLst>
          </p:cNvPr>
          <p:cNvSpPr txBox="1">
            <a:spLocks/>
          </p:cNvSpPr>
          <p:nvPr/>
        </p:nvSpPr>
        <p:spPr>
          <a:xfrm>
            <a:off x="381000" y="1357270"/>
            <a:ext cx="6580909" cy="4906889"/>
          </a:xfrm>
          <a:prstGeom prst="rect">
            <a:avLst/>
          </a:prstGeom>
        </p:spPr>
        <p:txBody>
          <a:bodyPr>
            <a:normAutofit fontScale="92500" lnSpcReduction="2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Evaluation completed in 2007 by INL with INET (China), review by INL</a:t>
            </a:r>
          </a:p>
          <a:p>
            <a:pPr lvl="1"/>
            <a:r>
              <a:rPr lang="en-US" dirty="0"/>
              <a:t>Initial critical configuration HTR-10 10MWt gas cooled pebble bed reactor at Tsinghua University in Beijing in 2000</a:t>
            </a:r>
          </a:p>
          <a:p>
            <a:pPr lvl="1"/>
            <a:r>
              <a:rPr lang="en-US" dirty="0"/>
              <a:t>Some participation from INET, but most of the benchmark is based on published references</a:t>
            </a:r>
          </a:p>
          <a:p>
            <a:pPr lvl="1"/>
            <a:r>
              <a:rPr lang="en-US" dirty="0" err="1"/>
              <a:t>IRPhEP</a:t>
            </a:r>
            <a:r>
              <a:rPr lang="en-US" dirty="0"/>
              <a:t> benchmark co-listed in ICSBEP</a:t>
            </a:r>
          </a:p>
          <a:p>
            <a:r>
              <a:rPr lang="en-US" dirty="0"/>
              <a:t>1 detailed and 1 simplified configuration</a:t>
            </a:r>
          </a:p>
          <a:p>
            <a:pPr lvl="1"/>
            <a:r>
              <a:rPr lang="en-US" dirty="0"/>
              <a:t>Core height was not measured- calculated based on assumed packing fraction and number of pebbles</a:t>
            </a:r>
          </a:p>
          <a:p>
            <a:pPr lvl="1"/>
            <a:r>
              <a:rPr lang="en-US" dirty="0"/>
              <a:t>Many assumptions had to be made due to lack of data- U mass uncertainty, boron contamination in reflector graphite, packing fraction, shape of pebble mound at top of core (each worth 100-200 </a:t>
            </a:r>
            <a:r>
              <a:rPr lang="en-US" dirty="0" err="1"/>
              <a:t>pcm</a:t>
            </a:r>
            <a:r>
              <a:rPr lang="en-US" dirty="0"/>
              <a:t>)</a:t>
            </a:r>
          </a:p>
          <a:p>
            <a:r>
              <a:rPr lang="en-US" dirty="0"/>
              <a:t>Overall uncertainty: 369 </a:t>
            </a:r>
            <a:r>
              <a:rPr lang="en-US" dirty="0" err="1"/>
              <a:t>pcm</a:t>
            </a:r>
            <a:r>
              <a:rPr lang="en-US" dirty="0"/>
              <a:t> for detailed configuration</a:t>
            </a:r>
          </a:p>
          <a:p>
            <a:endParaRPr lang="en-US" dirty="0"/>
          </a:p>
        </p:txBody>
      </p:sp>
      <p:pic>
        <p:nvPicPr>
          <p:cNvPr id="5" name="Picture 4">
            <a:extLst>
              <a:ext uri="{FF2B5EF4-FFF2-40B4-BE49-F238E27FC236}">
                <a16:creationId xmlns:a16="http://schemas.microsoft.com/office/drawing/2014/main" id="{632A8F39-3980-4FC6-78B6-F175AA4C786D}"/>
              </a:ext>
            </a:extLst>
          </p:cNvPr>
          <p:cNvPicPr>
            <a:picLocks noChangeAspect="1"/>
          </p:cNvPicPr>
          <p:nvPr/>
        </p:nvPicPr>
        <p:blipFill>
          <a:blip r:embed="rId2"/>
          <a:stretch>
            <a:fillRect/>
          </a:stretch>
        </p:blipFill>
        <p:spPr>
          <a:xfrm>
            <a:off x="6915509" y="2400300"/>
            <a:ext cx="2136532" cy="3291168"/>
          </a:xfrm>
          <a:prstGeom prst="rect">
            <a:avLst/>
          </a:prstGeom>
        </p:spPr>
      </p:pic>
      <p:pic>
        <p:nvPicPr>
          <p:cNvPr id="7" name="Picture 6">
            <a:extLst>
              <a:ext uri="{FF2B5EF4-FFF2-40B4-BE49-F238E27FC236}">
                <a16:creationId xmlns:a16="http://schemas.microsoft.com/office/drawing/2014/main" id="{4227B8B1-0664-B131-E36D-D8CF210BCCBB}"/>
              </a:ext>
            </a:extLst>
          </p:cNvPr>
          <p:cNvPicPr>
            <a:picLocks noChangeAspect="1"/>
          </p:cNvPicPr>
          <p:nvPr/>
        </p:nvPicPr>
        <p:blipFill>
          <a:blip r:embed="rId3"/>
          <a:stretch>
            <a:fillRect/>
          </a:stretch>
        </p:blipFill>
        <p:spPr>
          <a:xfrm>
            <a:off x="9052041" y="1357270"/>
            <a:ext cx="3103752" cy="5038183"/>
          </a:xfrm>
          <a:prstGeom prst="rect">
            <a:avLst/>
          </a:prstGeom>
        </p:spPr>
      </p:pic>
    </p:spTree>
    <p:extLst>
      <p:ext uri="{BB962C8B-B14F-4D97-AF65-F5344CB8AC3E}">
        <p14:creationId xmlns:p14="http://schemas.microsoft.com/office/powerpoint/2010/main" val="620455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3876-E7E4-DE99-5937-117A157DC4A9}"/>
              </a:ext>
            </a:extLst>
          </p:cNvPr>
          <p:cNvSpPr>
            <a:spLocks noGrp="1"/>
          </p:cNvSpPr>
          <p:nvPr>
            <p:ph type="title"/>
          </p:nvPr>
        </p:nvSpPr>
        <p:spPr/>
        <p:txBody>
          <a:bodyPr/>
          <a:lstStyle/>
          <a:p>
            <a:r>
              <a:rPr lang="en-US" dirty="0"/>
              <a:t>Double Heterogeneity Problem, TRISO Particle Distribution</a:t>
            </a:r>
          </a:p>
        </p:txBody>
      </p:sp>
      <p:pic>
        <p:nvPicPr>
          <p:cNvPr id="4" name="Picture 3">
            <a:extLst>
              <a:ext uri="{FF2B5EF4-FFF2-40B4-BE49-F238E27FC236}">
                <a16:creationId xmlns:a16="http://schemas.microsoft.com/office/drawing/2014/main" id="{799114A5-4100-8DC1-2D25-246C426A3FDE}"/>
              </a:ext>
            </a:extLst>
          </p:cNvPr>
          <p:cNvPicPr>
            <a:picLocks noChangeAspect="1"/>
          </p:cNvPicPr>
          <p:nvPr/>
        </p:nvPicPr>
        <p:blipFill>
          <a:blip r:embed="rId2"/>
          <a:srcRect/>
          <a:stretch>
            <a:fillRect/>
          </a:stretch>
        </p:blipFill>
        <p:spPr>
          <a:xfrm>
            <a:off x="3620852" y="1496289"/>
            <a:ext cx="3790684" cy="2784766"/>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5ED34D65-C28C-481D-EEEB-B02125CD4EF9}"/>
              </a:ext>
            </a:extLst>
          </p:cNvPr>
          <p:cNvPicPr>
            <a:picLocks noChangeAspect="1"/>
          </p:cNvPicPr>
          <p:nvPr/>
        </p:nvPicPr>
        <p:blipFill>
          <a:blip r:embed="rId3"/>
          <a:stretch>
            <a:fillRect/>
          </a:stretch>
        </p:blipFill>
        <p:spPr>
          <a:xfrm>
            <a:off x="223762" y="1496289"/>
            <a:ext cx="3055703" cy="4707083"/>
          </a:xfrm>
          <a:prstGeom prst="rect">
            <a:avLst/>
          </a:prstGeom>
        </p:spPr>
      </p:pic>
      <p:sp>
        <p:nvSpPr>
          <p:cNvPr id="6" name="Rectangle 5">
            <a:extLst>
              <a:ext uri="{FF2B5EF4-FFF2-40B4-BE49-F238E27FC236}">
                <a16:creationId xmlns:a16="http://schemas.microsoft.com/office/drawing/2014/main" id="{AA86B73E-E32B-79B1-F375-56262BE97EF7}"/>
              </a:ext>
            </a:extLst>
          </p:cNvPr>
          <p:cNvSpPr/>
          <p:nvPr/>
        </p:nvSpPr>
        <p:spPr bwMode="auto">
          <a:xfrm>
            <a:off x="685799" y="2784763"/>
            <a:ext cx="561109" cy="332510"/>
          </a:xfrm>
          <a:prstGeom prst="rect">
            <a:avLst/>
          </a:prstGeom>
          <a:noFill/>
          <a:ln w="19050">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8" name="Straight Connector 7">
            <a:extLst>
              <a:ext uri="{FF2B5EF4-FFF2-40B4-BE49-F238E27FC236}">
                <a16:creationId xmlns:a16="http://schemas.microsoft.com/office/drawing/2014/main" id="{772C5582-ADE1-4E28-DBFF-E0F27A4B1150}"/>
              </a:ext>
            </a:extLst>
          </p:cNvPr>
          <p:cNvCxnSpPr>
            <a:cxnSpLocks/>
          </p:cNvCxnSpPr>
          <p:nvPr/>
        </p:nvCxnSpPr>
        <p:spPr>
          <a:xfrm flipV="1">
            <a:off x="1246908" y="1496289"/>
            <a:ext cx="2373944" cy="1288474"/>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7DCEC15-DBD5-6D6F-8134-01166D6CD1FC}"/>
              </a:ext>
            </a:extLst>
          </p:cNvPr>
          <p:cNvCxnSpPr>
            <a:cxnSpLocks/>
          </p:cNvCxnSpPr>
          <p:nvPr/>
        </p:nvCxnSpPr>
        <p:spPr>
          <a:xfrm>
            <a:off x="1246907" y="3117273"/>
            <a:ext cx="2373945" cy="116378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97ED848D-268C-E2A6-AD1F-01E29C56D5C7}"/>
              </a:ext>
            </a:extLst>
          </p:cNvPr>
          <p:cNvPicPr>
            <a:picLocks noChangeAspect="1"/>
          </p:cNvPicPr>
          <p:nvPr/>
        </p:nvPicPr>
        <p:blipFill>
          <a:blip r:embed="rId4"/>
          <a:stretch>
            <a:fillRect/>
          </a:stretch>
        </p:blipFill>
        <p:spPr>
          <a:xfrm>
            <a:off x="8384115" y="3535482"/>
            <a:ext cx="3011250" cy="2779616"/>
          </a:xfrm>
          <a:prstGeom prst="rect">
            <a:avLst/>
          </a:prstGeom>
        </p:spPr>
      </p:pic>
      <p:sp>
        <p:nvSpPr>
          <p:cNvPr id="18" name="Content Placeholder 2">
            <a:extLst>
              <a:ext uri="{FF2B5EF4-FFF2-40B4-BE49-F238E27FC236}">
                <a16:creationId xmlns:a16="http://schemas.microsoft.com/office/drawing/2014/main" id="{801AF2F5-AF76-4404-7EC1-7AC0468E3BD9}"/>
              </a:ext>
            </a:extLst>
          </p:cNvPr>
          <p:cNvSpPr txBox="1">
            <a:spLocks/>
          </p:cNvSpPr>
          <p:nvPr/>
        </p:nvSpPr>
        <p:spPr>
          <a:xfrm>
            <a:off x="3620852" y="4551368"/>
            <a:ext cx="3891824" cy="1932711"/>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a:buNone/>
            </a:pPr>
            <a:r>
              <a:rPr lang="en-US" dirty="0"/>
              <a:t>TRISO fuel particles are distributed randomly in a graphite matrix inside each fuel pebble </a:t>
            </a:r>
          </a:p>
        </p:txBody>
      </p:sp>
      <p:sp>
        <p:nvSpPr>
          <p:cNvPr id="19" name="Content Placeholder 2">
            <a:extLst>
              <a:ext uri="{FF2B5EF4-FFF2-40B4-BE49-F238E27FC236}">
                <a16:creationId xmlns:a16="http://schemas.microsoft.com/office/drawing/2014/main" id="{ED20E04D-4E51-8849-F9CF-B80E9C91BC23}"/>
              </a:ext>
            </a:extLst>
          </p:cNvPr>
          <p:cNvSpPr txBox="1">
            <a:spLocks/>
          </p:cNvSpPr>
          <p:nvPr/>
        </p:nvSpPr>
        <p:spPr>
          <a:xfrm>
            <a:off x="7867270" y="1496289"/>
            <a:ext cx="3891824" cy="1932711"/>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a:buNone/>
            </a:pPr>
            <a:r>
              <a:rPr lang="en-US" dirty="0"/>
              <a:t>HTR-10 benchmark models the fuel particles as a regular cubic lattice, probably a small effect (benchmark estimates 60 </a:t>
            </a:r>
            <a:r>
              <a:rPr lang="en-US" dirty="0" err="1"/>
              <a:t>pcm</a:t>
            </a:r>
            <a:r>
              <a:rPr lang="en-US" dirty="0"/>
              <a:t>)</a:t>
            </a:r>
          </a:p>
        </p:txBody>
      </p:sp>
    </p:spTree>
    <p:extLst>
      <p:ext uri="{BB962C8B-B14F-4D97-AF65-F5344CB8AC3E}">
        <p14:creationId xmlns:p14="http://schemas.microsoft.com/office/powerpoint/2010/main" val="2281519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ABED-1998-8FAA-B7DC-B7090D1BD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18D6E7-B779-DF50-BF89-FE6C7840ABD7}"/>
              </a:ext>
            </a:extLst>
          </p:cNvPr>
          <p:cNvSpPr>
            <a:spLocks noGrp="1"/>
          </p:cNvSpPr>
          <p:nvPr>
            <p:ph type="title"/>
          </p:nvPr>
        </p:nvSpPr>
        <p:spPr/>
        <p:txBody>
          <a:bodyPr/>
          <a:lstStyle/>
          <a:p>
            <a:r>
              <a:rPr lang="en-US" dirty="0"/>
              <a:t>Double Heterogeneity Problem, Pebble Distribution</a:t>
            </a:r>
          </a:p>
        </p:txBody>
      </p:sp>
      <p:pic>
        <p:nvPicPr>
          <p:cNvPr id="7" name="Picture 6">
            <a:extLst>
              <a:ext uri="{FF2B5EF4-FFF2-40B4-BE49-F238E27FC236}">
                <a16:creationId xmlns:a16="http://schemas.microsoft.com/office/drawing/2014/main" id="{B250AAE9-CC99-BB86-FCFE-58EEB9078320}"/>
              </a:ext>
            </a:extLst>
          </p:cNvPr>
          <p:cNvPicPr>
            <a:picLocks noChangeAspect="1"/>
          </p:cNvPicPr>
          <p:nvPr/>
        </p:nvPicPr>
        <p:blipFill>
          <a:blip r:embed="rId2"/>
          <a:srcRect l="18130" t="2882" r="39087" b="29933"/>
          <a:stretch>
            <a:fillRect/>
          </a:stretch>
        </p:blipFill>
        <p:spPr>
          <a:xfrm>
            <a:off x="349779" y="1330035"/>
            <a:ext cx="1957003" cy="4964883"/>
          </a:xfrm>
          <a:prstGeom prst="rect">
            <a:avLst/>
          </a:prstGeom>
        </p:spPr>
      </p:pic>
      <p:pic>
        <p:nvPicPr>
          <p:cNvPr id="10" name="Picture 9">
            <a:extLst>
              <a:ext uri="{FF2B5EF4-FFF2-40B4-BE49-F238E27FC236}">
                <a16:creationId xmlns:a16="http://schemas.microsoft.com/office/drawing/2014/main" id="{C68A70F4-57E8-9C70-EA43-C0C323B8C1FE}"/>
              </a:ext>
            </a:extLst>
          </p:cNvPr>
          <p:cNvPicPr>
            <a:picLocks noChangeAspect="1"/>
          </p:cNvPicPr>
          <p:nvPr/>
        </p:nvPicPr>
        <p:blipFill>
          <a:blip r:embed="rId3"/>
          <a:stretch>
            <a:fillRect/>
          </a:stretch>
        </p:blipFill>
        <p:spPr>
          <a:xfrm>
            <a:off x="3036835" y="1496289"/>
            <a:ext cx="2575791" cy="4656238"/>
          </a:xfrm>
          <a:prstGeom prst="rect">
            <a:avLst/>
          </a:prstGeom>
          <a:ln w="28575">
            <a:solidFill>
              <a:schemeClr val="tx1"/>
            </a:solidFill>
          </a:ln>
        </p:spPr>
      </p:pic>
      <p:sp>
        <p:nvSpPr>
          <p:cNvPr id="11" name="Rectangle 10">
            <a:extLst>
              <a:ext uri="{FF2B5EF4-FFF2-40B4-BE49-F238E27FC236}">
                <a16:creationId xmlns:a16="http://schemas.microsoft.com/office/drawing/2014/main" id="{6ED4F8D5-4172-7A99-9CBA-41AF24607543}"/>
              </a:ext>
            </a:extLst>
          </p:cNvPr>
          <p:cNvSpPr/>
          <p:nvPr/>
        </p:nvSpPr>
        <p:spPr bwMode="auto">
          <a:xfrm>
            <a:off x="349779" y="3429000"/>
            <a:ext cx="897130" cy="1527464"/>
          </a:xfrm>
          <a:prstGeom prst="rect">
            <a:avLst/>
          </a:prstGeom>
          <a:noFill/>
          <a:ln w="19050">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4" name="Straight Connector 13">
            <a:extLst>
              <a:ext uri="{FF2B5EF4-FFF2-40B4-BE49-F238E27FC236}">
                <a16:creationId xmlns:a16="http://schemas.microsoft.com/office/drawing/2014/main" id="{9372472A-AFE9-575F-7E9A-CB97A266F64A}"/>
              </a:ext>
            </a:extLst>
          </p:cNvPr>
          <p:cNvCxnSpPr>
            <a:cxnSpLocks/>
          </p:cNvCxnSpPr>
          <p:nvPr/>
        </p:nvCxnSpPr>
        <p:spPr>
          <a:xfrm flipV="1">
            <a:off x="1246909" y="1496289"/>
            <a:ext cx="1789926" cy="1932711"/>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C488D56-1A12-BB7F-87D5-C0B690CF8C52}"/>
              </a:ext>
            </a:extLst>
          </p:cNvPr>
          <p:cNvCxnSpPr>
            <a:cxnSpLocks/>
          </p:cNvCxnSpPr>
          <p:nvPr/>
        </p:nvCxnSpPr>
        <p:spPr>
          <a:xfrm>
            <a:off x="1246909" y="4956464"/>
            <a:ext cx="1789926" cy="1196063"/>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0B7A4398-0C51-421E-9FD2-011751D7BE29}"/>
              </a:ext>
            </a:extLst>
          </p:cNvPr>
          <p:cNvSpPr txBox="1">
            <a:spLocks/>
          </p:cNvSpPr>
          <p:nvPr/>
        </p:nvSpPr>
        <p:spPr>
          <a:xfrm>
            <a:off x="5964382" y="1496289"/>
            <a:ext cx="5794712" cy="4656238"/>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HTR-10 pebble distribution is modeled as close-packed hexagonal array, with each subsequent layer shifted to get desired packing fraction (not based on measurement of the core)</a:t>
            </a:r>
          </a:p>
          <a:p>
            <a:r>
              <a:rPr lang="en-US" dirty="0"/>
              <a:t>Designed to allow for limited random displacement of pebbles on the lattice in codes that can do stochastic geometry</a:t>
            </a:r>
          </a:p>
        </p:txBody>
      </p:sp>
    </p:spTree>
    <p:extLst>
      <p:ext uri="{BB962C8B-B14F-4D97-AF65-F5344CB8AC3E}">
        <p14:creationId xmlns:p14="http://schemas.microsoft.com/office/powerpoint/2010/main" val="347125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F500D-BBEE-09FE-FE9D-B738E0E4F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260CC-3537-D5C4-7DE4-A2BD32EA655A}"/>
              </a:ext>
            </a:extLst>
          </p:cNvPr>
          <p:cNvSpPr>
            <a:spLocks noGrp="1"/>
          </p:cNvSpPr>
          <p:nvPr>
            <p:ph type="title"/>
          </p:nvPr>
        </p:nvSpPr>
        <p:spPr/>
        <p:txBody>
          <a:bodyPr/>
          <a:lstStyle/>
          <a:p>
            <a:r>
              <a:rPr lang="en-US" dirty="0"/>
              <a:t>Double Heterogeneity Problem, Pebble Distribution</a:t>
            </a:r>
          </a:p>
        </p:txBody>
      </p:sp>
      <p:pic>
        <p:nvPicPr>
          <p:cNvPr id="7" name="Picture 6">
            <a:extLst>
              <a:ext uri="{FF2B5EF4-FFF2-40B4-BE49-F238E27FC236}">
                <a16:creationId xmlns:a16="http://schemas.microsoft.com/office/drawing/2014/main" id="{08E403A8-B30F-C420-6567-EC7D3B232073}"/>
              </a:ext>
            </a:extLst>
          </p:cNvPr>
          <p:cNvPicPr>
            <a:picLocks noChangeAspect="1"/>
          </p:cNvPicPr>
          <p:nvPr/>
        </p:nvPicPr>
        <p:blipFill>
          <a:blip r:embed="rId2"/>
          <a:srcRect l="18130" t="2882" r="39087" b="29933"/>
          <a:stretch>
            <a:fillRect/>
          </a:stretch>
        </p:blipFill>
        <p:spPr>
          <a:xfrm>
            <a:off x="349779" y="1330035"/>
            <a:ext cx="1957003" cy="4964883"/>
          </a:xfrm>
          <a:prstGeom prst="rect">
            <a:avLst/>
          </a:prstGeom>
        </p:spPr>
      </p:pic>
      <p:pic>
        <p:nvPicPr>
          <p:cNvPr id="10" name="Picture 9">
            <a:extLst>
              <a:ext uri="{FF2B5EF4-FFF2-40B4-BE49-F238E27FC236}">
                <a16:creationId xmlns:a16="http://schemas.microsoft.com/office/drawing/2014/main" id="{61214FC2-3EBE-531F-7C7D-E0A6E3F325E7}"/>
              </a:ext>
            </a:extLst>
          </p:cNvPr>
          <p:cNvPicPr>
            <a:picLocks noChangeAspect="1"/>
          </p:cNvPicPr>
          <p:nvPr/>
        </p:nvPicPr>
        <p:blipFill>
          <a:blip r:embed="rId3"/>
          <a:stretch>
            <a:fillRect/>
          </a:stretch>
        </p:blipFill>
        <p:spPr>
          <a:xfrm>
            <a:off x="3036835" y="1496289"/>
            <a:ext cx="2575791" cy="4656238"/>
          </a:xfrm>
          <a:prstGeom prst="rect">
            <a:avLst/>
          </a:prstGeom>
          <a:ln w="28575">
            <a:solidFill>
              <a:schemeClr val="tx1"/>
            </a:solidFill>
          </a:ln>
        </p:spPr>
      </p:pic>
      <p:sp>
        <p:nvSpPr>
          <p:cNvPr id="11" name="Rectangle 10">
            <a:extLst>
              <a:ext uri="{FF2B5EF4-FFF2-40B4-BE49-F238E27FC236}">
                <a16:creationId xmlns:a16="http://schemas.microsoft.com/office/drawing/2014/main" id="{EC1E592E-C35B-7DF1-A411-33AF43A079E6}"/>
              </a:ext>
            </a:extLst>
          </p:cNvPr>
          <p:cNvSpPr/>
          <p:nvPr/>
        </p:nvSpPr>
        <p:spPr bwMode="auto">
          <a:xfrm>
            <a:off x="349779" y="3429000"/>
            <a:ext cx="897130" cy="1527464"/>
          </a:xfrm>
          <a:prstGeom prst="rect">
            <a:avLst/>
          </a:prstGeom>
          <a:noFill/>
          <a:ln w="19050">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4" name="Straight Connector 13">
            <a:extLst>
              <a:ext uri="{FF2B5EF4-FFF2-40B4-BE49-F238E27FC236}">
                <a16:creationId xmlns:a16="http://schemas.microsoft.com/office/drawing/2014/main" id="{F68B112D-8BEA-5667-3F71-2E578FD65BDF}"/>
              </a:ext>
            </a:extLst>
          </p:cNvPr>
          <p:cNvCxnSpPr>
            <a:cxnSpLocks/>
          </p:cNvCxnSpPr>
          <p:nvPr/>
        </p:nvCxnSpPr>
        <p:spPr>
          <a:xfrm flipV="1">
            <a:off x="1246909" y="1496289"/>
            <a:ext cx="1789926" cy="1932711"/>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CD27F1B-158A-5A50-759E-FA48F8D4CF99}"/>
              </a:ext>
            </a:extLst>
          </p:cNvPr>
          <p:cNvCxnSpPr>
            <a:cxnSpLocks/>
          </p:cNvCxnSpPr>
          <p:nvPr/>
        </p:nvCxnSpPr>
        <p:spPr>
          <a:xfrm>
            <a:off x="1246909" y="4956464"/>
            <a:ext cx="1789926" cy="1196063"/>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EA29B72A-889D-492A-7A64-57459FB3BA47}"/>
              </a:ext>
            </a:extLst>
          </p:cNvPr>
          <p:cNvSpPr txBox="1">
            <a:spLocks/>
          </p:cNvSpPr>
          <p:nvPr/>
        </p:nvSpPr>
        <p:spPr>
          <a:xfrm>
            <a:off x="5964382" y="1496289"/>
            <a:ext cx="5794712" cy="4656238"/>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HTR-10 pebble distribution is modeled as close-packed hexagonal array, with each subsequent layer shifted to maximize packing fraction</a:t>
            </a:r>
          </a:p>
          <a:p>
            <a:r>
              <a:rPr lang="en-US" dirty="0"/>
              <a:t>Designed to allow for limited random displacement of pebbles on the lattice in codes that can do stochastic geometry</a:t>
            </a:r>
          </a:p>
          <a:p>
            <a:r>
              <a:rPr lang="en-US" dirty="0"/>
              <a:t>Not really random, and the effect was not assessed</a:t>
            </a:r>
          </a:p>
        </p:txBody>
      </p:sp>
      <p:pic>
        <p:nvPicPr>
          <p:cNvPr id="4" name="Picture 3">
            <a:extLst>
              <a:ext uri="{FF2B5EF4-FFF2-40B4-BE49-F238E27FC236}">
                <a16:creationId xmlns:a16="http://schemas.microsoft.com/office/drawing/2014/main" id="{C842CF42-98AA-DEE8-8BC9-A885A3684A0F}"/>
              </a:ext>
            </a:extLst>
          </p:cNvPr>
          <p:cNvPicPr>
            <a:picLocks noChangeAspect="1"/>
          </p:cNvPicPr>
          <p:nvPr/>
        </p:nvPicPr>
        <p:blipFill>
          <a:blip r:embed="rId4"/>
          <a:stretch>
            <a:fillRect/>
          </a:stretch>
        </p:blipFill>
        <p:spPr>
          <a:xfrm>
            <a:off x="441321" y="2300069"/>
            <a:ext cx="11317772" cy="2849229"/>
          </a:xfrm>
          <a:prstGeom prst="rect">
            <a:avLst/>
          </a:prstGeom>
          <a:ln w="28575">
            <a:solidFill>
              <a:srgbClr val="C00000"/>
            </a:solidFill>
          </a:ln>
        </p:spPr>
      </p:pic>
      <p:sp>
        <p:nvSpPr>
          <p:cNvPr id="5" name="TextBox 4">
            <a:extLst>
              <a:ext uri="{FF2B5EF4-FFF2-40B4-BE49-F238E27FC236}">
                <a16:creationId xmlns:a16="http://schemas.microsoft.com/office/drawing/2014/main" id="{FA591F01-3BA4-4AD8-AF02-096892A1CE4D}"/>
              </a:ext>
            </a:extLst>
          </p:cNvPr>
          <p:cNvSpPr txBox="1"/>
          <p:nvPr/>
        </p:nvSpPr>
        <p:spPr>
          <a:xfrm>
            <a:off x="417336" y="1911926"/>
            <a:ext cx="11365955" cy="369332"/>
          </a:xfrm>
          <a:prstGeom prst="rect">
            <a:avLst/>
          </a:prstGeom>
          <a:solidFill>
            <a:srgbClr val="C00000"/>
          </a:solidFill>
        </p:spPr>
        <p:txBody>
          <a:bodyPr wrap="square" rtlCol="0">
            <a:spAutoFit/>
          </a:bodyPr>
          <a:lstStyle/>
          <a:p>
            <a:r>
              <a:rPr lang="en-US" b="1" dirty="0">
                <a:solidFill>
                  <a:schemeClr val="bg1"/>
                </a:solidFill>
              </a:rPr>
              <a:t>From Section 3.0 of the HTR-10 Benchmark:</a:t>
            </a:r>
          </a:p>
        </p:txBody>
      </p:sp>
      <p:sp>
        <p:nvSpPr>
          <p:cNvPr id="6" name="TextBox 5">
            <a:extLst>
              <a:ext uri="{FF2B5EF4-FFF2-40B4-BE49-F238E27FC236}">
                <a16:creationId xmlns:a16="http://schemas.microsoft.com/office/drawing/2014/main" id="{01DC030C-8C90-6ADC-6A45-EC4C1670EC8E}"/>
              </a:ext>
            </a:extLst>
          </p:cNvPr>
          <p:cNvSpPr txBox="1"/>
          <p:nvPr/>
        </p:nvSpPr>
        <p:spPr>
          <a:xfrm>
            <a:off x="408661" y="5176200"/>
            <a:ext cx="11374629" cy="369332"/>
          </a:xfrm>
          <a:prstGeom prst="rect">
            <a:avLst/>
          </a:prstGeom>
          <a:solidFill>
            <a:srgbClr val="C00000"/>
          </a:solidFill>
        </p:spPr>
        <p:txBody>
          <a:bodyPr wrap="square" rtlCol="0">
            <a:spAutoFit/>
          </a:bodyPr>
          <a:lstStyle/>
          <a:p>
            <a:pPr algn="r"/>
            <a:r>
              <a:rPr lang="en-US" b="1" dirty="0">
                <a:solidFill>
                  <a:schemeClr val="bg1"/>
                </a:solidFill>
              </a:rPr>
              <a:t>Impacts of this model representation are not assessed</a:t>
            </a:r>
          </a:p>
        </p:txBody>
      </p:sp>
      <p:cxnSp>
        <p:nvCxnSpPr>
          <p:cNvPr id="8" name="Straight Connector 7">
            <a:extLst>
              <a:ext uri="{FF2B5EF4-FFF2-40B4-BE49-F238E27FC236}">
                <a16:creationId xmlns:a16="http://schemas.microsoft.com/office/drawing/2014/main" id="{70B019A9-94EB-FC2B-8994-7447C880DA14}"/>
              </a:ext>
            </a:extLst>
          </p:cNvPr>
          <p:cNvCxnSpPr/>
          <p:nvPr/>
        </p:nvCxnSpPr>
        <p:spPr>
          <a:xfrm>
            <a:off x="8395854" y="2660073"/>
            <a:ext cx="3200400" cy="0"/>
          </a:xfrm>
          <a:prstGeom prst="line">
            <a:avLst/>
          </a:prstGeom>
          <a:ln w="28575"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254CA1F-E7E2-469E-2C77-B803A3490725}"/>
              </a:ext>
            </a:extLst>
          </p:cNvPr>
          <p:cNvCxnSpPr>
            <a:cxnSpLocks/>
          </p:cNvCxnSpPr>
          <p:nvPr/>
        </p:nvCxnSpPr>
        <p:spPr>
          <a:xfrm>
            <a:off x="526472" y="2968337"/>
            <a:ext cx="2247901" cy="0"/>
          </a:xfrm>
          <a:prstGeom prst="line">
            <a:avLst/>
          </a:prstGeom>
          <a:ln w="28575"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5E9FA24-7E33-005A-6EDC-8C717F18B5EB}"/>
              </a:ext>
            </a:extLst>
          </p:cNvPr>
          <p:cNvCxnSpPr>
            <a:cxnSpLocks/>
          </p:cNvCxnSpPr>
          <p:nvPr/>
        </p:nvCxnSpPr>
        <p:spPr>
          <a:xfrm>
            <a:off x="3716481" y="2968337"/>
            <a:ext cx="7879773" cy="0"/>
          </a:xfrm>
          <a:prstGeom prst="line">
            <a:avLst/>
          </a:prstGeom>
          <a:ln w="28575"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816C03A-7671-10BF-C6BF-5340B4820262}"/>
              </a:ext>
            </a:extLst>
          </p:cNvPr>
          <p:cNvCxnSpPr>
            <a:cxnSpLocks/>
          </p:cNvCxnSpPr>
          <p:nvPr/>
        </p:nvCxnSpPr>
        <p:spPr>
          <a:xfrm>
            <a:off x="526472" y="3266210"/>
            <a:ext cx="803564" cy="0"/>
          </a:xfrm>
          <a:prstGeom prst="line">
            <a:avLst/>
          </a:prstGeom>
          <a:ln w="28575" cmpd="sng">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146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1CBC-7B19-77EC-61CE-61D9DA9AC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432A35-AB3F-BE4C-64DB-496D17C42981}"/>
              </a:ext>
            </a:extLst>
          </p:cNvPr>
          <p:cNvSpPr>
            <a:spLocks noGrp="1"/>
          </p:cNvSpPr>
          <p:nvPr>
            <p:ph type="title"/>
          </p:nvPr>
        </p:nvSpPr>
        <p:spPr/>
        <p:txBody>
          <a:bodyPr/>
          <a:lstStyle/>
          <a:p>
            <a:r>
              <a:rPr lang="en-US" dirty="0"/>
              <a:t>Double Heterogeneity Problem, Pebble Distribution</a:t>
            </a:r>
          </a:p>
        </p:txBody>
      </p:sp>
      <p:pic>
        <p:nvPicPr>
          <p:cNvPr id="7" name="Picture 6">
            <a:extLst>
              <a:ext uri="{FF2B5EF4-FFF2-40B4-BE49-F238E27FC236}">
                <a16:creationId xmlns:a16="http://schemas.microsoft.com/office/drawing/2014/main" id="{8356DE1D-87E3-2662-C820-C347546E10E1}"/>
              </a:ext>
            </a:extLst>
          </p:cNvPr>
          <p:cNvPicPr>
            <a:picLocks noChangeAspect="1"/>
          </p:cNvPicPr>
          <p:nvPr/>
        </p:nvPicPr>
        <p:blipFill>
          <a:blip r:embed="rId2"/>
          <a:srcRect l="18130" t="2882" r="39087" b="29933"/>
          <a:stretch>
            <a:fillRect/>
          </a:stretch>
        </p:blipFill>
        <p:spPr>
          <a:xfrm>
            <a:off x="349779" y="1330035"/>
            <a:ext cx="1957003" cy="4964883"/>
          </a:xfrm>
          <a:prstGeom prst="rect">
            <a:avLst/>
          </a:prstGeom>
        </p:spPr>
      </p:pic>
      <p:pic>
        <p:nvPicPr>
          <p:cNvPr id="10" name="Picture 9">
            <a:extLst>
              <a:ext uri="{FF2B5EF4-FFF2-40B4-BE49-F238E27FC236}">
                <a16:creationId xmlns:a16="http://schemas.microsoft.com/office/drawing/2014/main" id="{A8B244A9-C23D-6E37-3F53-B8185F73136C}"/>
              </a:ext>
            </a:extLst>
          </p:cNvPr>
          <p:cNvPicPr>
            <a:picLocks noChangeAspect="1"/>
          </p:cNvPicPr>
          <p:nvPr/>
        </p:nvPicPr>
        <p:blipFill>
          <a:blip r:embed="rId3"/>
          <a:stretch>
            <a:fillRect/>
          </a:stretch>
        </p:blipFill>
        <p:spPr>
          <a:xfrm>
            <a:off x="3036835" y="1496289"/>
            <a:ext cx="2575791" cy="4656238"/>
          </a:xfrm>
          <a:prstGeom prst="rect">
            <a:avLst/>
          </a:prstGeom>
          <a:ln w="28575">
            <a:solidFill>
              <a:schemeClr val="tx1"/>
            </a:solidFill>
          </a:ln>
        </p:spPr>
      </p:pic>
      <p:sp>
        <p:nvSpPr>
          <p:cNvPr id="11" name="Rectangle 10">
            <a:extLst>
              <a:ext uri="{FF2B5EF4-FFF2-40B4-BE49-F238E27FC236}">
                <a16:creationId xmlns:a16="http://schemas.microsoft.com/office/drawing/2014/main" id="{993AE5B8-77E6-4CF8-D488-7F4A203531D2}"/>
              </a:ext>
            </a:extLst>
          </p:cNvPr>
          <p:cNvSpPr/>
          <p:nvPr/>
        </p:nvSpPr>
        <p:spPr bwMode="auto">
          <a:xfrm>
            <a:off x="349779" y="3429000"/>
            <a:ext cx="897130" cy="1527464"/>
          </a:xfrm>
          <a:prstGeom prst="rect">
            <a:avLst/>
          </a:prstGeom>
          <a:noFill/>
          <a:ln w="19050">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4" name="Straight Connector 13">
            <a:extLst>
              <a:ext uri="{FF2B5EF4-FFF2-40B4-BE49-F238E27FC236}">
                <a16:creationId xmlns:a16="http://schemas.microsoft.com/office/drawing/2014/main" id="{218CD989-57D3-DE39-61D5-CE44AF732324}"/>
              </a:ext>
            </a:extLst>
          </p:cNvPr>
          <p:cNvCxnSpPr>
            <a:cxnSpLocks/>
          </p:cNvCxnSpPr>
          <p:nvPr/>
        </p:nvCxnSpPr>
        <p:spPr>
          <a:xfrm flipV="1">
            <a:off x="1246909" y="1496289"/>
            <a:ext cx="1789926" cy="1932711"/>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95C14D2-71DD-E02C-142D-6BE004CAD028}"/>
              </a:ext>
            </a:extLst>
          </p:cNvPr>
          <p:cNvCxnSpPr>
            <a:cxnSpLocks/>
          </p:cNvCxnSpPr>
          <p:nvPr/>
        </p:nvCxnSpPr>
        <p:spPr>
          <a:xfrm>
            <a:off x="1246909" y="4956464"/>
            <a:ext cx="1789926" cy="1196063"/>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D6FE67C8-0790-625C-AEA3-1F6C50D6C420}"/>
              </a:ext>
            </a:extLst>
          </p:cNvPr>
          <p:cNvSpPr txBox="1">
            <a:spLocks/>
          </p:cNvSpPr>
          <p:nvPr/>
        </p:nvSpPr>
        <p:spPr>
          <a:xfrm>
            <a:off x="5964382" y="1496289"/>
            <a:ext cx="5794712" cy="4656238"/>
          </a:xfrm>
          <a:prstGeom prst="rect">
            <a:avLst/>
          </a:prstGeom>
        </p:spPr>
        <p:txBody>
          <a:bodyPr>
            <a:normAutofit fontScale="92500"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HTR-10 pebble distribution is modeled as close-packed hexagonal array, with each subsequent layer shifted to get desired packing fraction (not based on measurement of the core)</a:t>
            </a:r>
          </a:p>
          <a:p>
            <a:r>
              <a:rPr lang="en-US" dirty="0"/>
              <a:t>Designed to allow for limited random displacement of pebbles on the lattice in codes that can do stochastic geometry</a:t>
            </a:r>
          </a:p>
          <a:p>
            <a:r>
              <a:rPr lang="en-US" dirty="0"/>
              <a:t>Not really random, and the effect was not assessed</a:t>
            </a:r>
          </a:p>
          <a:p>
            <a:r>
              <a:rPr lang="en-US" dirty="0"/>
              <a:t>Therefore, this benchmark is NOT recommended for graphite TSL validation</a:t>
            </a:r>
          </a:p>
        </p:txBody>
      </p:sp>
    </p:spTree>
    <p:extLst>
      <p:ext uri="{BB962C8B-B14F-4D97-AF65-F5344CB8AC3E}">
        <p14:creationId xmlns:p14="http://schemas.microsoft.com/office/powerpoint/2010/main" val="4029267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E7D0-925A-6F48-41B0-A972B8092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925C0-9B6B-4250-342B-D369AC1530D0}"/>
              </a:ext>
            </a:extLst>
          </p:cNvPr>
          <p:cNvSpPr>
            <a:spLocks noGrp="1"/>
          </p:cNvSpPr>
          <p:nvPr>
            <p:ph type="title"/>
          </p:nvPr>
        </p:nvSpPr>
        <p:spPr/>
        <p:txBody>
          <a:bodyPr/>
          <a:lstStyle/>
          <a:p>
            <a:r>
              <a:rPr lang="en-US" dirty="0"/>
              <a:t>LEU-COMP-THERM-008, ASTRA Critical Facility</a:t>
            </a:r>
          </a:p>
        </p:txBody>
      </p:sp>
      <p:sp>
        <p:nvSpPr>
          <p:cNvPr id="3" name="Content Placeholder 2">
            <a:extLst>
              <a:ext uri="{FF2B5EF4-FFF2-40B4-BE49-F238E27FC236}">
                <a16:creationId xmlns:a16="http://schemas.microsoft.com/office/drawing/2014/main" id="{6BF23463-B0B3-9760-83C0-34586C2B99CF}"/>
              </a:ext>
            </a:extLst>
          </p:cNvPr>
          <p:cNvSpPr txBox="1">
            <a:spLocks/>
          </p:cNvSpPr>
          <p:nvPr/>
        </p:nvSpPr>
        <p:spPr>
          <a:xfrm>
            <a:off x="381000" y="1357270"/>
            <a:ext cx="7557655" cy="4906889"/>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Evaluation completed in 2008 by Kurchatov Institute (Russia) with independent review from USA</a:t>
            </a:r>
          </a:p>
          <a:p>
            <a:pPr lvl="1"/>
            <a:r>
              <a:rPr lang="en-US" dirty="0"/>
              <a:t>Experiments conducted 2003-2004 at the ASTRA critical facility</a:t>
            </a:r>
          </a:p>
          <a:p>
            <a:pPr lvl="1"/>
            <a:r>
              <a:rPr lang="en-US" dirty="0"/>
              <a:t>Annular core of TRISO pebbles reflected by graphite</a:t>
            </a:r>
          </a:p>
          <a:p>
            <a:pPr lvl="1"/>
            <a:r>
              <a:rPr lang="en-US" dirty="0"/>
              <a:t>ICSBEP benchmark co-listed with </a:t>
            </a:r>
            <a:r>
              <a:rPr lang="en-US" dirty="0" err="1"/>
              <a:t>IRPhEP</a:t>
            </a:r>
            <a:endParaRPr lang="en-US" dirty="0"/>
          </a:p>
          <a:p>
            <a:r>
              <a:rPr lang="en-US" dirty="0"/>
              <a:t>5 critical configurations</a:t>
            </a:r>
          </a:p>
          <a:p>
            <a:pPr lvl="1"/>
            <a:r>
              <a:rPr lang="en-US" dirty="0"/>
              <a:t>Variations in number of pebbles, height of control rods, and presence or absence of upper graphite pebble reflector</a:t>
            </a:r>
          </a:p>
          <a:p>
            <a:pPr lvl="1"/>
            <a:r>
              <a:rPr lang="en-US" dirty="0"/>
              <a:t>Core height was measured and used to estimate packing fraction- largest contributor to uncertainty</a:t>
            </a:r>
          </a:p>
          <a:p>
            <a:pPr lvl="1"/>
            <a:r>
              <a:rPr lang="en-US" dirty="0"/>
              <a:t>Uncertainties informed by lots of measurements, including impurities</a:t>
            </a:r>
          </a:p>
          <a:p>
            <a:r>
              <a:rPr lang="en-US" dirty="0"/>
              <a:t>Overall uncertainty: 360 </a:t>
            </a:r>
            <a:r>
              <a:rPr lang="en-US" dirty="0" err="1"/>
              <a:t>pcm</a:t>
            </a:r>
            <a:r>
              <a:rPr lang="en-US" dirty="0"/>
              <a:t> for all configurations</a:t>
            </a:r>
          </a:p>
          <a:p>
            <a:endParaRPr lang="en-US" dirty="0"/>
          </a:p>
        </p:txBody>
      </p:sp>
      <p:pic>
        <p:nvPicPr>
          <p:cNvPr id="6" name="Picture 5">
            <a:extLst>
              <a:ext uri="{FF2B5EF4-FFF2-40B4-BE49-F238E27FC236}">
                <a16:creationId xmlns:a16="http://schemas.microsoft.com/office/drawing/2014/main" id="{30F7C24D-699D-9989-D9F1-027F827F06D2}"/>
              </a:ext>
            </a:extLst>
          </p:cNvPr>
          <p:cNvPicPr>
            <a:picLocks noChangeAspect="1"/>
          </p:cNvPicPr>
          <p:nvPr/>
        </p:nvPicPr>
        <p:blipFill>
          <a:blip r:embed="rId2"/>
          <a:stretch>
            <a:fillRect/>
          </a:stretch>
        </p:blipFill>
        <p:spPr>
          <a:xfrm>
            <a:off x="8419691" y="1436955"/>
            <a:ext cx="3618487" cy="4906889"/>
          </a:xfrm>
          <a:prstGeom prst="rect">
            <a:avLst/>
          </a:prstGeom>
        </p:spPr>
      </p:pic>
    </p:spTree>
    <p:extLst>
      <p:ext uri="{BB962C8B-B14F-4D97-AF65-F5344CB8AC3E}">
        <p14:creationId xmlns:p14="http://schemas.microsoft.com/office/powerpoint/2010/main" val="321821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3771F-1AAA-EA49-8178-2E7659F3C78C}"/>
              </a:ext>
            </a:extLst>
          </p:cNvPr>
          <p:cNvSpPr>
            <a:spLocks noGrp="1"/>
          </p:cNvSpPr>
          <p:nvPr>
            <p:ph type="title"/>
          </p:nvPr>
        </p:nvSpPr>
        <p:spPr>
          <a:xfrm>
            <a:off x="409710" y="407453"/>
            <a:ext cx="7886700" cy="892941"/>
          </a:xfrm>
        </p:spPr>
        <p:txBody>
          <a:bodyPr/>
          <a:lstStyle/>
          <a:p>
            <a:r>
              <a:rPr lang="en-US" dirty="0"/>
              <a:t>Established Integral Benchmark Handbooks</a:t>
            </a:r>
          </a:p>
        </p:txBody>
      </p:sp>
      <p:sp>
        <p:nvSpPr>
          <p:cNvPr id="4" name="Content Placeholder 3">
            <a:extLst>
              <a:ext uri="{FF2B5EF4-FFF2-40B4-BE49-F238E27FC236}">
                <a16:creationId xmlns:a16="http://schemas.microsoft.com/office/drawing/2014/main" id="{12843020-FCF1-884B-BE9F-D8877EEA5AF3}"/>
              </a:ext>
            </a:extLst>
          </p:cNvPr>
          <p:cNvSpPr>
            <a:spLocks noGrp="1"/>
          </p:cNvSpPr>
          <p:nvPr>
            <p:ph sz="half" idx="2"/>
          </p:nvPr>
        </p:nvSpPr>
        <p:spPr>
          <a:xfrm>
            <a:off x="409710" y="1491765"/>
            <a:ext cx="5254820" cy="4730345"/>
          </a:xfrm>
        </p:spPr>
        <p:txBody>
          <a:bodyPr>
            <a:normAutofit fontScale="92500" lnSpcReduction="20000"/>
          </a:bodyPr>
          <a:lstStyle/>
          <a:p>
            <a:r>
              <a:rPr lang="en-US" b="1" dirty="0"/>
              <a:t>International Criticality Safety Benchmark Evaluation Project (ICSBEP) </a:t>
            </a:r>
          </a:p>
          <a:p>
            <a:pPr lvl="1"/>
            <a:r>
              <a:rPr lang="en-US" dirty="0"/>
              <a:t>&gt;5000 Critical, subcritical, shielding, and physics configurations</a:t>
            </a:r>
          </a:p>
          <a:p>
            <a:r>
              <a:rPr lang="en-US" b="1" dirty="0"/>
              <a:t>International Reactor Physics Evaluation Project (</a:t>
            </a:r>
            <a:r>
              <a:rPr lang="en-US" b="1" dirty="0" err="1"/>
              <a:t>IRPhEP</a:t>
            </a:r>
            <a:r>
              <a:rPr lang="en-US" b="1" dirty="0"/>
              <a:t>)</a:t>
            </a:r>
          </a:p>
          <a:p>
            <a:pPr lvl="1"/>
            <a:r>
              <a:rPr lang="en-US" dirty="0"/>
              <a:t>200 Reactor benchmarks</a:t>
            </a:r>
          </a:p>
          <a:p>
            <a:pPr lvl="1"/>
            <a:r>
              <a:rPr lang="en-US" dirty="0"/>
              <a:t>200 Spectra benchmarks</a:t>
            </a:r>
          </a:p>
          <a:p>
            <a:r>
              <a:rPr lang="en-US" b="1" dirty="0"/>
              <a:t>Shielding Integral Benchmark Database (SINBAD)</a:t>
            </a:r>
          </a:p>
          <a:p>
            <a:pPr lvl="1"/>
            <a:r>
              <a:rPr lang="en-US" dirty="0"/>
              <a:t>Reactor shielding (46)</a:t>
            </a:r>
          </a:p>
          <a:p>
            <a:pPr lvl="1"/>
            <a:r>
              <a:rPr lang="en-US" dirty="0"/>
              <a:t>Fusion neutronics shielding (31)</a:t>
            </a:r>
          </a:p>
          <a:p>
            <a:pPr lvl="1"/>
            <a:r>
              <a:rPr lang="en-US" dirty="0"/>
              <a:t>Accelerator shielding (23)</a:t>
            </a:r>
          </a:p>
          <a:p>
            <a:r>
              <a:rPr lang="en-US" b="1" dirty="0"/>
              <a:t>Spent Fuel Composition (</a:t>
            </a:r>
            <a:r>
              <a:rPr lang="en-US" b="1" dirty="0" err="1"/>
              <a:t>SFCompo</a:t>
            </a:r>
            <a:r>
              <a:rPr lang="en-US" b="1" dirty="0"/>
              <a:t>)</a:t>
            </a:r>
          </a:p>
          <a:p>
            <a:pPr lvl="1"/>
            <a:r>
              <a:rPr lang="en-US" dirty="0"/>
              <a:t>700 Samples</a:t>
            </a:r>
          </a:p>
          <a:p>
            <a:endParaRPr lang="en-US" dirty="0"/>
          </a:p>
        </p:txBody>
      </p:sp>
      <p:pic>
        <p:nvPicPr>
          <p:cNvPr id="1026" name="Picture 2" descr="IRPhEP Handbook cover">
            <a:extLst>
              <a:ext uri="{FF2B5EF4-FFF2-40B4-BE49-F238E27FC236}">
                <a16:creationId xmlns:a16="http://schemas.microsoft.com/office/drawing/2014/main" id="{93433431-CE7B-0C45-B115-75156C7DE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017" y="1342721"/>
            <a:ext cx="2727289" cy="27272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7CFC42BA-9B49-0245-8888-2C294E5A53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001" y="1342721"/>
            <a:ext cx="2727289" cy="2604365"/>
          </a:xfrm>
          <a:prstGeom prst="rect">
            <a:avLst/>
          </a:prstGeom>
          <a:noFill/>
          <a:ln w="9525">
            <a:solidFill>
              <a:schemeClr val="tx1"/>
            </a:solidFill>
            <a:miter lim="800000"/>
            <a:headEnd/>
            <a:tailEnd/>
          </a:ln>
          <a:effectLst>
            <a:outerShdw blurRad="50800" dist="38100" dir="2700000" algn="tl" rotWithShape="0">
              <a:schemeClr val="tx1">
                <a:alpha val="40000"/>
              </a:scheme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13E1ECB-652F-0C48-A352-9872B17841F2}"/>
              </a:ext>
            </a:extLst>
          </p:cNvPr>
          <p:cNvPicPr>
            <a:picLocks noChangeAspect="1"/>
          </p:cNvPicPr>
          <p:nvPr/>
        </p:nvPicPr>
        <p:blipFill>
          <a:blip r:embed="rId4"/>
          <a:stretch>
            <a:fillRect/>
          </a:stretch>
        </p:blipFill>
        <p:spPr>
          <a:xfrm>
            <a:off x="6736474" y="4031739"/>
            <a:ext cx="4245244" cy="2324776"/>
          </a:xfrm>
          <a:prstGeom prst="rect">
            <a:avLst/>
          </a:prstGeom>
        </p:spPr>
      </p:pic>
    </p:spTree>
    <p:extLst>
      <p:ext uri="{BB962C8B-B14F-4D97-AF65-F5344CB8AC3E}">
        <p14:creationId xmlns:p14="http://schemas.microsoft.com/office/powerpoint/2010/main" val="3919399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1BFB6-4BCB-DB84-91F1-0A5B64117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61292-5C0F-50AC-0D90-000EDD79803E}"/>
              </a:ext>
            </a:extLst>
          </p:cNvPr>
          <p:cNvSpPr>
            <a:spLocks noGrp="1"/>
          </p:cNvSpPr>
          <p:nvPr>
            <p:ph type="title"/>
          </p:nvPr>
        </p:nvSpPr>
        <p:spPr/>
        <p:txBody>
          <a:bodyPr/>
          <a:lstStyle/>
          <a:p>
            <a:r>
              <a:rPr lang="en-US" dirty="0"/>
              <a:t>LEU-COMP-THERM-008 Double Heterogeneity Solution</a:t>
            </a:r>
          </a:p>
        </p:txBody>
      </p:sp>
      <p:pic>
        <p:nvPicPr>
          <p:cNvPr id="10" name="Picture 9">
            <a:extLst>
              <a:ext uri="{FF2B5EF4-FFF2-40B4-BE49-F238E27FC236}">
                <a16:creationId xmlns:a16="http://schemas.microsoft.com/office/drawing/2014/main" id="{34A09379-232A-28ED-058E-ED308761C4AF}"/>
              </a:ext>
            </a:extLst>
          </p:cNvPr>
          <p:cNvPicPr>
            <a:picLocks noChangeAspect="1"/>
          </p:cNvPicPr>
          <p:nvPr/>
        </p:nvPicPr>
        <p:blipFill>
          <a:blip r:embed="rId2"/>
          <a:stretch>
            <a:fillRect/>
          </a:stretch>
        </p:blipFill>
        <p:spPr>
          <a:xfrm>
            <a:off x="8322541" y="1225976"/>
            <a:ext cx="3869459" cy="4873010"/>
          </a:xfrm>
          <a:prstGeom prst="rect">
            <a:avLst/>
          </a:prstGeom>
        </p:spPr>
      </p:pic>
      <p:pic>
        <p:nvPicPr>
          <p:cNvPr id="5" name="Picture 4">
            <a:extLst>
              <a:ext uri="{FF2B5EF4-FFF2-40B4-BE49-F238E27FC236}">
                <a16:creationId xmlns:a16="http://schemas.microsoft.com/office/drawing/2014/main" id="{7385D5E3-156C-CFDE-48D1-71FF7EC6BD3F}"/>
              </a:ext>
            </a:extLst>
          </p:cNvPr>
          <p:cNvPicPr>
            <a:picLocks noChangeAspect="1"/>
          </p:cNvPicPr>
          <p:nvPr/>
        </p:nvPicPr>
        <p:blipFill>
          <a:blip r:embed="rId3"/>
          <a:stretch>
            <a:fillRect/>
          </a:stretch>
        </p:blipFill>
        <p:spPr>
          <a:xfrm>
            <a:off x="609600" y="1662545"/>
            <a:ext cx="3146925" cy="3811155"/>
          </a:xfrm>
          <a:prstGeom prst="rect">
            <a:avLst/>
          </a:prstGeom>
        </p:spPr>
      </p:pic>
      <p:sp>
        <p:nvSpPr>
          <p:cNvPr id="7" name="Content Placeholder 2">
            <a:extLst>
              <a:ext uri="{FF2B5EF4-FFF2-40B4-BE49-F238E27FC236}">
                <a16:creationId xmlns:a16="http://schemas.microsoft.com/office/drawing/2014/main" id="{2FEA7E1B-4DD1-2F64-4BD3-0E5BA24F4C7E}"/>
              </a:ext>
            </a:extLst>
          </p:cNvPr>
          <p:cNvSpPr txBox="1">
            <a:spLocks/>
          </p:cNvSpPr>
          <p:nvPr/>
        </p:nvSpPr>
        <p:spPr>
          <a:xfrm>
            <a:off x="4081319" y="1350819"/>
            <a:ext cx="4166177" cy="4906889"/>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000" dirty="0"/>
              <a:t>TRISO modeled as a random lattice of 0.0511 cm UO</a:t>
            </a:r>
            <a:r>
              <a:rPr lang="en-US" sz="2000" baseline="-25000" dirty="0"/>
              <a:t>2</a:t>
            </a:r>
            <a:r>
              <a:rPr lang="en-US" sz="2000" dirty="0"/>
              <a:t> kernels in a homogenized matrix incorporating graphite and kernel coating layers- effect was estimated to be 50 </a:t>
            </a:r>
            <a:r>
              <a:rPr lang="en-US" sz="2000" dirty="0" err="1"/>
              <a:t>pcm</a:t>
            </a:r>
            <a:r>
              <a:rPr lang="en-US" sz="2000" dirty="0"/>
              <a:t> in an appendix</a:t>
            </a:r>
          </a:p>
          <a:p>
            <a:r>
              <a:rPr lang="en-US" sz="2000" dirty="0"/>
              <a:t>Pebbles modeled as regular lattice with measured packing fraction.  Pebbles were allowed to be cut off at interfaces.  Uncertainties are likely underestimated due to this choice, and would likely be a leading uncertainty</a:t>
            </a:r>
          </a:p>
          <a:p>
            <a:endParaRPr lang="en-US" sz="2000" dirty="0"/>
          </a:p>
        </p:txBody>
      </p:sp>
      <p:sp>
        <p:nvSpPr>
          <p:cNvPr id="8" name="Content Placeholder 2">
            <a:extLst>
              <a:ext uri="{FF2B5EF4-FFF2-40B4-BE49-F238E27FC236}">
                <a16:creationId xmlns:a16="http://schemas.microsoft.com/office/drawing/2014/main" id="{1D29BE00-8009-50F6-CD91-EA4AAD027612}"/>
              </a:ext>
            </a:extLst>
          </p:cNvPr>
          <p:cNvSpPr txBox="1">
            <a:spLocks/>
          </p:cNvSpPr>
          <p:nvPr/>
        </p:nvSpPr>
        <p:spPr>
          <a:xfrm>
            <a:off x="259773" y="5920662"/>
            <a:ext cx="8655626" cy="461889"/>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57150" indent="0">
              <a:buNone/>
            </a:pPr>
            <a:r>
              <a:rPr lang="en-US" dirty="0"/>
              <a:t>Benchmark is NOT recommended for graphite TSL validation</a:t>
            </a:r>
          </a:p>
        </p:txBody>
      </p:sp>
    </p:spTree>
    <p:extLst>
      <p:ext uri="{BB962C8B-B14F-4D97-AF65-F5344CB8AC3E}">
        <p14:creationId xmlns:p14="http://schemas.microsoft.com/office/powerpoint/2010/main" val="248945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7D013-EAAA-FCA9-86C2-6107196ABD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6946D-D9A8-15F9-0163-DB970F3532E1}"/>
              </a:ext>
            </a:extLst>
          </p:cNvPr>
          <p:cNvSpPr>
            <a:spLocks noGrp="1"/>
          </p:cNvSpPr>
          <p:nvPr>
            <p:ph type="title"/>
          </p:nvPr>
        </p:nvSpPr>
        <p:spPr>
          <a:xfrm>
            <a:off x="509154" y="271817"/>
            <a:ext cx="10972800" cy="1005840"/>
          </a:xfrm>
        </p:spPr>
        <p:txBody>
          <a:bodyPr/>
          <a:lstStyle/>
          <a:p>
            <a:r>
              <a:rPr lang="en-US" dirty="0"/>
              <a:t>Recommended Graphite TSL Validation Benchmarks</a:t>
            </a:r>
          </a:p>
        </p:txBody>
      </p:sp>
      <p:graphicFrame>
        <p:nvGraphicFramePr>
          <p:cNvPr id="3" name="Table 2">
            <a:extLst>
              <a:ext uri="{FF2B5EF4-FFF2-40B4-BE49-F238E27FC236}">
                <a16:creationId xmlns:a16="http://schemas.microsoft.com/office/drawing/2014/main" id="{48B5FC8B-9B93-F359-0FA2-DA36C4920622}"/>
              </a:ext>
            </a:extLst>
          </p:cNvPr>
          <p:cNvGraphicFramePr>
            <a:graphicFrameLocks noGrp="1"/>
          </p:cNvGraphicFramePr>
          <p:nvPr>
            <p:extLst>
              <p:ext uri="{D42A27DB-BD31-4B8C-83A1-F6EECF244321}">
                <p14:modId xmlns:p14="http://schemas.microsoft.com/office/powerpoint/2010/main" val="1113922297"/>
              </p:ext>
            </p:extLst>
          </p:nvPr>
        </p:nvGraphicFramePr>
        <p:xfrm>
          <a:off x="427759" y="1277657"/>
          <a:ext cx="11521786" cy="5029200"/>
        </p:xfrm>
        <a:graphic>
          <a:graphicData uri="http://schemas.openxmlformats.org/drawingml/2006/table">
            <a:tbl>
              <a:tblPr firstRow="1" bandRow="1">
                <a:tableStyleId>{5C22544A-7EE6-4342-B048-85BDC9FD1C3A}</a:tableStyleId>
              </a:tblPr>
              <a:tblGrid>
                <a:gridCol w="2357005">
                  <a:extLst>
                    <a:ext uri="{9D8B030D-6E8A-4147-A177-3AD203B41FA5}">
                      <a16:colId xmlns:a16="http://schemas.microsoft.com/office/drawing/2014/main" val="3287457938"/>
                    </a:ext>
                  </a:extLst>
                </a:gridCol>
                <a:gridCol w="5268191">
                  <a:extLst>
                    <a:ext uri="{9D8B030D-6E8A-4147-A177-3AD203B41FA5}">
                      <a16:colId xmlns:a16="http://schemas.microsoft.com/office/drawing/2014/main" val="831128377"/>
                    </a:ext>
                  </a:extLst>
                </a:gridCol>
                <a:gridCol w="800100">
                  <a:extLst>
                    <a:ext uri="{9D8B030D-6E8A-4147-A177-3AD203B41FA5}">
                      <a16:colId xmlns:a16="http://schemas.microsoft.com/office/drawing/2014/main" val="2628162966"/>
                    </a:ext>
                  </a:extLst>
                </a:gridCol>
                <a:gridCol w="3096490">
                  <a:extLst>
                    <a:ext uri="{9D8B030D-6E8A-4147-A177-3AD203B41FA5}">
                      <a16:colId xmlns:a16="http://schemas.microsoft.com/office/drawing/2014/main" val="1698819996"/>
                    </a:ext>
                  </a:extLst>
                </a:gridCol>
              </a:tblGrid>
              <a:tr h="329097">
                <a:tc>
                  <a:txBody>
                    <a:bodyPr/>
                    <a:lstStyle/>
                    <a:p>
                      <a:r>
                        <a:rPr lang="en-US" dirty="0"/>
                        <a:t>ICSBEP Identifier</a:t>
                      </a:r>
                    </a:p>
                  </a:txBody>
                  <a:tcPr anchor="ctr"/>
                </a:tc>
                <a:tc>
                  <a:txBody>
                    <a:bodyPr/>
                    <a:lstStyle/>
                    <a:p>
                      <a:r>
                        <a:rPr lang="en-US" dirty="0"/>
                        <a:t>Title</a:t>
                      </a:r>
                    </a:p>
                  </a:txBody>
                  <a:tcPr anchor="ctr"/>
                </a:tc>
                <a:tc>
                  <a:txBody>
                    <a:bodyPr/>
                    <a:lstStyle/>
                    <a:p>
                      <a:pPr algn="ctr"/>
                      <a:r>
                        <a:rPr lang="en-US" dirty="0"/>
                        <a:t># of Cases</a:t>
                      </a:r>
                    </a:p>
                  </a:txBody>
                  <a:tcPr anchor="ctr"/>
                </a:tc>
                <a:tc>
                  <a:txBody>
                    <a:bodyPr/>
                    <a:lstStyle/>
                    <a:p>
                      <a:pPr algn="ctr"/>
                      <a:r>
                        <a:rPr lang="en-US" dirty="0"/>
                        <a:t>Discussion</a:t>
                      </a:r>
                    </a:p>
                  </a:txBody>
                  <a:tcPr anchor="ctr"/>
                </a:tc>
                <a:extLst>
                  <a:ext uri="{0D108BD9-81ED-4DB2-BD59-A6C34878D82A}">
                    <a16:rowId xmlns:a16="http://schemas.microsoft.com/office/drawing/2014/main" val="1133951528"/>
                  </a:ext>
                </a:extLst>
              </a:tr>
              <a:tr h="329097">
                <a:tc>
                  <a:txBody>
                    <a:bodyPr/>
                    <a:lstStyle/>
                    <a:p>
                      <a:pPr algn="l" fontAlgn="b"/>
                      <a:r>
                        <a:rPr lang="en-US" sz="1800" b="0" dirty="0">
                          <a:latin typeface="Aptos Narrow" panose="020B0004020202020204" pitchFamily="34" charset="0"/>
                        </a:rPr>
                        <a:t>FUND-ORELA-ACC-GRAPH-PNSDT-001</a:t>
                      </a:r>
                      <a:endParaRPr lang="en-US" sz="18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dirty="0">
                          <a:latin typeface="Aptos Narrow" panose="020B0004020202020204" pitchFamily="34" charset="0"/>
                        </a:rPr>
                        <a:t>Benchmark of Neutron Thermalization in Graphite using the Slowing-Down-Time ORELA Experiment</a:t>
                      </a:r>
                      <a:endParaRPr lang="en-US" sz="18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r>
                        <a:rPr lang="en-US" sz="1800" b="0" i="0" dirty="0">
                          <a:latin typeface="Arial Narrow" panose="020B0604020202020204" pitchFamily="34" charset="0"/>
                          <a:cs typeface="Arial Narrow" panose="020B0604020202020204" pitchFamily="34" charset="0"/>
                        </a:rPr>
                        <a:t>1</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Very sensitive to TSL, low benchmark uncertainties, single target material so few competing material effects</a:t>
                      </a:r>
                    </a:p>
                  </a:txBody>
                  <a:tcPr anchor="ctr"/>
                </a:tc>
                <a:extLst>
                  <a:ext uri="{0D108BD9-81ED-4DB2-BD59-A6C34878D82A}">
                    <a16:rowId xmlns:a16="http://schemas.microsoft.com/office/drawing/2014/main" val="1674887045"/>
                  </a:ext>
                </a:extLst>
              </a:tr>
              <a:tr h="329097">
                <a:tc>
                  <a:txBody>
                    <a:bodyPr/>
                    <a:lstStyle/>
                    <a:p>
                      <a:pPr algn="l" fontAlgn="b"/>
                      <a:r>
                        <a:rPr lang="en-US" sz="1800" b="0" i="0" u="none" strike="noStrike" dirty="0">
                          <a:solidFill>
                            <a:srgbClr val="000000"/>
                          </a:solidFill>
                          <a:effectLst/>
                          <a:latin typeface="Aptos Narrow" panose="020B0004020202020204" pitchFamily="34" charset="0"/>
                        </a:rPr>
                        <a:t>LEU-COMP-THERM-060</a:t>
                      </a:r>
                    </a:p>
                  </a:txBody>
                  <a:tcPr marL="9525" marR="9525" marT="9525" marB="0" anchor="ctr"/>
                </a:tc>
                <a:tc>
                  <a:txBody>
                    <a:bodyPr/>
                    <a:lstStyle/>
                    <a:p>
                      <a:pPr algn="l" fontAlgn="b"/>
                      <a:r>
                        <a:rPr lang="en-US" sz="1800" b="0" i="0" u="none" strike="noStrike" dirty="0">
                          <a:solidFill>
                            <a:srgbClr val="000000"/>
                          </a:solidFill>
                          <a:effectLst/>
                          <a:latin typeface="Aptos Narrow" panose="020B0004020202020204" pitchFamily="34" charset="0"/>
                        </a:rPr>
                        <a:t>RBMK Graphite Reactor: Uniform Configurations of U(1.8, 2.0, or 2.4% 235U)O2 Fuel Assemblies, and Configurations of U(2.0% 235U)O2 Assemblies with Empty Channels, Water Columns, and Boron or Thorium Absorbers, with or without Water in Channels</a:t>
                      </a:r>
                    </a:p>
                  </a:txBody>
                  <a:tcPr marL="9525" marR="9525" marT="9525" marB="0" anchor="ctr"/>
                </a:tc>
                <a:tc>
                  <a:txBody>
                    <a:bodyPr/>
                    <a:lstStyle/>
                    <a:p>
                      <a:pPr algn="ctr"/>
                      <a:r>
                        <a:rPr lang="en-US" sz="1800" b="0" i="0" dirty="0">
                          <a:latin typeface="Arial Narrow" panose="020B0604020202020204" pitchFamily="34" charset="0"/>
                          <a:cs typeface="Arial Narrow" panose="020B0604020202020204" pitchFamily="34" charset="0"/>
                        </a:rPr>
                        <a:t>28</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Numerous different configurations with varying degree of sensitivity to TSL, low benchmark uncertainties with good characterization of the core materials</a:t>
                      </a:r>
                    </a:p>
                  </a:txBody>
                  <a:tcPr anchor="ctr"/>
                </a:tc>
                <a:extLst>
                  <a:ext uri="{0D108BD9-81ED-4DB2-BD59-A6C34878D82A}">
                    <a16:rowId xmlns:a16="http://schemas.microsoft.com/office/drawing/2014/main" val="3154107816"/>
                  </a:ext>
                </a:extLst>
              </a:tr>
              <a:tr h="329097">
                <a:tc>
                  <a:txBody>
                    <a:bodyPr/>
                    <a:lstStyle/>
                    <a:p>
                      <a:pPr algn="l" fontAlgn="b"/>
                      <a:r>
                        <a:rPr lang="en-US" sz="1800" b="0" i="0" u="none" strike="noStrike" dirty="0">
                          <a:solidFill>
                            <a:srgbClr val="000000"/>
                          </a:solidFill>
                          <a:effectLst/>
                          <a:latin typeface="Aptos Narrow" panose="020B0004020202020204" pitchFamily="34" charset="0"/>
                        </a:rPr>
                        <a:t>HEU-COMP-THERM-016</a:t>
                      </a:r>
                    </a:p>
                  </a:txBody>
                  <a:tcPr marL="9525" marR="9525" marT="9525" marB="0" anchor="ctr"/>
                </a:tc>
                <a:tc>
                  <a:txBody>
                    <a:bodyPr/>
                    <a:lstStyle/>
                    <a:p>
                      <a:pPr algn="l" fontAlgn="b"/>
                      <a:r>
                        <a:rPr lang="en-US" sz="1800" b="0" i="0" u="none" strike="noStrike" dirty="0">
                          <a:solidFill>
                            <a:srgbClr val="000000"/>
                          </a:solidFill>
                          <a:effectLst/>
                          <a:latin typeface="Aptos Narrow" panose="020B0004020202020204" pitchFamily="34" charset="0"/>
                        </a:rPr>
                        <a:t>IGR Reactor – Uranium-Graphite Blocks Reflected by Graphite</a:t>
                      </a:r>
                    </a:p>
                  </a:txBody>
                  <a:tcPr marL="9525" marR="9525" marT="9525" marB="0" anchor="ctr"/>
                </a:tc>
                <a:tc>
                  <a:txBody>
                    <a:bodyPr/>
                    <a:lstStyle/>
                    <a:p>
                      <a:pPr algn="ctr"/>
                      <a:r>
                        <a:rPr lang="en-US" sz="1800" b="0" i="0" dirty="0">
                          <a:latin typeface="Arial Narrow" panose="020B0604020202020204" pitchFamily="34" charset="0"/>
                          <a:cs typeface="Arial Narrow" panose="020B0604020202020204" pitchFamily="34" charset="0"/>
                        </a:rPr>
                        <a:t>6</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High sensitivity to TSL for a </a:t>
                      </a:r>
                      <a:r>
                        <a:rPr lang="en-US" sz="1800" b="0" i="0" dirty="0" err="1">
                          <a:latin typeface="Arial Narrow" panose="020B0604020202020204" pitchFamily="34" charset="0"/>
                          <a:cs typeface="Arial Narrow" panose="020B0604020202020204" pitchFamily="34" charset="0"/>
                        </a:rPr>
                        <a:t>k</a:t>
                      </a:r>
                      <a:r>
                        <a:rPr lang="en-US" sz="1800" b="0" i="0" baseline="-25000" dirty="0" err="1">
                          <a:latin typeface="Arial Narrow" panose="020B0604020202020204" pitchFamily="34" charset="0"/>
                          <a:cs typeface="Arial Narrow" panose="020B0604020202020204" pitchFamily="34" charset="0"/>
                        </a:rPr>
                        <a:t>eff</a:t>
                      </a:r>
                      <a:r>
                        <a:rPr lang="en-US" sz="1800" b="0" i="0" dirty="0">
                          <a:latin typeface="Arial Narrow" panose="020B0604020202020204" pitchFamily="34" charset="0"/>
                          <a:cs typeface="Arial Narrow" panose="020B0604020202020204" pitchFamily="34" charset="0"/>
                        </a:rPr>
                        <a:t> benchmark, although also high experimental uncertainties based on measured variations.  Recommended for TSL temperature validation</a:t>
                      </a:r>
                    </a:p>
                  </a:txBody>
                  <a:tcPr anchor="ctr"/>
                </a:tc>
                <a:extLst>
                  <a:ext uri="{0D108BD9-81ED-4DB2-BD59-A6C34878D82A}">
                    <a16:rowId xmlns:a16="http://schemas.microsoft.com/office/drawing/2014/main" val="3626908007"/>
                  </a:ext>
                </a:extLst>
              </a:tr>
            </a:tbl>
          </a:graphicData>
        </a:graphic>
      </p:graphicFrame>
    </p:spTree>
    <p:extLst>
      <p:ext uri="{BB962C8B-B14F-4D97-AF65-F5344CB8AC3E}">
        <p14:creationId xmlns:p14="http://schemas.microsoft.com/office/powerpoint/2010/main" val="486840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CE1A1-E99F-FD77-50F8-525E4877A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7FF80-2103-89CF-23DA-8FA6C9E0385B}"/>
              </a:ext>
            </a:extLst>
          </p:cNvPr>
          <p:cNvSpPr>
            <a:spLocks noGrp="1"/>
          </p:cNvSpPr>
          <p:nvPr>
            <p:ph type="title"/>
          </p:nvPr>
        </p:nvSpPr>
        <p:spPr>
          <a:xfrm>
            <a:off x="409710" y="407453"/>
            <a:ext cx="7886700" cy="892941"/>
          </a:xfrm>
        </p:spPr>
        <p:txBody>
          <a:bodyPr/>
          <a:lstStyle/>
          <a:p>
            <a:r>
              <a:rPr lang="en-US" dirty="0"/>
              <a:t>Established Integral Benchmark Handbooks</a:t>
            </a:r>
          </a:p>
        </p:txBody>
      </p:sp>
      <p:sp>
        <p:nvSpPr>
          <p:cNvPr id="4" name="Content Placeholder 3">
            <a:extLst>
              <a:ext uri="{FF2B5EF4-FFF2-40B4-BE49-F238E27FC236}">
                <a16:creationId xmlns:a16="http://schemas.microsoft.com/office/drawing/2014/main" id="{06CC8B1A-5911-BF50-3C33-AC5CAF467AF5}"/>
              </a:ext>
            </a:extLst>
          </p:cNvPr>
          <p:cNvSpPr>
            <a:spLocks noGrp="1"/>
          </p:cNvSpPr>
          <p:nvPr>
            <p:ph sz="half" idx="2"/>
          </p:nvPr>
        </p:nvSpPr>
        <p:spPr>
          <a:xfrm>
            <a:off x="409710" y="1491765"/>
            <a:ext cx="5254820" cy="4730345"/>
          </a:xfrm>
        </p:spPr>
        <p:txBody>
          <a:bodyPr>
            <a:normAutofit fontScale="92500" lnSpcReduction="20000"/>
          </a:bodyPr>
          <a:lstStyle/>
          <a:p>
            <a:r>
              <a:rPr lang="en-US" b="1" dirty="0"/>
              <a:t>International Criticality Safety Benchmark Evaluation Project (ICSBEP) </a:t>
            </a:r>
          </a:p>
          <a:p>
            <a:pPr lvl="1"/>
            <a:r>
              <a:rPr lang="en-US" dirty="0"/>
              <a:t>&gt;5000 Critical, subcritical, shielding, and physics configurations</a:t>
            </a:r>
          </a:p>
          <a:p>
            <a:r>
              <a:rPr lang="en-US" b="1" dirty="0"/>
              <a:t>International Reactor Physics Evaluation Project (</a:t>
            </a:r>
            <a:r>
              <a:rPr lang="en-US" b="1" dirty="0" err="1"/>
              <a:t>IRPhEP</a:t>
            </a:r>
            <a:r>
              <a:rPr lang="en-US" b="1" dirty="0"/>
              <a:t>)</a:t>
            </a:r>
          </a:p>
          <a:p>
            <a:pPr lvl="1"/>
            <a:r>
              <a:rPr lang="en-US" dirty="0"/>
              <a:t>200 Reactor benchmarks</a:t>
            </a:r>
          </a:p>
          <a:p>
            <a:pPr lvl="1"/>
            <a:r>
              <a:rPr lang="en-US" dirty="0"/>
              <a:t>200 Spectra benchmarks</a:t>
            </a:r>
          </a:p>
          <a:p>
            <a:r>
              <a:rPr lang="en-US" b="1" dirty="0"/>
              <a:t>Shielding Integral Benchmark Database (SINBAD)</a:t>
            </a:r>
          </a:p>
          <a:p>
            <a:pPr lvl="1"/>
            <a:r>
              <a:rPr lang="en-US" dirty="0"/>
              <a:t>Reactor shielding (46)</a:t>
            </a:r>
          </a:p>
          <a:p>
            <a:pPr lvl="1"/>
            <a:r>
              <a:rPr lang="en-US" dirty="0"/>
              <a:t>Fusion neutronics shielding (31)</a:t>
            </a:r>
          </a:p>
          <a:p>
            <a:pPr lvl="1"/>
            <a:r>
              <a:rPr lang="en-US" dirty="0"/>
              <a:t>Accelerator shielding (23)</a:t>
            </a:r>
          </a:p>
          <a:p>
            <a:r>
              <a:rPr lang="en-US" b="1" dirty="0"/>
              <a:t>Spent Fuel Composition (</a:t>
            </a:r>
            <a:r>
              <a:rPr lang="en-US" b="1" dirty="0" err="1"/>
              <a:t>SFCompo</a:t>
            </a:r>
            <a:r>
              <a:rPr lang="en-US" b="1" dirty="0"/>
              <a:t>)</a:t>
            </a:r>
          </a:p>
          <a:p>
            <a:pPr lvl="1"/>
            <a:r>
              <a:rPr lang="en-US" dirty="0"/>
              <a:t>700 Samples</a:t>
            </a:r>
          </a:p>
          <a:p>
            <a:endParaRPr lang="en-US" dirty="0"/>
          </a:p>
        </p:txBody>
      </p:sp>
      <p:pic>
        <p:nvPicPr>
          <p:cNvPr id="1026" name="Picture 2" descr="IRPhEP Handbook cover">
            <a:extLst>
              <a:ext uri="{FF2B5EF4-FFF2-40B4-BE49-F238E27FC236}">
                <a16:creationId xmlns:a16="http://schemas.microsoft.com/office/drawing/2014/main" id="{ED753645-F6C4-0574-1058-AE8691035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017" y="1342721"/>
            <a:ext cx="2727289" cy="27272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3AC2C71F-81B0-73E0-2A76-8F31CFFE94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55001" y="1342721"/>
            <a:ext cx="2727289" cy="2604365"/>
          </a:xfrm>
          <a:prstGeom prst="rect">
            <a:avLst/>
          </a:prstGeom>
          <a:noFill/>
          <a:ln w="9525">
            <a:solidFill>
              <a:schemeClr val="tx1"/>
            </a:solidFill>
            <a:miter lim="800000"/>
            <a:headEnd/>
            <a:tailEnd/>
          </a:ln>
          <a:effectLst>
            <a:outerShdw blurRad="50800" dist="38100" dir="2700000" algn="tl" rotWithShape="0">
              <a:schemeClr val="tx1">
                <a:alpha val="40000"/>
              </a:scheme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B8A1D9-8080-6708-A86B-E92B6065DC05}"/>
              </a:ext>
            </a:extLst>
          </p:cNvPr>
          <p:cNvPicPr>
            <a:picLocks noChangeAspect="1"/>
          </p:cNvPicPr>
          <p:nvPr/>
        </p:nvPicPr>
        <p:blipFill>
          <a:blip r:embed="rId4"/>
          <a:stretch>
            <a:fillRect/>
          </a:stretch>
        </p:blipFill>
        <p:spPr>
          <a:xfrm>
            <a:off x="6736474" y="4031739"/>
            <a:ext cx="4245244" cy="2324776"/>
          </a:xfrm>
          <a:prstGeom prst="rect">
            <a:avLst/>
          </a:prstGeom>
        </p:spPr>
      </p:pic>
      <p:sp>
        <p:nvSpPr>
          <p:cNvPr id="3" name="Down Arrow 2">
            <a:extLst>
              <a:ext uri="{FF2B5EF4-FFF2-40B4-BE49-F238E27FC236}">
                <a16:creationId xmlns:a16="http://schemas.microsoft.com/office/drawing/2014/main" id="{EB7A5A7C-28BC-AE6C-2AE9-45D7CA5E572C}"/>
              </a:ext>
            </a:extLst>
          </p:cNvPr>
          <p:cNvSpPr/>
          <p:nvPr/>
        </p:nvSpPr>
        <p:spPr bwMode="auto">
          <a:xfrm>
            <a:off x="1109042" y="2504209"/>
            <a:ext cx="3239933" cy="3543300"/>
          </a:xfrm>
          <a:prstGeom prst="downArrow">
            <a:avLst>
              <a:gd name="adj1" fmla="val 64235"/>
              <a:gd name="adj2" fmla="val 24733"/>
            </a:avLst>
          </a:prstGeom>
          <a:gradFill flip="none" rotWithShape="1">
            <a:gsLst>
              <a:gs pos="0">
                <a:srgbClr val="C00000"/>
              </a:gs>
              <a:gs pos="50000">
                <a:schemeClr val="accent2">
                  <a:lumMod val="60000"/>
                  <a:lumOff val="40000"/>
                </a:schemeClr>
              </a:gs>
              <a:gs pos="100000">
                <a:schemeClr val="bg1"/>
              </a:gs>
            </a:gsLst>
            <a:lin ang="16200000" scaled="1"/>
            <a:tileRect/>
          </a:gra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2000" dirty="0">
              <a:solidFill>
                <a:srgbClr val="000000"/>
              </a:solidFill>
            </a:endParaRPr>
          </a:p>
        </p:txBody>
      </p:sp>
      <p:sp>
        <p:nvSpPr>
          <p:cNvPr id="5" name="TextBox 4">
            <a:extLst>
              <a:ext uri="{FF2B5EF4-FFF2-40B4-BE49-F238E27FC236}">
                <a16:creationId xmlns:a16="http://schemas.microsoft.com/office/drawing/2014/main" id="{27DB87E7-2C73-6BFD-B3D2-422656C5BC8A}"/>
              </a:ext>
            </a:extLst>
          </p:cNvPr>
          <p:cNvSpPr txBox="1"/>
          <p:nvPr/>
        </p:nvSpPr>
        <p:spPr>
          <a:xfrm>
            <a:off x="1703736" y="2706365"/>
            <a:ext cx="2050544" cy="2862322"/>
          </a:xfrm>
          <a:prstGeom prst="rect">
            <a:avLst/>
          </a:prstGeom>
          <a:noFill/>
        </p:spPr>
        <p:txBody>
          <a:bodyPr wrap="square" rtlCol="0">
            <a:spAutoFit/>
          </a:bodyPr>
          <a:lstStyle/>
          <a:p>
            <a:pPr algn="ctr"/>
            <a:r>
              <a:rPr lang="en-US" sz="2000" b="1" dirty="0"/>
              <a:t>Less Rigorous Benchmark Uncertainty Analysis</a:t>
            </a:r>
          </a:p>
          <a:p>
            <a:pPr algn="ctr"/>
            <a:endParaRPr lang="en-US" sz="2000" b="1" dirty="0"/>
          </a:p>
          <a:p>
            <a:pPr algn="ctr"/>
            <a:r>
              <a:rPr lang="en-US" sz="2000" b="1" dirty="0"/>
              <a:t>Larger Experimental Uncertainties</a:t>
            </a:r>
          </a:p>
          <a:p>
            <a:pPr algn="ctr"/>
            <a:endParaRPr lang="en-US" sz="2000" b="1" dirty="0"/>
          </a:p>
        </p:txBody>
      </p:sp>
    </p:spTree>
    <p:extLst>
      <p:ext uri="{BB962C8B-B14F-4D97-AF65-F5344CB8AC3E}">
        <p14:creationId xmlns:p14="http://schemas.microsoft.com/office/powerpoint/2010/main" val="902427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0242E-D381-6D42-8300-44ACE3C89887}"/>
              </a:ext>
            </a:extLst>
          </p:cNvPr>
          <p:cNvSpPr>
            <a:spLocks noGrp="1"/>
          </p:cNvSpPr>
          <p:nvPr>
            <p:ph type="title"/>
          </p:nvPr>
        </p:nvSpPr>
        <p:spPr>
          <a:xfrm>
            <a:off x="509154" y="271817"/>
            <a:ext cx="10972800" cy="1005840"/>
          </a:xfrm>
        </p:spPr>
        <p:txBody>
          <a:bodyPr/>
          <a:lstStyle/>
          <a:p>
            <a:r>
              <a:rPr lang="en-US" dirty="0"/>
              <a:t>ICSBEP Thermal Benchmarks with Graphite</a:t>
            </a:r>
          </a:p>
        </p:txBody>
      </p:sp>
      <p:graphicFrame>
        <p:nvGraphicFramePr>
          <p:cNvPr id="3" name="Table 2">
            <a:extLst>
              <a:ext uri="{FF2B5EF4-FFF2-40B4-BE49-F238E27FC236}">
                <a16:creationId xmlns:a16="http://schemas.microsoft.com/office/drawing/2014/main" id="{F820E3FA-7F1D-E552-9CE0-E68917F59A5A}"/>
              </a:ext>
            </a:extLst>
          </p:cNvPr>
          <p:cNvGraphicFramePr>
            <a:graphicFrameLocks noGrp="1"/>
          </p:cNvGraphicFramePr>
          <p:nvPr>
            <p:extLst>
              <p:ext uri="{D42A27DB-BD31-4B8C-83A1-F6EECF244321}">
                <p14:modId xmlns:p14="http://schemas.microsoft.com/office/powerpoint/2010/main" val="464708669"/>
              </p:ext>
            </p:extLst>
          </p:nvPr>
        </p:nvGraphicFramePr>
        <p:xfrm>
          <a:off x="509154" y="1402348"/>
          <a:ext cx="11336482" cy="4902099"/>
        </p:xfrm>
        <a:graphic>
          <a:graphicData uri="http://schemas.openxmlformats.org/drawingml/2006/table">
            <a:tbl>
              <a:tblPr firstRow="1" bandRow="1">
                <a:tableStyleId>{5C22544A-7EE6-4342-B048-85BDC9FD1C3A}</a:tableStyleId>
              </a:tblPr>
              <a:tblGrid>
                <a:gridCol w="1812265">
                  <a:extLst>
                    <a:ext uri="{9D8B030D-6E8A-4147-A177-3AD203B41FA5}">
                      <a16:colId xmlns:a16="http://schemas.microsoft.com/office/drawing/2014/main" val="3287457938"/>
                    </a:ext>
                  </a:extLst>
                </a:gridCol>
                <a:gridCol w="6645936">
                  <a:extLst>
                    <a:ext uri="{9D8B030D-6E8A-4147-A177-3AD203B41FA5}">
                      <a16:colId xmlns:a16="http://schemas.microsoft.com/office/drawing/2014/main" val="831128377"/>
                    </a:ext>
                  </a:extLst>
                </a:gridCol>
                <a:gridCol w="1527464">
                  <a:extLst>
                    <a:ext uri="{9D8B030D-6E8A-4147-A177-3AD203B41FA5}">
                      <a16:colId xmlns:a16="http://schemas.microsoft.com/office/drawing/2014/main" val="2883001566"/>
                    </a:ext>
                  </a:extLst>
                </a:gridCol>
                <a:gridCol w="1350817">
                  <a:extLst>
                    <a:ext uri="{9D8B030D-6E8A-4147-A177-3AD203B41FA5}">
                      <a16:colId xmlns:a16="http://schemas.microsoft.com/office/drawing/2014/main" val="2628162966"/>
                    </a:ext>
                  </a:extLst>
                </a:gridCol>
              </a:tblGrid>
              <a:tr h="329097">
                <a:tc>
                  <a:txBody>
                    <a:bodyPr/>
                    <a:lstStyle/>
                    <a:p>
                      <a:r>
                        <a:rPr lang="en-US" dirty="0"/>
                        <a:t>ICSBEP Identifier</a:t>
                      </a:r>
                    </a:p>
                  </a:txBody>
                  <a:tcPr anchor="ctr"/>
                </a:tc>
                <a:tc>
                  <a:txBody>
                    <a:bodyPr/>
                    <a:lstStyle/>
                    <a:p>
                      <a:r>
                        <a:rPr lang="en-US" dirty="0"/>
                        <a:t>Title</a:t>
                      </a:r>
                    </a:p>
                  </a:txBody>
                  <a:tcPr anchor="ctr"/>
                </a:tc>
                <a:tc>
                  <a:txBody>
                    <a:bodyPr/>
                    <a:lstStyle/>
                    <a:p>
                      <a:pPr algn="ctr"/>
                      <a:r>
                        <a:rPr lang="en-US" dirty="0"/>
                        <a:t>Graphite Info</a:t>
                      </a:r>
                    </a:p>
                  </a:txBody>
                  <a:tcPr anchor="ctr"/>
                </a:tc>
                <a:tc>
                  <a:txBody>
                    <a:bodyPr/>
                    <a:lstStyle/>
                    <a:p>
                      <a:pPr algn="ctr"/>
                      <a:r>
                        <a:rPr lang="en-US" dirty="0"/>
                        <a:t># of Cases</a:t>
                      </a:r>
                    </a:p>
                  </a:txBody>
                  <a:tcPr anchor="ctr"/>
                </a:tc>
                <a:extLst>
                  <a:ext uri="{0D108BD9-81ED-4DB2-BD59-A6C34878D82A}">
                    <a16:rowId xmlns:a16="http://schemas.microsoft.com/office/drawing/2014/main" val="1133951528"/>
                  </a:ext>
                </a:extLst>
              </a:tr>
              <a:tr h="148720">
                <a:tc>
                  <a:txBody>
                    <a:bodyPr/>
                    <a:lstStyle/>
                    <a:p>
                      <a:pPr algn="l" fontAlgn="b"/>
                      <a:r>
                        <a:rPr lang="en-US" sz="1200" b="0" i="0" u="none" strike="noStrike" dirty="0">
                          <a:solidFill>
                            <a:srgbClr val="000000"/>
                          </a:solidFill>
                          <a:effectLst/>
                          <a:latin typeface="Aptos Narrow" panose="020B0004020202020204" pitchFamily="34" charset="0"/>
                        </a:rPr>
                        <a:t>PU-SOL-THERM-019</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Plutonium Sulfate Solutions Reflected By Beryllium Oxide And Graphite Proserpine Reactor - </a:t>
                      </a:r>
                      <a:r>
                        <a:rPr lang="en-US" sz="1200" b="0" i="0" u="none" strike="noStrike" dirty="0" err="1">
                          <a:solidFill>
                            <a:srgbClr val="000000"/>
                          </a:solidFill>
                          <a:effectLst/>
                          <a:latin typeface="Aptos Narrow" panose="020B0004020202020204" pitchFamily="34" charset="0"/>
                        </a:rPr>
                        <a:t>Saclay</a:t>
                      </a:r>
                      <a:endParaRPr lang="en-US"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11</a:t>
                      </a:r>
                    </a:p>
                  </a:txBody>
                  <a:tcPr anchor="ctr"/>
                </a:tc>
                <a:extLst>
                  <a:ext uri="{0D108BD9-81ED-4DB2-BD59-A6C34878D82A}">
                    <a16:rowId xmlns:a16="http://schemas.microsoft.com/office/drawing/2014/main" val="1200995671"/>
                  </a:ext>
                </a:extLst>
              </a:tr>
              <a:tr h="148720">
                <a:tc>
                  <a:txBody>
                    <a:bodyPr/>
                    <a:lstStyle/>
                    <a:p>
                      <a:pPr algn="l" fontAlgn="b"/>
                      <a:r>
                        <a:rPr lang="en-US" sz="1200" b="0" i="0" u="none" strike="noStrike" dirty="0">
                          <a:solidFill>
                            <a:srgbClr val="000000"/>
                          </a:solidFill>
                          <a:effectLst/>
                          <a:latin typeface="Aptos Narrow" panose="020B0004020202020204" pitchFamily="34" charset="0"/>
                        </a:rPr>
                        <a:t>HEU-COMP-THERM-002</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Graphite and Water Moderated NRX-A3 and NRX-A4 assemblies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25</a:t>
                      </a:r>
                    </a:p>
                  </a:txBody>
                  <a:tcPr anchor="ctr"/>
                </a:tc>
                <a:extLst>
                  <a:ext uri="{0D108BD9-81ED-4DB2-BD59-A6C34878D82A}">
                    <a16:rowId xmlns:a16="http://schemas.microsoft.com/office/drawing/2014/main" val="3936646198"/>
                  </a:ext>
                </a:extLst>
              </a:tr>
              <a:tr h="329097">
                <a:tc>
                  <a:txBody>
                    <a:bodyPr/>
                    <a:lstStyle/>
                    <a:p>
                      <a:pPr algn="l" fontAlgn="b"/>
                      <a:r>
                        <a:rPr lang="en-US" sz="1200" b="0" i="0" u="none" strike="noStrike">
                          <a:solidFill>
                            <a:srgbClr val="000000"/>
                          </a:solidFill>
                          <a:effectLst/>
                          <a:latin typeface="Aptos Narrow" panose="020B0004020202020204" pitchFamily="34" charset="0"/>
                        </a:rPr>
                        <a:t>HEU-COMP-THERM-016</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IGR Reactor – Uranium-Graphite Blocks Reflected by Graphite</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6</a:t>
                      </a:r>
                    </a:p>
                  </a:txBody>
                  <a:tcPr anchor="ctr"/>
                </a:tc>
                <a:extLst>
                  <a:ext uri="{0D108BD9-81ED-4DB2-BD59-A6C34878D82A}">
                    <a16:rowId xmlns:a16="http://schemas.microsoft.com/office/drawing/2014/main" val="3626908007"/>
                  </a:ext>
                </a:extLst>
              </a:tr>
              <a:tr h="329097">
                <a:tc>
                  <a:txBody>
                    <a:bodyPr/>
                    <a:lstStyle/>
                    <a:p>
                      <a:pPr algn="l" fontAlgn="b"/>
                      <a:r>
                        <a:rPr lang="en-US" sz="1200" b="0" i="0" u="none" strike="noStrike">
                          <a:solidFill>
                            <a:srgbClr val="000000"/>
                          </a:solidFill>
                          <a:effectLst/>
                          <a:latin typeface="Aptos Narrow" panose="020B0004020202020204" pitchFamily="34" charset="0"/>
                        </a:rPr>
                        <a:t>HEU-MET-THERM-026</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Beryllium-Moderated, Graphite-Reflected Critical Experiments of Highly Enriched Uranium Tubular Fuel</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27</a:t>
                      </a:r>
                    </a:p>
                  </a:txBody>
                  <a:tcPr anchor="ctr"/>
                </a:tc>
                <a:extLst>
                  <a:ext uri="{0D108BD9-81ED-4DB2-BD59-A6C34878D82A}">
                    <a16:rowId xmlns:a16="http://schemas.microsoft.com/office/drawing/2014/main" val="1165841509"/>
                  </a:ext>
                </a:extLst>
              </a:tr>
              <a:tr h="337667">
                <a:tc>
                  <a:txBody>
                    <a:bodyPr/>
                    <a:lstStyle/>
                    <a:p>
                      <a:pPr algn="l" fontAlgn="b"/>
                      <a:r>
                        <a:rPr lang="en-US" sz="1200" b="0" i="0" u="none" strike="noStrike">
                          <a:solidFill>
                            <a:srgbClr val="000000"/>
                          </a:solidFill>
                          <a:effectLst/>
                          <a:latin typeface="Aptos Narrow" panose="020B0004020202020204" pitchFamily="34" charset="0"/>
                        </a:rPr>
                        <a:t>HEU-SOL-THERM-046</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Highly Enriched Uranium (89.84 wt.% 235u) Sulfate Solutions Reflected by Beryllium Oxide and Graphite Proserpine Reactor - </a:t>
                      </a:r>
                      <a:r>
                        <a:rPr lang="en-US" sz="1200" b="0" i="0" u="none" strike="noStrike" dirty="0" err="1">
                          <a:solidFill>
                            <a:srgbClr val="000000"/>
                          </a:solidFill>
                          <a:effectLst/>
                          <a:latin typeface="Aptos Narrow" panose="020B0004020202020204" pitchFamily="34" charset="0"/>
                        </a:rPr>
                        <a:t>Saclay</a:t>
                      </a:r>
                      <a:endParaRPr lang="en-US"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13</a:t>
                      </a:r>
                    </a:p>
                  </a:txBody>
                  <a:tcPr anchor="ctr"/>
                </a:tc>
                <a:extLst>
                  <a:ext uri="{0D108BD9-81ED-4DB2-BD59-A6C34878D82A}">
                    <a16:rowId xmlns:a16="http://schemas.microsoft.com/office/drawing/2014/main" val="1180701284"/>
                  </a:ext>
                </a:extLst>
              </a:tr>
              <a:tr h="329097">
                <a:tc>
                  <a:txBody>
                    <a:bodyPr/>
                    <a:lstStyle/>
                    <a:p>
                      <a:pPr algn="l" fontAlgn="b"/>
                      <a:r>
                        <a:rPr lang="en-US" sz="1200" b="0" i="0" u="none" strike="noStrike">
                          <a:solidFill>
                            <a:srgbClr val="000000"/>
                          </a:solidFill>
                          <a:effectLst/>
                          <a:latin typeface="Aptos Narrow" panose="020B0004020202020204" pitchFamily="34" charset="0"/>
                        </a:rPr>
                        <a:t>IEU-COMP-THERM-003</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Triga Mark II Reactor: U(20) – Zirconium Hydride Fuel Rods in Water with Graphite Reflector</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a:t>
                      </a:r>
                    </a:p>
                  </a:txBody>
                  <a:tcPr anchor="ctr"/>
                </a:tc>
                <a:extLst>
                  <a:ext uri="{0D108BD9-81ED-4DB2-BD59-A6C34878D82A}">
                    <a16:rowId xmlns:a16="http://schemas.microsoft.com/office/drawing/2014/main" val="3370624409"/>
                  </a:ext>
                </a:extLst>
              </a:tr>
              <a:tr h="329097">
                <a:tc>
                  <a:txBody>
                    <a:bodyPr/>
                    <a:lstStyle/>
                    <a:p>
                      <a:pPr algn="l" fontAlgn="b"/>
                      <a:r>
                        <a:rPr lang="en-US" sz="1200" b="0" i="0" u="none" strike="noStrike">
                          <a:solidFill>
                            <a:srgbClr val="000000"/>
                          </a:solidFill>
                          <a:effectLst/>
                          <a:latin typeface="Aptos Narrow" panose="020B0004020202020204" pitchFamily="34" charset="0"/>
                        </a:rPr>
                        <a:t>IEU-COMP-THERM-008</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Graphite Annular Core Assemblies with Spherical Fuel Elements Containing Coated UO2 Fuel Particles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5</a:t>
                      </a:r>
                    </a:p>
                  </a:txBody>
                  <a:tcPr anchor="ctr"/>
                </a:tc>
                <a:extLst>
                  <a:ext uri="{0D108BD9-81ED-4DB2-BD59-A6C34878D82A}">
                    <a16:rowId xmlns:a16="http://schemas.microsoft.com/office/drawing/2014/main" val="2045967789"/>
                  </a:ext>
                </a:extLst>
              </a:tr>
              <a:tr h="329097">
                <a:tc>
                  <a:txBody>
                    <a:bodyPr/>
                    <a:lstStyle/>
                    <a:p>
                      <a:pPr algn="l" fontAlgn="b"/>
                      <a:r>
                        <a:rPr lang="en-US" sz="1200" b="0" i="0" u="none" strike="noStrike">
                          <a:solidFill>
                            <a:srgbClr val="000000"/>
                          </a:solidFill>
                          <a:effectLst/>
                          <a:latin typeface="Aptos Narrow" panose="020B0004020202020204" pitchFamily="34" charset="0"/>
                        </a:rPr>
                        <a:t>IEU-COMP-THERM-010</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Evaluation of the Initial Critical Configuration of the HTR-10 Pebble-Bed Reactor</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2020870826"/>
                  </a:ext>
                </a:extLst>
              </a:tr>
              <a:tr h="337667">
                <a:tc>
                  <a:txBody>
                    <a:bodyPr/>
                    <a:lstStyle/>
                    <a:p>
                      <a:pPr algn="l" fontAlgn="b"/>
                      <a:r>
                        <a:rPr lang="en-US" sz="1200" b="0" i="0" u="none" strike="noStrike">
                          <a:solidFill>
                            <a:srgbClr val="000000"/>
                          </a:solidFill>
                          <a:effectLst/>
                          <a:latin typeface="Aptos Narrow" panose="020B0004020202020204" pitchFamily="34" charset="0"/>
                        </a:rPr>
                        <a:t>IEU-COMP-THERM-013</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Fresh-core Reload of the Neutron Radiography (NRAD) Reactor with Uranium(20)-Erbium-Zirconium-Hydride Fuel</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1193233863"/>
                  </a:ext>
                </a:extLst>
              </a:tr>
              <a:tr h="329097">
                <a:tc>
                  <a:txBody>
                    <a:bodyPr/>
                    <a:lstStyle/>
                    <a:p>
                      <a:pPr algn="l" fontAlgn="b"/>
                      <a:r>
                        <a:rPr lang="en-US" sz="1200" b="0" i="0" u="none" strike="noStrike">
                          <a:solidFill>
                            <a:srgbClr val="000000"/>
                          </a:solidFill>
                          <a:effectLst/>
                          <a:latin typeface="Aptos Narrow" panose="020B0004020202020204" pitchFamily="34" charset="0"/>
                        </a:rPr>
                        <a:t>IEU-SOL-THERM-001</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Graphite-Reflected Uranyl Sulphate (20.9% 235u) Solutions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4</a:t>
                      </a:r>
                    </a:p>
                  </a:txBody>
                  <a:tcPr anchor="ctr"/>
                </a:tc>
                <a:extLst>
                  <a:ext uri="{0D108BD9-81ED-4DB2-BD59-A6C34878D82A}">
                    <a16:rowId xmlns:a16="http://schemas.microsoft.com/office/drawing/2014/main" val="3382118729"/>
                  </a:ext>
                </a:extLst>
              </a:tr>
              <a:tr h="502215">
                <a:tc>
                  <a:txBody>
                    <a:bodyPr/>
                    <a:lstStyle/>
                    <a:p>
                      <a:pPr algn="l" fontAlgn="b"/>
                      <a:r>
                        <a:rPr lang="en-US" sz="1200" b="0" i="0" u="none" strike="noStrike">
                          <a:solidFill>
                            <a:srgbClr val="000000"/>
                          </a:solidFill>
                          <a:effectLst/>
                          <a:latin typeface="Aptos Narrow" panose="020B0004020202020204" pitchFamily="34" charset="0"/>
                        </a:rPr>
                        <a:t>LEU-COMP-THERM-060</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RBMK Graphite Reactor: Uniform Configurations of U(1.8, 2.0, or 2.4% 235U)O2 Fuel Assemblies, and Configurations of U(2.0% 235U)O2 Assemblies with Empty Channels, Water Columns, and Boron or Thorium Absorbers, with or without Water in Channels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28</a:t>
                      </a:r>
                    </a:p>
                  </a:txBody>
                  <a:tcPr anchor="ctr"/>
                </a:tc>
                <a:extLst>
                  <a:ext uri="{0D108BD9-81ED-4DB2-BD59-A6C34878D82A}">
                    <a16:rowId xmlns:a16="http://schemas.microsoft.com/office/drawing/2014/main" val="1455522403"/>
                  </a:ext>
                </a:extLst>
              </a:tr>
              <a:tr h="329097">
                <a:tc>
                  <a:txBody>
                    <a:bodyPr/>
                    <a:lstStyle/>
                    <a:p>
                      <a:pPr algn="l" fontAlgn="b"/>
                      <a:r>
                        <a:rPr lang="en-US" sz="1200" b="0" i="0" u="none" strike="noStrike" dirty="0">
                          <a:solidFill>
                            <a:srgbClr val="000000"/>
                          </a:solidFill>
                          <a:effectLst/>
                          <a:latin typeface="Aptos Narrow" panose="020B0004020202020204" pitchFamily="34" charset="0"/>
                        </a:rPr>
                        <a:t>LEU-MET-THERM-003</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ZED-2 Reactor: Natural-Uranium Metal Fuel Assemblies in Heavy-water</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3</a:t>
                      </a:r>
                    </a:p>
                  </a:txBody>
                  <a:tcPr anchor="ctr"/>
                </a:tc>
                <a:extLst>
                  <a:ext uri="{0D108BD9-81ED-4DB2-BD59-A6C34878D82A}">
                    <a16:rowId xmlns:a16="http://schemas.microsoft.com/office/drawing/2014/main" val="2983789365"/>
                  </a:ext>
                </a:extLst>
              </a:tr>
              <a:tr h="329097">
                <a:tc>
                  <a:txBody>
                    <a:bodyPr/>
                    <a:lstStyle/>
                    <a:p>
                      <a:pPr algn="l" fontAlgn="b"/>
                      <a:r>
                        <a:rPr lang="en-US" sz="1200" b="0" dirty="0">
                          <a:latin typeface="Aptos Narrow" panose="020B0004020202020204" pitchFamily="34" charset="0"/>
                        </a:rPr>
                        <a:t>FUND-ORELA-ACC-GRAPH-PNSDT-001</a:t>
                      </a:r>
                      <a:endParaRPr lang="en-US"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dirty="0">
                          <a:latin typeface="Aptos Narrow" panose="020B0004020202020204" pitchFamily="34" charset="0"/>
                        </a:rPr>
                        <a:t>Benchmark of Neutron Thermalization in Graphite using the Slowing-Down-Time ORELA Experiment</a:t>
                      </a:r>
                    </a:p>
                    <a:p>
                      <a:pPr algn="l" fontAlgn="b"/>
                      <a:endParaRPr lang="en-US"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Test Sample</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2341140196"/>
                  </a:ext>
                </a:extLst>
              </a:tr>
            </a:tbl>
          </a:graphicData>
        </a:graphic>
      </p:graphicFrame>
    </p:spTree>
    <p:extLst>
      <p:ext uri="{BB962C8B-B14F-4D97-AF65-F5344CB8AC3E}">
        <p14:creationId xmlns:p14="http://schemas.microsoft.com/office/powerpoint/2010/main" val="3241304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D2580-C5FF-69EB-4B68-E31D90B77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0E5F65-C2E6-62CF-B596-C8B3FE4BEC05}"/>
              </a:ext>
            </a:extLst>
          </p:cNvPr>
          <p:cNvSpPr>
            <a:spLocks noGrp="1"/>
          </p:cNvSpPr>
          <p:nvPr>
            <p:ph type="title"/>
          </p:nvPr>
        </p:nvSpPr>
        <p:spPr>
          <a:xfrm>
            <a:off x="509154" y="271817"/>
            <a:ext cx="10972800" cy="1005840"/>
          </a:xfrm>
        </p:spPr>
        <p:txBody>
          <a:bodyPr/>
          <a:lstStyle/>
          <a:p>
            <a:r>
              <a:rPr lang="en-US" dirty="0"/>
              <a:t>Solution Systems Should Almost Never Be Used for ND Purposes </a:t>
            </a:r>
            <a:r>
              <a:rPr lang="en-US" sz="2400" dirty="0"/>
              <a:t>(due to solution characterization issues)</a:t>
            </a:r>
          </a:p>
        </p:txBody>
      </p:sp>
      <p:graphicFrame>
        <p:nvGraphicFramePr>
          <p:cNvPr id="3" name="Table 2">
            <a:extLst>
              <a:ext uri="{FF2B5EF4-FFF2-40B4-BE49-F238E27FC236}">
                <a16:creationId xmlns:a16="http://schemas.microsoft.com/office/drawing/2014/main" id="{DAD2317D-8B19-0A2B-471E-8770E47583F9}"/>
              </a:ext>
            </a:extLst>
          </p:cNvPr>
          <p:cNvGraphicFramePr>
            <a:graphicFrameLocks noGrp="1"/>
          </p:cNvGraphicFramePr>
          <p:nvPr>
            <p:extLst>
              <p:ext uri="{D42A27DB-BD31-4B8C-83A1-F6EECF244321}">
                <p14:modId xmlns:p14="http://schemas.microsoft.com/office/powerpoint/2010/main" val="790791941"/>
              </p:ext>
            </p:extLst>
          </p:nvPr>
        </p:nvGraphicFramePr>
        <p:xfrm>
          <a:off x="509154" y="1381566"/>
          <a:ext cx="11336482" cy="4902099"/>
        </p:xfrm>
        <a:graphic>
          <a:graphicData uri="http://schemas.openxmlformats.org/drawingml/2006/table">
            <a:tbl>
              <a:tblPr firstRow="1" bandRow="1">
                <a:tableStyleId>{5C22544A-7EE6-4342-B048-85BDC9FD1C3A}</a:tableStyleId>
              </a:tblPr>
              <a:tblGrid>
                <a:gridCol w="1812265">
                  <a:extLst>
                    <a:ext uri="{9D8B030D-6E8A-4147-A177-3AD203B41FA5}">
                      <a16:colId xmlns:a16="http://schemas.microsoft.com/office/drawing/2014/main" val="3287457938"/>
                    </a:ext>
                  </a:extLst>
                </a:gridCol>
                <a:gridCol w="6645936">
                  <a:extLst>
                    <a:ext uri="{9D8B030D-6E8A-4147-A177-3AD203B41FA5}">
                      <a16:colId xmlns:a16="http://schemas.microsoft.com/office/drawing/2014/main" val="831128377"/>
                    </a:ext>
                  </a:extLst>
                </a:gridCol>
                <a:gridCol w="1527464">
                  <a:extLst>
                    <a:ext uri="{9D8B030D-6E8A-4147-A177-3AD203B41FA5}">
                      <a16:colId xmlns:a16="http://schemas.microsoft.com/office/drawing/2014/main" val="2883001566"/>
                    </a:ext>
                  </a:extLst>
                </a:gridCol>
                <a:gridCol w="1350817">
                  <a:extLst>
                    <a:ext uri="{9D8B030D-6E8A-4147-A177-3AD203B41FA5}">
                      <a16:colId xmlns:a16="http://schemas.microsoft.com/office/drawing/2014/main" val="2628162966"/>
                    </a:ext>
                  </a:extLst>
                </a:gridCol>
              </a:tblGrid>
              <a:tr h="329097">
                <a:tc>
                  <a:txBody>
                    <a:bodyPr/>
                    <a:lstStyle/>
                    <a:p>
                      <a:r>
                        <a:rPr lang="en-US" dirty="0"/>
                        <a:t>ICSBEP Identifier</a:t>
                      </a:r>
                    </a:p>
                  </a:txBody>
                  <a:tcPr anchor="ctr"/>
                </a:tc>
                <a:tc>
                  <a:txBody>
                    <a:bodyPr/>
                    <a:lstStyle/>
                    <a:p>
                      <a:r>
                        <a:rPr lang="en-US" dirty="0"/>
                        <a:t>Title</a:t>
                      </a:r>
                    </a:p>
                  </a:txBody>
                  <a:tcPr anchor="ctr"/>
                </a:tc>
                <a:tc>
                  <a:txBody>
                    <a:bodyPr/>
                    <a:lstStyle/>
                    <a:p>
                      <a:pPr algn="ctr"/>
                      <a:r>
                        <a:rPr lang="en-US" dirty="0"/>
                        <a:t>Graphite Info</a:t>
                      </a:r>
                    </a:p>
                  </a:txBody>
                  <a:tcPr anchor="ctr"/>
                </a:tc>
                <a:tc>
                  <a:txBody>
                    <a:bodyPr/>
                    <a:lstStyle/>
                    <a:p>
                      <a:pPr algn="ctr"/>
                      <a:r>
                        <a:rPr lang="en-US" dirty="0"/>
                        <a:t># of Cases</a:t>
                      </a:r>
                    </a:p>
                  </a:txBody>
                  <a:tcPr anchor="ctr"/>
                </a:tc>
                <a:extLst>
                  <a:ext uri="{0D108BD9-81ED-4DB2-BD59-A6C34878D82A}">
                    <a16:rowId xmlns:a16="http://schemas.microsoft.com/office/drawing/2014/main" val="1133951528"/>
                  </a:ext>
                </a:extLst>
              </a:tr>
              <a:tr h="148720">
                <a:tc>
                  <a:txBody>
                    <a:bodyPr/>
                    <a:lstStyle/>
                    <a:p>
                      <a:pPr algn="l" fontAlgn="b"/>
                      <a:r>
                        <a:rPr lang="en-US" sz="1200" b="0" i="0" u="none" strike="sngStrike" dirty="0">
                          <a:solidFill>
                            <a:srgbClr val="FF0000"/>
                          </a:solidFill>
                          <a:effectLst/>
                          <a:latin typeface="Aptos Narrow" panose="020B0004020202020204" pitchFamily="34" charset="0"/>
                        </a:rPr>
                        <a:t>PU-SOL-THERM-019</a:t>
                      </a:r>
                    </a:p>
                  </a:txBody>
                  <a:tcPr marL="9525" marR="9525" marT="9525" marB="0" anchor="ctr"/>
                </a:tc>
                <a:tc>
                  <a:txBody>
                    <a:bodyPr/>
                    <a:lstStyle/>
                    <a:p>
                      <a:pPr algn="l" fontAlgn="b"/>
                      <a:r>
                        <a:rPr lang="en-US" sz="1200" b="0" i="0" u="none" strike="sngStrike" dirty="0">
                          <a:solidFill>
                            <a:srgbClr val="FF0000"/>
                          </a:solidFill>
                          <a:effectLst/>
                          <a:latin typeface="Aptos Narrow" panose="020B0004020202020204" pitchFamily="34" charset="0"/>
                        </a:rPr>
                        <a:t>Plutonium Sulfate Solutions Reflected By Beryllium Oxide And Graphite Proserpine Reactor - </a:t>
                      </a:r>
                      <a:r>
                        <a:rPr lang="en-US" sz="1200" b="0" i="0" u="none" strike="sngStrike" dirty="0" err="1">
                          <a:solidFill>
                            <a:srgbClr val="FF0000"/>
                          </a:solidFill>
                          <a:effectLst/>
                          <a:latin typeface="Aptos Narrow" panose="020B0004020202020204" pitchFamily="34" charset="0"/>
                        </a:rPr>
                        <a:t>Saclay</a:t>
                      </a:r>
                      <a:endParaRPr lang="en-US" sz="1200" b="0" i="0" u="none" strike="sngStrike" dirty="0">
                        <a:solidFill>
                          <a:srgbClr val="FF0000"/>
                        </a:solidFill>
                        <a:effectLst/>
                        <a:latin typeface="Aptos Narrow" panose="020B0004020202020204" pitchFamily="34" charset="0"/>
                      </a:endParaRPr>
                    </a:p>
                  </a:txBody>
                  <a:tcPr marL="9525" marR="9525" marT="9525" marB="0"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11</a:t>
                      </a:r>
                    </a:p>
                  </a:txBody>
                  <a:tcPr anchor="ctr"/>
                </a:tc>
                <a:extLst>
                  <a:ext uri="{0D108BD9-81ED-4DB2-BD59-A6C34878D82A}">
                    <a16:rowId xmlns:a16="http://schemas.microsoft.com/office/drawing/2014/main" val="1200995671"/>
                  </a:ext>
                </a:extLst>
              </a:tr>
              <a:tr h="148720">
                <a:tc>
                  <a:txBody>
                    <a:bodyPr/>
                    <a:lstStyle/>
                    <a:p>
                      <a:pPr algn="l" fontAlgn="b"/>
                      <a:r>
                        <a:rPr lang="en-US" sz="1200" b="0" i="0" u="none" strike="noStrike" dirty="0">
                          <a:solidFill>
                            <a:srgbClr val="000000"/>
                          </a:solidFill>
                          <a:effectLst/>
                          <a:latin typeface="Aptos Narrow" panose="020B0004020202020204" pitchFamily="34" charset="0"/>
                        </a:rPr>
                        <a:t>HEU-COMP-THERM-002</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Graphite and Water Moderated NRX-A3 and NRX-A4 assemblies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25</a:t>
                      </a:r>
                    </a:p>
                  </a:txBody>
                  <a:tcPr anchor="ctr"/>
                </a:tc>
                <a:extLst>
                  <a:ext uri="{0D108BD9-81ED-4DB2-BD59-A6C34878D82A}">
                    <a16:rowId xmlns:a16="http://schemas.microsoft.com/office/drawing/2014/main" val="3936646198"/>
                  </a:ext>
                </a:extLst>
              </a:tr>
              <a:tr h="329097">
                <a:tc>
                  <a:txBody>
                    <a:bodyPr/>
                    <a:lstStyle/>
                    <a:p>
                      <a:pPr algn="l" fontAlgn="b"/>
                      <a:r>
                        <a:rPr lang="en-US" sz="1200" b="0" i="0" u="none" strike="noStrike">
                          <a:solidFill>
                            <a:srgbClr val="000000"/>
                          </a:solidFill>
                          <a:effectLst/>
                          <a:latin typeface="Aptos Narrow" panose="020B0004020202020204" pitchFamily="34" charset="0"/>
                        </a:rPr>
                        <a:t>HEU-COMP-THERM-016</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IGR Reactor – Uranium-Graphite Blocks Reflected by Graphite</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6</a:t>
                      </a:r>
                    </a:p>
                  </a:txBody>
                  <a:tcPr anchor="ctr"/>
                </a:tc>
                <a:extLst>
                  <a:ext uri="{0D108BD9-81ED-4DB2-BD59-A6C34878D82A}">
                    <a16:rowId xmlns:a16="http://schemas.microsoft.com/office/drawing/2014/main" val="3626908007"/>
                  </a:ext>
                </a:extLst>
              </a:tr>
              <a:tr h="329097">
                <a:tc>
                  <a:txBody>
                    <a:bodyPr/>
                    <a:lstStyle/>
                    <a:p>
                      <a:pPr algn="l" fontAlgn="b"/>
                      <a:r>
                        <a:rPr lang="en-US" sz="1200" b="0" i="0" u="none" strike="noStrike">
                          <a:solidFill>
                            <a:srgbClr val="000000"/>
                          </a:solidFill>
                          <a:effectLst/>
                          <a:latin typeface="Aptos Narrow" panose="020B0004020202020204" pitchFamily="34" charset="0"/>
                        </a:rPr>
                        <a:t>HEU-MET-THERM-026</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Beryllium-Moderated, Graphite-Reflected Critical Experiments of Highly Enriched Uranium Tubular Fuel</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27</a:t>
                      </a:r>
                    </a:p>
                  </a:txBody>
                  <a:tcPr anchor="ctr"/>
                </a:tc>
                <a:extLst>
                  <a:ext uri="{0D108BD9-81ED-4DB2-BD59-A6C34878D82A}">
                    <a16:rowId xmlns:a16="http://schemas.microsoft.com/office/drawing/2014/main" val="1165841509"/>
                  </a:ext>
                </a:extLst>
              </a:tr>
              <a:tr h="337667">
                <a:tc>
                  <a:txBody>
                    <a:bodyPr/>
                    <a:lstStyle/>
                    <a:p>
                      <a:pPr algn="l" fontAlgn="b"/>
                      <a:r>
                        <a:rPr lang="en-US" sz="1200" b="0" i="0" u="none" strike="sngStrike">
                          <a:solidFill>
                            <a:srgbClr val="FF0000"/>
                          </a:solidFill>
                          <a:effectLst/>
                          <a:latin typeface="Aptos Narrow" panose="020B0004020202020204" pitchFamily="34" charset="0"/>
                        </a:rPr>
                        <a:t>HEU-SOL-THERM-046</a:t>
                      </a:r>
                    </a:p>
                  </a:txBody>
                  <a:tcPr marL="9525" marR="9525" marT="9525" marB="0" anchor="ctr"/>
                </a:tc>
                <a:tc>
                  <a:txBody>
                    <a:bodyPr/>
                    <a:lstStyle/>
                    <a:p>
                      <a:pPr algn="l" fontAlgn="b"/>
                      <a:r>
                        <a:rPr lang="en-US" sz="1200" b="0" i="0" u="none" strike="sngStrike" dirty="0">
                          <a:solidFill>
                            <a:srgbClr val="FF0000"/>
                          </a:solidFill>
                          <a:effectLst/>
                          <a:latin typeface="Aptos Narrow" panose="020B0004020202020204" pitchFamily="34" charset="0"/>
                        </a:rPr>
                        <a:t>Highly Enriched Uranium (89.84 wt.% 235u) Sulfate Solutions Reflected by Beryllium Oxide and Graphite Proserpine Reactor - </a:t>
                      </a:r>
                      <a:r>
                        <a:rPr lang="en-US" sz="1200" b="0" i="0" u="none" strike="sngStrike" dirty="0" err="1">
                          <a:solidFill>
                            <a:srgbClr val="FF0000"/>
                          </a:solidFill>
                          <a:effectLst/>
                          <a:latin typeface="Aptos Narrow" panose="020B0004020202020204" pitchFamily="34" charset="0"/>
                        </a:rPr>
                        <a:t>Saclay</a:t>
                      </a:r>
                      <a:endParaRPr lang="en-US" sz="1200" b="0" i="0" u="none" strike="sngStrike" dirty="0">
                        <a:solidFill>
                          <a:srgbClr val="FF0000"/>
                        </a:solidFill>
                        <a:effectLst/>
                        <a:latin typeface="Aptos Narrow" panose="020B0004020202020204" pitchFamily="34" charset="0"/>
                      </a:endParaRPr>
                    </a:p>
                  </a:txBody>
                  <a:tcPr marL="9525" marR="9525" marT="9525" marB="0"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13</a:t>
                      </a:r>
                    </a:p>
                  </a:txBody>
                  <a:tcPr anchor="ctr"/>
                </a:tc>
                <a:extLst>
                  <a:ext uri="{0D108BD9-81ED-4DB2-BD59-A6C34878D82A}">
                    <a16:rowId xmlns:a16="http://schemas.microsoft.com/office/drawing/2014/main" val="1180701284"/>
                  </a:ext>
                </a:extLst>
              </a:tr>
              <a:tr h="329097">
                <a:tc>
                  <a:txBody>
                    <a:bodyPr/>
                    <a:lstStyle/>
                    <a:p>
                      <a:pPr algn="l" fontAlgn="b"/>
                      <a:r>
                        <a:rPr lang="en-US" sz="1200" b="0" i="0" u="none" strike="noStrike">
                          <a:solidFill>
                            <a:srgbClr val="000000"/>
                          </a:solidFill>
                          <a:effectLst/>
                          <a:latin typeface="Aptos Narrow" panose="020B0004020202020204" pitchFamily="34" charset="0"/>
                        </a:rPr>
                        <a:t>IEU-COMP-THERM-003</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Triga Mark II Reactor: U(20) – Zirconium Hydride Fuel Rods in Water with Graphite Reflector</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a:t>
                      </a:r>
                    </a:p>
                  </a:txBody>
                  <a:tcPr anchor="ctr"/>
                </a:tc>
                <a:extLst>
                  <a:ext uri="{0D108BD9-81ED-4DB2-BD59-A6C34878D82A}">
                    <a16:rowId xmlns:a16="http://schemas.microsoft.com/office/drawing/2014/main" val="3370624409"/>
                  </a:ext>
                </a:extLst>
              </a:tr>
              <a:tr h="329097">
                <a:tc>
                  <a:txBody>
                    <a:bodyPr/>
                    <a:lstStyle/>
                    <a:p>
                      <a:pPr algn="l" fontAlgn="b"/>
                      <a:r>
                        <a:rPr lang="en-US" sz="1200" b="0" i="0" u="none" strike="noStrike">
                          <a:solidFill>
                            <a:srgbClr val="000000"/>
                          </a:solidFill>
                          <a:effectLst/>
                          <a:latin typeface="Aptos Narrow" panose="020B0004020202020204" pitchFamily="34" charset="0"/>
                        </a:rPr>
                        <a:t>IEU-COMP-THERM-008</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Graphite Annular Core Assemblies with Spherical Fuel Elements Containing Coated UO2 Fuel Particles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5</a:t>
                      </a:r>
                    </a:p>
                  </a:txBody>
                  <a:tcPr anchor="ctr"/>
                </a:tc>
                <a:extLst>
                  <a:ext uri="{0D108BD9-81ED-4DB2-BD59-A6C34878D82A}">
                    <a16:rowId xmlns:a16="http://schemas.microsoft.com/office/drawing/2014/main" val="2045967789"/>
                  </a:ext>
                </a:extLst>
              </a:tr>
              <a:tr h="329097">
                <a:tc>
                  <a:txBody>
                    <a:bodyPr/>
                    <a:lstStyle/>
                    <a:p>
                      <a:pPr algn="l" fontAlgn="b"/>
                      <a:r>
                        <a:rPr lang="en-US" sz="1200" b="0" i="0" u="none" strike="noStrike">
                          <a:solidFill>
                            <a:srgbClr val="000000"/>
                          </a:solidFill>
                          <a:effectLst/>
                          <a:latin typeface="Aptos Narrow" panose="020B0004020202020204" pitchFamily="34" charset="0"/>
                        </a:rPr>
                        <a:t>IEU-COMP-THERM-010</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Evaluation of the Initial Critical Configuration of the HTR-10 Pebble-Bed Reactor</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2020870826"/>
                  </a:ext>
                </a:extLst>
              </a:tr>
              <a:tr h="337667">
                <a:tc>
                  <a:txBody>
                    <a:bodyPr/>
                    <a:lstStyle/>
                    <a:p>
                      <a:pPr algn="l" fontAlgn="b"/>
                      <a:r>
                        <a:rPr lang="en-US" sz="1200" b="0" i="0" u="none" strike="noStrike">
                          <a:solidFill>
                            <a:srgbClr val="000000"/>
                          </a:solidFill>
                          <a:effectLst/>
                          <a:latin typeface="Aptos Narrow" panose="020B0004020202020204" pitchFamily="34" charset="0"/>
                        </a:rPr>
                        <a:t>IEU-COMP-THERM-013</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Fresh-core Reload of the Neutron Radiography (NRAD) Reactor with Uranium(20)-Erbium-Zirconium-Hydride Fuel</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1193233863"/>
                  </a:ext>
                </a:extLst>
              </a:tr>
              <a:tr h="329097">
                <a:tc>
                  <a:txBody>
                    <a:bodyPr/>
                    <a:lstStyle/>
                    <a:p>
                      <a:pPr algn="l" fontAlgn="b"/>
                      <a:r>
                        <a:rPr lang="en-US" sz="1200" b="0" i="0" u="none" strike="sngStrike">
                          <a:solidFill>
                            <a:srgbClr val="FF0000"/>
                          </a:solidFill>
                          <a:effectLst/>
                          <a:latin typeface="Aptos Narrow" panose="020B0004020202020204" pitchFamily="34" charset="0"/>
                        </a:rPr>
                        <a:t>IEU-SOL-THERM-001</a:t>
                      </a:r>
                    </a:p>
                  </a:txBody>
                  <a:tcPr marL="9525" marR="9525" marT="9525" marB="0" anchor="ctr"/>
                </a:tc>
                <a:tc>
                  <a:txBody>
                    <a:bodyPr/>
                    <a:lstStyle/>
                    <a:p>
                      <a:pPr algn="l" fontAlgn="b"/>
                      <a:r>
                        <a:rPr lang="en-US" sz="1200" b="0" i="0" u="none" strike="sngStrike" dirty="0">
                          <a:solidFill>
                            <a:srgbClr val="FF0000"/>
                          </a:solidFill>
                          <a:effectLst/>
                          <a:latin typeface="Aptos Narrow" panose="020B0004020202020204" pitchFamily="34" charset="0"/>
                        </a:rPr>
                        <a:t>Graphite-Reflected Uranyl Sulphate (20.9% 235u) Solutions</a:t>
                      </a:r>
                    </a:p>
                  </a:txBody>
                  <a:tcPr marL="9525" marR="9525" marT="9525" marB="0"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4</a:t>
                      </a:r>
                    </a:p>
                  </a:txBody>
                  <a:tcPr anchor="ctr"/>
                </a:tc>
                <a:extLst>
                  <a:ext uri="{0D108BD9-81ED-4DB2-BD59-A6C34878D82A}">
                    <a16:rowId xmlns:a16="http://schemas.microsoft.com/office/drawing/2014/main" val="3382118729"/>
                  </a:ext>
                </a:extLst>
              </a:tr>
              <a:tr h="502215">
                <a:tc>
                  <a:txBody>
                    <a:bodyPr/>
                    <a:lstStyle/>
                    <a:p>
                      <a:pPr algn="l" fontAlgn="b"/>
                      <a:r>
                        <a:rPr lang="en-US" sz="1200" b="0" i="0" u="none" strike="noStrike">
                          <a:solidFill>
                            <a:srgbClr val="000000"/>
                          </a:solidFill>
                          <a:effectLst/>
                          <a:latin typeface="Aptos Narrow" panose="020B0004020202020204" pitchFamily="34" charset="0"/>
                        </a:rPr>
                        <a:t>LEU-COMP-THERM-060</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RBMK Graphite Reactor: Uniform Configurations of U(1.8, 2.0, or 2.4% 235U)O2 Fuel Assemblies, and Configurations of U(2.0% 235U)O2 Assemblies with Empty Channels, Water Columns, and Boron or Thorium Absorbers, with or without Water in Channels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28</a:t>
                      </a:r>
                    </a:p>
                  </a:txBody>
                  <a:tcPr anchor="ctr"/>
                </a:tc>
                <a:extLst>
                  <a:ext uri="{0D108BD9-81ED-4DB2-BD59-A6C34878D82A}">
                    <a16:rowId xmlns:a16="http://schemas.microsoft.com/office/drawing/2014/main" val="1455522403"/>
                  </a:ext>
                </a:extLst>
              </a:tr>
              <a:tr h="329097">
                <a:tc>
                  <a:txBody>
                    <a:bodyPr/>
                    <a:lstStyle/>
                    <a:p>
                      <a:pPr algn="l" fontAlgn="b"/>
                      <a:r>
                        <a:rPr lang="en-US" sz="1200" b="0" i="0" u="none" strike="noStrike" dirty="0">
                          <a:solidFill>
                            <a:srgbClr val="000000"/>
                          </a:solidFill>
                          <a:effectLst/>
                          <a:latin typeface="Aptos Narrow" panose="020B0004020202020204" pitchFamily="34" charset="0"/>
                        </a:rPr>
                        <a:t>LEU-MET-THERM-003</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ZED-2 Reactor: Natural-Uranium Metal Fuel Assemblies in Heavy-water</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3</a:t>
                      </a:r>
                    </a:p>
                  </a:txBody>
                  <a:tcPr anchor="ctr"/>
                </a:tc>
                <a:extLst>
                  <a:ext uri="{0D108BD9-81ED-4DB2-BD59-A6C34878D82A}">
                    <a16:rowId xmlns:a16="http://schemas.microsoft.com/office/drawing/2014/main" val="2983789365"/>
                  </a:ext>
                </a:extLst>
              </a:tr>
              <a:tr h="329097">
                <a:tc>
                  <a:txBody>
                    <a:bodyPr/>
                    <a:lstStyle/>
                    <a:p>
                      <a:pPr algn="l" fontAlgn="b"/>
                      <a:r>
                        <a:rPr lang="en-US" sz="1200" b="0" dirty="0">
                          <a:latin typeface="Aptos Narrow" panose="020B0004020202020204" pitchFamily="34" charset="0"/>
                        </a:rPr>
                        <a:t>FUND-ORELA-ACC-GRAPH-PNSDT-001</a:t>
                      </a:r>
                      <a:endParaRPr lang="en-US"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dirty="0">
                          <a:latin typeface="Aptos Narrow" panose="020B0004020202020204" pitchFamily="34" charset="0"/>
                        </a:rPr>
                        <a:t>Benchmark of Neutron Thermalization in Graphite using the Slowing-Down-Time ORELA Experiment</a:t>
                      </a:r>
                    </a:p>
                    <a:p>
                      <a:pPr algn="l" fontAlgn="b"/>
                      <a:endParaRPr lang="en-US"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Test Sample</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2341140196"/>
                  </a:ext>
                </a:extLst>
              </a:tr>
            </a:tbl>
          </a:graphicData>
        </a:graphic>
      </p:graphicFrame>
    </p:spTree>
    <p:extLst>
      <p:ext uri="{BB962C8B-B14F-4D97-AF65-F5344CB8AC3E}">
        <p14:creationId xmlns:p14="http://schemas.microsoft.com/office/powerpoint/2010/main" val="3432866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8E77F-23FB-1281-D227-E1A6BF551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7EBD4-D7A3-4F61-D736-9AD58E2FF3E1}"/>
              </a:ext>
            </a:extLst>
          </p:cNvPr>
          <p:cNvSpPr>
            <a:spLocks noGrp="1"/>
          </p:cNvSpPr>
          <p:nvPr>
            <p:ph type="title"/>
          </p:nvPr>
        </p:nvSpPr>
        <p:spPr>
          <a:xfrm>
            <a:off x="509153" y="271817"/>
            <a:ext cx="11336481" cy="1005840"/>
          </a:xfrm>
        </p:spPr>
        <p:txBody>
          <a:bodyPr/>
          <a:lstStyle/>
          <a:p>
            <a:r>
              <a:rPr lang="en-US" dirty="0"/>
              <a:t>Graphite as a Reflector is Just Not Very Sensitive to TSL</a:t>
            </a:r>
            <a:br>
              <a:rPr lang="en-US" dirty="0"/>
            </a:br>
            <a:r>
              <a:rPr lang="en-US" sz="2400" dirty="0"/>
              <a:t>(TSL “off” vs TSL “on” lower than benchmark uncertainty)</a:t>
            </a:r>
          </a:p>
        </p:txBody>
      </p:sp>
      <p:graphicFrame>
        <p:nvGraphicFramePr>
          <p:cNvPr id="3" name="Table 2">
            <a:extLst>
              <a:ext uri="{FF2B5EF4-FFF2-40B4-BE49-F238E27FC236}">
                <a16:creationId xmlns:a16="http://schemas.microsoft.com/office/drawing/2014/main" id="{494EF721-2F6D-55BB-171D-305943BBA8C4}"/>
              </a:ext>
            </a:extLst>
          </p:cNvPr>
          <p:cNvGraphicFramePr>
            <a:graphicFrameLocks noGrp="1"/>
          </p:cNvGraphicFramePr>
          <p:nvPr>
            <p:extLst>
              <p:ext uri="{D42A27DB-BD31-4B8C-83A1-F6EECF244321}">
                <p14:modId xmlns:p14="http://schemas.microsoft.com/office/powerpoint/2010/main" val="1255242646"/>
              </p:ext>
            </p:extLst>
          </p:nvPr>
        </p:nvGraphicFramePr>
        <p:xfrm>
          <a:off x="509152" y="1360784"/>
          <a:ext cx="11336482" cy="4902099"/>
        </p:xfrm>
        <a:graphic>
          <a:graphicData uri="http://schemas.openxmlformats.org/drawingml/2006/table">
            <a:tbl>
              <a:tblPr firstRow="1" bandRow="1">
                <a:tableStyleId>{5C22544A-7EE6-4342-B048-85BDC9FD1C3A}</a:tableStyleId>
              </a:tblPr>
              <a:tblGrid>
                <a:gridCol w="1812265">
                  <a:extLst>
                    <a:ext uri="{9D8B030D-6E8A-4147-A177-3AD203B41FA5}">
                      <a16:colId xmlns:a16="http://schemas.microsoft.com/office/drawing/2014/main" val="3287457938"/>
                    </a:ext>
                  </a:extLst>
                </a:gridCol>
                <a:gridCol w="6645936">
                  <a:extLst>
                    <a:ext uri="{9D8B030D-6E8A-4147-A177-3AD203B41FA5}">
                      <a16:colId xmlns:a16="http://schemas.microsoft.com/office/drawing/2014/main" val="831128377"/>
                    </a:ext>
                  </a:extLst>
                </a:gridCol>
                <a:gridCol w="1527464">
                  <a:extLst>
                    <a:ext uri="{9D8B030D-6E8A-4147-A177-3AD203B41FA5}">
                      <a16:colId xmlns:a16="http://schemas.microsoft.com/office/drawing/2014/main" val="2883001566"/>
                    </a:ext>
                  </a:extLst>
                </a:gridCol>
                <a:gridCol w="1350817">
                  <a:extLst>
                    <a:ext uri="{9D8B030D-6E8A-4147-A177-3AD203B41FA5}">
                      <a16:colId xmlns:a16="http://schemas.microsoft.com/office/drawing/2014/main" val="2628162966"/>
                    </a:ext>
                  </a:extLst>
                </a:gridCol>
              </a:tblGrid>
              <a:tr h="329097">
                <a:tc>
                  <a:txBody>
                    <a:bodyPr/>
                    <a:lstStyle/>
                    <a:p>
                      <a:r>
                        <a:rPr lang="en-US" dirty="0"/>
                        <a:t>ICSBEP Identifier</a:t>
                      </a:r>
                    </a:p>
                  </a:txBody>
                  <a:tcPr anchor="ctr"/>
                </a:tc>
                <a:tc>
                  <a:txBody>
                    <a:bodyPr/>
                    <a:lstStyle/>
                    <a:p>
                      <a:r>
                        <a:rPr lang="en-US" dirty="0"/>
                        <a:t>Title</a:t>
                      </a:r>
                    </a:p>
                  </a:txBody>
                  <a:tcPr anchor="ctr"/>
                </a:tc>
                <a:tc>
                  <a:txBody>
                    <a:bodyPr/>
                    <a:lstStyle/>
                    <a:p>
                      <a:pPr algn="ctr"/>
                      <a:r>
                        <a:rPr lang="en-US" dirty="0"/>
                        <a:t>Graphite Info</a:t>
                      </a:r>
                    </a:p>
                  </a:txBody>
                  <a:tcPr anchor="ctr"/>
                </a:tc>
                <a:tc>
                  <a:txBody>
                    <a:bodyPr/>
                    <a:lstStyle/>
                    <a:p>
                      <a:pPr algn="ctr"/>
                      <a:r>
                        <a:rPr lang="en-US" dirty="0"/>
                        <a:t># of Cases</a:t>
                      </a:r>
                    </a:p>
                  </a:txBody>
                  <a:tcPr anchor="ctr"/>
                </a:tc>
                <a:extLst>
                  <a:ext uri="{0D108BD9-81ED-4DB2-BD59-A6C34878D82A}">
                    <a16:rowId xmlns:a16="http://schemas.microsoft.com/office/drawing/2014/main" val="1133951528"/>
                  </a:ext>
                </a:extLst>
              </a:tr>
              <a:tr h="148720">
                <a:tc>
                  <a:txBody>
                    <a:bodyPr/>
                    <a:lstStyle/>
                    <a:p>
                      <a:pPr algn="l" fontAlgn="b"/>
                      <a:r>
                        <a:rPr lang="en-US" sz="1200" b="0" i="0" u="none" strike="sngStrike" dirty="0">
                          <a:solidFill>
                            <a:srgbClr val="FF0000"/>
                          </a:solidFill>
                          <a:effectLst/>
                          <a:latin typeface="Aptos Narrow" panose="020B0004020202020204" pitchFamily="34" charset="0"/>
                        </a:rPr>
                        <a:t>PU-SOL-THERM-019</a:t>
                      </a:r>
                    </a:p>
                  </a:txBody>
                  <a:tcPr marL="9525" marR="9525" marT="9525" marB="0" anchor="ctr"/>
                </a:tc>
                <a:tc>
                  <a:txBody>
                    <a:bodyPr/>
                    <a:lstStyle/>
                    <a:p>
                      <a:pPr algn="l" fontAlgn="b"/>
                      <a:r>
                        <a:rPr lang="en-US" sz="1200" b="0" i="0" u="none" strike="sngStrike" dirty="0">
                          <a:solidFill>
                            <a:srgbClr val="FF0000"/>
                          </a:solidFill>
                          <a:effectLst/>
                          <a:latin typeface="Aptos Narrow" panose="020B0004020202020204" pitchFamily="34" charset="0"/>
                        </a:rPr>
                        <a:t>Plutonium Sulfate Solutions Reflected By Beryllium Oxide And Graphite Proserpine Reactor - </a:t>
                      </a:r>
                      <a:r>
                        <a:rPr lang="en-US" sz="1200" b="0" i="0" u="none" strike="sngStrike" dirty="0" err="1">
                          <a:solidFill>
                            <a:srgbClr val="FF0000"/>
                          </a:solidFill>
                          <a:effectLst/>
                          <a:latin typeface="Aptos Narrow" panose="020B0004020202020204" pitchFamily="34" charset="0"/>
                        </a:rPr>
                        <a:t>Saclay</a:t>
                      </a:r>
                      <a:endParaRPr lang="en-US" sz="1200" b="0" i="0" u="none" strike="sngStrike" dirty="0">
                        <a:solidFill>
                          <a:srgbClr val="FF0000"/>
                        </a:solidFill>
                        <a:effectLst/>
                        <a:latin typeface="Aptos Narrow" panose="020B0004020202020204" pitchFamily="34" charset="0"/>
                      </a:endParaRPr>
                    </a:p>
                  </a:txBody>
                  <a:tcPr marL="9525" marR="9525" marT="9525" marB="0"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11</a:t>
                      </a:r>
                    </a:p>
                  </a:txBody>
                  <a:tcPr anchor="ctr"/>
                </a:tc>
                <a:extLst>
                  <a:ext uri="{0D108BD9-81ED-4DB2-BD59-A6C34878D82A}">
                    <a16:rowId xmlns:a16="http://schemas.microsoft.com/office/drawing/2014/main" val="1200995671"/>
                  </a:ext>
                </a:extLst>
              </a:tr>
              <a:tr h="148720">
                <a:tc>
                  <a:txBody>
                    <a:bodyPr/>
                    <a:lstStyle/>
                    <a:p>
                      <a:pPr algn="l" fontAlgn="b"/>
                      <a:r>
                        <a:rPr lang="en-US" sz="1200" b="0" i="0" u="none" strike="noStrike" dirty="0">
                          <a:solidFill>
                            <a:srgbClr val="000000"/>
                          </a:solidFill>
                          <a:effectLst/>
                          <a:latin typeface="Aptos Narrow" panose="020B0004020202020204" pitchFamily="34" charset="0"/>
                        </a:rPr>
                        <a:t>HEU-COMP-THERM-002</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Graphite and Water Moderated NRX-A3 and NRX-A4 assemblies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25</a:t>
                      </a:r>
                    </a:p>
                  </a:txBody>
                  <a:tcPr anchor="ctr"/>
                </a:tc>
                <a:extLst>
                  <a:ext uri="{0D108BD9-81ED-4DB2-BD59-A6C34878D82A}">
                    <a16:rowId xmlns:a16="http://schemas.microsoft.com/office/drawing/2014/main" val="3936646198"/>
                  </a:ext>
                </a:extLst>
              </a:tr>
              <a:tr h="329097">
                <a:tc>
                  <a:txBody>
                    <a:bodyPr/>
                    <a:lstStyle/>
                    <a:p>
                      <a:pPr algn="l" fontAlgn="b"/>
                      <a:r>
                        <a:rPr lang="en-US" sz="1200" b="0" i="0" u="none" strike="noStrike">
                          <a:solidFill>
                            <a:srgbClr val="000000"/>
                          </a:solidFill>
                          <a:effectLst/>
                          <a:latin typeface="Aptos Narrow" panose="020B0004020202020204" pitchFamily="34" charset="0"/>
                        </a:rPr>
                        <a:t>HEU-COMP-THERM-016</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IGR Reactor – Uranium-Graphite Blocks Reflected by Graphite</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6</a:t>
                      </a:r>
                    </a:p>
                  </a:txBody>
                  <a:tcPr anchor="ctr"/>
                </a:tc>
                <a:extLst>
                  <a:ext uri="{0D108BD9-81ED-4DB2-BD59-A6C34878D82A}">
                    <a16:rowId xmlns:a16="http://schemas.microsoft.com/office/drawing/2014/main" val="3626908007"/>
                  </a:ext>
                </a:extLst>
              </a:tr>
              <a:tr h="329097">
                <a:tc>
                  <a:txBody>
                    <a:bodyPr/>
                    <a:lstStyle/>
                    <a:p>
                      <a:pPr algn="l" fontAlgn="b"/>
                      <a:r>
                        <a:rPr lang="en-US" sz="1200" b="0" i="0" u="none" strike="sngStrike">
                          <a:solidFill>
                            <a:srgbClr val="000000"/>
                          </a:solidFill>
                          <a:effectLst/>
                          <a:latin typeface="Aptos Narrow" panose="020B0004020202020204" pitchFamily="34" charset="0"/>
                        </a:rPr>
                        <a:t>HEU-MET-THERM-026</a:t>
                      </a:r>
                    </a:p>
                  </a:txBody>
                  <a:tcPr marL="9525" marR="9525" marT="9525" marB="0" anchor="ctr"/>
                </a:tc>
                <a:tc>
                  <a:txBody>
                    <a:bodyPr/>
                    <a:lstStyle/>
                    <a:p>
                      <a:pPr algn="l" fontAlgn="b"/>
                      <a:r>
                        <a:rPr lang="en-US" sz="1200" b="0" i="0" u="none" strike="sngStrike" dirty="0">
                          <a:solidFill>
                            <a:srgbClr val="000000"/>
                          </a:solidFill>
                          <a:effectLst/>
                          <a:latin typeface="Aptos Narrow" panose="020B0004020202020204" pitchFamily="34" charset="0"/>
                        </a:rPr>
                        <a:t>Beryllium-Moderated, Graphite-Reflected Critical Experiments of Highly Enriched Uranium Tubular Fuel</a:t>
                      </a:r>
                    </a:p>
                  </a:txBody>
                  <a:tcPr marL="9525" marR="9525" marT="9525" marB="0" anchor="ctr"/>
                </a:tc>
                <a:tc>
                  <a:txBody>
                    <a:bodyPr/>
                    <a:lstStyle/>
                    <a:p>
                      <a:pPr algn="ctr"/>
                      <a:r>
                        <a:rPr lang="en-US" sz="1200" b="0" i="0" strike="sngStrike"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latin typeface="Arial Narrow" panose="020B0604020202020204" pitchFamily="34" charset="0"/>
                          <a:cs typeface="Arial Narrow" panose="020B0604020202020204" pitchFamily="34" charset="0"/>
                        </a:rPr>
                        <a:t>27</a:t>
                      </a:r>
                    </a:p>
                  </a:txBody>
                  <a:tcPr anchor="ctr"/>
                </a:tc>
                <a:extLst>
                  <a:ext uri="{0D108BD9-81ED-4DB2-BD59-A6C34878D82A}">
                    <a16:rowId xmlns:a16="http://schemas.microsoft.com/office/drawing/2014/main" val="1165841509"/>
                  </a:ext>
                </a:extLst>
              </a:tr>
              <a:tr h="337667">
                <a:tc>
                  <a:txBody>
                    <a:bodyPr/>
                    <a:lstStyle/>
                    <a:p>
                      <a:pPr algn="l" fontAlgn="b"/>
                      <a:r>
                        <a:rPr lang="en-US" sz="1200" b="0" i="0" u="none" strike="sngStrike">
                          <a:solidFill>
                            <a:srgbClr val="FF0000"/>
                          </a:solidFill>
                          <a:effectLst/>
                          <a:latin typeface="Aptos Narrow" panose="020B0004020202020204" pitchFamily="34" charset="0"/>
                        </a:rPr>
                        <a:t>HEU-SOL-THERM-046</a:t>
                      </a:r>
                    </a:p>
                  </a:txBody>
                  <a:tcPr marL="9525" marR="9525" marT="9525" marB="0" anchor="ctr"/>
                </a:tc>
                <a:tc>
                  <a:txBody>
                    <a:bodyPr/>
                    <a:lstStyle/>
                    <a:p>
                      <a:pPr algn="l" fontAlgn="b"/>
                      <a:r>
                        <a:rPr lang="en-US" sz="1200" b="0" i="0" u="none" strike="sngStrike" dirty="0">
                          <a:solidFill>
                            <a:srgbClr val="FF0000"/>
                          </a:solidFill>
                          <a:effectLst/>
                          <a:latin typeface="Aptos Narrow" panose="020B0004020202020204" pitchFamily="34" charset="0"/>
                        </a:rPr>
                        <a:t>Highly Enriched Uranium (89.84 wt.% 235u) Sulfate Solutions Reflected by Beryllium Oxide and Graphite Proserpine Reactor - </a:t>
                      </a:r>
                      <a:r>
                        <a:rPr lang="en-US" sz="1200" b="0" i="0" u="none" strike="sngStrike" dirty="0" err="1">
                          <a:solidFill>
                            <a:srgbClr val="FF0000"/>
                          </a:solidFill>
                          <a:effectLst/>
                          <a:latin typeface="Aptos Narrow" panose="020B0004020202020204" pitchFamily="34" charset="0"/>
                        </a:rPr>
                        <a:t>Saclay</a:t>
                      </a:r>
                      <a:endParaRPr lang="en-US" sz="1200" b="0" i="0" u="none" strike="sngStrike" dirty="0">
                        <a:solidFill>
                          <a:srgbClr val="FF0000"/>
                        </a:solidFill>
                        <a:effectLst/>
                        <a:latin typeface="Aptos Narrow" panose="020B0004020202020204" pitchFamily="34" charset="0"/>
                      </a:endParaRPr>
                    </a:p>
                  </a:txBody>
                  <a:tcPr marL="9525" marR="9525" marT="9525" marB="0"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13</a:t>
                      </a:r>
                    </a:p>
                  </a:txBody>
                  <a:tcPr anchor="ctr"/>
                </a:tc>
                <a:extLst>
                  <a:ext uri="{0D108BD9-81ED-4DB2-BD59-A6C34878D82A}">
                    <a16:rowId xmlns:a16="http://schemas.microsoft.com/office/drawing/2014/main" val="1180701284"/>
                  </a:ext>
                </a:extLst>
              </a:tr>
              <a:tr h="329097">
                <a:tc>
                  <a:txBody>
                    <a:bodyPr/>
                    <a:lstStyle/>
                    <a:p>
                      <a:pPr algn="l" fontAlgn="b"/>
                      <a:r>
                        <a:rPr lang="en-US" sz="1200" b="0" i="0" u="none" strike="sngStrike">
                          <a:solidFill>
                            <a:srgbClr val="000000"/>
                          </a:solidFill>
                          <a:effectLst/>
                          <a:latin typeface="Aptos Narrow" panose="020B0004020202020204" pitchFamily="34" charset="0"/>
                        </a:rPr>
                        <a:t>IEU-COMP-THERM-003</a:t>
                      </a:r>
                    </a:p>
                  </a:txBody>
                  <a:tcPr marL="9525" marR="9525" marT="9525" marB="0" anchor="ctr"/>
                </a:tc>
                <a:tc>
                  <a:txBody>
                    <a:bodyPr/>
                    <a:lstStyle/>
                    <a:p>
                      <a:pPr algn="l" fontAlgn="b"/>
                      <a:r>
                        <a:rPr lang="en-US" sz="1200" b="0" i="0" u="none" strike="sngStrike" dirty="0">
                          <a:solidFill>
                            <a:srgbClr val="000000"/>
                          </a:solidFill>
                          <a:effectLst/>
                          <a:latin typeface="Aptos Narrow" panose="020B0004020202020204" pitchFamily="34" charset="0"/>
                        </a:rPr>
                        <a:t>Triga Mark II Reactor: U(20) – Zirconium Hydride Fuel Rods in Water with Graphite Reflector</a:t>
                      </a:r>
                    </a:p>
                  </a:txBody>
                  <a:tcPr marL="9525" marR="9525" marT="9525" marB="0" anchor="ctr"/>
                </a:tc>
                <a:tc>
                  <a:txBody>
                    <a:bodyPr/>
                    <a:lstStyle/>
                    <a:p>
                      <a:pPr algn="ctr"/>
                      <a:r>
                        <a:rPr lang="en-US" sz="1200" b="0" i="0" strike="sngStrike"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latin typeface="Arial Narrow" panose="020B0604020202020204" pitchFamily="34" charset="0"/>
                          <a:cs typeface="Arial Narrow" panose="020B0604020202020204" pitchFamily="34" charset="0"/>
                        </a:rPr>
                        <a:t>2</a:t>
                      </a:r>
                    </a:p>
                  </a:txBody>
                  <a:tcPr anchor="ctr"/>
                </a:tc>
                <a:extLst>
                  <a:ext uri="{0D108BD9-81ED-4DB2-BD59-A6C34878D82A}">
                    <a16:rowId xmlns:a16="http://schemas.microsoft.com/office/drawing/2014/main" val="3370624409"/>
                  </a:ext>
                </a:extLst>
              </a:tr>
              <a:tr h="329097">
                <a:tc>
                  <a:txBody>
                    <a:bodyPr/>
                    <a:lstStyle/>
                    <a:p>
                      <a:pPr algn="l" fontAlgn="b"/>
                      <a:r>
                        <a:rPr lang="en-US" sz="1200" b="0" i="0" u="none" strike="noStrike">
                          <a:solidFill>
                            <a:srgbClr val="000000"/>
                          </a:solidFill>
                          <a:effectLst/>
                          <a:latin typeface="Aptos Narrow" panose="020B0004020202020204" pitchFamily="34" charset="0"/>
                        </a:rPr>
                        <a:t>IEU-COMP-THERM-008</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Graphite Annular Core Assemblies with Spherical Fuel Elements Containing Coated UO2 Fuel Particles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5</a:t>
                      </a:r>
                    </a:p>
                  </a:txBody>
                  <a:tcPr anchor="ctr"/>
                </a:tc>
                <a:extLst>
                  <a:ext uri="{0D108BD9-81ED-4DB2-BD59-A6C34878D82A}">
                    <a16:rowId xmlns:a16="http://schemas.microsoft.com/office/drawing/2014/main" val="2045967789"/>
                  </a:ext>
                </a:extLst>
              </a:tr>
              <a:tr h="329097">
                <a:tc>
                  <a:txBody>
                    <a:bodyPr/>
                    <a:lstStyle/>
                    <a:p>
                      <a:pPr algn="l" fontAlgn="b"/>
                      <a:r>
                        <a:rPr lang="en-US" sz="1200" b="0" i="0" u="none" strike="noStrike">
                          <a:solidFill>
                            <a:srgbClr val="000000"/>
                          </a:solidFill>
                          <a:effectLst/>
                          <a:latin typeface="Aptos Narrow" panose="020B0004020202020204" pitchFamily="34" charset="0"/>
                        </a:rPr>
                        <a:t>IEU-COMP-THERM-010</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Evaluation of the Initial Critical Configuration of the HTR-10 Pebble-Bed Reactor</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2020870826"/>
                  </a:ext>
                </a:extLst>
              </a:tr>
              <a:tr h="337667">
                <a:tc>
                  <a:txBody>
                    <a:bodyPr/>
                    <a:lstStyle/>
                    <a:p>
                      <a:pPr algn="l" fontAlgn="b"/>
                      <a:r>
                        <a:rPr lang="en-US" sz="1200" b="0" i="0" u="none" strike="sngStrike">
                          <a:solidFill>
                            <a:srgbClr val="000000"/>
                          </a:solidFill>
                          <a:effectLst/>
                          <a:latin typeface="Aptos Narrow" panose="020B0004020202020204" pitchFamily="34" charset="0"/>
                        </a:rPr>
                        <a:t>IEU-COMP-THERM-013</a:t>
                      </a:r>
                    </a:p>
                  </a:txBody>
                  <a:tcPr marL="9525" marR="9525" marT="9525" marB="0" anchor="ctr"/>
                </a:tc>
                <a:tc>
                  <a:txBody>
                    <a:bodyPr/>
                    <a:lstStyle/>
                    <a:p>
                      <a:pPr algn="l" fontAlgn="b"/>
                      <a:r>
                        <a:rPr lang="en-US" sz="1200" b="0" i="0" u="none" strike="sngStrike" dirty="0">
                          <a:solidFill>
                            <a:srgbClr val="000000"/>
                          </a:solidFill>
                          <a:effectLst/>
                          <a:latin typeface="Aptos Narrow" panose="020B0004020202020204" pitchFamily="34" charset="0"/>
                        </a:rPr>
                        <a:t>Fresh-core Reload of the Neutron Radiography (NRAD) Reactor with Uranium(20)-Erbium-Zirconium-Hydride Fuel</a:t>
                      </a:r>
                    </a:p>
                  </a:txBody>
                  <a:tcPr marL="9525" marR="9525" marT="9525" marB="0" anchor="ctr"/>
                </a:tc>
                <a:tc>
                  <a:txBody>
                    <a:bodyPr/>
                    <a:lstStyle/>
                    <a:p>
                      <a:pPr algn="ctr"/>
                      <a:r>
                        <a:rPr lang="en-US" sz="1200" b="0" i="0" strike="sngStrike"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1193233863"/>
                  </a:ext>
                </a:extLst>
              </a:tr>
              <a:tr h="329097">
                <a:tc>
                  <a:txBody>
                    <a:bodyPr/>
                    <a:lstStyle/>
                    <a:p>
                      <a:pPr algn="l" fontAlgn="b"/>
                      <a:r>
                        <a:rPr lang="en-US" sz="1200" b="0" i="0" u="none" strike="sngStrike">
                          <a:solidFill>
                            <a:srgbClr val="FF0000"/>
                          </a:solidFill>
                          <a:effectLst/>
                          <a:latin typeface="Aptos Narrow" panose="020B0004020202020204" pitchFamily="34" charset="0"/>
                        </a:rPr>
                        <a:t>IEU-SOL-THERM-001</a:t>
                      </a:r>
                    </a:p>
                  </a:txBody>
                  <a:tcPr marL="9525" marR="9525" marT="9525" marB="0" anchor="ctr"/>
                </a:tc>
                <a:tc>
                  <a:txBody>
                    <a:bodyPr/>
                    <a:lstStyle/>
                    <a:p>
                      <a:pPr algn="l" fontAlgn="b"/>
                      <a:r>
                        <a:rPr lang="en-US" sz="1200" b="0" i="0" u="none" strike="sngStrike" dirty="0">
                          <a:solidFill>
                            <a:srgbClr val="FF0000"/>
                          </a:solidFill>
                          <a:effectLst/>
                          <a:latin typeface="Aptos Narrow" panose="020B0004020202020204" pitchFamily="34" charset="0"/>
                        </a:rPr>
                        <a:t>Graphite-Reflected Uranyl Sulphate (20.9% 235u) Solutions</a:t>
                      </a:r>
                    </a:p>
                  </a:txBody>
                  <a:tcPr marL="9525" marR="9525" marT="9525" marB="0"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solidFill>
                            <a:srgbClr val="FF0000"/>
                          </a:solidFill>
                          <a:latin typeface="Arial Narrow" panose="020B0604020202020204" pitchFamily="34" charset="0"/>
                          <a:cs typeface="Arial Narrow" panose="020B0604020202020204" pitchFamily="34" charset="0"/>
                        </a:rPr>
                        <a:t>4</a:t>
                      </a:r>
                    </a:p>
                  </a:txBody>
                  <a:tcPr anchor="ctr"/>
                </a:tc>
                <a:extLst>
                  <a:ext uri="{0D108BD9-81ED-4DB2-BD59-A6C34878D82A}">
                    <a16:rowId xmlns:a16="http://schemas.microsoft.com/office/drawing/2014/main" val="3382118729"/>
                  </a:ext>
                </a:extLst>
              </a:tr>
              <a:tr h="502215">
                <a:tc>
                  <a:txBody>
                    <a:bodyPr/>
                    <a:lstStyle/>
                    <a:p>
                      <a:pPr algn="l" fontAlgn="b"/>
                      <a:r>
                        <a:rPr lang="en-US" sz="1200" b="0" i="0" u="none" strike="noStrike">
                          <a:solidFill>
                            <a:srgbClr val="000000"/>
                          </a:solidFill>
                          <a:effectLst/>
                          <a:latin typeface="Aptos Narrow" panose="020B0004020202020204" pitchFamily="34" charset="0"/>
                        </a:rPr>
                        <a:t>LEU-COMP-THERM-060</a:t>
                      </a:r>
                    </a:p>
                  </a:txBody>
                  <a:tcPr marL="9525" marR="9525" marT="9525" marB="0" anchor="ctr"/>
                </a:tc>
                <a:tc>
                  <a:txBody>
                    <a:bodyPr/>
                    <a:lstStyle/>
                    <a:p>
                      <a:pPr algn="l" fontAlgn="b"/>
                      <a:r>
                        <a:rPr lang="en-US" sz="1200" b="0" i="0" u="none" strike="noStrike" dirty="0">
                          <a:solidFill>
                            <a:srgbClr val="000000"/>
                          </a:solidFill>
                          <a:effectLst/>
                          <a:latin typeface="Aptos Narrow" panose="020B0004020202020204" pitchFamily="34" charset="0"/>
                        </a:rPr>
                        <a:t>RBMK Graphite Reactor: Uniform Configurations of U(1.8, 2.0, or 2.4% 235U)O2 Fuel Assemblies, and Configurations of U(2.0% 235U)O2 Assemblies with Empty Channels, Water Columns, and Boron or Thorium Absorbers, with or without Water in Channels</a:t>
                      </a: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28</a:t>
                      </a:r>
                    </a:p>
                  </a:txBody>
                  <a:tcPr anchor="ctr"/>
                </a:tc>
                <a:extLst>
                  <a:ext uri="{0D108BD9-81ED-4DB2-BD59-A6C34878D82A}">
                    <a16:rowId xmlns:a16="http://schemas.microsoft.com/office/drawing/2014/main" val="1455522403"/>
                  </a:ext>
                </a:extLst>
              </a:tr>
              <a:tr h="329097">
                <a:tc>
                  <a:txBody>
                    <a:bodyPr/>
                    <a:lstStyle/>
                    <a:p>
                      <a:pPr algn="l" fontAlgn="b"/>
                      <a:r>
                        <a:rPr lang="en-US" sz="1200" b="0" i="0" u="none" strike="sngStrike" dirty="0">
                          <a:solidFill>
                            <a:srgbClr val="000000"/>
                          </a:solidFill>
                          <a:effectLst/>
                          <a:latin typeface="Aptos Narrow" panose="020B0004020202020204" pitchFamily="34" charset="0"/>
                        </a:rPr>
                        <a:t>LEU-MET-THERM-003</a:t>
                      </a:r>
                    </a:p>
                  </a:txBody>
                  <a:tcPr marL="9525" marR="9525" marT="9525" marB="0" anchor="ctr"/>
                </a:tc>
                <a:tc>
                  <a:txBody>
                    <a:bodyPr/>
                    <a:lstStyle/>
                    <a:p>
                      <a:pPr algn="l" fontAlgn="b"/>
                      <a:r>
                        <a:rPr lang="en-US" sz="1200" b="0" i="0" u="none" strike="sngStrike" dirty="0">
                          <a:solidFill>
                            <a:srgbClr val="000000"/>
                          </a:solidFill>
                          <a:effectLst/>
                          <a:latin typeface="Aptos Narrow" panose="020B0004020202020204" pitchFamily="34" charset="0"/>
                        </a:rPr>
                        <a:t>ZED-2 Reactor: Natural-Uranium Metal Fuel Assemblies in Heavy-water</a:t>
                      </a:r>
                    </a:p>
                  </a:txBody>
                  <a:tcPr marL="9525" marR="9525" marT="9525" marB="0" anchor="ctr"/>
                </a:tc>
                <a:tc>
                  <a:txBody>
                    <a:bodyPr/>
                    <a:lstStyle/>
                    <a:p>
                      <a:pPr algn="ctr"/>
                      <a:r>
                        <a:rPr lang="en-US" sz="1200" b="0" i="0" strike="sngStrike" dirty="0">
                          <a:latin typeface="Arial Narrow" panose="020B0604020202020204" pitchFamily="34" charset="0"/>
                          <a:cs typeface="Arial Narrow" panose="020B0604020202020204" pitchFamily="34" charset="0"/>
                        </a:rPr>
                        <a:t>Reflector</a:t>
                      </a:r>
                    </a:p>
                  </a:txBody>
                  <a:tcPr anchor="ctr"/>
                </a:tc>
                <a:tc>
                  <a:txBody>
                    <a:bodyPr/>
                    <a:lstStyle/>
                    <a:p>
                      <a:pPr algn="ctr"/>
                      <a:r>
                        <a:rPr lang="en-US" sz="1200" b="0" i="0" strike="sngStrike" dirty="0">
                          <a:latin typeface="Arial Narrow" panose="020B0604020202020204" pitchFamily="34" charset="0"/>
                          <a:cs typeface="Arial Narrow" panose="020B0604020202020204" pitchFamily="34" charset="0"/>
                        </a:rPr>
                        <a:t>3</a:t>
                      </a:r>
                    </a:p>
                  </a:txBody>
                  <a:tcPr anchor="ctr"/>
                </a:tc>
                <a:extLst>
                  <a:ext uri="{0D108BD9-81ED-4DB2-BD59-A6C34878D82A}">
                    <a16:rowId xmlns:a16="http://schemas.microsoft.com/office/drawing/2014/main" val="2983789365"/>
                  </a:ext>
                </a:extLst>
              </a:tr>
              <a:tr h="329097">
                <a:tc>
                  <a:txBody>
                    <a:bodyPr/>
                    <a:lstStyle/>
                    <a:p>
                      <a:pPr algn="l" fontAlgn="b"/>
                      <a:r>
                        <a:rPr lang="en-US" sz="1200" b="0" dirty="0">
                          <a:latin typeface="Aptos Narrow" panose="020B0004020202020204" pitchFamily="34" charset="0"/>
                        </a:rPr>
                        <a:t>FUND-ORELA-ACC-GRAPH-PNSDT-001</a:t>
                      </a:r>
                      <a:endParaRPr lang="en-US"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dirty="0">
                          <a:latin typeface="Aptos Narrow" panose="020B0004020202020204" pitchFamily="34" charset="0"/>
                        </a:rPr>
                        <a:t>Benchmark of Neutron Thermalization in Graphite using the Slowing-Down-Time ORELA Experiment</a:t>
                      </a:r>
                    </a:p>
                    <a:p>
                      <a:pPr algn="l" fontAlgn="b"/>
                      <a:endParaRPr lang="en-US" sz="12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r>
                        <a:rPr lang="en-US" sz="1200" b="0" i="0" dirty="0">
                          <a:latin typeface="Arial Narrow" panose="020B0604020202020204" pitchFamily="34" charset="0"/>
                          <a:cs typeface="Arial Narrow" panose="020B0604020202020204" pitchFamily="34" charset="0"/>
                        </a:rPr>
                        <a:t>Test Sample</a:t>
                      </a:r>
                    </a:p>
                  </a:txBody>
                  <a:tcPr anchor="ctr"/>
                </a:tc>
                <a:tc>
                  <a:txBody>
                    <a:bodyPr/>
                    <a:lstStyle/>
                    <a:p>
                      <a:pPr algn="ctr"/>
                      <a:r>
                        <a:rPr lang="en-US" sz="12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2341140196"/>
                  </a:ext>
                </a:extLst>
              </a:tr>
            </a:tbl>
          </a:graphicData>
        </a:graphic>
      </p:graphicFrame>
    </p:spTree>
    <p:extLst>
      <p:ext uri="{BB962C8B-B14F-4D97-AF65-F5344CB8AC3E}">
        <p14:creationId xmlns:p14="http://schemas.microsoft.com/office/powerpoint/2010/main" val="1713188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FDAA-DBA4-1F29-B5C9-5F4DDC803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9D410-BBB2-7608-D9B9-9CB2FF8E9B2A}"/>
              </a:ext>
            </a:extLst>
          </p:cNvPr>
          <p:cNvSpPr>
            <a:spLocks noGrp="1"/>
          </p:cNvSpPr>
          <p:nvPr>
            <p:ph type="title"/>
          </p:nvPr>
        </p:nvSpPr>
        <p:spPr>
          <a:xfrm>
            <a:off x="509154" y="271817"/>
            <a:ext cx="10972800" cy="1005840"/>
          </a:xfrm>
        </p:spPr>
        <p:txBody>
          <a:bodyPr/>
          <a:lstStyle/>
          <a:p>
            <a:r>
              <a:rPr lang="en-US" dirty="0"/>
              <a:t>…So What Does that Leave Us With?</a:t>
            </a:r>
          </a:p>
        </p:txBody>
      </p:sp>
      <p:graphicFrame>
        <p:nvGraphicFramePr>
          <p:cNvPr id="3" name="Table 2">
            <a:extLst>
              <a:ext uri="{FF2B5EF4-FFF2-40B4-BE49-F238E27FC236}">
                <a16:creationId xmlns:a16="http://schemas.microsoft.com/office/drawing/2014/main" id="{317784FB-6CE4-0A20-DFBF-4B48034123B1}"/>
              </a:ext>
            </a:extLst>
          </p:cNvPr>
          <p:cNvGraphicFramePr>
            <a:graphicFrameLocks noGrp="1"/>
          </p:cNvGraphicFramePr>
          <p:nvPr>
            <p:extLst>
              <p:ext uri="{D42A27DB-BD31-4B8C-83A1-F6EECF244321}">
                <p14:modId xmlns:p14="http://schemas.microsoft.com/office/powerpoint/2010/main" val="1984080891"/>
              </p:ext>
            </p:extLst>
          </p:nvPr>
        </p:nvGraphicFramePr>
        <p:xfrm>
          <a:off x="427759" y="1578993"/>
          <a:ext cx="11336482" cy="4316730"/>
        </p:xfrm>
        <a:graphic>
          <a:graphicData uri="http://schemas.openxmlformats.org/drawingml/2006/table">
            <a:tbl>
              <a:tblPr firstRow="1" bandRow="1">
                <a:tableStyleId>{5C22544A-7EE6-4342-B048-85BDC9FD1C3A}</a:tableStyleId>
              </a:tblPr>
              <a:tblGrid>
                <a:gridCol w="2265219">
                  <a:extLst>
                    <a:ext uri="{9D8B030D-6E8A-4147-A177-3AD203B41FA5}">
                      <a16:colId xmlns:a16="http://schemas.microsoft.com/office/drawing/2014/main" val="3287457938"/>
                    </a:ext>
                  </a:extLst>
                </a:gridCol>
                <a:gridCol w="6192982">
                  <a:extLst>
                    <a:ext uri="{9D8B030D-6E8A-4147-A177-3AD203B41FA5}">
                      <a16:colId xmlns:a16="http://schemas.microsoft.com/office/drawing/2014/main" val="831128377"/>
                    </a:ext>
                  </a:extLst>
                </a:gridCol>
                <a:gridCol w="1527464">
                  <a:extLst>
                    <a:ext uri="{9D8B030D-6E8A-4147-A177-3AD203B41FA5}">
                      <a16:colId xmlns:a16="http://schemas.microsoft.com/office/drawing/2014/main" val="2883001566"/>
                    </a:ext>
                  </a:extLst>
                </a:gridCol>
                <a:gridCol w="1350817">
                  <a:extLst>
                    <a:ext uri="{9D8B030D-6E8A-4147-A177-3AD203B41FA5}">
                      <a16:colId xmlns:a16="http://schemas.microsoft.com/office/drawing/2014/main" val="2628162966"/>
                    </a:ext>
                  </a:extLst>
                </a:gridCol>
              </a:tblGrid>
              <a:tr h="329097">
                <a:tc>
                  <a:txBody>
                    <a:bodyPr/>
                    <a:lstStyle/>
                    <a:p>
                      <a:r>
                        <a:rPr lang="en-US" dirty="0"/>
                        <a:t>ICSBEP Identifier</a:t>
                      </a:r>
                    </a:p>
                  </a:txBody>
                  <a:tcPr anchor="ctr"/>
                </a:tc>
                <a:tc>
                  <a:txBody>
                    <a:bodyPr/>
                    <a:lstStyle/>
                    <a:p>
                      <a:r>
                        <a:rPr lang="en-US" dirty="0"/>
                        <a:t>Title</a:t>
                      </a:r>
                    </a:p>
                  </a:txBody>
                  <a:tcPr anchor="ctr"/>
                </a:tc>
                <a:tc>
                  <a:txBody>
                    <a:bodyPr/>
                    <a:lstStyle/>
                    <a:p>
                      <a:pPr algn="ctr"/>
                      <a:r>
                        <a:rPr lang="en-US" dirty="0"/>
                        <a:t>Graphite Info</a:t>
                      </a:r>
                    </a:p>
                  </a:txBody>
                  <a:tcPr anchor="ctr"/>
                </a:tc>
                <a:tc>
                  <a:txBody>
                    <a:bodyPr/>
                    <a:lstStyle/>
                    <a:p>
                      <a:pPr algn="ctr"/>
                      <a:r>
                        <a:rPr lang="en-US" dirty="0"/>
                        <a:t># of Cases</a:t>
                      </a:r>
                    </a:p>
                  </a:txBody>
                  <a:tcPr anchor="ctr"/>
                </a:tc>
                <a:extLst>
                  <a:ext uri="{0D108BD9-81ED-4DB2-BD59-A6C34878D82A}">
                    <a16:rowId xmlns:a16="http://schemas.microsoft.com/office/drawing/2014/main" val="1133951528"/>
                  </a:ext>
                </a:extLst>
              </a:tr>
              <a:tr h="148720">
                <a:tc>
                  <a:txBody>
                    <a:bodyPr/>
                    <a:lstStyle/>
                    <a:p>
                      <a:pPr algn="l" fontAlgn="b"/>
                      <a:r>
                        <a:rPr lang="en-US" sz="1800" b="0" i="0" u="none" strike="noStrike" dirty="0">
                          <a:solidFill>
                            <a:srgbClr val="000000"/>
                          </a:solidFill>
                          <a:effectLst/>
                          <a:latin typeface="Aptos Narrow" panose="020B0004020202020204" pitchFamily="34" charset="0"/>
                        </a:rPr>
                        <a:t>HEU-COMP-THERM-002</a:t>
                      </a:r>
                    </a:p>
                  </a:txBody>
                  <a:tcPr marL="9525" marR="9525" marT="9525" marB="0" anchor="ctr"/>
                </a:tc>
                <a:tc>
                  <a:txBody>
                    <a:bodyPr/>
                    <a:lstStyle/>
                    <a:p>
                      <a:pPr algn="l" fontAlgn="b"/>
                      <a:r>
                        <a:rPr lang="en-US" sz="1800" b="0" i="0" u="none" strike="noStrike" dirty="0">
                          <a:solidFill>
                            <a:srgbClr val="000000"/>
                          </a:solidFill>
                          <a:effectLst/>
                          <a:latin typeface="Aptos Narrow" panose="020B0004020202020204" pitchFamily="34" charset="0"/>
                        </a:rPr>
                        <a:t>Graphite and Water Moderated NRX-A3 and NRX-A4 assemblies</a:t>
                      </a:r>
                    </a:p>
                  </a:txBody>
                  <a:tcPr marL="9525" marR="9525" marT="9525" marB="0" anchor="ctr"/>
                </a:tc>
                <a:tc>
                  <a:txBody>
                    <a:bodyPr/>
                    <a:lstStyle/>
                    <a:p>
                      <a:pPr algn="ctr"/>
                      <a:r>
                        <a:rPr lang="en-US" sz="1800" b="0" i="0" dirty="0">
                          <a:latin typeface="Arial Narrow" panose="020B0604020202020204" pitchFamily="34" charset="0"/>
                          <a:cs typeface="Arial Narrow" panose="020B0604020202020204" pitchFamily="34" charset="0"/>
                        </a:rPr>
                        <a:t>Fuel Matrix</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25</a:t>
                      </a:r>
                    </a:p>
                  </a:txBody>
                  <a:tcPr anchor="ctr"/>
                </a:tc>
                <a:extLst>
                  <a:ext uri="{0D108BD9-81ED-4DB2-BD59-A6C34878D82A}">
                    <a16:rowId xmlns:a16="http://schemas.microsoft.com/office/drawing/2014/main" val="3936646198"/>
                  </a:ext>
                </a:extLst>
              </a:tr>
              <a:tr h="329097">
                <a:tc>
                  <a:txBody>
                    <a:bodyPr/>
                    <a:lstStyle/>
                    <a:p>
                      <a:pPr algn="l" fontAlgn="b"/>
                      <a:r>
                        <a:rPr lang="en-US" sz="1800" b="0" i="0" u="none" strike="noStrike">
                          <a:solidFill>
                            <a:srgbClr val="000000"/>
                          </a:solidFill>
                          <a:effectLst/>
                          <a:latin typeface="Aptos Narrow" panose="020B0004020202020204" pitchFamily="34" charset="0"/>
                        </a:rPr>
                        <a:t>HEU-COMP-THERM-016</a:t>
                      </a:r>
                    </a:p>
                  </a:txBody>
                  <a:tcPr marL="9525" marR="9525" marT="9525" marB="0" anchor="ctr"/>
                </a:tc>
                <a:tc>
                  <a:txBody>
                    <a:bodyPr/>
                    <a:lstStyle/>
                    <a:p>
                      <a:pPr algn="l" fontAlgn="b"/>
                      <a:r>
                        <a:rPr lang="en-US" sz="1800" b="0" i="0" u="none" strike="noStrike" dirty="0">
                          <a:solidFill>
                            <a:srgbClr val="000000"/>
                          </a:solidFill>
                          <a:effectLst/>
                          <a:latin typeface="Aptos Narrow" panose="020B0004020202020204" pitchFamily="34" charset="0"/>
                        </a:rPr>
                        <a:t>IGR Reactor – Uranium-Graphite Blocks Reflected by Graphite</a:t>
                      </a:r>
                    </a:p>
                  </a:txBody>
                  <a:tcPr marL="9525" marR="9525" marT="9525" marB="0" anchor="ctr"/>
                </a:tc>
                <a:tc>
                  <a:txBody>
                    <a:bodyPr/>
                    <a:lstStyle/>
                    <a:p>
                      <a:pPr algn="ctr"/>
                      <a:r>
                        <a:rPr lang="en-US" sz="18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6</a:t>
                      </a:r>
                    </a:p>
                  </a:txBody>
                  <a:tcPr anchor="ctr"/>
                </a:tc>
                <a:extLst>
                  <a:ext uri="{0D108BD9-81ED-4DB2-BD59-A6C34878D82A}">
                    <a16:rowId xmlns:a16="http://schemas.microsoft.com/office/drawing/2014/main" val="3626908007"/>
                  </a:ext>
                </a:extLst>
              </a:tr>
              <a:tr h="329097">
                <a:tc>
                  <a:txBody>
                    <a:bodyPr/>
                    <a:lstStyle/>
                    <a:p>
                      <a:pPr algn="l" fontAlgn="b"/>
                      <a:r>
                        <a:rPr lang="en-US" sz="1800" b="0" i="0" u="none" strike="noStrike">
                          <a:solidFill>
                            <a:srgbClr val="000000"/>
                          </a:solidFill>
                          <a:effectLst/>
                          <a:latin typeface="Aptos Narrow" panose="020B0004020202020204" pitchFamily="34" charset="0"/>
                        </a:rPr>
                        <a:t>IEU-COMP-THERM-008</a:t>
                      </a:r>
                    </a:p>
                  </a:txBody>
                  <a:tcPr marL="9525" marR="9525" marT="9525" marB="0" anchor="ctr"/>
                </a:tc>
                <a:tc>
                  <a:txBody>
                    <a:bodyPr/>
                    <a:lstStyle/>
                    <a:p>
                      <a:pPr algn="l" fontAlgn="b"/>
                      <a:r>
                        <a:rPr lang="en-US" sz="1800" b="0" i="0" u="none" strike="noStrike" dirty="0">
                          <a:solidFill>
                            <a:srgbClr val="000000"/>
                          </a:solidFill>
                          <a:effectLst/>
                          <a:latin typeface="Aptos Narrow" panose="020B0004020202020204" pitchFamily="34" charset="0"/>
                        </a:rPr>
                        <a:t>Graphite Annular Core Assemblies with Spherical Fuel Elements Containing Coated UO2 Fuel Particles</a:t>
                      </a:r>
                    </a:p>
                  </a:txBody>
                  <a:tcPr marL="9525" marR="9525" marT="9525" marB="0" anchor="ctr"/>
                </a:tc>
                <a:tc>
                  <a:txBody>
                    <a:bodyPr/>
                    <a:lstStyle/>
                    <a:p>
                      <a:pPr algn="ctr"/>
                      <a:r>
                        <a:rPr lang="en-US" sz="18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5</a:t>
                      </a:r>
                    </a:p>
                  </a:txBody>
                  <a:tcPr anchor="ctr"/>
                </a:tc>
                <a:extLst>
                  <a:ext uri="{0D108BD9-81ED-4DB2-BD59-A6C34878D82A}">
                    <a16:rowId xmlns:a16="http://schemas.microsoft.com/office/drawing/2014/main" val="2045967789"/>
                  </a:ext>
                </a:extLst>
              </a:tr>
              <a:tr h="329097">
                <a:tc>
                  <a:txBody>
                    <a:bodyPr/>
                    <a:lstStyle/>
                    <a:p>
                      <a:pPr algn="l" fontAlgn="b"/>
                      <a:r>
                        <a:rPr lang="en-US" sz="1800" b="0" i="0" u="none" strike="noStrike">
                          <a:solidFill>
                            <a:srgbClr val="000000"/>
                          </a:solidFill>
                          <a:effectLst/>
                          <a:latin typeface="Aptos Narrow" panose="020B0004020202020204" pitchFamily="34" charset="0"/>
                        </a:rPr>
                        <a:t>IEU-COMP-THERM-010</a:t>
                      </a:r>
                    </a:p>
                  </a:txBody>
                  <a:tcPr marL="9525" marR="9525" marT="9525" marB="0" anchor="ctr"/>
                </a:tc>
                <a:tc>
                  <a:txBody>
                    <a:bodyPr/>
                    <a:lstStyle/>
                    <a:p>
                      <a:pPr algn="l" fontAlgn="b"/>
                      <a:r>
                        <a:rPr lang="en-US" sz="1800" b="0" i="0" u="none" strike="noStrike" dirty="0">
                          <a:solidFill>
                            <a:srgbClr val="000000"/>
                          </a:solidFill>
                          <a:effectLst/>
                          <a:latin typeface="Aptos Narrow" panose="020B0004020202020204" pitchFamily="34" charset="0"/>
                        </a:rPr>
                        <a:t>Evaluation of the Initial Critical Configuration of the HTR-10 Pebble-Bed Reactor</a:t>
                      </a: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latin typeface="Arial Narrow" panose="020B0604020202020204" pitchFamily="34" charset="0"/>
                          <a:cs typeface="Arial Narrow" panose="020B0604020202020204" pitchFamily="34" charset="0"/>
                        </a:rPr>
                        <a:t>Fuel Matrix, Reflector</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2020870826"/>
                  </a:ext>
                </a:extLst>
              </a:tr>
              <a:tr h="502215">
                <a:tc>
                  <a:txBody>
                    <a:bodyPr/>
                    <a:lstStyle/>
                    <a:p>
                      <a:pPr algn="l" fontAlgn="b"/>
                      <a:r>
                        <a:rPr lang="en-US" sz="1800" b="0" i="0" u="none" strike="noStrike">
                          <a:solidFill>
                            <a:srgbClr val="000000"/>
                          </a:solidFill>
                          <a:effectLst/>
                          <a:latin typeface="Aptos Narrow" panose="020B0004020202020204" pitchFamily="34" charset="0"/>
                        </a:rPr>
                        <a:t>LEU-COMP-THERM-060</a:t>
                      </a:r>
                    </a:p>
                  </a:txBody>
                  <a:tcPr marL="9525" marR="9525" marT="9525" marB="0" anchor="ctr"/>
                </a:tc>
                <a:tc>
                  <a:txBody>
                    <a:bodyPr/>
                    <a:lstStyle/>
                    <a:p>
                      <a:pPr algn="l" fontAlgn="b"/>
                      <a:r>
                        <a:rPr lang="en-US" sz="1800" b="0" i="0" u="none" strike="noStrike" dirty="0">
                          <a:solidFill>
                            <a:srgbClr val="000000"/>
                          </a:solidFill>
                          <a:effectLst/>
                          <a:latin typeface="Aptos Narrow" panose="020B0004020202020204" pitchFamily="34" charset="0"/>
                        </a:rPr>
                        <a:t>RBMK Graphite Reactor: Uniform Configurations of U(1.8, 2.0, or 2.4% 235U)O2 Fuel Assemblies, and Configurations of U(2.0% 235U)O2 Assemblies with Empty Channels, Water Columns, and Boron or Thorium Absorbers, with or without Water in Channels</a:t>
                      </a:r>
                    </a:p>
                  </a:txBody>
                  <a:tcPr marL="9525" marR="9525" marT="9525" marB="0" anchor="ctr"/>
                </a:tc>
                <a:tc>
                  <a:txBody>
                    <a:bodyPr/>
                    <a:lstStyle/>
                    <a:p>
                      <a:pPr algn="ctr"/>
                      <a:r>
                        <a:rPr lang="en-US" sz="1800" b="0" i="0" dirty="0">
                          <a:latin typeface="Arial Narrow" panose="020B0604020202020204" pitchFamily="34" charset="0"/>
                          <a:cs typeface="Arial Narrow" panose="020B0604020202020204" pitchFamily="34" charset="0"/>
                        </a:rPr>
                        <a:t>Moderator, Reflector</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28</a:t>
                      </a:r>
                    </a:p>
                  </a:txBody>
                  <a:tcPr anchor="ctr"/>
                </a:tc>
                <a:extLst>
                  <a:ext uri="{0D108BD9-81ED-4DB2-BD59-A6C34878D82A}">
                    <a16:rowId xmlns:a16="http://schemas.microsoft.com/office/drawing/2014/main" val="1455522403"/>
                  </a:ext>
                </a:extLst>
              </a:tr>
              <a:tr h="329097">
                <a:tc>
                  <a:txBody>
                    <a:bodyPr/>
                    <a:lstStyle/>
                    <a:p>
                      <a:pPr algn="l" fontAlgn="b"/>
                      <a:r>
                        <a:rPr lang="en-US" sz="1800" b="0" dirty="0">
                          <a:latin typeface="Aptos Narrow" panose="020B0004020202020204" pitchFamily="34" charset="0"/>
                        </a:rPr>
                        <a:t>FUND-ORELA-ACC-GRAPH-PNSDT-001</a:t>
                      </a:r>
                      <a:endParaRPr lang="en-US" sz="18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0" dirty="0">
                          <a:latin typeface="Aptos Narrow" panose="020B0004020202020204" pitchFamily="34" charset="0"/>
                        </a:rPr>
                        <a:t>Benchmark of Neutron Thermalization in Graphite using the Slowing-Down-Time ORELA Experiment</a:t>
                      </a:r>
                      <a:endParaRPr lang="en-US" sz="18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r>
                        <a:rPr lang="en-US" sz="1800" b="0" i="0" dirty="0">
                          <a:latin typeface="Arial Narrow" panose="020B0604020202020204" pitchFamily="34" charset="0"/>
                          <a:cs typeface="Arial Narrow" panose="020B0604020202020204" pitchFamily="34" charset="0"/>
                        </a:rPr>
                        <a:t>Test Sample</a:t>
                      </a:r>
                    </a:p>
                  </a:txBody>
                  <a:tcPr anchor="ctr"/>
                </a:tc>
                <a:tc>
                  <a:txBody>
                    <a:bodyPr/>
                    <a:lstStyle/>
                    <a:p>
                      <a:pPr algn="ctr"/>
                      <a:r>
                        <a:rPr lang="en-US" sz="1800" b="0" i="0" dirty="0">
                          <a:latin typeface="Arial Narrow" panose="020B0604020202020204" pitchFamily="34" charset="0"/>
                          <a:cs typeface="Arial Narrow" panose="020B0604020202020204" pitchFamily="34" charset="0"/>
                        </a:rPr>
                        <a:t>1</a:t>
                      </a:r>
                    </a:p>
                  </a:txBody>
                  <a:tcPr anchor="ctr"/>
                </a:tc>
                <a:extLst>
                  <a:ext uri="{0D108BD9-81ED-4DB2-BD59-A6C34878D82A}">
                    <a16:rowId xmlns:a16="http://schemas.microsoft.com/office/drawing/2014/main" val="2341140196"/>
                  </a:ext>
                </a:extLst>
              </a:tr>
            </a:tbl>
          </a:graphicData>
        </a:graphic>
      </p:graphicFrame>
    </p:spTree>
    <p:extLst>
      <p:ext uri="{BB962C8B-B14F-4D97-AF65-F5344CB8AC3E}">
        <p14:creationId xmlns:p14="http://schemas.microsoft.com/office/powerpoint/2010/main" val="1719376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7F86-1FCD-5E73-72F2-DA6F4ED01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C54C8-2669-C080-8746-E56F9B26B85C}"/>
              </a:ext>
            </a:extLst>
          </p:cNvPr>
          <p:cNvSpPr>
            <a:spLocks noGrp="1"/>
          </p:cNvSpPr>
          <p:nvPr>
            <p:ph type="title"/>
          </p:nvPr>
        </p:nvSpPr>
        <p:spPr/>
        <p:txBody>
          <a:bodyPr/>
          <a:lstStyle/>
          <a:p>
            <a:r>
              <a:rPr lang="en-US" dirty="0"/>
              <a:t>HEU-COMP-THERM-002, NRX-A3 and -A4 Assemblies with Water</a:t>
            </a:r>
          </a:p>
        </p:txBody>
      </p:sp>
      <p:sp>
        <p:nvSpPr>
          <p:cNvPr id="6" name="Content Placeholder 2">
            <a:extLst>
              <a:ext uri="{FF2B5EF4-FFF2-40B4-BE49-F238E27FC236}">
                <a16:creationId xmlns:a16="http://schemas.microsoft.com/office/drawing/2014/main" id="{06C7223A-CBEF-1431-CCD4-0B46533FC4ED}"/>
              </a:ext>
            </a:extLst>
          </p:cNvPr>
          <p:cNvSpPr txBox="1">
            <a:spLocks/>
          </p:cNvSpPr>
          <p:nvPr/>
        </p:nvSpPr>
        <p:spPr>
          <a:xfrm>
            <a:off x="381000" y="1357270"/>
            <a:ext cx="6580909" cy="4906889"/>
          </a:xfrm>
          <a:prstGeom prst="rect">
            <a:avLst/>
          </a:prstGeom>
        </p:spPr>
        <p:txBody>
          <a:bodyPr>
            <a:normAutofit fontScale="925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Evaluation completed in 1998 by INL, review by LANL</a:t>
            </a:r>
          </a:p>
          <a:p>
            <a:pPr lvl="1"/>
            <a:r>
              <a:rPr lang="en-US" dirty="0"/>
              <a:t>Experiments conducted at ORNL from 1965-1966</a:t>
            </a:r>
          </a:p>
          <a:p>
            <a:pPr lvl="1"/>
            <a:r>
              <a:rPr lang="en-US" dirty="0"/>
              <a:t>Dispersion of pyrolytic-graphite coated uranium dicarbide spherical beads in a graphite matrix</a:t>
            </a:r>
          </a:p>
          <a:p>
            <a:r>
              <a:rPr lang="en-US" dirty="0"/>
              <a:t>22 total configurations, all at 20 °C</a:t>
            </a:r>
          </a:p>
          <a:p>
            <a:pPr lvl="1"/>
            <a:r>
              <a:rPr lang="en-US" dirty="0"/>
              <a:t>Square-pitched lattices without internal moderation</a:t>
            </a:r>
          </a:p>
          <a:p>
            <a:pPr lvl="1"/>
            <a:r>
              <a:rPr lang="en-US" dirty="0"/>
              <a:t>Triangular-pitched lattices without internal moderation</a:t>
            </a:r>
          </a:p>
          <a:p>
            <a:pPr lvl="1"/>
            <a:r>
              <a:rPr lang="en-US" dirty="0"/>
              <a:t>Triangular-pitched lattices with internal moderation</a:t>
            </a:r>
          </a:p>
          <a:p>
            <a:r>
              <a:rPr lang="en-US" dirty="0"/>
              <a:t>Unfortunately, the benchmark uncertainties are quite high- ranging from 430-850 </a:t>
            </a:r>
            <a:r>
              <a:rPr lang="en-US" dirty="0" err="1"/>
              <a:t>pcm</a:t>
            </a:r>
            <a:endParaRPr lang="en-US" dirty="0"/>
          </a:p>
          <a:p>
            <a:r>
              <a:rPr lang="en-US" dirty="0"/>
              <a:t>Calculated graphite TSL sensitivities were maximally 316 </a:t>
            </a:r>
            <a:r>
              <a:rPr lang="en-US" dirty="0" err="1"/>
              <a:t>pcm</a:t>
            </a:r>
            <a:r>
              <a:rPr lang="en-US" dirty="0"/>
              <a:t> (case 8), so these benchmarks are NOT recommended for graphite TSL validation</a:t>
            </a:r>
          </a:p>
          <a:p>
            <a:endParaRPr lang="en-US" dirty="0"/>
          </a:p>
        </p:txBody>
      </p:sp>
      <p:pic>
        <p:nvPicPr>
          <p:cNvPr id="8" name="Picture 7">
            <a:extLst>
              <a:ext uri="{FF2B5EF4-FFF2-40B4-BE49-F238E27FC236}">
                <a16:creationId xmlns:a16="http://schemas.microsoft.com/office/drawing/2014/main" id="{8F0EBC8D-58AF-FF76-C5A3-71BF5A2A35BD}"/>
              </a:ext>
            </a:extLst>
          </p:cNvPr>
          <p:cNvPicPr>
            <a:picLocks noChangeAspect="1"/>
          </p:cNvPicPr>
          <p:nvPr/>
        </p:nvPicPr>
        <p:blipFill>
          <a:blip r:embed="rId2"/>
          <a:stretch>
            <a:fillRect/>
          </a:stretch>
        </p:blipFill>
        <p:spPr>
          <a:xfrm>
            <a:off x="7791058" y="1045543"/>
            <a:ext cx="3791342" cy="2906001"/>
          </a:xfrm>
          <a:prstGeom prst="rect">
            <a:avLst/>
          </a:prstGeom>
        </p:spPr>
      </p:pic>
      <p:pic>
        <p:nvPicPr>
          <p:cNvPr id="7" name="Picture 6">
            <a:extLst>
              <a:ext uri="{FF2B5EF4-FFF2-40B4-BE49-F238E27FC236}">
                <a16:creationId xmlns:a16="http://schemas.microsoft.com/office/drawing/2014/main" id="{FF6EA572-4999-D3F1-E42B-82573B3590D9}"/>
              </a:ext>
            </a:extLst>
          </p:cNvPr>
          <p:cNvPicPr>
            <a:picLocks noChangeAspect="1"/>
          </p:cNvPicPr>
          <p:nvPr/>
        </p:nvPicPr>
        <p:blipFill>
          <a:blip r:embed="rId3"/>
          <a:stretch>
            <a:fillRect/>
          </a:stretch>
        </p:blipFill>
        <p:spPr>
          <a:xfrm>
            <a:off x="7316225" y="4076467"/>
            <a:ext cx="2191457" cy="2187692"/>
          </a:xfrm>
          <a:prstGeom prst="rect">
            <a:avLst/>
          </a:prstGeom>
        </p:spPr>
      </p:pic>
      <p:pic>
        <p:nvPicPr>
          <p:cNvPr id="10" name="Picture 9">
            <a:extLst>
              <a:ext uri="{FF2B5EF4-FFF2-40B4-BE49-F238E27FC236}">
                <a16:creationId xmlns:a16="http://schemas.microsoft.com/office/drawing/2014/main" id="{B6C55158-63B0-B05E-D26C-D815F438482A}"/>
              </a:ext>
            </a:extLst>
          </p:cNvPr>
          <p:cNvPicPr>
            <a:picLocks noChangeAspect="1"/>
          </p:cNvPicPr>
          <p:nvPr/>
        </p:nvPicPr>
        <p:blipFill>
          <a:blip r:embed="rId4"/>
          <a:stretch>
            <a:fillRect/>
          </a:stretch>
        </p:blipFill>
        <p:spPr>
          <a:xfrm>
            <a:off x="9861998" y="4076467"/>
            <a:ext cx="2100062" cy="2317659"/>
          </a:xfrm>
          <a:prstGeom prst="rect">
            <a:avLst/>
          </a:prstGeom>
        </p:spPr>
      </p:pic>
    </p:spTree>
    <p:extLst>
      <p:ext uri="{BB962C8B-B14F-4D97-AF65-F5344CB8AC3E}">
        <p14:creationId xmlns:p14="http://schemas.microsoft.com/office/powerpoint/2010/main" val="127393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4019-E027-5CD0-4E1C-8A8940D1489C}"/>
              </a:ext>
            </a:extLst>
          </p:cNvPr>
          <p:cNvSpPr>
            <a:spLocks noGrp="1"/>
          </p:cNvSpPr>
          <p:nvPr>
            <p:ph type="title"/>
          </p:nvPr>
        </p:nvSpPr>
        <p:spPr/>
        <p:txBody>
          <a:bodyPr/>
          <a:lstStyle/>
          <a:p>
            <a:r>
              <a:rPr lang="en-US" dirty="0"/>
              <a:t>HEU-COMP-THERM-016, IGR Reactor</a:t>
            </a:r>
          </a:p>
        </p:txBody>
      </p:sp>
      <p:sp>
        <p:nvSpPr>
          <p:cNvPr id="3" name="Content Placeholder 2">
            <a:extLst>
              <a:ext uri="{FF2B5EF4-FFF2-40B4-BE49-F238E27FC236}">
                <a16:creationId xmlns:a16="http://schemas.microsoft.com/office/drawing/2014/main" id="{C2FAAA52-FA2F-C5D7-4795-34DC22B50B1A}"/>
              </a:ext>
            </a:extLst>
          </p:cNvPr>
          <p:cNvSpPr txBox="1">
            <a:spLocks/>
          </p:cNvSpPr>
          <p:nvPr/>
        </p:nvSpPr>
        <p:spPr>
          <a:xfrm>
            <a:off x="381000" y="1357270"/>
            <a:ext cx="6580909" cy="5033139"/>
          </a:xfrm>
          <a:prstGeom prst="rect">
            <a:avLst/>
          </a:prstGeom>
        </p:spPr>
        <p:txBody>
          <a:bodyPr>
            <a:normAutofit fontScale="85000"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Evaluation completed in 2001 by Kazakhstan researchers and Kurchatov Institute, review by INL</a:t>
            </a:r>
          </a:p>
          <a:p>
            <a:pPr lvl="1"/>
            <a:r>
              <a:rPr lang="en-US" dirty="0"/>
              <a:t>Experiments conducted at Semipalatinsk Nuclear Test Site from 1970-1992</a:t>
            </a:r>
          </a:p>
          <a:p>
            <a:pPr lvl="1"/>
            <a:r>
              <a:rPr lang="en-US" dirty="0"/>
              <a:t>Uranium-impregnated graphite blocks (from soaking in uranyl nitrate solution) reflected by graphite with control rods</a:t>
            </a:r>
          </a:p>
          <a:p>
            <a:r>
              <a:rPr lang="en-US" dirty="0"/>
              <a:t>6 configurations varied by temperature</a:t>
            </a:r>
          </a:p>
          <a:p>
            <a:endParaRPr lang="en-US" dirty="0"/>
          </a:p>
          <a:p>
            <a:r>
              <a:rPr lang="en-US" dirty="0"/>
              <a:t>Benchmark uncertainties are quite high- 1.1%- owing mainly to uncertainties in U235 mass and distribution, light burn-up on the fuel, and B impurity in graphite</a:t>
            </a:r>
          </a:p>
          <a:p>
            <a:r>
              <a:rPr lang="en-US" dirty="0"/>
              <a:t>Calculated graphite TSL sensitivities for room temperature case were very high- 2.094%!  Could still provide some useful information for for graphite TSL validation, especially at higher temperatures</a:t>
            </a:r>
          </a:p>
        </p:txBody>
      </p:sp>
      <p:pic>
        <p:nvPicPr>
          <p:cNvPr id="5" name="Picture 4">
            <a:extLst>
              <a:ext uri="{FF2B5EF4-FFF2-40B4-BE49-F238E27FC236}">
                <a16:creationId xmlns:a16="http://schemas.microsoft.com/office/drawing/2014/main" id="{38B95FBE-0D37-0E32-D416-DBD1D9B745A3}"/>
              </a:ext>
            </a:extLst>
          </p:cNvPr>
          <p:cNvPicPr>
            <a:picLocks noChangeAspect="1"/>
          </p:cNvPicPr>
          <p:nvPr/>
        </p:nvPicPr>
        <p:blipFill>
          <a:blip r:embed="rId2"/>
          <a:stretch>
            <a:fillRect/>
          </a:stretch>
        </p:blipFill>
        <p:spPr>
          <a:xfrm>
            <a:off x="7517996" y="1706555"/>
            <a:ext cx="4439775" cy="4208318"/>
          </a:xfrm>
          <a:prstGeom prst="rect">
            <a:avLst/>
          </a:prstGeom>
        </p:spPr>
      </p:pic>
      <p:pic>
        <p:nvPicPr>
          <p:cNvPr id="7" name="Picture 6">
            <a:extLst>
              <a:ext uri="{FF2B5EF4-FFF2-40B4-BE49-F238E27FC236}">
                <a16:creationId xmlns:a16="http://schemas.microsoft.com/office/drawing/2014/main" id="{260F9B38-BADB-67D8-5FAD-4BE6BCD33510}"/>
              </a:ext>
            </a:extLst>
          </p:cNvPr>
          <p:cNvPicPr>
            <a:picLocks noChangeAspect="1"/>
          </p:cNvPicPr>
          <p:nvPr/>
        </p:nvPicPr>
        <p:blipFill>
          <a:blip r:embed="rId3"/>
          <a:stretch>
            <a:fillRect/>
          </a:stretch>
        </p:blipFill>
        <p:spPr>
          <a:xfrm>
            <a:off x="381000" y="3429000"/>
            <a:ext cx="6165273" cy="596090"/>
          </a:xfrm>
          <a:prstGeom prst="rect">
            <a:avLst/>
          </a:prstGeom>
        </p:spPr>
      </p:pic>
    </p:spTree>
    <p:extLst>
      <p:ext uri="{BB962C8B-B14F-4D97-AF65-F5344CB8AC3E}">
        <p14:creationId xmlns:p14="http://schemas.microsoft.com/office/powerpoint/2010/main" val="16452593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8" id="{DB1C0C83-EB78-6D46-BC1A-C523C10D186F}" vid="{A98ECB41-1A38-724C-92E4-DB04DC15D6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8E1EC974603AE042831710773229F9AA" ma:contentTypeVersion="10" ma:contentTypeDescription="Create a new document." ma:contentTypeScope="" ma:versionID="77753803a33976cb06fbf76fbcb7699b">
  <xsd:schema xmlns:xsd="http://www.w3.org/2001/XMLSchema" xmlns:xs="http://www.w3.org/2001/XMLSchema" xmlns:p="http://schemas.microsoft.com/office/2006/metadata/properties" xmlns:ns2="25ad9919-f0e0-487b-8f52-43d473122cfe" xmlns:ns3="d8cf642f-ef23-44d3-9ecc-868cfc1706e1" targetNamespace="http://schemas.microsoft.com/office/2006/metadata/properties" ma:root="true" ma:fieldsID="848cc9983d8bc7925cd570fc78bead00" ns2:_="" ns3:_="">
    <xsd:import namespace="25ad9919-f0e0-487b-8f52-43d473122cfe"/>
    <xsd:import namespace="d8cf642f-ef23-44d3-9ecc-868cfc1706e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ad9919-f0e0-487b-8f52-43d473122cf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cf642f-ef23-44d3-9ecc-868cfc1706e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25ad9919-f0e0-487b-8f52-43d473122cfe">HR3XNR2C5VZH-447583921-548</_dlc_DocId>
    <_dlc_DocIdUrl xmlns="25ad9919-f0e0-487b-8f52-43d473122cfe">
      <Url>https://doellnl.sharepoint.com/sites/projects/tidwebteam/_layouts/15/DocIdRedir.aspx?ID=HR3XNR2C5VZH-447583921-548</Url>
      <Description>HR3XNR2C5VZH-447583921-548</Description>
    </_dlc_DocIdUrl>
  </documentManagement>
</p:properties>
</file>

<file path=customXml/itemProps1.xml><?xml version="1.0" encoding="utf-8"?>
<ds:datastoreItem xmlns:ds="http://schemas.openxmlformats.org/officeDocument/2006/customXml" ds:itemID="{7197ADA6-54D4-4719-BE40-D02D452C3727}">
  <ds:schemaRefs>
    <ds:schemaRef ds:uri="http://schemas.microsoft.com/sharepoint/v3/contenttype/forms"/>
  </ds:schemaRefs>
</ds:datastoreItem>
</file>

<file path=customXml/itemProps2.xml><?xml version="1.0" encoding="utf-8"?>
<ds:datastoreItem xmlns:ds="http://schemas.openxmlformats.org/officeDocument/2006/customXml" ds:itemID="{052453AE-5EA5-4F5E-90EB-576772223550}">
  <ds:schemaRefs>
    <ds:schemaRef ds:uri="http://schemas.microsoft.com/sharepoint/events"/>
  </ds:schemaRefs>
</ds:datastoreItem>
</file>

<file path=customXml/itemProps3.xml><?xml version="1.0" encoding="utf-8"?>
<ds:datastoreItem xmlns:ds="http://schemas.openxmlformats.org/officeDocument/2006/customXml" ds:itemID="{297E90FE-45ED-4518-89F9-6DB0AA3DB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ad9919-f0e0-487b-8f52-43d473122cfe"/>
    <ds:schemaRef ds:uri="d8cf642f-ef23-44d3-9ecc-868cfc1706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E5FD597-8EEA-467C-8075-6A44EF5253DF}">
  <ds:schemaRefs>
    <ds:schemaRef ds:uri="http://schemas.microsoft.com/office/2006/metadata/properties"/>
    <ds:schemaRef ds:uri="http://schemas.microsoft.com/office/infopath/2007/PartnerControls"/>
    <ds:schemaRef ds:uri="25ad9919-f0e0-487b-8f52-43d473122cfe"/>
  </ds:schemaRefs>
</ds:datastoreItem>
</file>

<file path=docProps/app.xml><?xml version="1.0" encoding="utf-8"?>
<Properties xmlns="http://schemas.openxmlformats.org/officeDocument/2006/extended-properties" xmlns:vt="http://schemas.openxmlformats.org/officeDocument/2006/docPropsVTypes">
  <Template>2015_PPT_UNC_V7</Template>
  <TotalTime>19543</TotalTime>
  <Words>2418</Words>
  <Application>Microsoft Macintosh PowerPoint</Application>
  <PresentationFormat>Widescreen</PresentationFormat>
  <Paragraphs>403</Paragraphs>
  <Slides>22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 Narrow</vt:lpstr>
      <vt:lpstr>Arial</vt:lpstr>
      <vt:lpstr>Arial Narrow</vt:lpstr>
      <vt:lpstr>Calibri</vt:lpstr>
      <vt:lpstr>Lucida Grande</vt:lpstr>
      <vt:lpstr>Lucida Handwriting</vt:lpstr>
      <vt:lpstr>Open Sans</vt:lpstr>
      <vt:lpstr>Wingdings</vt:lpstr>
      <vt:lpstr>Wingdings 2</vt:lpstr>
      <vt:lpstr>2015_PPT_UNC_V7.06 (1)</vt:lpstr>
      <vt:lpstr>Integral Benchmarks for Validating Graphite Thermal Scattering Laws</vt:lpstr>
      <vt:lpstr>Established Integral Benchmark Handbooks</vt:lpstr>
      <vt:lpstr>Established Integral Benchmark Handbooks</vt:lpstr>
      <vt:lpstr>ICSBEP Thermal Benchmarks with Graphite</vt:lpstr>
      <vt:lpstr>Solution Systems Should Almost Never Be Used for ND Purposes (due to solution characterization issues)</vt:lpstr>
      <vt:lpstr>Graphite as a Reflector is Just Not Very Sensitive to TSL (TSL “off” vs TSL “on” lower than benchmark uncertainty)</vt:lpstr>
      <vt:lpstr>…So What Does that Leave Us With?</vt:lpstr>
      <vt:lpstr>HEU-COMP-THERM-002, NRX-A3 and -A4 Assemblies with Water</vt:lpstr>
      <vt:lpstr>HEU-COMP-THERM-016, IGR Reactor</vt:lpstr>
      <vt:lpstr>LEU-COMP-THERM-060, RBMK Graphite Reactor</vt:lpstr>
      <vt:lpstr>LEU-COMP-THERM-060 Graphite TSL Sensitivity</vt:lpstr>
      <vt:lpstr>FUND-ORELA-ACC-GRAPH-PNSDT-001, Neutron Slowing Down Time through Graphite Pile</vt:lpstr>
      <vt:lpstr>FUND-ORELA-ACC-GRAPH-PNSDT-001, Neutron Slowing Down Time through Graphite Pile</vt:lpstr>
      <vt:lpstr>LEU-COMP-THERM-010 (HTR10-GCR-RESR-001-CRIT-REAC)</vt:lpstr>
      <vt:lpstr>Double Heterogeneity Problem, TRISO Particle Distribution</vt:lpstr>
      <vt:lpstr>Double Heterogeneity Problem, Pebble Distribution</vt:lpstr>
      <vt:lpstr>Double Heterogeneity Problem, Pebble Distribution</vt:lpstr>
      <vt:lpstr>Double Heterogeneity Problem, Pebble Distribution</vt:lpstr>
      <vt:lpstr>LEU-COMP-THERM-008, ASTRA Critical Facility</vt:lpstr>
      <vt:lpstr>LEU-COMP-THERM-008 Double Heterogeneity Solution</vt:lpstr>
      <vt:lpstr>Recommended Graphite TSL Validation Benchmarks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Percher, Catherine</dc:creator>
  <cp:lastModifiedBy>Percher, Catherine</cp:lastModifiedBy>
  <cp:revision>51</cp:revision>
  <cp:lastPrinted>2024-11-03T14:19:15Z</cp:lastPrinted>
  <dcterms:created xsi:type="dcterms:W3CDTF">2023-09-20T17:17:26Z</dcterms:created>
  <dcterms:modified xsi:type="dcterms:W3CDTF">2025-07-08T17:04:40Z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0x0101008E1EC974603AE042831710773229F9AA</vt:lpwstr>
  </property>
  <property fmtid="{D5CDD505-2E9C-101B-9397-08002B2CF9AE}" pid="3" name="_dlc_DocIdItemGuid">
    <vt:lpwstr>148eea95-f773-44bc-bed5-172e2ecec85c</vt:lpwstr>
  </property>
</Properties>
</file>