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</p:sldMasterIdLst>
  <p:notesMasterIdLst>
    <p:notesMasterId r:id="rId18"/>
  </p:notesMasterIdLst>
  <p:sldIdLst>
    <p:sldId id="4758" r:id="rId5"/>
    <p:sldId id="4771" r:id="rId6"/>
    <p:sldId id="4796" r:id="rId7"/>
    <p:sldId id="4783" r:id="rId8"/>
    <p:sldId id="4803" r:id="rId9"/>
    <p:sldId id="4790" r:id="rId10"/>
    <p:sldId id="4799" r:id="rId11"/>
    <p:sldId id="4797" r:id="rId12"/>
    <p:sldId id="4802" r:id="rId13"/>
    <p:sldId id="4798" r:id="rId14"/>
    <p:sldId id="4800" r:id="rId15"/>
    <p:sldId id="4801" r:id="rId16"/>
    <p:sldId id="475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724" autoAdjust="0"/>
  </p:normalViewPr>
  <p:slideViewPr>
    <p:cSldViewPr snapToGrid="0">
      <p:cViewPr varScale="1">
        <p:scale>
          <a:sx n="114" d="100"/>
          <a:sy n="114" d="100"/>
        </p:scale>
        <p:origin x="447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5/5/2025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6108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846237"/>
          </a:xfrm>
        </p:spPr>
        <p:txBody>
          <a:bodyPr anchor="t" anchorCtr="0"/>
          <a:lstStyle>
            <a:lvl1pPr algn="l">
              <a:lnSpc>
                <a:spcPct val="100000"/>
              </a:lnSpc>
              <a:defRPr sz="44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&lt;Title from SC-2 Agenda&gt;</a:t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3176" y="4649660"/>
            <a:ext cx="4363736" cy="1019620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Director’s Review</a:t>
            </a:r>
          </a:p>
          <a:p>
            <a:r>
              <a:rPr lang="en-US" dirty="0"/>
              <a:t>October 10-13,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13175" y="3103114"/>
            <a:ext cx="10334625" cy="448978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12800" y="2193629"/>
            <a:ext cx="10334625" cy="501650"/>
          </a:xfr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Includes CD-3a, WBS </a:t>
            </a:r>
            <a:r>
              <a:rPr lang="en-US" sz="2800" dirty="0" err="1"/>
              <a:t>a.b.c.d</a:t>
            </a:r>
            <a:r>
              <a:rPr lang="en-US" sz="2800" dirty="0"/>
              <a:t> (if appropriate)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2800" y="3994927"/>
            <a:ext cx="10334625" cy="37954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a.bc.def…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2800" y="3552825"/>
            <a:ext cx="10334625" cy="477838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2371920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3175" y="1481540"/>
            <a:ext cx="10334625" cy="1947460"/>
          </a:xfrm>
        </p:spPr>
        <p:txBody>
          <a:bodyPr anchor="t" anchorCtr="0"/>
          <a:lstStyle>
            <a:lvl1pPr algn="l">
              <a:defRPr sz="6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3175" y="4712963"/>
            <a:ext cx="10334625" cy="746185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441178"/>
            <a:ext cx="10334625" cy="1259607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655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 userDrawn="1">
          <p15:clr>
            <a:srgbClr val="FBAE40"/>
          </p15:clr>
        </p15:guide>
        <p15:guide id="8" pos="3840" userDrawn="1">
          <p15:clr>
            <a:srgbClr val="FBAE40"/>
          </p15:clr>
        </p15:guide>
        <p15:guide id="9" orient="horz" pos="3888" userDrawn="1">
          <p15:clr>
            <a:srgbClr val="FBAE40"/>
          </p15:clr>
        </p15:guide>
        <p15:guide id="10" pos="360" userDrawn="1">
          <p15:clr>
            <a:srgbClr val="FBAE40"/>
          </p15:clr>
        </p15:guide>
        <p15:guide id="11" pos="7320" userDrawn="1">
          <p15:clr>
            <a:srgbClr val="FBAE40"/>
          </p15:clr>
        </p15:guide>
        <p15:guide id="12" orient="horz" pos="3984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568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CD9BCDB3-24E9-1B4D-0A74-4298674A9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46272" y="6352220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400"/>
            </a:lvl1pPr>
          </a:lstStyle>
          <a:p>
            <a:fld id="{933A556B-7C63-244D-9B7C-B0EA8042B33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B224274-F62A-0549-BAD4-F30ACF48DB45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4F7FA5F5-4A14-EA41-87C9-7867F7DC6D20}"/>
              </a:ext>
            </a:extLst>
          </p:cNvPr>
          <p:cNvSpPr txBox="1"/>
          <p:nvPr userDrawn="1"/>
        </p:nvSpPr>
        <p:spPr>
          <a:xfrm>
            <a:off x="368933" y="6577288"/>
            <a:ext cx="42149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000" dirty="0"/>
              <a:t>EIC CD-3A Review, November 14-16,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C487EC-0BE4-E045-8215-C57AE9AE4102}"/>
              </a:ext>
            </a:extLst>
          </p:cNvPr>
          <p:cNvSpPr txBox="1"/>
          <p:nvPr userDrawn="1"/>
        </p:nvSpPr>
        <p:spPr>
          <a:xfrm>
            <a:off x="4217926" y="6569102"/>
            <a:ext cx="3756147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00" dirty="0"/>
              <a:t>R. Sharma</a:t>
            </a:r>
          </a:p>
        </p:txBody>
      </p:sp>
    </p:spTree>
    <p:extLst>
      <p:ext uri="{BB962C8B-B14F-4D97-AF65-F5344CB8AC3E}">
        <p14:creationId xmlns:p14="http://schemas.microsoft.com/office/powerpoint/2010/main" val="2391252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92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7DAAA2-8718-2247-8539-9A0DC22C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41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3056FE-C136-A54B-9DE3-EACD8E08FE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71500" y="809111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571500" y="647048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CDBE15E-918B-934C-B2BA-5FF9AAD315E2}"/>
              </a:ext>
            </a:extLst>
          </p:cNvPr>
          <p:cNvCxnSpPr>
            <a:cxnSpLocks/>
          </p:cNvCxnSpPr>
          <p:nvPr userDrawn="1"/>
        </p:nvCxnSpPr>
        <p:spPr>
          <a:xfrm>
            <a:off x="472739" y="6274498"/>
            <a:ext cx="11499925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B45A4DB-8197-4F27-BE59-FDF24299C61C}"/>
              </a:ext>
            </a:extLst>
          </p:cNvPr>
          <p:cNvSpPr txBox="1"/>
          <p:nvPr userDrawn="1"/>
        </p:nvSpPr>
        <p:spPr>
          <a:xfrm>
            <a:off x="365760" y="6490194"/>
            <a:ext cx="110431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dirty="0"/>
              <a:t>TIC 3/3/25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314749B-2222-4967-9577-C68C9DD38A21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CC5B1C6-3C82-4576-88F8-2AD0C3339FF5}"/>
              </a:ext>
            </a:extLst>
          </p:cNvPr>
          <p:cNvSpPr txBox="1"/>
          <p:nvPr userDrawn="1"/>
        </p:nvSpPr>
        <p:spPr>
          <a:xfrm>
            <a:off x="4306873" y="6490193"/>
            <a:ext cx="375614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R. Wimmer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B60CF06-DD34-8E9B-3F88-8E8C30ACFC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61D5AA8-F09E-4D68-A0E2-46023E68FF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7" r:id="rId4"/>
    <p:sldLayoutId id="214748366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1F5B5-4B25-C469-87BE-41A75A7120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8814" y="1143474"/>
            <a:ext cx="10334625" cy="846237"/>
          </a:xfrm>
        </p:spPr>
        <p:txBody>
          <a:bodyPr>
            <a:normAutofit fontScale="90000"/>
          </a:bodyPr>
          <a:lstStyle/>
          <a:p>
            <a:r>
              <a:rPr lang="en-US" dirty="0"/>
              <a:t>Integration, Installation and Infrastructure (Triple I Group)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A2A0F-F73E-004D-868A-1A4D79DBE1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13175" y="3103114"/>
            <a:ext cx="10334625" cy="448978"/>
          </a:xfrm>
        </p:spPr>
        <p:txBody>
          <a:bodyPr>
            <a:normAutofit fontScale="92500" lnSpcReduction="10000"/>
          </a:bodyPr>
          <a:lstStyle/>
          <a:p>
            <a:r>
              <a:rPr lang="en-US"/>
              <a:t>Roland Wimmer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9059204-FF2B-03A6-FAB7-9DE25E7F11D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48195" y="2567210"/>
            <a:ext cx="10334625" cy="501650"/>
          </a:xfrm>
        </p:spPr>
        <p:txBody>
          <a:bodyPr/>
          <a:lstStyle/>
          <a:p>
            <a:r>
              <a:rPr lang="en-US"/>
              <a:t>TIC Update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4062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2FD1B-B794-399D-B69E-2F8F7FB6A8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1B6FD-6AA2-61BA-8EFF-468DAE4F8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ReUse</a:t>
            </a:r>
            <a:r>
              <a:rPr lang="en-US" dirty="0"/>
              <a:t>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609B1-3A25-3B42-174F-AB6260E2C7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3975814" cy="5065713"/>
          </a:xfrm>
        </p:spPr>
        <p:txBody>
          <a:bodyPr>
            <a:normAutofit/>
          </a:bodyPr>
          <a:lstStyle/>
          <a:p>
            <a:r>
              <a:rPr lang="en-US" sz="2000" dirty="0"/>
              <a:t>Working on finalizing the items that we need to reuse form STAR, sPHENIX and RHIC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9E6A4BD-61D6-E7DD-3590-365957F2B6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3452" y="715260"/>
            <a:ext cx="3624212" cy="465169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F721D0C-207A-9AF1-8E4E-952636EFF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305" y="715260"/>
            <a:ext cx="3580254" cy="3556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A4C9C8-2724-98A5-0620-1C2423265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4305" y="4272190"/>
            <a:ext cx="3581393" cy="197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132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53878-0A6C-1E3D-91EF-769CC08E3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AC-LGAD SoW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49989-B7ED-B073-C790-2EFC00BF548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4944742" cy="5065713"/>
          </a:xfrm>
        </p:spPr>
        <p:txBody>
          <a:bodyPr>
            <a:normAutofit/>
          </a:bodyPr>
          <a:lstStyle/>
          <a:p>
            <a:r>
              <a:rPr lang="en-US" sz="2000" dirty="0"/>
              <a:t>Statement of work for the AC-LGAD Frontend readout development was finished last week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C00FD0-3C2F-DE86-580A-BF1FDE593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3417" y="1143378"/>
            <a:ext cx="6419897" cy="414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625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62682A-ABAF-1CB4-90C7-823A8680C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Vault for EPIC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5B67D-9146-B5F2-ACAF-4522DFA87E3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609462" cy="5065713"/>
          </a:xfrm>
        </p:spPr>
        <p:txBody>
          <a:bodyPr/>
          <a:lstStyle/>
          <a:p>
            <a:r>
              <a:rPr lang="en-US" dirty="0"/>
              <a:t>Planning on setting up Autodesk Vault for the project for file and data management</a:t>
            </a:r>
          </a:p>
          <a:p>
            <a:r>
              <a:rPr lang="en-US" dirty="0"/>
              <a:t>Dan will present on this sometime soon, we still need to figure a few things out</a:t>
            </a:r>
          </a:p>
        </p:txBody>
      </p:sp>
    </p:spTree>
    <p:extLst>
      <p:ext uri="{BB962C8B-B14F-4D97-AF65-F5344CB8AC3E}">
        <p14:creationId xmlns:p14="http://schemas.microsoft.com/office/powerpoint/2010/main" val="9156415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A801C-0B2B-47C7-8528-62EECE13F6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6037" y="2919351"/>
            <a:ext cx="11499925" cy="825178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787515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7F5D9-1416-3D29-155F-338A85D82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Model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E09FD-5FEC-E0C7-5B3B-B1DB47B6B3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6866" y="754572"/>
            <a:ext cx="5069700" cy="5534475"/>
          </a:xfrm>
        </p:spPr>
        <p:txBody>
          <a:bodyPr>
            <a:normAutofit/>
          </a:bodyPr>
          <a:lstStyle/>
          <a:p>
            <a:r>
              <a:rPr lang="en-US" sz="2000" dirty="0"/>
              <a:t>Updates from </a:t>
            </a:r>
            <a:r>
              <a:rPr lang="en-US" sz="2000" dirty="0" err="1"/>
              <a:t>ToF</a:t>
            </a:r>
            <a:r>
              <a:rPr lang="en-US" sz="2000" dirty="0"/>
              <a:t> meeting</a:t>
            </a:r>
          </a:p>
          <a:p>
            <a:r>
              <a:rPr lang="en-US" sz="2000" dirty="0"/>
              <a:t>Updates from </a:t>
            </a:r>
            <a:r>
              <a:rPr lang="en-US" sz="2000" dirty="0" err="1"/>
              <a:t>bEMCAL</a:t>
            </a:r>
            <a:r>
              <a:rPr lang="en-US" sz="2000" dirty="0"/>
              <a:t> meeting</a:t>
            </a:r>
          </a:p>
          <a:p>
            <a:r>
              <a:rPr lang="en-US" sz="2000" dirty="0"/>
              <a:t>Considering different cradle / roller options</a:t>
            </a:r>
          </a:p>
          <a:p>
            <a:pPr lvl="1"/>
            <a:r>
              <a:rPr lang="en-US" sz="1600" dirty="0"/>
              <a:t>Alignment updates</a:t>
            </a:r>
            <a:endParaRPr lang="en-US" sz="2000" dirty="0"/>
          </a:p>
          <a:p>
            <a:r>
              <a:rPr lang="en-US" sz="2000" dirty="0"/>
              <a:t>Service updates from SVT</a:t>
            </a:r>
          </a:p>
          <a:p>
            <a:r>
              <a:rPr lang="en-US" sz="2000" dirty="0" err="1"/>
              <a:t>fECAL</a:t>
            </a:r>
            <a:r>
              <a:rPr lang="en-US" sz="2000" dirty="0"/>
              <a:t> &amp; cooling</a:t>
            </a:r>
          </a:p>
          <a:p>
            <a:r>
              <a:rPr lang="en-US" sz="2000" dirty="0"/>
              <a:t>Reuse updates</a:t>
            </a:r>
          </a:p>
          <a:p>
            <a:r>
              <a:rPr lang="en-US" sz="2000" dirty="0"/>
              <a:t>AC-LGAD SoW</a:t>
            </a:r>
          </a:p>
          <a:p>
            <a:r>
              <a:rPr lang="en-US" sz="2000" dirty="0"/>
              <a:t>Vault for EPIC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82EA83-555B-65A9-7268-FB946A28C5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386555" y="661762"/>
            <a:ext cx="6715992" cy="553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4661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5571E0-232E-F397-2F53-973A1BB0C0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845F6-19AB-A74D-87AD-25FFAB1D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Tof</a:t>
            </a:r>
            <a:r>
              <a:rPr lang="en-US" dirty="0"/>
              <a:t> Updates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AAC52B5E-6F9B-23B5-372E-373BE03733AC}"/>
              </a:ext>
            </a:extLst>
          </p:cNvPr>
          <p:cNvSpPr txBox="1">
            <a:spLocks/>
          </p:cNvSpPr>
          <p:nvPr/>
        </p:nvSpPr>
        <p:spPr>
          <a:xfrm>
            <a:off x="571500" y="737795"/>
            <a:ext cx="10925612" cy="5520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Making some changes to how the GST is designed </a:t>
            </a:r>
          </a:p>
          <a:p>
            <a:r>
              <a:rPr lang="en-US" sz="1800" dirty="0"/>
              <a:t>Still need to talk with CYMBAL group before going into too much details</a:t>
            </a:r>
          </a:p>
          <a:p>
            <a:r>
              <a:rPr lang="en-US" sz="1800" dirty="0"/>
              <a:t>Overall goal is to make the inner detectors more serviceable </a:t>
            </a:r>
          </a:p>
          <a:p>
            <a:r>
              <a:rPr lang="en-US" sz="1800" dirty="0"/>
              <a:t>Looking to change the </a:t>
            </a:r>
            <a:r>
              <a:rPr lang="en-US" sz="1800" dirty="0" err="1"/>
              <a:t>ToF</a:t>
            </a:r>
            <a:r>
              <a:rPr lang="en-US" sz="1800" dirty="0"/>
              <a:t> such that it is a 12 sides shape as opposed to the cylinder it was before. </a:t>
            </a:r>
          </a:p>
          <a:p>
            <a:pPr lvl="1"/>
            <a:r>
              <a:rPr lang="en-US" sz="1800" dirty="0"/>
              <a:t>This Would allow for it to be assembled as “trays” that can be slid out for maintenance 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C409064-61AC-5993-55B2-C542FA0217A8}"/>
              </a:ext>
            </a:extLst>
          </p:cNvPr>
          <p:cNvGrpSpPr/>
          <p:nvPr/>
        </p:nvGrpSpPr>
        <p:grpSpPr>
          <a:xfrm>
            <a:off x="3770852" y="2822935"/>
            <a:ext cx="8120543" cy="3347604"/>
            <a:chOff x="2429130" y="2160317"/>
            <a:chExt cx="9605807" cy="395988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47A0360-2BD6-A682-2E2D-DB343F5F2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06548" y="2160317"/>
              <a:ext cx="7628389" cy="3959888"/>
            </a:xfrm>
            <a:prstGeom prst="rect">
              <a:avLst/>
            </a:prstGeom>
          </p:spPr>
        </p:pic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E2449FF6-9580-B076-BC6E-8048C432B399}"/>
                </a:ext>
              </a:extLst>
            </p:cNvPr>
            <p:cNvCxnSpPr/>
            <p:nvPr/>
          </p:nvCxnSpPr>
          <p:spPr>
            <a:xfrm flipV="1">
              <a:off x="4655890" y="3114707"/>
              <a:ext cx="2332139" cy="335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1DB93BBC-3788-FE5C-902A-FF786423F74D}"/>
                </a:ext>
              </a:extLst>
            </p:cNvPr>
            <p:cNvCxnSpPr>
              <a:cxnSpLocks/>
            </p:cNvCxnSpPr>
            <p:nvPr/>
          </p:nvCxnSpPr>
          <p:spPr>
            <a:xfrm>
              <a:off x="6988029" y="3114707"/>
              <a:ext cx="281031" cy="18875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57C9A0-ADDF-2548-EF30-7788EC2FBFB0}"/>
                </a:ext>
              </a:extLst>
            </p:cNvPr>
            <p:cNvCxnSpPr>
              <a:cxnSpLocks/>
            </p:cNvCxnSpPr>
            <p:nvPr/>
          </p:nvCxnSpPr>
          <p:spPr>
            <a:xfrm>
              <a:off x="7269060" y="3303459"/>
              <a:ext cx="453471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85566B7E-057F-653F-F1D1-28E94E916F44}"/>
                </a:ext>
              </a:extLst>
            </p:cNvPr>
            <p:cNvCxnSpPr/>
            <p:nvPr/>
          </p:nvCxnSpPr>
          <p:spPr>
            <a:xfrm flipV="1">
              <a:off x="4695039" y="5183991"/>
              <a:ext cx="2332139" cy="3355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7E878D6-7EF8-FEB5-E7C9-E25A946264E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27178" y="5032989"/>
              <a:ext cx="281031" cy="15100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E8EB9AF-1D16-780D-6556-E01DD857F5CC}"/>
                </a:ext>
              </a:extLst>
            </p:cNvPr>
            <p:cNvCxnSpPr>
              <a:cxnSpLocks/>
            </p:cNvCxnSpPr>
            <p:nvPr/>
          </p:nvCxnSpPr>
          <p:spPr>
            <a:xfrm>
              <a:off x="7308209" y="5032989"/>
              <a:ext cx="453471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5"/>
            </a:lnRef>
            <a:fillRef idx="0">
              <a:schemeClr val="accent5"/>
            </a:fillRef>
            <a:effectRef idx="0">
              <a:schemeClr val="accent5"/>
            </a:effectRef>
            <a:fontRef idx="minor">
              <a:schemeClr val="tx1"/>
            </a:fontRef>
          </p:style>
        </p:cxn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57C858E-F683-CCF9-8933-D9E274E716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697060" y="3426139"/>
              <a:ext cx="1419824" cy="154007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7C38B24-7AF0-0609-DDAE-6818D2E7DE18}"/>
                </a:ext>
              </a:extLst>
            </p:cNvPr>
            <p:cNvSpPr txBox="1"/>
            <p:nvPr/>
          </p:nvSpPr>
          <p:spPr>
            <a:xfrm>
              <a:off x="2429130" y="5459115"/>
              <a:ext cx="1547145" cy="436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GST/PST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3169291-80F3-6526-28C2-28E8592C0DE3}"/>
                </a:ext>
              </a:extLst>
            </p:cNvPr>
            <p:cNvCxnSpPr>
              <a:cxnSpLocks/>
              <a:stCxn id="12" idx="3"/>
            </p:cNvCxnSpPr>
            <p:nvPr/>
          </p:nvCxnSpPr>
          <p:spPr>
            <a:xfrm flipV="1">
              <a:off x="3976275" y="5217547"/>
              <a:ext cx="718764" cy="46001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09355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B0D3E-322B-8AD3-67CD-728822D3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bEMCAL</a:t>
            </a:r>
            <a:r>
              <a:rPr lang="en-US" dirty="0"/>
              <a:t> Updates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2FF3F12-55D3-FB60-62D8-5B5582897A88}"/>
              </a:ext>
            </a:extLst>
          </p:cNvPr>
          <p:cNvSpPr txBox="1">
            <a:spLocks/>
          </p:cNvSpPr>
          <p:nvPr/>
        </p:nvSpPr>
        <p:spPr>
          <a:xfrm>
            <a:off x="571500" y="716822"/>
            <a:ext cx="5661520" cy="50657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Received updates from the Barrel EMCal group last week regarding their end of sector boxes and cooling requirements</a:t>
            </a:r>
          </a:p>
          <a:p>
            <a:r>
              <a:rPr lang="en-US" sz="1800" dirty="0"/>
              <a:t>Some stolen screenshots from their slides below</a:t>
            </a:r>
          </a:p>
          <a:p>
            <a:r>
              <a:rPr lang="en-US" sz="1800" dirty="0"/>
              <a:t>We presented an updated </a:t>
            </a:r>
            <a:r>
              <a:rPr lang="en-US" sz="1800" dirty="0" err="1"/>
              <a:t>bEMCAL</a:t>
            </a:r>
            <a:r>
              <a:rPr lang="en-US" sz="1800" dirty="0"/>
              <a:t> support model </a:t>
            </a:r>
          </a:p>
          <a:p>
            <a:pPr lvl="1"/>
            <a:r>
              <a:rPr lang="en-US" sz="1800" dirty="0"/>
              <a:t>Decided against wedge jacks</a:t>
            </a:r>
          </a:p>
          <a:p>
            <a:pPr lvl="1"/>
            <a:r>
              <a:rPr lang="en-US" sz="1800" dirty="0"/>
              <a:t>There were some concerns and different ideas that will be investigated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DEA212-9DF6-1552-00B8-28DDF8790B08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71728" y="2755784"/>
            <a:ext cx="5188579" cy="30890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22F477-FDA3-6E94-3167-CCF9A3E61D6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0680" y="3429000"/>
            <a:ext cx="6342545" cy="288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003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C3E02-99C5-55CE-F173-9A2C4BE30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bEMCAL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8F19F6-6F52-C698-42F3-27138A117C0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53564" y="545284"/>
            <a:ext cx="8118066" cy="52475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AB776C-52EF-3C35-18DE-8DF5319E448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6983" y="3542251"/>
            <a:ext cx="5071997" cy="273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7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6CD501-C539-1CB5-A5FA-ACA2E0AAA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Cradle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28156A-543A-C689-5479-6258C953B7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2" y="981075"/>
            <a:ext cx="6442177" cy="5065713"/>
          </a:xfrm>
        </p:spPr>
        <p:txBody>
          <a:bodyPr>
            <a:normAutofit/>
          </a:bodyPr>
          <a:lstStyle/>
          <a:p>
            <a:r>
              <a:rPr lang="en-US" sz="2000" dirty="0"/>
              <a:t>New proposed cradle design</a:t>
            </a:r>
          </a:p>
          <a:p>
            <a:r>
              <a:rPr lang="en-US" sz="2000" dirty="0"/>
              <a:t>Planning on reusing the sPHENIX support webs (shown in purple and teal)</a:t>
            </a:r>
          </a:p>
          <a:p>
            <a:r>
              <a:rPr lang="en-US" sz="2000" dirty="0"/>
              <a:t>Will use new base, the old sPHENIX base wont work with our track setup</a:t>
            </a:r>
          </a:p>
          <a:p>
            <a:r>
              <a:rPr lang="en-US" sz="2000" dirty="0"/>
              <a:t>New design pros</a:t>
            </a:r>
          </a:p>
          <a:p>
            <a:pPr lvl="1"/>
            <a:r>
              <a:rPr lang="en-US" sz="1800" dirty="0"/>
              <a:t>Incorporating 8mrad rotation will be much easier </a:t>
            </a:r>
          </a:p>
          <a:p>
            <a:pPr lvl="1"/>
            <a:r>
              <a:rPr lang="en-US" sz="1800" dirty="0"/>
              <a:t>Much less weight due to less steel</a:t>
            </a:r>
          </a:p>
          <a:p>
            <a:pPr lvl="1"/>
            <a:r>
              <a:rPr lang="en-US" sz="1800" dirty="0"/>
              <a:t>Magnet group had concerns about too much steel on the bottom of the detector </a:t>
            </a:r>
          </a:p>
          <a:p>
            <a:pPr lvl="1"/>
            <a:endParaRPr lang="en-US" sz="1800" dirty="0"/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D8032F-39E2-D371-18BA-EF0FA433231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50507" y="610507"/>
            <a:ext cx="3265798" cy="2457766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71D277DE-0B63-CC71-555C-7DCD7490E82B}"/>
              </a:ext>
            </a:extLst>
          </p:cNvPr>
          <p:cNvSpPr/>
          <p:nvPr/>
        </p:nvSpPr>
        <p:spPr>
          <a:xfrm>
            <a:off x="7817646" y="787331"/>
            <a:ext cx="1023642" cy="6542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OLD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531752E-91DA-3C05-3335-53042057A43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t="7184" r="6031"/>
          <a:stretch/>
        </p:blipFill>
        <p:spPr>
          <a:xfrm>
            <a:off x="7285746" y="2860645"/>
            <a:ext cx="4312836" cy="3569516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D259BF8-2925-82EB-6958-CE8ABCCBE303}"/>
              </a:ext>
            </a:extLst>
          </p:cNvPr>
          <p:cNvSpPr/>
          <p:nvPr/>
        </p:nvSpPr>
        <p:spPr>
          <a:xfrm>
            <a:off x="6794004" y="3625323"/>
            <a:ext cx="1023642" cy="654241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</a:t>
            </a:r>
          </a:p>
        </p:txBody>
      </p:sp>
    </p:spTree>
    <p:extLst>
      <p:ext uri="{BB962C8B-B14F-4D97-AF65-F5344CB8AC3E}">
        <p14:creationId xmlns:p14="http://schemas.microsoft.com/office/powerpoint/2010/main" val="34343362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2E3C9-07A9-6872-55E4-9C29CBA6E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Cradle &amp; Roller Updates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FE1B8D-34D5-18B1-8231-5EA177121C6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Currently considering several different options for supporting the detector and how we plan on moving it into and out of the experimental hall</a:t>
            </a:r>
          </a:p>
          <a:p>
            <a:r>
              <a:rPr lang="en-US" dirty="0"/>
              <a:t>Nathaniel made a spreadsheet listing the pros and cons of all the options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5F4B57-54ED-D0D6-A689-6C645DD021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4904"/>
          <a:stretch/>
        </p:blipFill>
        <p:spPr>
          <a:xfrm>
            <a:off x="3707046" y="2733287"/>
            <a:ext cx="8254767" cy="3313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05626EE-5E1B-5B8C-071E-16F0125ED29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6019" y="3102854"/>
            <a:ext cx="3631610" cy="2992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8615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95A032-6CB9-F292-6BF0-319DA0A676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F5AE2-C540-FDBF-08E1-AD7F5F4A0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SVT Services Updates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816B62F-33DC-B298-136D-B80E234D2C79}"/>
              </a:ext>
            </a:extLst>
          </p:cNvPr>
          <p:cNvSpPr txBox="1">
            <a:spLocks/>
          </p:cNvSpPr>
          <p:nvPr/>
        </p:nvSpPr>
        <p:spPr>
          <a:xfrm>
            <a:off x="571500" y="775545"/>
            <a:ext cx="10338383" cy="49960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SVT group gave an update on their power numbers last week</a:t>
            </a:r>
          </a:p>
          <a:p>
            <a:r>
              <a:rPr lang="en-US" sz="1800" dirty="0"/>
              <a:t>They are currently working with Steven Titus on updating their services</a:t>
            </a:r>
          </a:p>
          <a:p>
            <a:r>
              <a:rPr lang="en-US" sz="1800" dirty="0"/>
              <a:t>Tim Camarda went to go work on NSLS2, Steven will be his replacement</a:t>
            </a:r>
          </a:p>
          <a:p>
            <a:r>
              <a:rPr lang="en-US" sz="1800" dirty="0"/>
              <a:t>Once Steven is done, he is going to start looking at unifying cable types throughout the detector where we can. </a:t>
            </a:r>
          </a:p>
          <a:p>
            <a:endParaRPr lang="en-US" sz="18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CB152D-3CE0-349A-60B1-D2775F5B6942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5856" y="3254928"/>
            <a:ext cx="7355987" cy="282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96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A176-3E4A-44ED-8A2D-593E202EB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fECAL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7C4299-3C99-2F06-8AC6-FEB1500A70E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6962294" cy="5065713"/>
          </a:xfrm>
        </p:spPr>
        <p:txBody>
          <a:bodyPr>
            <a:normAutofit/>
          </a:bodyPr>
          <a:lstStyle/>
          <a:p>
            <a:r>
              <a:rPr lang="en-US" sz="1800" dirty="0"/>
              <a:t>Josh, Girish and Oleg worked together to finish the cooling and layout for the </a:t>
            </a:r>
            <a:r>
              <a:rPr lang="en-US" sz="1800" dirty="0" err="1"/>
              <a:t>fECAL</a:t>
            </a:r>
            <a:endParaRPr lang="en-US" sz="1800" dirty="0"/>
          </a:p>
          <a:p>
            <a:r>
              <a:rPr lang="en-US" sz="1800" dirty="0"/>
              <a:t>Cooling routing will most likely be switched from copper (shown) to hoses once its past the boards</a:t>
            </a:r>
          </a:p>
          <a:p>
            <a:r>
              <a:rPr lang="en-US" sz="1800" dirty="0"/>
              <a:t>Recently switched mounting scheme to a dovetail design</a:t>
            </a:r>
          </a:p>
          <a:p>
            <a:r>
              <a:rPr lang="en-US" sz="1800" dirty="0"/>
              <a:t>Modules will now be slid into place via dovetails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5A0472-97EB-AA91-D17B-4175F80AEEB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8383" y="772224"/>
            <a:ext cx="4626676" cy="511309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1CE4E2-F907-19D1-02E3-43EBCD651DF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767" y="3343240"/>
            <a:ext cx="3381517" cy="24269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895760-0897-3865-B34A-6027F3A88450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3634" y="3228104"/>
            <a:ext cx="3735084" cy="2657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434859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70558AC79641AC36496E6FEE9A6E" ma:contentTypeVersion="4" ma:contentTypeDescription="Create a new document." ma:contentTypeScope="" ma:versionID="c836d54df9ad875ddbfe2777157cbad1">
  <xsd:schema xmlns:xsd="http://www.w3.org/2001/XMLSchema" xmlns:xs="http://www.w3.org/2001/XMLSchema" xmlns:p="http://schemas.microsoft.com/office/2006/metadata/properties" xmlns:ns2="7598c3d8-57a9-49d9-87da-8d2ac3199484" targetNamespace="http://schemas.microsoft.com/office/2006/metadata/properties" ma:root="true" ma:fieldsID="a1dcfe6a7be53e253488c469644543b2" ns2:_="">
    <xsd:import namespace="7598c3d8-57a9-49d9-87da-8d2ac319948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98c3d8-57a9-49d9-87da-8d2ac319948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8754FCC-0321-4AF0-8AFD-07A376B5AD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98c3d8-57a9-49d9-87da-8d2ac319948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65637A3-DEB1-4C7D-9F81-D2184D65C3B4}">
  <ds:schemaRefs>
    <ds:schemaRef ds:uri="http://purl.org/dc/dcmitype/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7598c3d8-57a9-49d9-87da-8d2ac319948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5221</TotalTime>
  <Words>468</Words>
  <Application>Microsoft Office PowerPoint</Application>
  <PresentationFormat>Widescreen</PresentationFormat>
  <Paragraphs>59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BNL</vt:lpstr>
      <vt:lpstr>Integration, Installation and Infrastructure (Triple I Group) </vt:lpstr>
      <vt:lpstr>Detector Model Updates</vt:lpstr>
      <vt:lpstr>Tof Updates</vt:lpstr>
      <vt:lpstr>bEMCAL Updates</vt:lpstr>
      <vt:lpstr>bEMCAL</vt:lpstr>
      <vt:lpstr>Cradle Updates</vt:lpstr>
      <vt:lpstr>Cradle &amp; Roller Updates</vt:lpstr>
      <vt:lpstr>SVT Services Updates</vt:lpstr>
      <vt:lpstr>fECAL</vt:lpstr>
      <vt:lpstr>ReUse Updates</vt:lpstr>
      <vt:lpstr>AC-LGAD SoW</vt:lpstr>
      <vt:lpstr>Vault for EPIC</vt:lpstr>
      <vt:lpstr>Backup Slides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Houston, Michelle</dc:creator>
  <cp:keywords/>
  <dc:description/>
  <cp:lastModifiedBy>Wimmer, Roland</cp:lastModifiedBy>
  <cp:revision>98</cp:revision>
  <dcterms:created xsi:type="dcterms:W3CDTF">2023-09-12T20:43:32Z</dcterms:created>
  <dcterms:modified xsi:type="dcterms:W3CDTF">2025-05-05T13:29:06Z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0x010100E9AD70558AC79641AC36496E6FEE9A6E</vt:lpwstr>
  </property>
  <property fmtid="{D5CDD505-2E9C-101B-9397-08002B2CF9AE}" pid="3" name="MediaServiceImageTags">
    <vt:lpwstr/>
  </property>
</Properties>
</file>