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147375441" r:id="rId4"/>
    <p:sldId id="2147375443" r:id="rId5"/>
    <p:sldId id="2147375444" r:id="rId6"/>
    <p:sldId id="2147375445" r:id="rId7"/>
    <p:sldId id="2147375442" r:id="rId8"/>
    <p:sldId id="2147375440" r:id="rId9"/>
    <p:sldId id="4770" r:id="rId10"/>
    <p:sldId id="5821" r:id="rId11"/>
    <p:sldId id="57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120" d="100"/>
          <a:sy n="120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1" y="1174478"/>
            <a:ext cx="10962105" cy="12404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L2Ms Monthly Reporting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5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6" y="472833"/>
            <a:ext cx="1825604" cy="4572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1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1" y="3738425"/>
            <a:ext cx="10962105" cy="477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(If Needed)</a:t>
            </a:r>
          </a:p>
        </p:txBody>
      </p:sp>
    </p:spTree>
    <p:extLst>
      <p:ext uri="{BB962C8B-B14F-4D97-AF65-F5344CB8AC3E}">
        <p14:creationId xmlns:p14="http://schemas.microsoft.com/office/powerpoint/2010/main" val="87581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512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480">
          <p15:clr>
            <a:srgbClr val="FBAE40"/>
          </p15:clr>
        </p15:guide>
        <p15:guide id="11" pos="976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Level 1 – Arial 20</a:t>
            </a:r>
          </a:p>
          <a:p>
            <a:pPr lvl="1"/>
            <a:r>
              <a:rPr lang="en-US"/>
              <a:t>Level 2 – Arial 16</a:t>
            </a:r>
          </a:p>
          <a:p>
            <a:pPr lvl="2"/>
            <a:r>
              <a:rPr lang="en-US"/>
              <a:t>Level 3 – Arial 16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92261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386954" indent="-171450">
              <a:defRPr/>
            </a:lvl2pPr>
            <a:lvl3pPr marL="558404" indent="-127397">
              <a:defRPr/>
            </a:lvl3pPr>
            <a:lvl4pPr marL="729854" indent="-127397">
              <a:defRPr/>
            </a:lvl4pPr>
            <a:lvl5pPr marL="901304" indent="-127397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590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5" cy="5234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91980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4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7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27708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6274" y="535093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EIC L2Ms Monthly Reporting, February 25,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501" y="6517123"/>
            <a:ext cx="513209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E6BA-9547-40BA-BC84-EED48D8D50C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5" cy="504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8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5281" indent="-175022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5541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06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5120">
          <p15:clr>
            <a:srgbClr val="F26B43"/>
          </p15:clr>
        </p15:guide>
        <p15:guide id="9" pos="48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976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242"/>
            <a:ext cx="9144000" cy="1806834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Collaboration Survey – Tools for DSC/WG’s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6916"/>
            <a:ext cx="9144000" cy="1113282"/>
          </a:xfrm>
        </p:spPr>
        <p:txBody>
          <a:bodyPr/>
          <a:lstStyle/>
          <a:p>
            <a:r>
              <a:rPr lang="en-US" i="1" dirty="0"/>
              <a:t>John Lajoie</a:t>
            </a:r>
          </a:p>
          <a:p>
            <a:r>
              <a:rPr lang="en-US" dirty="0"/>
              <a:t>May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0877-07F0-72A7-F1A2-7E638CCB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84B4-9107-C1CA-9409-9454B659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Collaboration Survey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3F1E-424B-44DF-6DCD-8FCEE699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r>
              <a:rPr lang="en-US" dirty="0"/>
              <a:t>As part of the 2025 Statements of Service, CC members we asked to associate collaborators with tasks in </a:t>
            </a:r>
            <a:r>
              <a:rPr lang="en-US" dirty="0" err="1"/>
              <a:t>ePIC</a:t>
            </a:r>
            <a:endParaRPr lang="en-US" dirty="0"/>
          </a:p>
          <a:p>
            <a:r>
              <a:rPr lang="en-US" dirty="0"/>
              <a:t>This data is a potentially valuable source of information that can be used to engage collaborators in the work of the DSC’s and WG’s</a:t>
            </a:r>
          </a:p>
          <a:p>
            <a:r>
              <a:rPr lang="en-US" dirty="0"/>
              <a:t>To make this available, we have aggregated the information across all institutions and provided it in the form of a pivot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52CD4-7945-5F8D-4FE2-E9BC5961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67859-FE6D-D4FF-8F10-A661324C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B895-9B48-882C-B431-A17CEA5B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51494B-858F-1165-15A7-37A53F7E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4482803"/>
            <a:ext cx="11610975" cy="187354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E3B2E8-0BFB-55D8-1B70-A88A7F2C003C}"/>
              </a:ext>
            </a:extLst>
          </p:cNvPr>
          <p:cNvSpPr txBox="1"/>
          <p:nvPr/>
        </p:nvSpPr>
        <p:spPr>
          <a:xfrm>
            <a:off x="297455" y="4087258"/>
            <a:ext cx="374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2025 Statement of Service form</a:t>
            </a:r>
          </a:p>
        </p:txBody>
      </p:sp>
    </p:spTree>
    <p:extLst>
      <p:ext uri="{BB962C8B-B14F-4D97-AF65-F5344CB8AC3E}">
        <p14:creationId xmlns:p14="http://schemas.microsoft.com/office/powerpoint/2010/main" val="280107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F545-98CA-C866-5287-1319125F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Pivot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CAAB-3DFC-AB3F-BA91-479F229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2" y="1257481"/>
            <a:ext cx="10993916" cy="5009175"/>
          </a:xfrm>
        </p:spPr>
        <p:txBody>
          <a:bodyPr>
            <a:normAutofit/>
          </a:bodyPr>
          <a:lstStyle/>
          <a:p>
            <a:r>
              <a:rPr lang="en-US" dirty="0"/>
              <a:t>Email sent to all DSL, DSTC’s, WG conveners May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Has links to both Excel and Google </a:t>
            </a:r>
            <a:r>
              <a:rPr lang="en-US"/>
              <a:t>Sheets versions</a:t>
            </a:r>
            <a:endParaRPr lang="en-US" dirty="0"/>
          </a:p>
          <a:p>
            <a:r>
              <a:rPr lang="en-US" dirty="0"/>
              <a:t>A “pivot table” in its simplest form is a spreadsheet version of an </a:t>
            </a:r>
            <a:r>
              <a:rPr lang="en-US" dirty="0" err="1"/>
              <a:t>Ntuple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You select the data you want to see subject to a set of cuts</a:t>
            </a:r>
          </a:p>
          <a:p>
            <a:r>
              <a:rPr lang="en-US" dirty="0"/>
              <a:t>Two versions made available: </a:t>
            </a:r>
          </a:p>
          <a:p>
            <a:pPr lvl="1"/>
            <a:r>
              <a:rPr lang="en-US" dirty="0"/>
              <a:t>Only name, institution, contact information (NO FTE information)</a:t>
            </a:r>
          </a:p>
          <a:p>
            <a:r>
              <a:rPr lang="en-US" dirty="0"/>
              <a:t>MS Excel Version (Dropbox): </a:t>
            </a:r>
          </a:p>
          <a:p>
            <a:pPr lvl="1"/>
            <a:r>
              <a:rPr lang="en-US" dirty="0"/>
              <a:t>Can be downloaded and used in local Excel (doesn’t work in Dropbox viewer)</a:t>
            </a:r>
          </a:p>
          <a:p>
            <a:r>
              <a:rPr lang="en-US" dirty="0"/>
              <a:t>Google Sheets Version: </a:t>
            </a:r>
          </a:p>
          <a:p>
            <a:pPr lvl="1"/>
            <a:r>
              <a:rPr lang="en-US" dirty="0"/>
              <a:t>Use in Google Sheets – a downloaded copy will not work in Excel</a:t>
            </a:r>
          </a:p>
          <a:p>
            <a:pPr lvl="1"/>
            <a:r>
              <a:rPr lang="en-US" dirty="0"/>
              <a:t>Be aware – if multiple people try to use it at the same time you may clash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428D-2C22-8005-EF3C-149EC8B7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5ECE9-4D81-1D50-833C-758A2D0D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A56A5-136E-4125-EAD4-970F7288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87385-5BD3-88FC-AB30-9633ED3A4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569D-33E2-E38E-4CF9-C3E43B88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How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F9EE-6BC3-CDF5-23ED-694E72BF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1" y="1423164"/>
            <a:ext cx="2831275" cy="4766804"/>
          </a:xfrm>
        </p:spPr>
        <p:txBody>
          <a:bodyPr/>
          <a:lstStyle/>
          <a:p>
            <a:r>
              <a:rPr lang="en-US" dirty="0"/>
              <a:t>Go to the “Pivot Table” tab</a:t>
            </a:r>
          </a:p>
          <a:p>
            <a:r>
              <a:rPr lang="en-US" dirty="0"/>
              <a:t>Select the “</a:t>
            </a:r>
            <a:r>
              <a:rPr lang="en-US" dirty="0" err="1"/>
              <a:t>ePIC</a:t>
            </a:r>
            <a:r>
              <a:rPr lang="en-US" dirty="0"/>
              <a:t> Entity” you are interested in </a:t>
            </a:r>
          </a:p>
          <a:p>
            <a:r>
              <a:rPr lang="en-US" dirty="0"/>
              <a:t>Set conditions based on the task information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F4FBE-9A3B-23EE-E165-71257FEA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206B-8EEF-6D74-BED9-B5466CB3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3EA-EFE7-0ADD-B084-CCB9D5FF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03FDCE78-F957-F508-C923-D5830460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32" y="1672520"/>
            <a:ext cx="9040487" cy="5048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F55796-3857-89D9-9647-1EC419CA60E9}"/>
              </a:ext>
            </a:extLst>
          </p:cNvPr>
          <p:cNvSpPr txBox="1"/>
          <p:nvPr/>
        </p:nvSpPr>
        <p:spPr>
          <a:xfrm>
            <a:off x="4661137" y="485691"/>
            <a:ext cx="23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Entity is DSC, WG, etc.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CE668F-ED64-2869-5551-D12E7EA1FFF0}"/>
              </a:ext>
            </a:extLst>
          </p:cNvPr>
          <p:cNvCxnSpPr/>
          <p:nvPr/>
        </p:nvCxnSpPr>
        <p:spPr>
          <a:xfrm>
            <a:off x="6412675" y="855023"/>
            <a:ext cx="249382" cy="1056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CBE961-47DB-F324-C210-C70B1E0A1653}"/>
              </a:ext>
            </a:extLst>
          </p:cNvPr>
          <p:cNvSpPr txBox="1"/>
          <p:nvPr/>
        </p:nvSpPr>
        <p:spPr>
          <a:xfrm>
            <a:off x="7666512" y="766456"/>
            <a:ext cx="276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select multiple “tasks”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E7440A-8A98-0B1B-33C5-ECF66AADE149}"/>
              </a:ext>
            </a:extLst>
          </p:cNvPr>
          <p:cNvCxnSpPr>
            <a:cxnSpLocks/>
          </p:cNvCxnSpPr>
          <p:nvPr/>
        </p:nvCxnSpPr>
        <p:spPr>
          <a:xfrm flipH="1">
            <a:off x="7351744" y="1112068"/>
            <a:ext cx="930305" cy="2694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3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50F3-DE89-1E7A-9A49-5FA06946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Google Sheets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286C-BCAC-5A7E-CF1B-97925B101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1" y="1244906"/>
            <a:ext cx="10935159" cy="4932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don’t see the “Pivot Table Editor”, </a:t>
            </a:r>
            <a:br>
              <a:rPr lang="en-US" dirty="0"/>
            </a:br>
            <a:r>
              <a:rPr lang="en-US" dirty="0"/>
              <a:t>click the pencil in the lower left:</a:t>
            </a:r>
          </a:p>
          <a:p>
            <a:endParaRPr lang="en-US" dirty="0"/>
          </a:p>
          <a:p>
            <a:r>
              <a:rPr lang="en-US" dirty="0"/>
              <a:t>Use “Filters” to </a:t>
            </a:r>
            <a:br>
              <a:rPr lang="en-US" dirty="0"/>
            </a:br>
            <a:r>
              <a:rPr lang="en-US" dirty="0"/>
              <a:t>select entity and </a:t>
            </a:r>
            <a:br>
              <a:rPr lang="en-US" dirty="0"/>
            </a:br>
            <a:r>
              <a:rPr lang="en-US" dirty="0"/>
              <a:t>task. </a:t>
            </a:r>
          </a:p>
          <a:p>
            <a:r>
              <a:rPr lang="en-US" dirty="0"/>
              <a:t>NOTE: Sheets is </a:t>
            </a:r>
            <a:br>
              <a:rPr lang="en-US" dirty="0"/>
            </a:br>
            <a:r>
              <a:rPr lang="en-US" dirty="0"/>
              <a:t>case sensitive for </a:t>
            </a:r>
            <a:br>
              <a:rPr lang="en-US" dirty="0"/>
            </a:br>
            <a:r>
              <a:rPr lang="en-US" dirty="0"/>
              <a:t>tasks</a:t>
            </a:r>
          </a:p>
          <a:p>
            <a:r>
              <a:rPr lang="en-US" dirty="0"/>
              <a:t>Make a copy if you</a:t>
            </a:r>
            <a:br>
              <a:rPr lang="en-US" dirty="0"/>
            </a:br>
            <a:r>
              <a:rPr lang="en-US" dirty="0"/>
              <a:t>want to make </a:t>
            </a:r>
            <a:br>
              <a:rPr lang="en-US"/>
            </a:br>
            <a:r>
              <a:rPr lang="en-US"/>
              <a:t>other changes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9FEC-C424-9705-8A04-7B08F329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26F53-7384-C793-E289-68C327D1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C616-6538-6B1D-2AD6-8499254A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77B16012-DA89-67EB-5BBC-9CFE166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65" y="1362630"/>
            <a:ext cx="1600423" cy="5811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0E06D1E-CE3D-E9CD-186B-4E74102C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21" y="2256312"/>
            <a:ext cx="8245933" cy="44651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75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38C4-AFC7-1C88-0B14-8E8F1C19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Boundary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AE1F-2910-96B9-322D-488F847D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b="1" dirty="0"/>
              <a:t>What this data is to be used for: </a:t>
            </a:r>
          </a:p>
          <a:p>
            <a:pPr lvl="1"/>
            <a:r>
              <a:rPr lang="en-US" dirty="0"/>
              <a:t>To engage workforce in </a:t>
            </a:r>
            <a:r>
              <a:rPr lang="en-US" dirty="0" err="1"/>
              <a:t>ePIC</a:t>
            </a:r>
            <a:r>
              <a:rPr lang="en-US" dirty="0"/>
              <a:t> – to match people up to tasks they have expressed an interest in and get them started.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this data in NOT to be used for: </a:t>
            </a:r>
          </a:p>
          <a:p>
            <a:pPr lvl="1"/>
            <a:r>
              <a:rPr lang="en-US" dirty="0"/>
              <a:t>The evaluation of the 2025 commitments will be done by the Membership Committee as part of the 2026 survey process. It is not the job of the DSC/WG leadership to police these commitments. </a:t>
            </a:r>
          </a:p>
          <a:p>
            <a:pPr lvl="1"/>
            <a:r>
              <a:rPr lang="en-US" dirty="0"/>
              <a:t>If you contact someone and they don’t respond/engage, there nothing further you need to do.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7DD80-E073-2AFE-DCB3-E5B90E86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C8552-2BFF-7060-BA8E-FFE744F2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F3CB-4AF4-F3BA-9F34-279E1CEA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51E48-B644-0283-48CA-5B3DD386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803CC4-0373-2C37-E804-CFAD4817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378"/>
            <a:ext cx="10515600" cy="4623585"/>
          </a:xfrm>
        </p:spPr>
        <p:txBody>
          <a:bodyPr/>
          <a:lstStyle/>
          <a:p>
            <a:r>
              <a:rPr lang="en-US" dirty="0"/>
              <a:t>This isn’t perfect, but we hope it is useful.</a:t>
            </a:r>
          </a:p>
          <a:p>
            <a:endParaRPr lang="en-US" dirty="0"/>
          </a:p>
          <a:p>
            <a:r>
              <a:rPr lang="en-US" i="1" dirty="0"/>
              <a:t>Make use of this. </a:t>
            </a:r>
            <a:r>
              <a:rPr lang="en-US" dirty="0"/>
              <a:t>This is something you can actually do to help address the workforce/engagement problem in </a:t>
            </a:r>
            <a:r>
              <a:rPr lang="en-US" dirty="0" err="1"/>
              <a:t>ePIC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If you have questions or need additional information, </a:t>
            </a:r>
            <a:br>
              <a:rPr lang="en-US" dirty="0"/>
            </a:br>
            <a:r>
              <a:rPr lang="en-US" dirty="0"/>
              <a:t>don’t hesitate to ask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3860E-BCED-258B-496F-EBC18985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5C5B6-B2D0-CD46-35D8-5901F306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290E-0181-9EB1-AA58-AEE729A7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2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E84E-7880-E27B-720E-10DA6AD7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E5CE-7769-1D19-8A5E-C459C423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NL">
  <a:themeElements>
    <a:clrScheme name="Custom 3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B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Project Overview-J.Yeck  -  Read-Only" id="{D4A49460-A030-40E0-A942-078CDC808C92}" vid="{CAA149F5-F453-43A6-BD36-7417340123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703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1_BNL</vt:lpstr>
      <vt:lpstr>ePIC Collaboration Survey – Tools for DSC/WG’s</vt:lpstr>
      <vt:lpstr>ePIC Collaboration Survey 2025</vt:lpstr>
      <vt:lpstr>Pivot Tables</vt:lpstr>
      <vt:lpstr>How to Use</vt:lpstr>
      <vt:lpstr>Google Sheets Version</vt:lpstr>
      <vt:lpstr>Boundary Conditions</vt:lpstr>
      <vt:lpstr>Summary</vt:lpstr>
      <vt:lpstr>PowerPoint Presentation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2163</cp:revision>
  <dcterms:created xsi:type="dcterms:W3CDTF">2023-04-13T13:35:08Z</dcterms:created>
  <dcterms:modified xsi:type="dcterms:W3CDTF">2025-05-12T12:52:49Z</dcterms:modified>
</cp:coreProperties>
</file>