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6"/>
  </p:notesMasterIdLst>
  <p:sldIdLst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C00"/>
    <a:srgbClr val="FF8AD8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5266"/>
    <p:restoredTop sz="96194"/>
  </p:normalViewPr>
  <p:slideViewPr>
    <p:cSldViewPr snapToGrid="0" snapToObjects="1">
      <p:cViewPr varScale="1">
        <p:scale>
          <a:sx n="209" d="100"/>
          <a:sy n="209" d="100"/>
        </p:scale>
        <p:origin x="200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4/30/25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1481540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4712963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3441178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99D03B-F4BD-85C1-5955-B2BB7ACF4A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6314" y="472833"/>
            <a:ext cx="1632203" cy="45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6D9F0E-4B80-0FD1-A24A-1C1B60A4BB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566183" y="472833"/>
            <a:ext cx="1787236" cy="45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496317-0189-6060-26F4-32FD0508897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67685" y="472833"/>
            <a:ext cx="1825604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1649" y="6533724"/>
            <a:ext cx="432486" cy="29404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E7747BA-6145-3552-2339-5F4BF5DF2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79" y="1"/>
            <a:ext cx="11499925" cy="490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65258C7-5BE3-51E9-6313-6F03042F3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579" y="576179"/>
            <a:ext cx="11499925" cy="5379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1649" y="6533724"/>
            <a:ext cx="432486" cy="29404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E7747BA-6145-3552-2339-5F4BF5DF2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79" y="0"/>
            <a:ext cx="11499925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07721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69E67-D399-4DBB-BAA8-0F33523D2B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1649" y="6533724"/>
            <a:ext cx="432486" cy="29404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4C62C12-2F08-E318-B35D-ED3DD7238288}"/>
              </a:ext>
            </a:extLst>
          </p:cNvPr>
          <p:cNvCxnSpPr>
            <a:cxnSpLocks/>
          </p:cNvCxnSpPr>
          <p:nvPr userDrawn="1"/>
        </p:nvCxnSpPr>
        <p:spPr>
          <a:xfrm>
            <a:off x="419916" y="6277674"/>
            <a:ext cx="11542588" cy="0"/>
          </a:xfrm>
          <a:prstGeom prst="line">
            <a:avLst/>
          </a:prstGeom>
          <a:ln w="12700">
            <a:gradFill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354F98-61FF-4968-3E99-67BD8635F0D2}"/>
              </a:ext>
            </a:extLst>
          </p:cNvPr>
          <p:cNvSpPr txBox="1">
            <a:spLocks/>
          </p:cNvSpPr>
          <p:nvPr userDrawn="1"/>
        </p:nvSpPr>
        <p:spPr>
          <a:xfrm>
            <a:off x="351421" y="6555155"/>
            <a:ext cx="6358472" cy="2940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750"/>
              </a:spcBef>
            </a:pPr>
            <a:r>
              <a:rPr lang="en-US" sz="1100" b="0" i="0" u="none" strike="noStrike" dirty="0">
                <a:solidFill>
                  <a:schemeClr val="tx1"/>
                </a:solidFill>
                <a:effectLst/>
                <a:latin typeface="+mn-lt"/>
              </a:rPr>
              <a:t>Incremental Preliminary Design and Safety Review of the </a:t>
            </a:r>
            <a:r>
              <a:rPr lang="en-US" sz="1100" b="0" i="0" u="none" strike="noStrike" dirty="0" err="1">
                <a:solidFill>
                  <a:schemeClr val="tx1"/>
                </a:solidFill>
                <a:effectLst/>
                <a:latin typeface="+mn-lt"/>
              </a:rPr>
              <a:t>pfRICH</a:t>
            </a:r>
            <a:r>
              <a:rPr lang="en-US" sz="1100" b="0" i="0" u="none" strike="noStrike" dirty="0">
                <a:solidFill>
                  <a:schemeClr val="tx1"/>
                </a:solidFill>
                <a:effectLst/>
                <a:latin typeface="+mn-lt"/>
              </a:rPr>
              <a:t>, </a:t>
            </a:r>
            <a:r>
              <a:rPr lang="en-US" sz="1100" b="0" i="0" u="none" strike="noStrike" dirty="0" err="1">
                <a:solidFill>
                  <a:schemeClr val="tx1"/>
                </a:solidFill>
                <a:effectLst/>
                <a:latin typeface="+mn-lt"/>
              </a:rPr>
              <a:t>dRICH</a:t>
            </a:r>
            <a:r>
              <a:rPr lang="en-US" sz="1100" b="0" i="0" u="none" strike="noStrike" dirty="0">
                <a:solidFill>
                  <a:schemeClr val="tx1"/>
                </a:solidFill>
                <a:effectLst/>
                <a:latin typeface="+mn-lt"/>
              </a:rPr>
              <a:t> and DIRC, April 1-2, 2025</a:t>
            </a:r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69E67-D399-4DBB-BAA8-0F33523D2B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1649" y="6533724"/>
            <a:ext cx="432486" cy="29404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4C62C12-2F08-E318-B35D-ED3DD7238288}"/>
              </a:ext>
            </a:extLst>
          </p:cNvPr>
          <p:cNvCxnSpPr>
            <a:cxnSpLocks/>
          </p:cNvCxnSpPr>
          <p:nvPr userDrawn="1"/>
        </p:nvCxnSpPr>
        <p:spPr>
          <a:xfrm>
            <a:off x="419916" y="6277674"/>
            <a:ext cx="11542588" cy="0"/>
          </a:xfrm>
          <a:prstGeom prst="line">
            <a:avLst/>
          </a:prstGeom>
          <a:ln w="12700">
            <a:gradFill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5134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general topic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11684000" y="6600825"/>
            <a:ext cx="34817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C7A873-79E2-47ED-8FB0-5579B50D722A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DBB3AF0-0D6B-77D4-ECF5-948FBF69E8E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32368" y="6600826"/>
            <a:ext cx="11951936" cy="287337"/>
          </a:xfrm>
          <a:prstGeom prst="rect">
            <a:avLst/>
          </a:prstGeom>
          <a:ln/>
        </p:spPr>
        <p:txBody>
          <a:bodyPr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Greg Kalicy, CUA 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•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</a:t>
            </a:r>
            <a:r>
              <a:rPr lang="en-US" sz="11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The hpDIRC Detector for the ePIC Experiment 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•</a:t>
            </a:r>
            <a:r>
              <a:rPr lang="en-US" sz="11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 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Incremental Preliminary Design and Safety Review of the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pfRICH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dRICH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and hpDIRC </a:t>
            </a:r>
            <a:r>
              <a:rPr lang="en-US" sz="11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• April 1</a:t>
            </a:r>
            <a:r>
              <a:rPr lang="en-US" sz="11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st</a:t>
            </a:r>
            <a:r>
              <a:rPr lang="en-US" sz="11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2025</a:t>
            </a:r>
            <a:endParaRPr lang="de-DE" sz="11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B60CEF-9C49-C436-8177-8EF665359F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52" cy="54864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C065CDC-7DB5-D122-8A6B-CD800B3EEFCC}"/>
              </a:ext>
            </a:extLst>
          </p:cNvPr>
          <p:cNvCxnSpPr/>
          <p:nvPr userDrawn="1"/>
        </p:nvCxnSpPr>
        <p:spPr>
          <a:xfrm>
            <a:off x="0" y="6598871"/>
            <a:ext cx="12192000" cy="1954"/>
          </a:xfrm>
          <a:prstGeom prst="line">
            <a:avLst/>
          </a:prstGeom>
          <a:ln w="9525">
            <a:solidFill>
              <a:srgbClr val="24556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76849"/>
      </p:ext>
    </p:extLst>
  </p:cSld>
  <p:clrMapOvr>
    <a:masterClrMapping/>
  </p:clrMapOvr>
  <p:transition spd="med"/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79" y="22308"/>
            <a:ext cx="11499925" cy="4407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2579" y="580215"/>
            <a:ext cx="11499925" cy="54604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B150B5-704F-CF21-3183-8DB97C07706C}"/>
              </a:ext>
            </a:extLst>
          </p:cNvPr>
          <p:cNvCxnSpPr>
            <a:cxnSpLocks/>
          </p:cNvCxnSpPr>
          <p:nvPr userDrawn="1"/>
        </p:nvCxnSpPr>
        <p:spPr>
          <a:xfrm>
            <a:off x="462579" y="510468"/>
            <a:ext cx="11499925" cy="0"/>
          </a:xfrm>
          <a:prstGeom prst="line">
            <a:avLst/>
          </a:prstGeom>
          <a:ln w="50800">
            <a:gradFill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B2AFF6D-0928-4D72-853B-80E1EFEDB3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1649" y="6533724"/>
            <a:ext cx="432486" cy="29404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0D1DF75-2FAB-4E03-98EA-F2E16DB3A424}"/>
              </a:ext>
            </a:extLst>
          </p:cNvPr>
          <p:cNvSpPr txBox="1">
            <a:spLocks/>
          </p:cNvSpPr>
          <p:nvPr userDrawn="1"/>
        </p:nvSpPr>
        <p:spPr>
          <a:xfrm>
            <a:off x="351421" y="6555155"/>
            <a:ext cx="6358472" cy="2940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750"/>
              </a:spcBef>
            </a:pPr>
            <a:r>
              <a:rPr lang="en-US" sz="1100" b="0" i="0" u="none" strike="noStrike" dirty="0">
                <a:solidFill>
                  <a:schemeClr val="tx1"/>
                </a:solidFill>
                <a:effectLst/>
                <a:latin typeface="+mn-lt"/>
              </a:rPr>
              <a:t>Incremental Preliminary Design and Safety Review of the </a:t>
            </a:r>
            <a:r>
              <a:rPr lang="en-US" sz="1100" b="0" i="0" u="none" strike="noStrike" dirty="0" err="1">
                <a:solidFill>
                  <a:schemeClr val="tx1"/>
                </a:solidFill>
                <a:effectLst/>
                <a:latin typeface="+mn-lt"/>
              </a:rPr>
              <a:t>pfRICH</a:t>
            </a:r>
            <a:r>
              <a:rPr lang="en-US" sz="1100" b="0" i="0" u="none" strike="noStrike" dirty="0">
                <a:solidFill>
                  <a:schemeClr val="tx1"/>
                </a:solidFill>
                <a:effectLst/>
                <a:latin typeface="+mn-lt"/>
              </a:rPr>
              <a:t>, </a:t>
            </a:r>
            <a:r>
              <a:rPr lang="en-US" sz="1100" b="0" i="0" u="none" strike="noStrike" dirty="0" err="1">
                <a:solidFill>
                  <a:schemeClr val="tx1"/>
                </a:solidFill>
                <a:effectLst/>
                <a:latin typeface="+mn-lt"/>
              </a:rPr>
              <a:t>dRICH</a:t>
            </a:r>
            <a:r>
              <a:rPr lang="en-US" sz="1100" b="0" i="0" u="none" strike="noStrike" dirty="0">
                <a:solidFill>
                  <a:schemeClr val="tx1"/>
                </a:solidFill>
                <a:effectLst/>
                <a:latin typeface="+mn-lt"/>
              </a:rPr>
              <a:t> and DIRC, April 1-2, 2025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F8BF614-7E7A-93A1-7F04-C59DFC02DF91}"/>
              </a:ext>
            </a:extLst>
          </p:cNvPr>
          <p:cNvCxnSpPr>
            <a:cxnSpLocks/>
          </p:cNvCxnSpPr>
          <p:nvPr userDrawn="1"/>
        </p:nvCxnSpPr>
        <p:spPr>
          <a:xfrm>
            <a:off x="419916" y="6277674"/>
            <a:ext cx="11542588" cy="0"/>
          </a:xfrm>
          <a:prstGeom prst="line">
            <a:avLst/>
          </a:prstGeom>
          <a:ln w="12700">
            <a:gradFill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8" r:id="rId3"/>
    <p:sldLayoutId id="2147483667" r:id="rId4"/>
    <p:sldLayoutId id="2147483670" r:id="rId5"/>
    <p:sldLayoutId id="2147483669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u="none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bnl.gov/event/17534/contributions/69698/attachments/43985/74219/vertexT0Determination_2022-10-24.pdf" TargetMode="Externa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26942-F469-AAC5-D335-1D7533CA6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666" y="0"/>
            <a:ext cx="11847334" cy="538105"/>
          </a:xfrm>
        </p:spPr>
        <p:txBody>
          <a:bodyPr>
            <a:normAutofit/>
          </a:bodyPr>
          <a:lstStyle/>
          <a:p>
            <a:r>
              <a:rPr lang="en-US" sz="2400" dirty="0"/>
              <a:t>Q2: </a:t>
            </a:r>
            <a:r>
              <a:rPr lang="en-US" sz="2400" i="0" u="none" strike="noStrike" dirty="0">
                <a:solidFill>
                  <a:srgbClr val="000000"/>
                </a:solidFill>
                <a:effectLst/>
              </a:rPr>
              <a:t>how do you determine t0 of the event (= the time particles were produced)</a:t>
            </a: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63302B-BF82-34E1-E5C0-A590A0B3DE70}"/>
              </a:ext>
            </a:extLst>
          </p:cNvPr>
          <p:cNvSpPr txBox="1"/>
          <p:nvPr/>
        </p:nvSpPr>
        <p:spPr>
          <a:xfrm>
            <a:off x="463921" y="547140"/>
            <a:ext cx="11728080" cy="338554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In the following we detail the steps and different sources playing together to get t0:</a:t>
            </a:r>
            <a:endParaRPr lang="en-US" sz="1800" dirty="0">
              <a:effectLst/>
              <a:latin typeface="Aptos" panose="020B00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effectLst/>
                <a:latin typeface="Arial"/>
                <a:cs typeface="Arial"/>
              </a:rPr>
              <a:t>The RF clock</a:t>
            </a:r>
            <a:r>
              <a:rPr lang="en-US" sz="1400" dirty="0">
                <a:latin typeface="Arial"/>
                <a:cs typeface="Arial"/>
              </a:rPr>
              <a:t> </a:t>
            </a:r>
            <a:r>
              <a:rPr lang="en-US" sz="1400" dirty="0">
                <a:effectLst/>
                <a:latin typeface="Arial"/>
                <a:cs typeface="Arial"/>
              </a:rPr>
              <a:t>is delivered via the common platform to DAQ with a jitter/stability estimated by EIC controls to be &lt;8ps.</a:t>
            </a:r>
          </a:p>
          <a:p>
            <a:pPr marL="342900" indent="-342900" rtl="0">
              <a:buFont typeface="+mj-lt"/>
              <a:buAutoNum type="arabicPeriod"/>
            </a:pPr>
            <a:r>
              <a:rPr lang="en-US" sz="1400" dirty="0">
                <a:effectLst/>
                <a:latin typeface="Arial"/>
                <a:cs typeface="Arial"/>
              </a:rPr>
              <a:t>The DAQ design should add (in quadrature) &lt;5ps to this.</a:t>
            </a:r>
          </a:p>
          <a:p>
            <a:pPr marL="342900" indent="-342900" rtl="0">
              <a:buFont typeface="+mj-lt"/>
              <a:buAutoNum type="arabicPeriod"/>
            </a:pPr>
            <a:r>
              <a:rPr lang="en-US" sz="1400" dirty="0">
                <a:effectLst/>
                <a:latin typeface="Arial"/>
                <a:cs typeface="Arial"/>
              </a:rPr>
              <a:t>There is another collider system used to control the crab cavities which can produce a clock based on the beam transit that has much better resolution than the common platform, ***if*** the common platform's resolution proves to be too poor, but this isn't the baseline.</a:t>
            </a:r>
          </a:p>
          <a:p>
            <a:pPr marL="342900" indent="-342900" rtl="0">
              <a:buFont typeface="+mj-lt"/>
              <a:buAutoNum type="arabicPeriod"/>
            </a:pPr>
            <a:r>
              <a:rPr lang="en-US" sz="1400" dirty="0">
                <a:effectLst/>
                <a:latin typeface="Arial"/>
                <a:cs typeface="Arial"/>
              </a:rPr>
              <a:t>Absolute time reference requires T0 offsets for each component, which can be applied after data is taken.  The detailed calibration method hasn't been determined.</a:t>
            </a:r>
          </a:p>
          <a:p>
            <a:pPr marL="228600" indent="-228600" rtl="0">
              <a:buFont typeface="+mj-lt"/>
              <a:buAutoNum type="arabicPeriod"/>
            </a:pPr>
            <a:r>
              <a:rPr lang="en-US" sz="1400" dirty="0">
                <a:effectLst/>
                <a:latin typeface="Arial"/>
                <a:cs typeface="Arial"/>
              </a:rPr>
              <a:t>The bunches are long compared to the jitter of the RF clock</a:t>
            </a:r>
          </a:p>
          <a:p>
            <a:pPr marL="685800" lvl="1" indent="-228600" rtl="0">
              <a:buFont typeface="+mj-lt"/>
              <a:buAutoNum type="arabicPeriod"/>
            </a:pPr>
            <a:r>
              <a:rPr lang="en-US" sz="1400" dirty="0">
                <a:effectLst/>
                <a:latin typeface="Arial"/>
                <a:cs typeface="Arial"/>
              </a:rPr>
              <a:t>ESR -&gt; 23-30ps bunch length</a:t>
            </a:r>
          </a:p>
          <a:p>
            <a:pPr marL="685800" lvl="1" indent="-228600" rtl="0">
              <a:buFont typeface="+mj-lt"/>
              <a:buAutoNum type="arabicPeriod"/>
            </a:pPr>
            <a:r>
              <a:rPr lang="en-US" sz="1400" dirty="0">
                <a:effectLst/>
                <a:latin typeface="Arial"/>
                <a:cs typeface="Arial"/>
              </a:rPr>
              <a:t>HSR -&gt; 200-250ps bunch length</a:t>
            </a:r>
          </a:p>
          <a:p>
            <a:r>
              <a:rPr lang="en-US" sz="1400" dirty="0">
                <a:latin typeface="Arial"/>
                <a:cs typeface="Arial"/>
              </a:rPr>
              <a:t>      </a:t>
            </a:r>
            <a:r>
              <a:rPr lang="en-US" sz="1400" dirty="0">
                <a:effectLst/>
                <a:latin typeface="Arial"/>
                <a:cs typeface="Arial"/>
              </a:rPr>
              <a:t>which results in an uncertainty of about 250ps as to the actual collision time if going by the bunch crossing alone</a:t>
            </a:r>
          </a:p>
          <a:p>
            <a:r>
              <a:rPr lang="en-US" sz="1400" dirty="0">
                <a:latin typeface="Arial"/>
                <a:cs typeface="Arial"/>
              </a:rPr>
              <a:t>6.   By</a:t>
            </a:r>
            <a:r>
              <a:rPr lang="en-US" sz="1400" dirty="0">
                <a:effectLst/>
                <a:latin typeface="Arial"/>
                <a:cs typeface="Arial"/>
              </a:rPr>
              <a:t> tracking the z vertex to high precision one can reduce the T0 uncertainty to</a:t>
            </a:r>
            <a:r>
              <a:rPr lang="en-US" sz="1400" dirty="0">
                <a:latin typeface="Arial"/>
                <a:cs typeface="Arial"/>
              </a:rPr>
              <a:t> the order of the length</a:t>
            </a:r>
            <a:r>
              <a:rPr lang="en-US" sz="1400" dirty="0">
                <a:effectLst/>
                <a:latin typeface="Arial"/>
                <a:cs typeface="Arial"/>
              </a:rPr>
              <a:t> of the electron bunch </a:t>
            </a:r>
            <a:r>
              <a:rPr lang="en-US" sz="1400" dirty="0">
                <a:latin typeface="Arial"/>
                <a:cs typeface="Arial"/>
              </a:rPr>
              <a:t>(~ </a:t>
            </a:r>
            <a:r>
              <a:rPr lang="en-US" sz="1400" dirty="0">
                <a:effectLst/>
                <a:latin typeface="Arial"/>
                <a:cs typeface="Arial"/>
              </a:rPr>
              <a:t>30ps)</a:t>
            </a:r>
          </a:p>
          <a:p>
            <a:pPr marL="342900" indent="-342900">
              <a:buFont typeface="+mj-lt"/>
              <a:buAutoNum type="arabicPeriod" startAt="7"/>
            </a:pPr>
            <a:r>
              <a:rPr lang="en-US" sz="1400" dirty="0">
                <a:latin typeface="Arial"/>
                <a:cs typeface="Arial"/>
              </a:rPr>
              <a:t>If one has fully developed and tuned tracking software, one could attempt to </a:t>
            </a:r>
            <a:r>
              <a:rPr lang="en-US" sz="1400" dirty="0">
                <a:effectLst/>
                <a:latin typeface="Arial"/>
                <a:cs typeface="Arial"/>
              </a:rPr>
              <a:t>reduce the </a:t>
            </a:r>
            <a:r>
              <a:rPr lang="en-US" sz="1400" dirty="0">
                <a:latin typeface="Arial"/>
                <a:cs typeface="Arial"/>
              </a:rPr>
              <a:t>t0 uncertainty</a:t>
            </a:r>
            <a:r>
              <a:rPr lang="en-US" sz="1400" dirty="0">
                <a:effectLst/>
                <a:latin typeface="Arial"/>
                <a:cs typeface="Arial"/>
              </a:rPr>
              <a:t> further using the </a:t>
            </a:r>
            <a:r>
              <a:rPr lang="en-US" sz="1400" dirty="0">
                <a:latin typeface="Arial"/>
                <a:cs typeface="Arial"/>
              </a:rPr>
              <a:t>collision coordinate in the horizontal plane, at least for a fraction of events where X-vertex can be determined with a required precision of few dozens of um </a:t>
            </a:r>
            <a:r>
              <a:rPr lang="en-US" sz="1400" dirty="0">
                <a:effectLst/>
                <a:latin typeface="Arial"/>
                <a:cs typeface="Arial"/>
              </a:rPr>
              <a:t>because the crossing angle allows for further pinpointing of the collision time </a:t>
            </a:r>
            <a:r>
              <a:rPr lang="en-US" sz="1400" dirty="0">
                <a:latin typeface="Arial"/>
                <a:cs typeface="Arial"/>
              </a:rPr>
              <a:t>as the</a:t>
            </a:r>
            <a:r>
              <a:rPr lang="en-US" sz="1400" dirty="0">
                <a:effectLst/>
                <a:latin typeface="Arial"/>
                <a:cs typeface="Arial"/>
              </a:rPr>
              <a:t> horizontal spread of the beam is </a:t>
            </a:r>
            <a:r>
              <a:rPr lang="en-US" sz="1400" dirty="0">
                <a:latin typeface="Arial"/>
                <a:cs typeface="Arial"/>
              </a:rPr>
              <a:t>only</a:t>
            </a:r>
            <a:r>
              <a:rPr lang="en-US" sz="1400" dirty="0">
                <a:effectLst/>
                <a:latin typeface="Arial"/>
                <a:cs typeface="Arial"/>
              </a:rPr>
              <a:t> 100-250um</a:t>
            </a:r>
            <a:endParaRPr lang="en-US" dirty="0"/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DCD5D3F-8988-2254-21FE-98703ECF1C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68" y="3941717"/>
            <a:ext cx="2956535" cy="28815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D9AA28-1D8D-1A21-E50F-6961A0D38429}"/>
              </a:ext>
            </a:extLst>
          </p:cNvPr>
          <p:cNvSpPr txBox="1"/>
          <p:nvPr/>
        </p:nvSpPr>
        <p:spPr>
          <a:xfrm>
            <a:off x="3610931" y="4545500"/>
            <a:ext cx="7659057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/>
              <a:t>The method for points 5 &amp; 6 is detailed in the following presentation</a:t>
            </a:r>
          </a:p>
          <a:p>
            <a:r>
              <a:rPr lang="en-US">
                <a:hlinkClick r:id="rId3"/>
              </a:rPr>
              <a:t>https://indico.bnl.gov/event/17534/contributions/69698/attachments/43985/74219/vertexT0Determination_2022-10-24.pdf</a:t>
            </a:r>
          </a:p>
          <a:p>
            <a:r>
              <a:rPr lang="en-US"/>
              <a:t>Additional Material posted under Homework</a:t>
            </a:r>
          </a:p>
        </p:txBody>
      </p:sp>
    </p:spTree>
    <p:extLst>
      <p:ext uri="{BB962C8B-B14F-4D97-AF65-F5344CB8AC3E}">
        <p14:creationId xmlns:p14="http://schemas.microsoft.com/office/powerpoint/2010/main" val="2972080730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_NSLS-II">
      <a:dk1>
        <a:srgbClr val="000000"/>
      </a:dk1>
      <a:lt1>
        <a:srgbClr val="FFFFFF"/>
      </a:lt1>
      <a:dk2>
        <a:srgbClr val="105B78"/>
      </a:dk2>
      <a:lt2>
        <a:srgbClr val="00ACDB"/>
      </a:lt2>
      <a:accent1>
        <a:srgbClr val="B2D33A"/>
      </a:accent1>
      <a:accent2>
        <a:srgbClr val="F68A1F"/>
      </a:accent2>
      <a:accent3>
        <a:srgbClr val="B62466"/>
      </a:accent3>
      <a:accent4>
        <a:srgbClr val="FFCC33"/>
      </a:accent4>
      <a:accent5>
        <a:srgbClr val="DA3525"/>
      </a:accent5>
      <a:accent6>
        <a:srgbClr val="50489D"/>
      </a:accent6>
      <a:hlink>
        <a:srgbClr val="4881C3"/>
      </a:hlink>
      <a:folHlink>
        <a:srgbClr val="24B574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>
        <a:spAutoFit/>
      </a:bodyPr>
      <a:lstStyle>
        <a:defPPr algn="l">
          <a:spcBef>
            <a:spcPts val="0"/>
          </a:spcBef>
          <a:buClr>
            <a:srgbClr val="0096FF"/>
          </a:buClr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D-3B EIC_PPT_Outline_Template_Widescreen_0224.potx" id="{E6C5CCA8-604B-4BF3-AD52-0CCDA95A2BA6}" vid="{8057B053-B9B7-4C41-ADDD-67BAEC9A00C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C34C91B90C1548A4C3AA992774E13A" ma:contentTypeVersion="7" ma:contentTypeDescription="Create a new document." ma:contentTypeScope="" ma:versionID="7a61f8cd703a7205ecb4e678dec18d87">
  <xsd:schema xmlns:xsd="http://www.w3.org/2001/XMLSchema" xmlns:xs="http://www.w3.org/2001/XMLSchema" xmlns:p="http://schemas.microsoft.com/office/2006/metadata/properties" xmlns:ns2="3b6a705c-5149-41b7-ae9a-732190ba5a52" targetNamespace="http://schemas.microsoft.com/office/2006/metadata/properties" ma:root="true" ma:fieldsID="c225db4bd17ba7aa7935a5a4ed95403e" ns2:_="">
    <xsd:import namespace="3b6a705c-5149-41b7-ae9a-732190ba5a52"/>
    <xsd:element name="properties">
      <xsd:complexType>
        <xsd:sequence>
          <xsd:element name="documentManagement">
            <xsd:complexType>
              <xsd:all>
                <xsd:element ref="ns2:Day" minOccurs="0"/>
                <xsd:element ref="ns2:Status" minOccurs="0"/>
                <xsd:element ref="ns2:Sequence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6a705c-5149-41b7-ae9a-732190ba5a52" elementFormDefault="qualified">
    <xsd:import namespace="http://schemas.microsoft.com/office/2006/documentManagement/types"/>
    <xsd:import namespace="http://schemas.microsoft.com/office/infopath/2007/PartnerControls"/>
    <xsd:element name="Day" ma:index="8" nillable="true" ma:displayName="Day" ma:format="DateOnly" ma:internalName="Day">
      <xsd:simpleType>
        <xsd:restriction base="dms:DateTime"/>
      </xsd:simpleType>
    </xsd:element>
    <xsd:element name="Status" ma:index="9" nillable="true" ma:displayName="Status" ma:format="Dropdown" ma:internalName="Status">
      <xsd:simpleType>
        <xsd:restriction base="dms:Choice">
          <xsd:enumeration value="Draft in Progress"/>
          <xsd:enumeration value="Read for Page Turns"/>
          <xsd:enumeration value="Ready For Dry Run"/>
          <xsd:enumeration value="Final Changes Complete"/>
          <xsd:enumeration value="Ready to Post"/>
          <xsd:enumeration value="Posted"/>
        </xsd:restriction>
      </xsd:simpleType>
    </xsd:element>
    <xsd:element name="Sequence" ma:index="10" nillable="true" ma:displayName="Sequence" ma:format="Dropdown" ma:internalName="Sequence">
      <xsd:simpleType>
        <xsd:restriction base="dms:Text">
          <xsd:maxLength value="255"/>
        </xsd:restriction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quence xmlns="3b6a705c-5149-41b7-ae9a-732190ba5a52">01</Sequence>
    <Status xmlns="3b6a705c-5149-41b7-ae9a-732190ba5a52">Final Changes Complete</Status>
    <Day xmlns="3b6a705c-5149-41b7-ae9a-732190ba5a52">2025-01-07T05:00:00+00:00</Day>
  </documentManagement>
</p:properties>
</file>

<file path=customXml/itemProps1.xml><?xml version="1.0" encoding="utf-8"?>
<ds:datastoreItem xmlns:ds="http://schemas.openxmlformats.org/officeDocument/2006/customXml" ds:itemID="{DE22D85F-60BA-4A51-A1DF-FC43A3B6C64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E82E08-C36A-4352-A2D1-2ECF9A8A35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6a705c-5149-41b7-ae9a-732190ba5a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9E88647-562A-460A-88A0-13D05ABABF01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3b6a705c-5149-41b7-ae9a-732190ba5a52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5973</TotalTime>
  <Words>336</Words>
  <Application>Microsoft Macintosh PowerPoint</Application>
  <PresentationFormat>Widescreen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Wingdings</vt:lpstr>
      <vt:lpstr>BNL</vt:lpstr>
      <vt:lpstr>Q2: how do you determine t0 of the event (= the time particles were produced)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Detector and ePIC Overview</dc:title>
  <dc:subject/>
  <dc:creator>Elke-Caroline Aschenauer</dc:creator>
  <cp:keywords/>
  <dc:description/>
  <cp:lastModifiedBy>Elke-Caroline Aschenauer</cp:lastModifiedBy>
  <cp:revision>76</cp:revision>
  <dcterms:created xsi:type="dcterms:W3CDTF">2024-09-19T01:46:49Z</dcterms:created>
  <dcterms:modified xsi:type="dcterms:W3CDTF">2025-04-30T14:57:22Z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0x010100B8C34C91B90C1548A4C3AA992774E13A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Comments">
    <vt:lpwstr>Names added to footer.  Fixed tag colors throughout. Slide 10 covered footer for visual. Slide 12 corrected spelling "Forward". Minor formatting.</vt:lpwstr>
  </property>
  <property fmtid="{D5CDD505-2E9C-101B-9397-08002B2CF9AE}" pid="12" name="xd_Signature">
    <vt:lpwstr/>
  </property>
  <property fmtid="{D5CDD505-2E9C-101B-9397-08002B2CF9AE}" pid="13" name="Status">
    <vt:lpwstr>Ready To Post</vt:lpwstr>
  </property>
</Properties>
</file>