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sldIdLst>
    <p:sldId id="256" r:id="rId2"/>
    <p:sldId id="257" r:id="rId3"/>
    <p:sldId id="258" r:id="rId4"/>
    <p:sldId id="260" r:id="rId5"/>
    <p:sldId id="259" r:id="rId6"/>
    <p:sldId id="264" r:id="rId7"/>
    <p:sldId id="266" r:id="rId8"/>
    <p:sldId id="310" r:id="rId9"/>
    <p:sldId id="265" r:id="rId10"/>
    <p:sldId id="267" r:id="rId11"/>
    <p:sldId id="269" r:id="rId12"/>
    <p:sldId id="268" r:id="rId13"/>
    <p:sldId id="273" r:id="rId14"/>
    <p:sldId id="311" r:id="rId15"/>
    <p:sldId id="270" r:id="rId16"/>
    <p:sldId id="278" r:id="rId17"/>
    <p:sldId id="271" r:id="rId18"/>
    <p:sldId id="272" r:id="rId19"/>
    <p:sldId id="274" r:id="rId20"/>
    <p:sldId id="275" r:id="rId21"/>
    <p:sldId id="276" r:id="rId22"/>
    <p:sldId id="279" r:id="rId23"/>
    <p:sldId id="280" r:id="rId24"/>
    <p:sldId id="281" r:id="rId25"/>
    <p:sldId id="282" r:id="rId26"/>
    <p:sldId id="283" r:id="rId27"/>
    <p:sldId id="301" r:id="rId28"/>
    <p:sldId id="261" r:id="rId29"/>
    <p:sldId id="292" r:id="rId30"/>
    <p:sldId id="263" r:id="rId31"/>
    <p:sldId id="284" r:id="rId32"/>
    <p:sldId id="299" r:id="rId33"/>
    <p:sldId id="293" r:id="rId34"/>
    <p:sldId id="302" r:id="rId35"/>
    <p:sldId id="294" r:id="rId36"/>
    <p:sldId id="303" r:id="rId37"/>
    <p:sldId id="295" r:id="rId38"/>
    <p:sldId id="296" r:id="rId39"/>
    <p:sldId id="297" r:id="rId40"/>
    <p:sldId id="298" r:id="rId41"/>
    <p:sldId id="262" r:id="rId42"/>
    <p:sldId id="277" r:id="rId43"/>
    <p:sldId id="306" r:id="rId44"/>
    <p:sldId id="305" r:id="rId45"/>
    <p:sldId id="307" r:id="rId46"/>
    <p:sldId id="304" r:id="rId47"/>
    <p:sldId id="308" r:id="rId48"/>
    <p:sldId id="309" r:id="rId49"/>
    <p:sldId id="30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934EFF-4EB4-4147-A46F-4167E806B96C}" v="203" dt="2025-04-25T15:21:54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91"/>
    <p:restoredTop sz="94720"/>
  </p:normalViewPr>
  <p:slideViewPr>
    <p:cSldViewPr snapToGrid="0">
      <p:cViewPr varScale="1">
        <p:scale>
          <a:sx n="211" d="100"/>
          <a:sy n="211" d="100"/>
        </p:scale>
        <p:origin x="26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ian, Xin" userId="347d46a4-93bb-4501-a8f4-d1b07b376e89" providerId="ADAL" clId="{0D934EFF-4EB4-4147-A46F-4167E806B96C}"/>
    <pc:docChg chg="custSel addSld delSld modSld">
      <pc:chgData name="Qian, Xin" userId="347d46a4-93bb-4501-a8f4-d1b07b376e89" providerId="ADAL" clId="{0D934EFF-4EB4-4147-A46F-4167E806B96C}" dt="2025-04-25T15:21:54.672" v="332"/>
      <pc:docMkLst>
        <pc:docMk/>
      </pc:docMkLst>
      <pc:sldChg chg="modAnim">
        <pc:chgData name="Qian, Xin" userId="347d46a4-93bb-4501-a8f4-d1b07b376e89" providerId="ADAL" clId="{0D934EFF-4EB4-4147-A46F-4167E806B96C}" dt="2025-04-25T14:25:12.827" v="6"/>
        <pc:sldMkLst>
          <pc:docMk/>
          <pc:sldMk cId="1099522316" sldId="257"/>
        </pc:sldMkLst>
      </pc:sldChg>
      <pc:sldChg chg="modSp mod modAnim">
        <pc:chgData name="Qian, Xin" userId="347d46a4-93bb-4501-a8f4-d1b07b376e89" providerId="ADAL" clId="{0D934EFF-4EB4-4147-A46F-4167E806B96C}" dt="2025-04-25T14:27:06.001" v="12"/>
        <pc:sldMkLst>
          <pc:docMk/>
          <pc:sldMk cId="214853263" sldId="258"/>
        </pc:sldMkLst>
        <pc:spChg chg="mod">
          <ac:chgData name="Qian, Xin" userId="347d46a4-93bb-4501-a8f4-d1b07b376e89" providerId="ADAL" clId="{0D934EFF-4EB4-4147-A46F-4167E806B96C}" dt="2025-04-25T14:25:24.451" v="7" actId="20577"/>
          <ac:spMkLst>
            <pc:docMk/>
            <pc:sldMk cId="214853263" sldId="258"/>
            <ac:spMk id="3" creationId="{7814CE86-371F-139F-CA8A-6B991E515B0A}"/>
          </ac:spMkLst>
        </pc:spChg>
      </pc:sldChg>
      <pc:sldChg chg="modAnim">
        <pc:chgData name="Qian, Xin" userId="347d46a4-93bb-4501-a8f4-d1b07b376e89" providerId="ADAL" clId="{0D934EFF-4EB4-4147-A46F-4167E806B96C}" dt="2025-04-25T14:27:53.317" v="18"/>
        <pc:sldMkLst>
          <pc:docMk/>
          <pc:sldMk cId="1907740323" sldId="259"/>
        </pc:sldMkLst>
      </pc:sldChg>
      <pc:sldChg chg="modAnim">
        <pc:chgData name="Qian, Xin" userId="347d46a4-93bb-4501-a8f4-d1b07b376e89" providerId="ADAL" clId="{0D934EFF-4EB4-4147-A46F-4167E806B96C}" dt="2025-04-25T14:28:45.604" v="21"/>
        <pc:sldMkLst>
          <pc:docMk/>
          <pc:sldMk cId="769362357" sldId="264"/>
        </pc:sldMkLst>
      </pc:sldChg>
      <pc:sldChg chg="modAnim">
        <pc:chgData name="Qian, Xin" userId="347d46a4-93bb-4501-a8f4-d1b07b376e89" providerId="ADAL" clId="{0D934EFF-4EB4-4147-A46F-4167E806B96C}" dt="2025-04-25T14:36:29.848" v="136"/>
        <pc:sldMkLst>
          <pc:docMk/>
          <pc:sldMk cId="1666780281" sldId="267"/>
        </pc:sldMkLst>
      </pc:sldChg>
      <pc:sldChg chg="modAnim">
        <pc:chgData name="Qian, Xin" userId="347d46a4-93bb-4501-a8f4-d1b07b376e89" providerId="ADAL" clId="{0D934EFF-4EB4-4147-A46F-4167E806B96C}" dt="2025-04-25T14:37:20.350" v="144"/>
        <pc:sldMkLst>
          <pc:docMk/>
          <pc:sldMk cId="1996147770" sldId="268"/>
        </pc:sldMkLst>
      </pc:sldChg>
      <pc:sldChg chg="modSp mod modAnim">
        <pc:chgData name="Qian, Xin" userId="347d46a4-93bb-4501-a8f4-d1b07b376e89" providerId="ADAL" clId="{0D934EFF-4EB4-4147-A46F-4167E806B96C}" dt="2025-04-25T14:36:51.156" v="140" actId="1076"/>
        <pc:sldMkLst>
          <pc:docMk/>
          <pc:sldMk cId="592374124" sldId="269"/>
        </pc:sldMkLst>
        <pc:picChg chg="mod">
          <ac:chgData name="Qian, Xin" userId="347d46a4-93bb-4501-a8f4-d1b07b376e89" providerId="ADAL" clId="{0D934EFF-4EB4-4147-A46F-4167E806B96C}" dt="2025-04-25T14:36:51.156" v="140" actId="1076"/>
          <ac:picMkLst>
            <pc:docMk/>
            <pc:sldMk cId="592374124" sldId="269"/>
            <ac:picMk id="7" creationId="{3E59D10C-0487-E2FC-CD0D-D3620FB8D8E9}"/>
          </ac:picMkLst>
        </pc:picChg>
      </pc:sldChg>
      <pc:sldChg chg="modSp mod modAnim">
        <pc:chgData name="Qian, Xin" userId="347d46a4-93bb-4501-a8f4-d1b07b376e89" providerId="ADAL" clId="{0D934EFF-4EB4-4147-A46F-4167E806B96C}" dt="2025-04-25T14:47:11.356" v="290"/>
        <pc:sldMkLst>
          <pc:docMk/>
          <pc:sldMk cId="1179836589" sldId="270"/>
        </pc:sldMkLst>
        <pc:spChg chg="mod">
          <ac:chgData name="Qian, Xin" userId="347d46a4-93bb-4501-a8f4-d1b07b376e89" providerId="ADAL" clId="{0D934EFF-4EB4-4147-A46F-4167E806B96C}" dt="2025-04-25T14:46:47.721" v="285" actId="20577"/>
          <ac:spMkLst>
            <pc:docMk/>
            <pc:sldMk cId="1179836589" sldId="270"/>
            <ac:spMk id="3" creationId="{A530FBBD-0A27-C552-F13B-2DA86211B710}"/>
          </ac:spMkLst>
        </pc:spChg>
      </pc:sldChg>
      <pc:sldChg chg="modSp mod modAnim">
        <pc:chgData name="Qian, Xin" userId="347d46a4-93bb-4501-a8f4-d1b07b376e89" providerId="ADAL" clId="{0D934EFF-4EB4-4147-A46F-4167E806B96C}" dt="2025-04-25T14:48:32.688" v="299"/>
        <pc:sldMkLst>
          <pc:docMk/>
          <pc:sldMk cId="3855263182" sldId="271"/>
        </pc:sldMkLst>
        <pc:spChg chg="mod">
          <ac:chgData name="Qian, Xin" userId="347d46a4-93bb-4501-a8f4-d1b07b376e89" providerId="ADAL" clId="{0D934EFF-4EB4-4147-A46F-4167E806B96C}" dt="2025-04-25T14:48:11.929" v="298" actId="1076"/>
          <ac:spMkLst>
            <pc:docMk/>
            <pc:sldMk cId="3855263182" sldId="271"/>
            <ac:spMk id="6" creationId="{26A9DED0-9144-AD6E-AAD6-2C866C744693}"/>
          </ac:spMkLst>
        </pc:spChg>
      </pc:sldChg>
      <pc:sldChg chg="modAnim">
        <pc:chgData name="Qian, Xin" userId="347d46a4-93bb-4501-a8f4-d1b07b376e89" providerId="ADAL" clId="{0D934EFF-4EB4-4147-A46F-4167E806B96C}" dt="2025-04-25T14:49:14.039" v="304"/>
        <pc:sldMkLst>
          <pc:docMk/>
          <pc:sldMk cId="78725759" sldId="272"/>
        </pc:sldMkLst>
      </pc:sldChg>
      <pc:sldChg chg="modSp mod modAnim">
        <pc:chgData name="Qian, Xin" userId="347d46a4-93bb-4501-a8f4-d1b07b376e89" providerId="ADAL" clId="{0D934EFF-4EB4-4147-A46F-4167E806B96C}" dt="2025-04-25T14:37:55.286" v="151"/>
        <pc:sldMkLst>
          <pc:docMk/>
          <pc:sldMk cId="3171733272" sldId="273"/>
        </pc:sldMkLst>
        <pc:spChg chg="mod">
          <ac:chgData name="Qian, Xin" userId="347d46a4-93bb-4501-a8f4-d1b07b376e89" providerId="ADAL" clId="{0D934EFF-4EB4-4147-A46F-4167E806B96C}" dt="2025-04-25T14:37:27.537" v="145" actId="20577"/>
          <ac:spMkLst>
            <pc:docMk/>
            <pc:sldMk cId="3171733272" sldId="273"/>
            <ac:spMk id="3" creationId="{9E945CE3-4F1E-A09C-CD6E-5AF5BECAE18D}"/>
          </ac:spMkLst>
        </pc:spChg>
      </pc:sldChg>
      <pc:sldChg chg="modAnim">
        <pc:chgData name="Qian, Xin" userId="347d46a4-93bb-4501-a8f4-d1b07b376e89" providerId="ADAL" clId="{0D934EFF-4EB4-4147-A46F-4167E806B96C}" dt="2025-04-25T14:49:46.687" v="309"/>
        <pc:sldMkLst>
          <pc:docMk/>
          <pc:sldMk cId="2471130328" sldId="274"/>
        </pc:sldMkLst>
      </pc:sldChg>
      <pc:sldChg chg="modAnim">
        <pc:chgData name="Qian, Xin" userId="347d46a4-93bb-4501-a8f4-d1b07b376e89" providerId="ADAL" clId="{0D934EFF-4EB4-4147-A46F-4167E806B96C}" dt="2025-04-25T14:50:09.280" v="313"/>
        <pc:sldMkLst>
          <pc:docMk/>
          <pc:sldMk cId="2830012987" sldId="275"/>
        </pc:sldMkLst>
      </pc:sldChg>
      <pc:sldChg chg="modAnim">
        <pc:chgData name="Qian, Xin" userId="347d46a4-93bb-4501-a8f4-d1b07b376e89" providerId="ADAL" clId="{0D934EFF-4EB4-4147-A46F-4167E806B96C}" dt="2025-04-25T14:51:16.876" v="323"/>
        <pc:sldMkLst>
          <pc:docMk/>
          <pc:sldMk cId="1493918476" sldId="276"/>
        </pc:sldMkLst>
      </pc:sldChg>
      <pc:sldChg chg="modAnim">
        <pc:chgData name="Qian, Xin" userId="347d46a4-93bb-4501-a8f4-d1b07b376e89" providerId="ADAL" clId="{0D934EFF-4EB4-4147-A46F-4167E806B96C}" dt="2025-04-25T14:47:49.367" v="297"/>
        <pc:sldMkLst>
          <pc:docMk/>
          <pc:sldMk cId="1810615406" sldId="278"/>
        </pc:sldMkLst>
      </pc:sldChg>
      <pc:sldChg chg="modAnim">
        <pc:chgData name="Qian, Xin" userId="347d46a4-93bb-4501-a8f4-d1b07b376e89" providerId="ADAL" clId="{0D934EFF-4EB4-4147-A46F-4167E806B96C}" dt="2025-04-25T14:51:33.297" v="324"/>
        <pc:sldMkLst>
          <pc:docMk/>
          <pc:sldMk cId="3344672962" sldId="279"/>
        </pc:sldMkLst>
      </pc:sldChg>
      <pc:sldChg chg="modAnim">
        <pc:chgData name="Qian, Xin" userId="347d46a4-93bb-4501-a8f4-d1b07b376e89" providerId="ADAL" clId="{0D934EFF-4EB4-4147-A46F-4167E806B96C}" dt="2025-04-25T14:51:44.704" v="325"/>
        <pc:sldMkLst>
          <pc:docMk/>
          <pc:sldMk cId="2915583800" sldId="280"/>
        </pc:sldMkLst>
      </pc:sldChg>
      <pc:sldChg chg="modAnim">
        <pc:chgData name="Qian, Xin" userId="347d46a4-93bb-4501-a8f4-d1b07b376e89" providerId="ADAL" clId="{0D934EFF-4EB4-4147-A46F-4167E806B96C}" dt="2025-04-25T14:51:49.571" v="326"/>
        <pc:sldMkLst>
          <pc:docMk/>
          <pc:sldMk cId="229883325" sldId="281"/>
        </pc:sldMkLst>
      </pc:sldChg>
      <pc:sldChg chg="modAnim">
        <pc:chgData name="Qian, Xin" userId="347d46a4-93bb-4501-a8f4-d1b07b376e89" providerId="ADAL" clId="{0D934EFF-4EB4-4147-A46F-4167E806B96C}" dt="2025-04-25T14:51:53.428" v="327"/>
        <pc:sldMkLst>
          <pc:docMk/>
          <pc:sldMk cId="4062578100" sldId="282"/>
        </pc:sldMkLst>
      </pc:sldChg>
      <pc:sldChg chg="modAnim">
        <pc:chgData name="Qian, Xin" userId="347d46a4-93bb-4501-a8f4-d1b07b376e89" providerId="ADAL" clId="{0D934EFF-4EB4-4147-A46F-4167E806B96C}" dt="2025-04-25T14:52:09.541" v="330"/>
        <pc:sldMkLst>
          <pc:docMk/>
          <pc:sldMk cId="3464694777" sldId="283"/>
        </pc:sldMkLst>
      </pc:sldChg>
      <pc:sldChg chg="add">
        <pc:chgData name="Qian, Xin" userId="347d46a4-93bb-4501-a8f4-d1b07b376e89" providerId="ADAL" clId="{0D934EFF-4EB4-4147-A46F-4167E806B96C}" dt="2025-04-25T15:21:54.672" v="332"/>
        <pc:sldMkLst>
          <pc:docMk/>
          <pc:sldMk cId="3845162801" sldId="301"/>
        </pc:sldMkLst>
      </pc:sldChg>
      <pc:sldChg chg="del">
        <pc:chgData name="Qian, Xin" userId="347d46a4-93bb-4501-a8f4-d1b07b376e89" providerId="ADAL" clId="{0D934EFF-4EB4-4147-A46F-4167E806B96C}" dt="2025-04-25T15:21:46.863" v="331" actId="2696"/>
        <pc:sldMkLst>
          <pc:docMk/>
          <pc:sldMk cId="4040886871" sldId="301"/>
        </pc:sldMkLst>
      </pc:sldChg>
      <pc:sldChg chg="addSp delSp modSp new mod modAnim">
        <pc:chgData name="Qian, Xin" userId="347d46a4-93bb-4501-a8f4-d1b07b376e89" providerId="ADAL" clId="{0D934EFF-4EB4-4147-A46F-4167E806B96C}" dt="2025-04-25T14:35:06.893" v="133"/>
        <pc:sldMkLst>
          <pc:docMk/>
          <pc:sldMk cId="4216601405" sldId="310"/>
        </pc:sldMkLst>
        <pc:spChg chg="mod">
          <ac:chgData name="Qian, Xin" userId="347d46a4-93bb-4501-a8f4-d1b07b376e89" providerId="ADAL" clId="{0D934EFF-4EB4-4147-A46F-4167E806B96C}" dt="2025-04-25T14:29:25.960" v="44" actId="20577"/>
          <ac:spMkLst>
            <pc:docMk/>
            <pc:sldMk cId="4216601405" sldId="310"/>
            <ac:spMk id="2" creationId="{CA2C54BE-5BD0-2554-5D74-AFA1DCE79237}"/>
          </ac:spMkLst>
        </pc:spChg>
        <pc:spChg chg="del">
          <ac:chgData name="Qian, Xin" userId="347d46a4-93bb-4501-a8f4-d1b07b376e89" providerId="ADAL" clId="{0D934EFF-4EB4-4147-A46F-4167E806B96C}" dt="2025-04-25T14:33:23.852" v="45"/>
          <ac:spMkLst>
            <pc:docMk/>
            <pc:sldMk cId="4216601405" sldId="310"/>
            <ac:spMk id="3" creationId="{B0CA5C35-C2B5-0206-6039-6B66D5DF2F05}"/>
          </ac:spMkLst>
        </pc:spChg>
        <pc:spChg chg="del">
          <ac:chgData name="Qian, Xin" userId="347d46a4-93bb-4501-a8f4-d1b07b376e89" providerId="ADAL" clId="{0D934EFF-4EB4-4147-A46F-4167E806B96C}" dt="2025-04-25T14:34:05.503" v="49"/>
          <ac:spMkLst>
            <pc:docMk/>
            <pc:sldMk cId="4216601405" sldId="310"/>
            <ac:spMk id="4" creationId="{2953C810-A4A9-6898-A140-4DB5A03DA5EC}"/>
          </ac:spMkLst>
        </pc:spChg>
        <pc:spChg chg="add mod">
          <ac:chgData name="Qian, Xin" userId="347d46a4-93bb-4501-a8f4-d1b07b376e89" providerId="ADAL" clId="{0D934EFF-4EB4-4147-A46F-4167E806B96C}" dt="2025-04-25T14:34:13.670" v="55" actId="5793"/>
          <ac:spMkLst>
            <pc:docMk/>
            <pc:sldMk cId="4216601405" sldId="310"/>
            <ac:spMk id="8" creationId="{DAC17356-819C-8A2A-1294-A278DB7FC0FF}"/>
          </ac:spMkLst>
        </pc:spChg>
        <pc:spChg chg="add mod">
          <ac:chgData name="Qian, Xin" userId="347d46a4-93bb-4501-a8f4-d1b07b376e89" providerId="ADAL" clId="{0D934EFF-4EB4-4147-A46F-4167E806B96C}" dt="2025-04-25T14:34:55.867" v="132" actId="20577"/>
          <ac:spMkLst>
            <pc:docMk/>
            <pc:sldMk cId="4216601405" sldId="310"/>
            <ac:spMk id="10" creationId="{4171F4F8-ADF6-688A-443A-7E5BAF08C0F6}"/>
          </ac:spMkLst>
        </pc:spChg>
        <pc:picChg chg="add mod">
          <ac:chgData name="Qian, Xin" userId="347d46a4-93bb-4501-a8f4-d1b07b376e89" providerId="ADAL" clId="{0D934EFF-4EB4-4147-A46F-4167E806B96C}" dt="2025-04-25T14:33:30.668" v="48" actId="1076"/>
          <ac:picMkLst>
            <pc:docMk/>
            <pc:sldMk cId="4216601405" sldId="310"/>
            <ac:picMk id="6" creationId="{E58B4B3A-0A6B-1F6E-EE5C-739EB5826B67}"/>
          </ac:picMkLst>
        </pc:picChg>
        <pc:picChg chg="add mod">
          <ac:chgData name="Qian, Xin" userId="347d46a4-93bb-4501-a8f4-d1b07b376e89" providerId="ADAL" clId="{0D934EFF-4EB4-4147-A46F-4167E806B96C}" dt="2025-04-25T14:34:39.056" v="60" actId="14100"/>
          <ac:picMkLst>
            <pc:docMk/>
            <pc:sldMk cId="4216601405" sldId="310"/>
            <ac:picMk id="7" creationId="{298D0569-C6F3-E61F-6838-902A71E6B780}"/>
          </ac:picMkLst>
        </pc:picChg>
        <pc:picChg chg="add mod">
          <ac:chgData name="Qian, Xin" userId="347d46a4-93bb-4501-a8f4-d1b07b376e89" providerId="ADAL" clId="{0D934EFF-4EB4-4147-A46F-4167E806B96C}" dt="2025-04-25T14:34:36.445" v="59" actId="1076"/>
          <ac:picMkLst>
            <pc:docMk/>
            <pc:sldMk cId="4216601405" sldId="310"/>
            <ac:picMk id="9" creationId="{4DDDB3CA-EE12-52A1-09FD-A6E8480360C5}"/>
          </ac:picMkLst>
        </pc:picChg>
      </pc:sldChg>
      <pc:sldChg chg="addSp delSp modSp new mod">
        <pc:chgData name="Qian, Xin" userId="347d46a4-93bb-4501-a8f4-d1b07b376e89" providerId="ADAL" clId="{0D934EFF-4EB4-4147-A46F-4167E806B96C}" dt="2025-04-25T14:45:20.231" v="283" actId="1076"/>
        <pc:sldMkLst>
          <pc:docMk/>
          <pc:sldMk cId="1373307136" sldId="311"/>
        </pc:sldMkLst>
        <pc:spChg chg="mod">
          <ac:chgData name="Qian, Xin" userId="347d46a4-93bb-4501-a8f4-d1b07b376e89" providerId="ADAL" clId="{0D934EFF-4EB4-4147-A46F-4167E806B96C}" dt="2025-04-25T14:38:21.400" v="192" actId="20577"/>
          <ac:spMkLst>
            <pc:docMk/>
            <pc:sldMk cId="1373307136" sldId="311"/>
            <ac:spMk id="2" creationId="{11BA2699-180E-0FA9-EAD1-6ECDE8BA7574}"/>
          </ac:spMkLst>
        </pc:spChg>
        <pc:spChg chg="del">
          <ac:chgData name="Qian, Xin" userId="347d46a4-93bb-4501-a8f4-d1b07b376e89" providerId="ADAL" clId="{0D934EFF-4EB4-4147-A46F-4167E806B96C}" dt="2025-04-25T14:42:33.795" v="193"/>
          <ac:spMkLst>
            <pc:docMk/>
            <pc:sldMk cId="1373307136" sldId="311"/>
            <ac:spMk id="3" creationId="{6571CB46-4354-5F5C-CCBA-384D86090960}"/>
          </ac:spMkLst>
        </pc:spChg>
        <pc:spChg chg="del">
          <ac:chgData name="Qian, Xin" userId="347d46a4-93bb-4501-a8f4-d1b07b376e89" providerId="ADAL" clId="{0D934EFF-4EB4-4147-A46F-4167E806B96C}" dt="2025-04-25T14:43:37.458" v="197"/>
          <ac:spMkLst>
            <pc:docMk/>
            <pc:sldMk cId="1373307136" sldId="311"/>
            <ac:spMk id="4" creationId="{09211EA0-9C5A-9D84-A8F1-694C8EA5137C}"/>
          </ac:spMkLst>
        </pc:spChg>
        <pc:spChg chg="add mod">
          <ac:chgData name="Qian, Xin" userId="347d46a4-93bb-4501-a8f4-d1b07b376e89" providerId="ADAL" clId="{0D934EFF-4EB4-4147-A46F-4167E806B96C}" dt="2025-04-25T14:45:14.518" v="278" actId="14100"/>
          <ac:spMkLst>
            <pc:docMk/>
            <pc:sldMk cId="1373307136" sldId="311"/>
            <ac:spMk id="8" creationId="{DAEBCEE3-EA32-15D8-CFC7-DBFB2EBC3ECD}"/>
          </ac:spMkLst>
        </pc:spChg>
        <pc:picChg chg="add mod">
          <ac:chgData name="Qian, Xin" userId="347d46a4-93bb-4501-a8f4-d1b07b376e89" providerId="ADAL" clId="{0D934EFF-4EB4-4147-A46F-4167E806B96C}" dt="2025-04-25T14:45:10.472" v="276" actId="1076"/>
          <ac:picMkLst>
            <pc:docMk/>
            <pc:sldMk cId="1373307136" sldId="311"/>
            <ac:picMk id="6" creationId="{207A5B55-AF1D-949F-6812-C3F3946400AD}"/>
          </ac:picMkLst>
        </pc:picChg>
        <pc:picChg chg="add mod">
          <ac:chgData name="Qian, Xin" userId="347d46a4-93bb-4501-a8f4-d1b07b376e89" providerId="ADAL" clId="{0D934EFF-4EB4-4147-A46F-4167E806B96C}" dt="2025-04-25T14:45:16.057" v="279" actId="1076"/>
          <ac:picMkLst>
            <pc:docMk/>
            <pc:sldMk cId="1373307136" sldId="311"/>
            <ac:picMk id="7" creationId="{1B7148F3-A53D-5F57-6146-8A314E19FDA8}"/>
          </ac:picMkLst>
        </pc:picChg>
        <pc:picChg chg="add mod">
          <ac:chgData name="Qian, Xin" userId="347d46a4-93bb-4501-a8f4-d1b07b376e89" providerId="ADAL" clId="{0D934EFF-4EB4-4147-A46F-4167E806B96C}" dt="2025-04-25T14:45:20.231" v="283" actId="1076"/>
          <ac:picMkLst>
            <pc:docMk/>
            <pc:sldMk cId="1373307136" sldId="311"/>
            <ac:picMk id="9" creationId="{EE8D3560-881C-8C14-F713-4694DFDD6C5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42D74-35F9-6749-B3A4-B6ED6C1C9B15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A787B-0818-824E-B05C-AFF800EF1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36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A787B-0818-824E-B05C-AFF800EF19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14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1387-CA07-2342-99CE-433E18EA6B23}" type="datetime1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83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1527B-F80F-FF48-A731-8A84B93EADF1}" type="datetime1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7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FA5C-75A0-8F48-8CF9-7969675004D9}" type="datetime1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34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9082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30200" y="1393825"/>
            <a:ext cx="11482917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5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294C-1A74-C742-80BE-17314854DACD}" type="datetime1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6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C15CC-9DAD-694C-A7D0-FA619B5784D7}" type="datetime1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67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607B5-6E25-5742-BCFA-CFF5039109FE}" type="datetime1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96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4CC34-72E8-7047-B839-2D26985A1977}" type="datetime1">
              <a:rPr lang="en-US" smtClean="0"/>
              <a:t>4/22/25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8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F9C2C-DCF7-D74F-A387-00D438064C9D}" type="datetime1">
              <a:rPr lang="en-US" smtClean="0"/>
              <a:t>4/22/25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6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4A866-C604-6E48-BEFC-3BC0CB857741}" type="datetime1">
              <a:rPr lang="en-US" smtClean="0"/>
              <a:t>4/22/25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6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B61D-6ACF-F740-9027-C8458784BA9B}" type="datetime1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41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2B30-0141-C64C-BE39-C025053DB947}" type="datetime1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19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780F7-EAF1-B04B-A4ED-1883AA92A6B8}" type="datetime1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7C9E5-D43E-4B41-81D5-08F0C9197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6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hy.bnl.gov/twister/bee/set/e74cb566-bf70-4763-b240-87728682b9a9/event/0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www.phy.bnl.gov/twister/bee/set/1cb099b6-5575-42ae-99e5-dd54f54d7ca2/event/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WireCell/wire-cell-toolkit/tree/apply-pointcloud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WireCell/wire-cell-toolkit/blob/apply-pointcloud/aux/src/DetectorVolumes.cxx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arxiv.org/abs/2011.01375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aiwangYu/wcp-porting-img/blob/main/wct-uboone-clustering.jsonnet" TargetMode="External"/><Relationship Id="rId2" Type="http://schemas.openxmlformats.org/officeDocument/2006/relationships/hyperlink" Target="https://github.com/HaiwangYu/wcp-porting-img/tree/main/fgva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github.com/HaiwangYu/wcp-porting-img/blob/main/qlport/uboone-mabc.jsonnet" TargetMode="Externa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aiwangYu/wcp-porting-img/blob/main/pdhd/wct-clustering.jsonnet" TargetMode="External"/><Relationship Id="rId2" Type="http://schemas.openxmlformats.org/officeDocument/2006/relationships/hyperlink" Target="https://github.com/HaiwangYu/wcp-porting-img/tree/main/pdhd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github.com/HaiwangYu/wcp-porting-img/blob/main/pdhd/clus.jsonnet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ireCell/wire-cell-toolkit/tree/apply-pointcloud/util/doc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B9314-7E5B-7AA6-1D85-C6D573832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368" y="1026088"/>
            <a:ext cx="11463305" cy="1470025"/>
          </a:xfrm>
        </p:spPr>
        <p:txBody>
          <a:bodyPr>
            <a:normAutofit/>
          </a:bodyPr>
          <a:lstStyle/>
          <a:p>
            <a:r>
              <a:rPr lang="en-US" b="1" dirty="0"/>
              <a:t>Clustering Algorithm Porting in Wire-Cell Toolkit: Design, Implementation, and Results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29D53C-9951-69E5-C38E-D206B62FEC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Xin Qian</a:t>
            </a:r>
          </a:p>
          <a:p>
            <a:r>
              <a:rPr lang="en-US" dirty="0">
                <a:solidFill>
                  <a:schemeClr val="tx1"/>
                </a:solidFill>
              </a:rPr>
              <a:t>BNL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46A0A-BB1B-FBC2-AD4A-2458AAD3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1CF7F2-EC91-6D07-1108-F6A4D7FD5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83" y="2953091"/>
            <a:ext cx="3673400" cy="2878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666AA2-FD5D-E20F-1357-EF8D604E5B7D}"/>
              </a:ext>
            </a:extLst>
          </p:cNvPr>
          <p:cNvSpPr txBox="1"/>
          <p:nvPr/>
        </p:nvSpPr>
        <p:spPr>
          <a:xfrm>
            <a:off x="1972849" y="6171687"/>
            <a:ext cx="230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Bee link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23F8F4-D087-DBDA-DD50-BAE96B4A1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548" y="2920875"/>
            <a:ext cx="3465538" cy="27966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9C20F1-BEC4-2B98-C3C1-0AC544116499}"/>
              </a:ext>
            </a:extLst>
          </p:cNvPr>
          <p:cNvSpPr txBox="1"/>
          <p:nvPr/>
        </p:nvSpPr>
        <p:spPr>
          <a:xfrm>
            <a:off x="8737600" y="6083927"/>
            <a:ext cx="194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Bee Link</a:t>
            </a:r>
            <a:endParaRPr lang="en-US" dirty="0"/>
          </a:p>
        </p:txBody>
      </p:sp>
      <p:sp>
        <p:nvSpPr>
          <p:cNvPr id="9" name="Curved Up Arrow 8">
            <a:extLst>
              <a:ext uri="{FF2B5EF4-FFF2-40B4-BE49-F238E27FC236}">
                <a16:creationId xmlns:a16="http://schemas.microsoft.com/office/drawing/2014/main" id="{42F81427-6448-FB9C-3195-5073E0909C80}"/>
              </a:ext>
            </a:extLst>
          </p:cNvPr>
          <p:cNvSpPr/>
          <p:nvPr/>
        </p:nvSpPr>
        <p:spPr>
          <a:xfrm>
            <a:off x="4685453" y="5701430"/>
            <a:ext cx="3325660" cy="638829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92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3B8F-D525-A9DF-4257-74B8998E2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Relatively Simple -- Façade::Blob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2B110-71F2-BAE4-A690-6B81FDF814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057" y="1417638"/>
            <a:ext cx="6067740" cy="5165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Constructed from consecutively fired wires across all three views within one time slice (~4 ticks)</a:t>
            </a:r>
          </a:p>
          <a:p>
            <a:pPr lvl="1"/>
            <a:r>
              <a:rPr lang="en-US" dirty="0"/>
              <a:t>Dead blobs span a larger time range due to missing signals</a:t>
            </a:r>
          </a:p>
          <a:p>
            <a:pPr lvl="1"/>
            <a:endParaRPr lang="en-US" dirty="0"/>
          </a:p>
          <a:p>
            <a:r>
              <a:rPr lang="en-US" dirty="0"/>
              <a:t>Each blob holds all 3D points stored at its node in the Point Cloud Tree (</a:t>
            </a:r>
            <a:r>
              <a:rPr lang="en-US" dirty="0" err="1"/>
              <a:t>PCTree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Overlap detection uses the </a:t>
            </a:r>
            <a:r>
              <a:rPr lang="en-US" dirty="0" err="1"/>
              <a:t>overlap_fast</a:t>
            </a:r>
            <a:r>
              <a:rPr lang="en-US" dirty="0"/>
              <a:t> function, which checks wire range intersections between blobs </a:t>
            </a:r>
          </a:p>
          <a:p>
            <a:pPr lvl="1"/>
            <a:r>
              <a:rPr lang="en-US" dirty="0"/>
              <a:t>Used to build (connecting) edge in the graphs</a:t>
            </a:r>
          </a:p>
          <a:p>
            <a:endParaRPr lang="en-US" dirty="0"/>
          </a:p>
          <a:p>
            <a:r>
              <a:rPr lang="en-US" dirty="0"/>
              <a:t>If modified, need to be careful with Cache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2954E2-C0B3-AD34-FF13-36705D7A2A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8190" y="1417638"/>
            <a:ext cx="5477150" cy="51657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5C1D9-4D4F-9349-8D2C-00A00EC94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8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61FF2-B642-817C-D9A0-317D7AE69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Complexity -- Façade::Grouping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9FE21-793B-7D2E-1415-52261E57FA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Holds different clusters</a:t>
            </a:r>
          </a:p>
          <a:p>
            <a:endParaRPr lang="en-US" dirty="0"/>
          </a:p>
          <a:p>
            <a:r>
              <a:rPr lang="en-US" dirty="0"/>
              <a:t>Store basic information for each TPC (APA/Face)</a:t>
            </a:r>
          </a:p>
          <a:p>
            <a:pPr lvl="1"/>
            <a:r>
              <a:rPr lang="en-US" dirty="0"/>
              <a:t>Wire angles, drift speed, drift direction etc.</a:t>
            </a:r>
          </a:p>
          <a:p>
            <a:pPr lvl="1"/>
            <a:r>
              <a:rPr lang="en-US" dirty="0"/>
              <a:t>Holds detector volumes, anodes </a:t>
            </a:r>
          </a:p>
          <a:p>
            <a:pPr lvl="1"/>
            <a:endParaRPr lang="en-US" dirty="0"/>
          </a:p>
          <a:p>
            <a:r>
              <a:rPr lang="en-US" dirty="0"/>
              <a:t>Holds </a:t>
            </a:r>
            <a:r>
              <a:rPr lang="en-US" b="1" dirty="0"/>
              <a:t>CTPC</a:t>
            </a:r>
            <a:r>
              <a:rPr lang="en-US" dirty="0"/>
              <a:t> for original measurement (live activity in terms of channel/wire + time and dead channels)</a:t>
            </a:r>
          </a:p>
          <a:p>
            <a:pPr lvl="1"/>
            <a:r>
              <a:rPr lang="en-US" dirty="0"/>
              <a:t>Queries based on 2D Point Cloud</a:t>
            </a:r>
          </a:p>
          <a:p>
            <a:pPr lvl="1"/>
            <a:endParaRPr lang="en-US" dirty="0"/>
          </a:p>
          <a:p>
            <a:r>
              <a:rPr lang="en-US" dirty="0"/>
              <a:t>If modified, be careful of the cache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C9DFF4-D6E3-8953-9D6A-E0592B76E4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6597" y="1480821"/>
            <a:ext cx="5384800" cy="160411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FA73BF-05B0-259E-6A67-AB35F7948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59D10C-0487-E2FC-CD0D-D3620FB8D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597" y="3319912"/>
            <a:ext cx="5441040" cy="3169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4BDD1D-FA58-3315-0BA5-C01B7EBA1667}"/>
              </a:ext>
            </a:extLst>
          </p:cNvPr>
          <p:cNvSpPr txBox="1"/>
          <p:nvPr/>
        </p:nvSpPr>
        <p:spPr>
          <a:xfrm>
            <a:off x="7753610" y="6488997"/>
            <a:ext cx="3031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923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89C25-8B26-3887-74B0-89A74C957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Mostly Complicate – Façade::Cluster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FB7751-7CC7-CC68-0CD1-763A16BC9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4726488" cy="4983159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Primary class</a:t>
            </a:r>
            <a:r>
              <a:rPr lang="en-US" dirty="0"/>
              <a:t> responsible for holding clustering information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Before exploring this class in detail, it’s helpful to first introduce key </a:t>
            </a:r>
            <a:r>
              <a:rPr lang="en-US" b="1" dirty="0"/>
              <a:t>supporting tools and structures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WPID</a:t>
            </a:r>
            <a:r>
              <a:rPr lang="en-US" dirty="0"/>
              <a:t> – Encodes APA/Face information to determine </a:t>
            </a:r>
            <a:r>
              <a:rPr lang="en-US" b="1" dirty="0"/>
              <a:t>which TPC</a:t>
            </a:r>
            <a:r>
              <a:rPr lang="en-US" dirty="0"/>
              <a:t> a given point/blob belongs 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69399-0AA8-389E-4AB0-8A5724AF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382084-F315-A96A-9A37-6530855A6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396" y="1352603"/>
            <a:ext cx="6537543" cy="545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FB788-BBBF-D16F-C3ED-BF997AB04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94" y="-176930"/>
            <a:ext cx="10972800" cy="1143000"/>
          </a:xfrm>
        </p:spPr>
        <p:txBody>
          <a:bodyPr/>
          <a:lstStyle/>
          <a:p>
            <a:r>
              <a:rPr lang="en-US" dirty="0" err="1"/>
              <a:t>PointTree</a:t>
            </a:r>
            <a:r>
              <a:rPr lang="en-US" dirty="0"/>
              <a:t>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45CE3-4F1E-A09C-CD6E-5AF5BECAE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733" y="779750"/>
            <a:ext cx="11667995" cy="3328788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</a:pPr>
            <a:r>
              <a:rPr lang="en-US" b="1" i="0" dirty="0" err="1">
                <a:effectLst/>
                <a:latin typeface="-apple-system"/>
              </a:rPr>
              <a:t>PointTreeBuilding</a:t>
            </a:r>
            <a:r>
              <a:rPr lang="en-US" b="0" i="0" dirty="0">
                <a:effectLst/>
                <a:latin typeface="-apple-system"/>
              </a:rPr>
              <a:t> is a class in the </a:t>
            </a:r>
            <a:r>
              <a:rPr lang="en-US" b="0" i="0" dirty="0" err="1">
                <a:effectLst/>
                <a:latin typeface="-apple-system"/>
              </a:rPr>
              <a:t>WireCell</a:t>
            </a:r>
            <a:r>
              <a:rPr lang="en-US" b="0" i="0" dirty="0">
                <a:effectLst/>
                <a:latin typeface="-apple-system"/>
              </a:rPr>
              <a:t> Toolkit (wire-cell-toolkit/</a:t>
            </a:r>
            <a:r>
              <a:rPr lang="en-US" b="0" i="0" dirty="0" err="1">
                <a:effectLst/>
                <a:latin typeface="-apple-system"/>
              </a:rPr>
              <a:t>clus</a:t>
            </a:r>
            <a:r>
              <a:rPr lang="en-US" b="0" i="0" dirty="0">
                <a:effectLst/>
                <a:latin typeface="-apple-system"/>
              </a:rPr>
              <a:t>/</a:t>
            </a:r>
            <a:r>
              <a:rPr lang="en-US" b="0" i="0" dirty="0" err="1">
                <a:effectLst/>
                <a:latin typeface="-apple-system"/>
              </a:rPr>
              <a:t>src</a:t>
            </a:r>
            <a:r>
              <a:rPr lang="en-US" b="0" i="0" dirty="0">
                <a:effectLst/>
                <a:latin typeface="-apple-system"/>
              </a:rPr>
              <a:t>/</a:t>
            </a:r>
            <a:r>
              <a:rPr lang="en-US" b="0" i="0" dirty="0" err="1">
                <a:effectLst/>
                <a:latin typeface="-apple-system"/>
              </a:rPr>
              <a:t>PointTreeBuilding.cxx</a:t>
            </a:r>
            <a:r>
              <a:rPr lang="en-US" b="0" i="0" dirty="0">
                <a:effectLst/>
                <a:latin typeface="-apple-system"/>
              </a:rPr>
              <a:t>) responsible for constructing and managing "point tree" data structures</a:t>
            </a:r>
          </a:p>
          <a:p>
            <a:pPr lvl="1">
              <a:spcAft>
                <a:spcPts val="1200"/>
              </a:spcAft>
            </a:pPr>
            <a:r>
              <a:rPr lang="en-US" b="0" i="0" dirty="0">
                <a:effectLst/>
                <a:latin typeface="-apple-system"/>
              </a:rPr>
              <a:t>represent hierarchical collections of point clouds (used for geometric or spatial representations, such as hits or clusters in TPC reconstruction)</a:t>
            </a:r>
          </a:p>
          <a:p>
            <a:pPr algn="l">
              <a:spcAft>
                <a:spcPts val="1200"/>
              </a:spcAft>
            </a:pPr>
            <a:r>
              <a:rPr lang="en-US" b="0" i="0" dirty="0">
                <a:effectLst/>
                <a:latin typeface="-apple-system"/>
              </a:rPr>
              <a:t>Point trees are m-</a:t>
            </a:r>
            <a:r>
              <a:rPr lang="en-US" b="0" i="0" dirty="0" err="1">
                <a:effectLst/>
                <a:latin typeface="-apple-system"/>
              </a:rPr>
              <a:t>ary</a:t>
            </a:r>
            <a:r>
              <a:rPr lang="en-US" b="0" i="0" dirty="0">
                <a:effectLst/>
                <a:latin typeface="-apple-system"/>
              </a:rPr>
              <a:t> (n-</a:t>
            </a:r>
            <a:r>
              <a:rPr lang="en-US" b="0" i="0" dirty="0" err="1">
                <a:effectLst/>
                <a:latin typeface="-apple-system"/>
              </a:rPr>
              <a:t>ary</a:t>
            </a:r>
            <a:r>
              <a:rPr lang="en-US" b="0" i="0" dirty="0">
                <a:effectLst/>
                <a:latin typeface="-apple-system"/>
              </a:rPr>
              <a:t>) trees where each node stores a geometric point cloud (or related metadata), and inner nodes organize this data for analysis processes such as clustering, nearest-neighbor search, or geometric partitioning</a:t>
            </a:r>
          </a:p>
          <a:p>
            <a:pPr lvl="1">
              <a:spcAft>
                <a:spcPts val="1200"/>
              </a:spcAft>
            </a:pPr>
            <a:r>
              <a:rPr lang="en-US" b="0" i="0" dirty="0">
                <a:effectLst/>
                <a:latin typeface="-apple-system"/>
              </a:rPr>
              <a:t> The </a:t>
            </a:r>
            <a:r>
              <a:rPr lang="en-US" b="0" i="0" dirty="0" err="1">
                <a:effectLst/>
                <a:latin typeface="-apple-system"/>
              </a:rPr>
              <a:t>PointTreeBuilding</a:t>
            </a:r>
            <a:r>
              <a:rPr lang="en-US" b="0" i="0" dirty="0">
                <a:effectLst/>
                <a:latin typeface="-apple-system"/>
              </a:rPr>
              <a:t> module coordinates the organization (building) of these trees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D6E30-7578-5B1C-7C11-3CBC661AC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772D7D-801D-2673-C9B5-EC992A3CF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72" y="3951962"/>
            <a:ext cx="3144907" cy="2696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85DBB9-AA40-D62D-4F5F-68FA9FBFA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810" y="3919015"/>
            <a:ext cx="4184193" cy="2837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CA35FF-4332-03CE-C303-0997C3CCF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844" y="3881846"/>
            <a:ext cx="3636725" cy="29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A2699-180E-0FA9-EAD1-6ECDE8BA7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Accessing Information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7A5B55-AF1D-949F-6812-C3F3946400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8280" y="1325788"/>
            <a:ext cx="5277143" cy="136896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7148F3-A53D-5F57-6146-8A314E19FD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08751" y="3530234"/>
            <a:ext cx="5156200" cy="27686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BFE60C-7084-D738-7AC0-7DDFBAA7C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EBCEE3-EA32-15D8-CFC7-DBFB2EBC3ECD}"/>
              </a:ext>
            </a:extLst>
          </p:cNvPr>
          <p:cNvSpPr txBox="1"/>
          <p:nvPr/>
        </p:nvSpPr>
        <p:spPr>
          <a:xfrm>
            <a:off x="157445" y="2782669"/>
            <a:ext cx="5692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Note, some cache are necessary for speed considerations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D3560-881C-8C14-F713-4694DFDD6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504" y="1292677"/>
            <a:ext cx="4050338" cy="52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07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47137-3811-155E-B4E6-EF93CA15C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29390"/>
            <a:ext cx="10972800" cy="1143000"/>
          </a:xfrm>
        </p:spPr>
        <p:txBody>
          <a:bodyPr/>
          <a:lstStyle/>
          <a:p>
            <a:r>
              <a:rPr lang="en-US" dirty="0"/>
              <a:t>Concept of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0FBBD-0A27-C552-F13B-2DA86211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02" y="913611"/>
            <a:ext cx="5869466" cy="521255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 Scope is a descriptor that defines a selection of point cloud data formed from a subset of tree nodes</a:t>
            </a:r>
          </a:p>
          <a:p>
            <a:pPr lvl="1"/>
            <a:r>
              <a:rPr lang="en-US" dirty="0"/>
              <a:t>It acts as a filter to determine which nodes and data points are included in a view</a:t>
            </a:r>
          </a:p>
          <a:p>
            <a:endParaRPr lang="en-US" b="1" dirty="0"/>
          </a:p>
          <a:p>
            <a:r>
              <a:rPr lang="en-US" b="1" dirty="0"/>
              <a:t>Scope Parameters Explained</a:t>
            </a:r>
          </a:p>
          <a:p>
            <a:pPr lvl="1"/>
            <a:r>
              <a:rPr lang="en-US" b="1" dirty="0" err="1"/>
              <a:t>pcname</a:t>
            </a:r>
            <a:r>
              <a:rPr lang="en-US" dirty="0"/>
              <a:t>: Identifies which named point cloud datasets in each node should be considered</a:t>
            </a:r>
          </a:p>
          <a:p>
            <a:pPr lvl="1"/>
            <a:r>
              <a:rPr lang="en-US" b="1" dirty="0"/>
              <a:t>coords</a:t>
            </a:r>
            <a:r>
              <a:rPr lang="en-US" dirty="0"/>
              <a:t>: Specifies which attributes (columns) in the point cloud dataset represent coordinates</a:t>
            </a:r>
          </a:p>
          <a:p>
            <a:pPr lvl="1"/>
            <a:r>
              <a:rPr lang="en-US" b="1" dirty="0"/>
              <a:t>depth</a:t>
            </a:r>
            <a:r>
              <a:rPr lang="en-US" dirty="0"/>
              <a:t>: Controls how deep in the tree hierarchy to go when collecting nodes (0 means unlimited depth)</a:t>
            </a:r>
          </a:p>
          <a:p>
            <a:pPr lvl="1"/>
            <a:r>
              <a:rPr lang="en-US" b="1" dirty="0"/>
              <a:t>name</a:t>
            </a:r>
            <a:r>
              <a:rPr lang="en-US" dirty="0"/>
              <a:t>: An optional name to distinguish otherwise identical scopes, useful for filtered views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6B787-C68B-2BD0-80DA-41E6141F3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13BE3D-807D-7157-E72E-5AAF33B12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89280"/>
            <a:ext cx="5923965" cy="389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3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99A86-E1E2-0724-6ACC-DA322A458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Scoped View 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3D vs. 2D KD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D334E-C6B7-57C1-7461-81D4F6A62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97" y="1600201"/>
            <a:ext cx="6903027" cy="475615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 </a:t>
            </a:r>
            <a:r>
              <a:rPr lang="en-US" dirty="0" err="1"/>
              <a:t>ScopedView</a:t>
            </a:r>
            <a:r>
              <a:rPr lang="en-US" dirty="0"/>
              <a:t> is an object that provides access to the point cloud data selected by a Scope</a:t>
            </a:r>
          </a:p>
          <a:p>
            <a:pPr lvl="1"/>
            <a:r>
              <a:rPr lang="en-US" dirty="0"/>
              <a:t>It acts as a lens that focuses on specific parts of the tree based on the scope definition</a:t>
            </a:r>
          </a:p>
          <a:p>
            <a:pPr lvl="1"/>
            <a:r>
              <a:rPr lang="en-US" b="1" dirty="0"/>
              <a:t>Unfiltered Scoped View</a:t>
            </a:r>
            <a:r>
              <a:rPr lang="en-US" dirty="0"/>
              <a:t>: Includes all nodes that match the scope criteria</a:t>
            </a:r>
          </a:p>
          <a:p>
            <a:pPr lvl="1"/>
            <a:r>
              <a:rPr lang="en-US" b="1" dirty="0"/>
              <a:t>Filtered Scoped View</a:t>
            </a:r>
            <a:r>
              <a:rPr lang="en-US" dirty="0"/>
              <a:t>: Includes only a subset of matching nodes, determined by a selector function</a:t>
            </a:r>
          </a:p>
          <a:p>
            <a:r>
              <a:rPr lang="en-US" b="1" dirty="0" err="1"/>
              <a:t>ScopedView</a:t>
            </a:r>
            <a:r>
              <a:rPr lang="en-US" b="1" dirty="0"/>
              <a:t> Capabilities</a:t>
            </a:r>
          </a:p>
          <a:p>
            <a:pPr lvl="1"/>
            <a:r>
              <a:rPr lang="en-US" b="1" dirty="0"/>
              <a:t>Point Access</a:t>
            </a:r>
            <a:r>
              <a:rPr lang="en-US" dirty="0"/>
              <a:t>: Provides direct access to points meeting the scope criteria</a:t>
            </a:r>
          </a:p>
          <a:p>
            <a:pPr lvl="1"/>
            <a:r>
              <a:rPr lang="en-US" b="1" dirty="0"/>
              <a:t>Spatial Queries</a:t>
            </a:r>
            <a:r>
              <a:rPr lang="en-US" dirty="0"/>
              <a:t>: Supports efficient spatial queries through k-d tree integration</a:t>
            </a:r>
          </a:p>
          <a:p>
            <a:pPr lvl="1"/>
            <a:r>
              <a:rPr lang="en-US" b="1" dirty="0"/>
              <a:t>Node Resolution</a:t>
            </a:r>
            <a:r>
              <a:rPr lang="en-US" dirty="0"/>
              <a:t>: Maps points back to their containing nodes in the tree</a:t>
            </a:r>
          </a:p>
          <a:p>
            <a:pPr lvl="1"/>
            <a:r>
              <a:rPr lang="en-US" b="1" dirty="0"/>
              <a:t>Index Mapping</a:t>
            </a:r>
            <a:r>
              <a:rPr lang="en-US" dirty="0"/>
              <a:t>: Maintains mappings between global indices (in the whole tree) and local indices (in the scoped view)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2C3AD-B4D3-7BE3-AFED-56241B5A6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080B8-1F63-6E62-AAA0-AA169FD02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224" y="1653095"/>
            <a:ext cx="5205776" cy="442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1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3DD7C-592A-BBE1-F5D3-1965AE66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vs. 3D </a:t>
            </a:r>
            <a:r>
              <a:rPr lang="en-US" dirty="0" err="1"/>
              <a:t>KDTree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9D755-802E-DE74-9404-8C4B967F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9DED0-9144-AD6E-AAD6-2C866C744693}"/>
              </a:ext>
            </a:extLst>
          </p:cNvPr>
          <p:cNvSpPr txBox="1"/>
          <p:nvPr/>
        </p:nvSpPr>
        <p:spPr>
          <a:xfrm>
            <a:off x="4714376" y="1837097"/>
            <a:ext cx="472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of KD Tree Access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CF495F-F247-8615-A28A-E1EF7D89F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" y="1417638"/>
            <a:ext cx="4527381" cy="47533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70ED36-4507-BD01-7A5F-4CD70B55E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030" y="2625889"/>
            <a:ext cx="4374570" cy="2522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DFBF6A-568A-F244-CD9F-8B69ADC426EA}"/>
              </a:ext>
            </a:extLst>
          </p:cNvPr>
          <p:cNvSpPr txBox="1"/>
          <p:nvPr/>
        </p:nvSpPr>
        <p:spPr>
          <a:xfrm>
            <a:off x="290945" y="6171024"/>
            <a:ext cx="3688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to be clear if the points are corrected positions vs. raw positions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421DF-F72B-D338-5172-B95CDE9AB4AE}"/>
              </a:ext>
            </a:extLst>
          </p:cNvPr>
          <p:cNvSpPr txBox="1"/>
          <p:nvPr/>
        </p:nvSpPr>
        <p:spPr>
          <a:xfrm>
            <a:off x="4251613" y="5548380"/>
            <a:ext cx="3688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 Scoped View represent different points (e.g. T0 or space-charged corrected vs. raw points)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D8F0A5-26D3-CEE6-0598-8A93440CC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929" y="1281116"/>
            <a:ext cx="354256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6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DC6C8-4EFC-49C8-F9D2-48EF14DD0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-161780"/>
            <a:ext cx="6227618" cy="1143000"/>
          </a:xfrm>
        </p:spPr>
        <p:txBody>
          <a:bodyPr/>
          <a:lstStyle/>
          <a:p>
            <a:r>
              <a:rPr lang="en-US" dirty="0"/>
              <a:t>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533E9-9D70-58E7-2032-2DF5E3BB4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781" y="789713"/>
            <a:ext cx="5486400" cy="305492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Vertex: 3D Points</a:t>
            </a:r>
          </a:p>
          <a:p>
            <a:r>
              <a:rPr lang="en-US" dirty="0"/>
              <a:t>Edge: relation between points</a:t>
            </a:r>
          </a:p>
          <a:p>
            <a:r>
              <a:rPr lang="en-US" dirty="0"/>
              <a:t>Algorithm:</a:t>
            </a:r>
          </a:p>
          <a:p>
            <a:pPr lvl="1"/>
            <a:r>
              <a:rPr lang="en-US" dirty="0"/>
              <a:t>Dijkstra’s shortest path</a:t>
            </a:r>
          </a:p>
          <a:p>
            <a:pPr lvl="1"/>
            <a:r>
              <a:rPr lang="en-US" dirty="0"/>
              <a:t>Connected Components Analysis</a:t>
            </a:r>
          </a:p>
          <a:p>
            <a:pPr lvl="1"/>
            <a:r>
              <a:rPr lang="en-US" dirty="0"/>
              <a:t>Minimum Spanning Tree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CCDB5-350E-55D5-D40E-C381BE27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BCBBF-E92B-A63C-62ED-03237A145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052" y="0"/>
            <a:ext cx="58649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BCF23A-88DC-7D98-491D-B12B55743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3845938"/>
            <a:ext cx="3128818" cy="30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57AB7-D95C-6F70-AFBB-447593C9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899"/>
            <a:ext cx="10972800" cy="1143000"/>
          </a:xfrm>
        </p:spPr>
        <p:txBody>
          <a:bodyPr/>
          <a:lstStyle/>
          <a:p>
            <a:r>
              <a:rPr lang="en-US" dirty="0"/>
              <a:t>CTPC (used in Grouping)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39A6B-CE07-6238-A613-F643EAAAD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09" y="1040748"/>
            <a:ext cx="6411191" cy="273587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CTPC refers to the point clouds that contain charge information stored alongside position data. These point clouds are named with a specific pattern: </a:t>
            </a:r>
            <a:r>
              <a:rPr lang="en-US" dirty="0" err="1"/>
              <a:t>ctpc_a</a:t>
            </a:r>
            <a:r>
              <a:rPr lang="en-US" dirty="0"/>
              <a:t>{</a:t>
            </a:r>
            <a:r>
              <a:rPr lang="en-US" dirty="0" err="1"/>
              <a:t>apa</a:t>
            </a:r>
            <a:r>
              <a:rPr lang="en-US" dirty="0"/>
              <a:t>}f{face}p{plane} where: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{</a:t>
            </a:r>
            <a:r>
              <a:rPr lang="en-US" dirty="0" err="1"/>
              <a:t>apa</a:t>
            </a:r>
            <a:r>
              <a:rPr lang="en-US" dirty="0"/>
              <a:t>} is the APA (Anode Plane Assembly) identifier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{face} is the face identifier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{plane} is the plane name (U, V, or W)</a:t>
            </a:r>
          </a:p>
          <a:p>
            <a:r>
              <a:rPr lang="en-US" dirty="0"/>
              <a:t>The CTPC datasets include several important attributes: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Position coordinates (x, 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Charge values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Slice indices (time information)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Wire indices (channel information)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17730-BF10-B79D-2B25-B7E0148C6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4114E4-B871-0B24-FDC9-E6AC9160D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58" y="4006398"/>
            <a:ext cx="3781508" cy="2605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8DE3B8-66FB-7F1E-C394-3F7516EEA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204" y="4006398"/>
            <a:ext cx="4871423" cy="244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572D26-7129-9348-4CC2-4CFB27A22742}"/>
              </a:ext>
            </a:extLst>
          </p:cNvPr>
          <p:cNvSpPr txBox="1"/>
          <p:nvPr/>
        </p:nvSpPr>
        <p:spPr>
          <a:xfrm>
            <a:off x="6702136" y="1018309"/>
            <a:ext cx="53513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 </a:t>
            </a:r>
            <a:r>
              <a:rPr lang="en-US" b="1" dirty="0" err="1"/>
              <a:t>is_good_point</a:t>
            </a:r>
            <a:r>
              <a:rPr lang="en-US" b="1" dirty="0"/>
              <a:t>: T</a:t>
            </a:r>
            <a:r>
              <a:rPr lang="en-US" dirty="0"/>
              <a:t>his method determines if a point is "good" based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Whether it has nearby points in the CTPC data (</a:t>
            </a:r>
            <a:r>
              <a:rPr lang="en-US" dirty="0" err="1"/>
              <a:t>get_closest_points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not, whether it falls in a dead channel region (</a:t>
            </a:r>
            <a:r>
              <a:rPr lang="en-US" dirty="0" err="1"/>
              <a:t>get_closest_dead_chs</a:t>
            </a:r>
            <a:r>
              <a:rPr lang="en-US" dirty="0"/>
              <a:t>)</a:t>
            </a:r>
          </a:p>
          <a:p>
            <a:pPr>
              <a:buNone/>
            </a:pPr>
            <a:r>
              <a:rPr lang="en-US" dirty="0"/>
              <a:t>   A point is considered "good" if: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has matches in at least (3 - </a:t>
            </a:r>
            <a:r>
              <a:rPr lang="en-US" dirty="0" err="1"/>
              <a:t>allowed_bad</a:t>
            </a:r>
            <a:r>
              <a:rPr lang="en-US" dirty="0"/>
              <a:t>) planes (out of U, V, 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match can be either a live point or a dead channel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117B2F-ED49-0BBD-B58D-5BF94FC573BE}"/>
              </a:ext>
            </a:extLst>
          </p:cNvPr>
          <p:cNvSpPr txBox="1"/>
          <p:nvPr/>
        </p:nvSpPr>
        <p:spPr>
          <a:xfrm>
            <a:off x="8776672" y="4492732"/>
            <a:ext cx="3415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 </a:t>
            </a:r>
            <a:r>
              <a:rPr lang="en-US" b="1" dirty="0" err="1"/>
              <a:t>is_good_point_wc</a:t>
            </a:r>
            <a:endParaRPr lang="en-US" b="1" dirty="0"/>
          </a:p>
          <a:p>
            <a:r>
              <a:rPr lang="en-US" b="1" dirty="0"/>
              <a:t>3. </a:t>
            </a:r>
            <a:r>
              <a:rPr lang="en-US" b="1" dirty="0" err="1"/>
              <a:t>test_good_point</a:t>
            </a:r>
            <a:endParaRPr lang="en-US" dirty="0"/>
          </a:p>
          <a:p>
            <a:r>
              <a:rPr lang="en-US" dirty="0"/>
              <a:t>4. </a:t>
            </a:r>
            <a:r>
              <a:rPr lang="en-US" dirty="0" err="1"/>
              <a:t>get_overlap_dead_chs</a:t>
            </a:r>
            <a:endParaRPr lang="en-US" dirty="0"/>
          </a:p>
          <a:p>
            <a:r>
              <a:rPr lang="en-US" dirty="0"/>
              <a:t>5. </a:t>
            </a:r>
            <a:r>
              <a:rPr lang="en-US" dirty="0" err="1"/>
              <a:t>get_overlap_good_ch_charge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1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40180-8521-00CF-DF6C-58EAD9B6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77244"/>
            <a:ext cx="10972800" cy="11430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25236-DC1B-8D45-7ABB-58C09B25F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0849"/>
            <a:ext cx="10972800" cy="546217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~15 clustering algorithms originally developed for </a:t>
            </a:r>
            <a:r>
              <a:rPr lang="en-US" dirty="0" err="1"/>
              <a:t>MicroBooNE</a:t>
            </a:r>
            <a:r>
              <a:rPr lang="en-US" dirty="0"/>
              <a:t> in the Wire-Cell prototype</a:t>
            </a:r>
          </a:p>
          <a:p>
            <a:pPr lvl="1"/>
            <a:r>
              <a:rPr lang="en-US" dirty="0"/>
              <a:t>Ported to the Wire-Cell Toolkit framework</a:t>
            </a:r>
          </a:p>
          <a:p>
            <a:pPr lvl="1"/>
            <a:r>
              <a:rPr lang="en-US" dirty="0"/>
              <a:t>Introduced new underlying data structures (Façade, </a:t>
            </a:r>
            <a:r>
              <a:rPr lang="en-US" dirty="0" err="1"/>
              <a:t>PointTree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Expanded support for multiple APAs and Faces (WPID)</a:t>
            </a:r>
          </a:p>
          <a:p>
            <a:r>
              <a:rPr lang="en-US" dirty="0"/>
              <a:t>Porting process spanned approximately one year</a:t>
            </a:r>
          </a:p>
          <a:p>
            <a:pPr lvl="1"/>
            <a:r>
              <a:rPr lang="en-US" dirty="0">
                <a:hlinkClick r:id="rId2"/>
              </a:rPr>
              <a:t>CLUS</a:t>
            </a:r>
            <a:r>
              <a:rPr lang="en-US" dirty="0"/>
              <a:t> repository initiated around June 17, 2024</a:t>
            </a:r>
          </a:p>
          <a:p>
            <a:pPr lvl="1"/>
            <a:r>
              <a:rPr lang="en-US" dirty="0"/>
              <a:t>Gained valuable insights to streamline future porting efforts </a:t>
            </a:r>
          </a:p>
          <a:p>
            <a:pPr lvl="2"/>
            <a:r>
              <a:rPr lang="en-US" dirty="0"/>
              <a:t>Close collaboration among Brett, </a:t>
            </a:r>
            <a:r>
              <a:rPr lang="en-US" dirty="0" err="1"/>
              <a:t>Haiwang</a:t>
            </a:r>
            <a:r>
              <a:rPr lang="en-US" dirty="0"/>
              <a:t>, and myself</a:t>
            </a:r>
          </a:p>
          <a:p>
            <a:pPr lvl="1"/>
            <a:r>
              <a:rPr lang="en-US" dirty="0"/>
              <a:t>Recent progress accelerated by AI tools (</a:t>
            </a:r>
            <a:r>
              <a:rPr lang="en-US" dirty="0" err="1"/>
              <a:t>Cluade</a:t>
            </a:r>
            <a:r>
              <a:rPr lang="en-US" dirty="0"/>
              <a:t>, ChatGPT)</a:t>
            </a:r>
          </a:p>
          <a:p>
            <a:pPr lvl="1"/>
            <a:r>
              <a:rPr lang="en-US" dirty="0"/>
              <a:t>Confidently targeting completion of remaining algorithms by end of 2025 (Pattern recognitions)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E5812-284A-EA1A-AF76-CCF67596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2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18A7-F1A6-5B64-A7B1-29530DB17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D00F7-45DF-0B9B-F20E-0BA782B1B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646" y="1417638"/>
            <a:ext cx="11554690" cy="5165724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b="0" i="0" dirty="0">
                <a:effectLst/>
                <a:latin typeface="-apple-system"/>
              </a:rPr>
              <a:t>The </a:t>
            </a:r>
            <a:r>
              <a:rPr lang="en-US" b="0" i="0" dirty="0">
                <a:effectLst/>
                <a:latin typeface="-apple-system"/>
                <a:hlinkClick r:id="rId2"/>
              </a:rPr>
              <a:t>DetectorVolumes class </a:t>
            </a:r>
            <a:r>
              <a:rPr lang="en-US" b="0" i="0" dirty="0">
                <a:effectLst/>
                <a:latin typeface="-apple-system"/>
              </a:rPr>
              <a:t>is designed to represent, manage, and query geometric volumes within a detector—such as Time Projection Chambers (TPCs), drift regions, fiducial volumes, or other inner boundaries—used for event selection, containment studies, and geometric calculations in wire-cell-based reconstruction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-apple-system"/>
              </a:rPr>
              <a:t>Describing logical or physical sub-volumes of a detector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-apple-system"/>
              </a:rPr>
              <a:t>Providing fast methods to query whether a given spatial point is inside, outside, or on the boundary of these volumes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-apple-system"/>
              </a:rPr>
              <a:t>Supporting detector-specific geometry for containment, veto, or boundary crossing logic</a:t>
            </a:r>
          </a:p>
          <a:p>
            <a:r>
              <a:rPr lang="en-US" dirty="0">
                <a:latin typeface="-apple-system"/>
              </a:rPr>
              <a:t>Given a point, can return the </a:t>
            </a:r>
            <a:r>
              <a:rPr lang="en-US" dirty="0" err="1">
                <a:latin typeface="-apple-system"/>
              </a:rPr>
              <a:t>wpid</a:t>
            </a:r>
            <a:r>
              <a:rPr lang="en-US" dirty="0">
                <a:latin typeface="-apple-system"/>
              </a:rPr>
              <a:t> (which TPC), or -1 for </a:t>
            </a:r>
            <a:r>
              <a:rPr lang="en-US" dirty="0" err="1">
                <a:latin typeface="-apple-system"/>
              </a:rPr>
              <a:t>apa</a:t>
            </a:r>
            <a:r>
              <a:rPr lang="en-US" dirty="0">
                <a:latin typeface="-apple-system"/>
              </a:rPr>
              <a:t> and face, if outside any existing TPC</a:t>
            </a:r>
            <a:endParaRPr lang="en-US" b="0" i="0" dirty="0">
              <a:effectLst/>
              <a:latin typeface="-apple-system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C7150-25C0-7898-DE65-E0B348FB8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1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009E7-2A8E-D84F-941D-0F95F693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Mostly Complicate – Façade::Cluster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F6BCF3-5DFA-015F-B571-FDC75BE9F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859" y="1600203"/>
            <a:ext cx="5813541" cy="4756150"/>
          </a:xfrm>
        </p:spPr>
        <p:txBody>
          <a:bodyPr>
            <a:normAutofit/>
          </a:bodyPr>
          <a:lstStyle/>
          <a:p>
            <a:r>
              <a:rPr lang="en-US" dirty="0"/>
              <a:t>These methods handle "scopes," which define views onto the underlying point cloud data</a:t>
            </a:r>
          </a:p>
          <a:p>
            <a:pPr lvl="1"/>
            <a:r>
              <a:rPr lang="en-US" dirty="0"/>
              <a:t>Scopes can specify coordinate systems, transformations, and filtering criteria</a:t>
            </a:r>
          </a:p>
          <a:p>
            <a:r>
              <a:rPr lang="en-US" dirty="0"/>
              <a:t>Different scopes can represent the original points vs. corrected points</a:t>
            </a:r>
          </a:p>
          <a:p>
            <a:pPr lvl="1"/>
            <a:r>
              <a:rPr lang="en-US" dirty="0"/>
              <a:t>Former is important within a single TPC (e.g. connect with 2D measurement)</a:t>
            </a:r>
          </a:p>
          <a:p>
            <a:pPr lvl="1"/>
            <a:r>
              <a:rPr lang="en-US" dirty="0"/>
              <a:t>Latter is important to perform clustering across different TPCs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EAC4B1-3548-1EED-F3AD-D42ACD2606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2290" y="1600203"/>
            <a:ext cx="5688851" cy="22548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90806-DA25-3F9D-F50F-846007D7C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AA798-EEC7-1A16-E965-3D1913B7B13F}"/>
              </a:ext>
            </a:extLst>
          </p:cNvPr>
          <p:cNvSpPr txBox="1"/>
          <p:nvPr/>
        </p:nvSpPr>
        <p:spPr>
          <a:xfrm>
            <a:off x="6096000" y="4260273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Scope filter</a:t>
            </a:r>
            <a:r>
              <a:rPr lang="en-US" dirty="0"/>
              <a:t> – Determines whether a cluster should be processed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Example: clusters </a:t>
            </a:r>
            <a:r>
              <a:rPr lang="en-US" b="1" dirty="0"/>
              <a:t>outside the TPC volume</a:t>
            </a:r>
            <a:r>
              <a:rPr lang="en-US" dirty="0"/>
              <a:t> are skipped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Default scope</a:t>
            </a:r>
            <a:r>
              <a:rPr lang="en-US" dirty="0"/>
              <a:t> – can refer to </a:t>
            </a:r>
            <a:r>
              <a:rPr lang="en-US" b="1" dirty="0"/>
              <a:t>corrected 3D points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Scope transform</a:t>
            </a:r>
            <a:r>
              <a:rPr lang="en-US" dirty="0"/>
              <a:t> – Used to </a:t>
            </a:r>
            <a:r>
              <a:rPr lang="en-US" b="1" dirty="0"/>
              <a:t>map corrected points back to raw 2D 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Enables queries in the original measurement space when needed</a:t>
            </a:r>
          </a:p>
        </p:txBody>
      </p:sp>
    </p:spTree>
    <p:extLst>
      <p:ext uri="{BB962C8B-B14F-4D97-AF65-F5344CB8AC3E}">
        <p14:creationId xmlns:p14="http://schemas.microsoft.com/office/powerpoint/2010/main" val="149391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03902C-A02C-ECE8-12F8-B8B775E0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Points and Meta Data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AE19375-1A43-B119-9A15-7BD65B2717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2565" y="1565209"/>
            <a:ext cx="5384800" cy="3099653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037151D-EB8A-2C5B-7C20-8EC2693D9B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09327" y="1836711"/>
            <a:ext cx="5384800" cy="25566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A2135-C837-56EB-5F7E-70B44312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22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8FE45F-E3B0-5EA2-41A6-1B05E44BBBD3}"/>
              </a:ext>
            </a:extLst>
          </p:cNvPr>
          <p:cNvSpPr txBox="1"/>
          <p:nvPr/>
        </p:nvSpPr>
        <p:spPr>
          <a:xfrm>
            <a:off x="422565" y="5205846"/>
            <a:ext cx="5287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sets of 3D point clouds: one for raw, and one for potential corrected points, if the default scope is the raw scope, two sets of functions are the same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EB4934-17A4-7E37-DB35-00666FDC0881}"/>
              </a:ext>
            </a:extLst>
          </p:cNvPr>
          <p:cNvSpPr txBox="1"/>
          <p:nvPr/>
        </p:nvSpPr>
        <p:spPr>
          <a:xfrm>
            <a:off x="6557817" y="5108864"/>
            <a:ext cx="5287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Obtain the WPID given a blob or point</a:t>
            </a:r>
          </a:p>
          <a:p>
            <a:r>
              <a:rPr lang="en-US" dirty="0"/>
              <a:t>Set Cluster ID for Bee output</a:t>
            </a:r>
          </a:p>
        </p:txBody>
      </p:sp>
    </p:spTree>
    <p:extLst>
      <p:ext uri="{BB962C8B-B14F-4D97-AF65-F5344CB8AC3E}">
        <p14:creationId xmlns:p14="http://schemas.microsoft.com/office/powerpoint/2010/main" val="334467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3CE09-2A8A-FE6D-486C-DBA67129E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Spatial Query Operations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BE3B73-C3EE-0E69-4AE1-A402E12462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7482" y="1600203"/>
            <a:ext cx="5627664" cy="437457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9FE95C5-B349-70AD-C392-D8F227942B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6856" y="1866799"/>
            <a:ext cx="5384800" cy="28542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5387F-7681-ECDC-312D-D9CDC321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32573A-F25B-6D0E-4A67-2CA4C3EE71F6}"/>
              </a:ext>
            </a:extLst>
          </p:cNvPr>
          <p:cNvSpPr txBox="1"/>
          <p:nvPr/>
        </p:nvSpPr>
        <p:spPr>
          <a:xfrm>
            <a:off x="6244936" y="5039591"/>
            <a:ext cx="5659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Based on KD tree, we can calculate the directions based on Voting (e.g. Hough Transformation)</a:t>
            </a:r>
          </a:p>
        </p:txBody>
      </p:sp>
    </p:spTree>
    <p:extLst>
      <p:ext uri="{BB962C8B-B14F-4D97-AF65-F5344CB8AC3E}">
        <p14:creationId xmlns:p14="http://schemas.microsoft.com/office/powerpoint/2010/main" val="291558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3D43C-016B-0E49-FFB3-7CBB9ADF7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and Graph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D5912C-7044-71B5-FD04-C74F43DB03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9024" y="1600202"/>
            <a:ext cx="5076985" cy="477874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8D6FEC-9649-00F2-2F6F-6AF8F3A881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28937" y="1496291"/>
            <a:ext cx="5364039" cy="4974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897C8D-E39E-9BE4-360F-65556877E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A6C3-AB9D-8936-C6AB-E5F319F9D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3CFD20-D009-A68C-B143-AFEB57BF60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9468" y="1371604"/>
            <a:ext cx="5090758" cy="498316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5BE4762-867E-EBE1-8350-17F2F2D863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1667113"/>
            <a:ext cx="5384800" cy="424666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31355-E03D-4A9C-89FF-BB98621E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7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3237-4C32-7BC6-49B8-1592783F2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57950A-B0C5-2FD8-26EE-AC4966641C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9881" y="1496291"/>
            <a:ext cx="5289715" cy="508707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47059-7618-40B7-A52C-CC7A4E16B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1255" y="3356264"/>
            <a:ext cx="6224154" cy="3227098"/>
          </a:xfrm>
        </p:spPr>
        <p:txBody>
          <a:bodyPr>
            <a:normAutofit fontScale="55000" lnSpcReduction="20000"/>
          </a:bodyPr>
          <a:lstStyle/>
          <a:p>
            <a:r>
              <a:rPr lang="en-US" sz="3800" dirty="0"/>
              <a:t>Facade::Cluster is a sophisticated class that provides high-level functionality for working with point cloud data in the context of particle detector data analysis</a:t>
            </a:r>
          </a:p>
          <a:p>
            <a:pPr lvl="1"/>
            <a:r>
              <a:rPr lang="en-US" sz="2900" dirty="0"/>
              <a:t>It combines spatial query capabilities, principal component analysis, graph theory, and detector-specific knowledge to enable complex operations on clusters of data points</a:t>
            </a:r>
          </a:p>
          <a:p>
            <a:r>
              <a:rPr lang="en-US" sz="3800" dirty="0"/>
              <a:t>The class is designed with multiple access patterns and caching strategies to balance flexibility and performance, allowing both direct access to raw data and higher-level semantic operations on the cluster as a whole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941A3F-4B6F-C871-8148-6F894925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BB45A6-9CA2-6BFB-E493-A6A429F9F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800" y="1417639"/>
            <a:ext cx="6516200" cy="162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9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E7572E-5863-50D5-8A47-3F81FA456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Tools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400452-951A-8BEE-E668-350EDA56E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680" y="1535113"/>
            <a:ext cx="5789838" cy="63976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RAG-based: Continue Dev (free version existed)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DB5B68A-CC02-EB2D-D8B9-2357613BFB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6761" y="2340124"/>
            <a:ext cx="5386388" cy="378603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BB382E-C8F4-4C44-192C-C2E6A5933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9" y="1476375"/>
            <a:ext cx="5789838" cy="63976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Claude Project (require subscription, cannot be reimbursed by BNL though)</a:t>
            </a:r>
          </a:p>
          <a:p>
            <a:r>
              <a:rPr lang="en-US" dirty="0"/>
              <a:t>May try OpenAI with manual upload code snippet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D78A22B-3081-21E6-ED38-839F1C3D9B4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58853" y="2340124"/>
            <a:ext cx="5131293" cy="39512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23694-A0C2-D332-8719-9B9739DBF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62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17ADCF-F14A-F6CB-77D9-0137E6B56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descriptions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3893D4-2CE2-F936-0C96-15EC6BD05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II: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CE9E9-5F47-D35A-C71C-7DD5DCBC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77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1B2DD-2D0C-0DBD-E54C-19AB8AA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7ED3D7E-BFB0-F26E-1C5F-AA37FDFC08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2019277"/>
              </p:ext>
            </p:extLst>
          </p:nvPr>
        </p:nvGraphicFramePr>
        <p:xfrm>
          <a:off x="242225" y="136522"/>
          <a:ext cx="11394675" cy="651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3806">
                  <a:extLst>
                    <a:ext uri="{9D8B030D-6E8A-4147-A177-3AD203B41FA5}">
                      <a16:colId xmlns:a16="http://schemas.microsoft.com/office/drawing/2014/main" val="675901207"/>
                    </a:ext>
                  </a:extLst>
                </a:gridCol>
                <a:gridCol w="2077081">
                  <a:extLst>
                    <a:ext uri="{9D8B030D-6E8A-4147-A177-3AD203B41FA5}">
                      <a16:colId xmlns:a16="http://schemas.microsoft.com/office/drawing/2014/main" val="418071911"/>
                    </a:ext>
                  </a:extLst>
                </a:gridCol>
                <a:gridCol w="2028636">
                  <a:extLst>
                    <a:ext uri="{9D8B030D-6E8A-4147-A177-3AD203B41FA5}">
                      <a16:colId xmlns:a16="http://schemas.microsoft.com/office/drawing/2014/main" val="1618321064"/>
                    </a:ext>
                  </a:extLst>
                </a:gridCol>
                <a:gridCol w="2331417">
                  <a:extLst>
                    <a:ext uri="{9D8B030D-6E8A-4147-A177-3AD203B41FA5}">
                      <a16:colId xmlns:a16="http://schemas.microsoft.com/office/drawing/2014/main" val="1331920311"/>
                    </a:ext>
                  </a:extLst>
                </a:gridCol>
                <a:gridCol w="2583735">
                  <a:extLst>
                    <a:ext uri="{9D8B030D-6E8A-4147-A177-3AD203B41FA5}">
                      <a16:colId xmlns:a16="http://schemas.microsoft.com/office/drawing/2014/main" val="4289368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Functions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Drift_directions</a:t>
                      </a:r>
                      <a:r>
                        <a:rPr lang="en-US" sz="1200" dirty="0"/>
                        <a:t> Wire directions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CT_PC, 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Main functions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449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rgbClr val="7030A0"/>
                          </a:solidFill>
                        </a:rPr>
                        <a:t>clustering_live_dead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N/A, drift, angles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Blob-&gt;</a:t>
                      </a:r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overlap_fast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, 3D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Algorithm is designed for single APA/face,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93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rgbClr val="7030A0"/>
                          </a:solidFill>
                        </a:rPr>
                        <a:t>clustering_extend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Yes, need to update by 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3D points,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Updated to multiple APA/face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155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rgbClr val="7030A0"/>
                          </a:solidFill>
                        </a:rPr>
                        <a:t>clustering_regular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Yes, need to update by 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3D Points,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Updated to multiple APA/face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794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rgbClr val="7030A0"/>
                          </a:solidFill>
                        </a:rPr>
                        <a:t>clustering_parallel_prolong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Yes, need to update by face</a:t>
                      </a:r>
                    </a:p>
                    <a:p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3D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Updated to multiple APA/face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506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rgbClr val="7030A0"/>
                          </a:solidFill>
                        </a:rPr>
                        <a:t>clustering_close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3D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Can probably work across different APAs/faces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224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rgbClr val="7030A0"/>
                          </a:solidFill>
                        </a:rPr>
                        <a:t>clustering_separate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Yes: </a:t>
                      </a:r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drift_dir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, TPC params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Use CT_PC, also 2D point clouds, shortest path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3D points, Graph, detector boundaries, temporary point cloud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Algorithm can handle multiple faces 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176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7030A0"/>
                          </a:solidFill>
                        </a:rPr>
                        <a:t>clustering_connect1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Yes, wire angles,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CTPC, dynamic point cloud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3D points, 2D point clouds, global point cloud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Algorithm is designed for single 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162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rgbClr val="0070C0"/>
                          </a:solidFill>
                        </a:rPr>
                        <a:t>clustering_deghost</a:t>
                      </a:r>
                      <a:endParaRPr lang="en-US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Yes, wire angles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CTPC, TPC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3D points, 3D and 2D point clouds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Algorithm need to handle both faces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490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rgbClr val="7030A0"/>
                          </a:solidFill>
                        </a:rPr>
                        <a:t>clustering_examine_x_boundary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Know TPC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Graph,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Algorithm is designed for single 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276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rgbClr val="0070C0"/>
                          </a:solidFill>
                        </a:rPr>
                        <a:t>clustering_protect_overclustering</a:t>
                      </a:r>
                      <a:endParaRPr lang="en-US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CTPC (is good point), Graph,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0070C0"/>
                          </a:solidFill>
                        </a:rPr>
                        <a:t>Overlap_fast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Can in principle handle multiple APA faces, if CTPC can handle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710687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rgbClr val="7030A0"/>
                          </a:solidFill>
                        </a:rPr>
                        <a:t>clustering_neutrino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Drift_direction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, TPC params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3D points, </a:t>
                      </a:r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Judge_vertex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Can in principle handle multiple APA faces, check angles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107005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rgbClr val="7030A0"/>
                          </a:solidFill>
                        </a:rPr>
                        <a:t>clustering_isolated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Drift_direction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3D points,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Can in principle handle multiple APA faces, check angles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4995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rgbClr val="7030A0"/>
                          </a:solidFill>
                        </a:rPr>
                        <a:t>clustering_examine_bundles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CTPC, 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Graph, 3D points, need to enable gaps, </a:t>
                      </a:r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Examine_graph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 functions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Need to handle multiple APAs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7249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Clustering_retile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Wire_angles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, anode, 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Graph,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Retiling, overlap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Handle clusters from each 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45020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6DA34-0D97-2F68-B5D7-ED3723523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41F51-09EC-1740-B358-A8ADE591D97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56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59312-7821-1B9F-F770-0CE3A8499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88" y="-118978"/>
            <a:ext cx="10972800" cy="1143000"/>
          </a:xfrm>
        </p:spPr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4CE86-371F-139F-CA8A-6B991E515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24023"/>
            <a:ext cx="10972800" cy="558872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Wire-Cell Toolkit, including clustering, is extensive—I don’t claim to know every detail</a:t>
            </a:r>
          </a:p>
          <a:p>
            <a:pPr lvl="1"/>
            <a:r>
              <a:rPr lang="en-US" dirty="0"/>
              <a:t>My goal is to provide a high-level overview of the design and functionality and provide relevant context for a deeper digest</a:t>
            </a:r>
          </a:p>
          <a:p>
            <a:pPr lvl="1"/>
            <a:r>
              <a:rPr lang="en-US" dirty="0"/>
              <a:t>Brett – Framework design (data products and patterns)</a:t>
            </a:r>
          </a:p>
          <a:p>
            <a:pPr lvl="1"/>
            <a:r>
              <a:rPr lang="en-US" dirty="0" err="1"/>
              <a:t>Haiwang</a:t>
            </a:r>
            <a:r>
              <a:rPr lang="en-US" dirty="0"/>
              <a:t> – Configuration for different experiments</a:t>
            </a:r>
          </a:p>
          <a:p>
            <a:pPr lvl="1"/>
            <a:r>
              <a:rPr lang="en-US" dirty="0"/>
              <a:t>Xin – Algorithm development and validation</a:t>
            </a:r>
          </a:p>
          <a:p>
            <a:r>
              <a:rPr lang="en-US" dirty="0"/>
              <a:t>This summary will emphasize algorithms, related data products, and configuration aspects. For deeper understanding, I recommend:</a:t>
            </a:r>
          </a:p>
          <a:p>
            <a:pPr lvl="1"/>
            <a:r>
              <a:rPr lang="en-US" dirty="0"/>
              <a:t>Reading the source code (LLMs can assist!)</a:t>
            </a:r>
          </a:p>
          <a:p>
            <a:pPr lvl="1"/>
            <a:r>
              <a:rPr lang="en-US" dirty="0"/>
              <a:t>Working toward a concrete goal (e.g., implementing a new clustering algorithm)</a:t>
            </a:r>
          </a:p>
          <a:p>
            <a:pPr lvl="1"/>
            <a:r>
              <a:rPr lang="en-US" dirty="0"/>
              <a:t>Validating results with real or simulated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C6BA1-FAAC-5197-3B32-67EAE5B1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CC874A-AB4D-9E22-7E8E-43B3C7F8E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017327" cy="1143000"/>
          </a:xfrm>
        </p:spPr>
        <p:txBody>
          <a:bodyPr/>
          <a:lstStyle/>
          <a:p>
            <a:r>
              <a:rPr lang="en-US" dirty="0"/>
              <a:t>Introduction to Algorithm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991A06-F3F2-E061-1B30-31C5CF71B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3"/>
            <a:ext cx="8737600" cy="4983159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/>
              <a:t>Explained @ </a:t>
            </a:r>
            <a:r>
              <a:rPr lang="en-US" sz="4400" dirty="0">
                <a:hlinkClick r:id="rId2"/>
              </a:rPr>
              <a:t>https://arxiv.org/abs/2011.01375</a:t>
            </a:r>
            <a:endParaRPr lang="en-US" sz="4400" dirty="0"/>
          </a:p>
          <a:p>
            <a:pPr lvl="1"/>
            <a:r>
              <a:rPr lang="en-US" sz="3300" dirty="0"/>
              <a:t>3D clustering section</a:t>
            </a:r>
          </a:p>
          <a:p>
            <a:pPr lvl="1"/>
            <a:endParaRPr lang="en-US" dirty="0"/>
          </a:p>
          <a:p>
            <a:pPr algn="l">
              <a:spcBef>
                <a:spcPts val="750"/>
              </a:spcBef>
              <a:spcAft>
                <a:spcPts val="750"/>
              </a:spcAft>
              <a:buFont typeface="+mj-lt"/>
              <a:buAutoNum type="arabicPeriod"/>
            </a:pPr>
            <a:r>
              <a:rPr lang="en-US" b="1" i="0" dirty="0">
                <a:solidFill>
                  <a:srgbClr val="0E0F0F"/>
                </a:solidFill>
                <a:effectLst/>
                <a:latin typeface="plus-jakarta-sans"/>
              </a:rPr>
              <a:t>Proto-Clustering</a:t>
            </a:r>
            <a:r>
              <a:rPr lang="en-US" dirty="0">
                <a:solidFill>
                  <a:srgbClr val="0E0F0F"/>
                </a:solidFill>
                <a:latin typeface="plus-jakarta-sans"/>
              </a:rPr>
              <a:t> (</a:t>
            </a:r>
            <a:r>
              <a:rPr lang="en-US" b="0" i="0" dirty="0">
                <a:solidFill>
                  <a:srgbClr val="0E0F0F"/>
                </a:solidFill>
                <a:effectLst/>
                <a:latin typeface="plus-jakarta-sans"/>
              </a:rPr>
              <a:t>Initial grouping based on spatial proximity, Uses k-d tree algorithm for fast spatial queries,  Forms basic connected components in 3D space)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+mj-lt"/>
              <a:buAutoNum type="arabicPeriod"/>
            </a:pPr>
            <a:r>
              <a:rPr lang="en-US" b="1" i="0" dirty="0">
                <a:solidFill>
                  <a:srgbClr val="0E0F0F"/>
                </a:solidFill>
                <a:effectLst/>
                <a:latin typeface="plus-jakarta-sans"/>
              </a:rPr>
              <a:t>Gap Bridging</a:t>
            </a:r>
            <a:r>
              <a:rPr lang="en-US" dirty="0">
                <a:solidFill>
                  <a:srgbClr val="0E0F0F"/>
                </a:solidFill>
                <a:latin typeface="plus-jakarta-sans"/>
              </a:rPr>
              <a:t> (</a:t>
            </a:r>
            <a:r>
              <a:rPr lang="en-US" b="0" i="0" dirty="0">
                <a:solidFill>
                  <a:srgbClr val="0E0F0F"/>
                </a:solidFill>
                <a:effectLst/>
                <a:latin typeface="plus-jakarta-sans"/>
              </a:rPr>
              <a:t>Addresses gaps from non-functional channels/signal loss, Combines: </a:t>
            </a:r>
            <a:r>
              <a:rPr lang="en-US" b="0" i="0" dirty="0" err="1">
                <a:solidFill>
                  <a:srgbClr val="0E0F0F"/>
                </a:solidFill>
                <a:effectLst/>
                <a:latin typeface="plus-jakarta-sans"/>
              </a:rPr>
              <a:t>i</a:t>
            </a:r>
            <a:r>
              <a:rPr lang="en-US" b="0" i="0" dirty="0">
                <a:solidFill>
                  <a:srgbClr val="0E0F0F"/>
                </a:solidFill>
                <a:effectLst/>
                <a:latin typeface="plus-jakarta-sans"/>
              </a:rPr>
              <a:t>. Directional consistency checks (Hough transform), ii. Minimal distance criteria (k-d tree). Iii.</a:t>
            </a:r>
            <a:r>
              <a:rPr lang="en-US" dirty="0">
                <a:solidFill>
                  <a:srgbClr val="0E0F0F"/>
                </a:solidFill>
                <a:latin typeface="plus-jakarta-sans"/>
              </a:rPr>
              <a:t> </a:t>
            </a:r>
            <a:r>
              <a:rPr lang="en-US" b="0" i="0" dirty="0">
                <a:solidFill>
                  <a:srgbClr val="0E0F0F"/>
                </a:solidFill>
                <a:effectLst/>
                <a:latin typeface="plus-jakarta-sans"/>
              </a:rPr>
              <a:t>Charge continuity analysis)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+mj-lt"/>
              <a:buAutoNum type="arabicPeriod"/>
            </a:pPr>
            <a:r>
              <a:rPr lang="en-US" b="1" i="0" dirty="0">
                <a:solidFill>
                  <a:srgbClr val="0E0F0F"/>
                </a:solidFill>
                <a:effectLst/>
                <a:latin typeface="plus-jakarta-sans"/>
              </a:rPr>
              <a:t>Coincidental Overlap Separation: </a:t>
            </a:r>
            <a:r>
              <a:rPr lang="en-US" dirty="0">
                <a:solidFill>
                  <a:srgbClr val="0E0F0F"/>
                </a:solidFill>
                <a:latin typeface="plus-jakarta-sans"/>
              </a:rPr>
              <a:t> </a:t>
            </a:r>
            <a:r>
              <a:rPr lang="en-US" b="0" i="0" dirty="0">
                <a:solidFill>
                  <a:srgbClr val="0E0F0F"/>
                </a:solidFill>
                <a:effectLst/>
                <a:latin typeface="plus-jakarta-sans"/>
              </a:rPr>
              <a:t>Resolves overlapping cosmic/neutrino activities: </a:t>
            </a:r>
            <a:r>
              <a:rPr lang="en-US" b="0" i="0" dirty="0" err="1">
                <a:solidFill>
                  <a:srgbClr val="0E0F0F"/>
                </a:solidFill>
                <a:effectLst/>
                <a:latin typeface="plus-jakarta-sans"/>
              </a:rPr>
              <a:t>i</a:t>
            </a:r>
            <a:r>
              <a:rPr lang="en-US" b="0" i="0" dirty="0">
                <a:solidFill>
                  <a:srgbClr val="0E0F0F"/>
                </a:solidFill>
                <a:effectLst/>
                <a:latin typeface="plus-jakarta-sans"/>
              </a:rPr>
              <a:t>. PCA analysis for multi-track identification ii. Convex hull analysis for endpoint detection, iii.  Dijkstra’s algorithm for trajectory separation, iv) Kalman filter-based path following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+mj-lt"/>
              <a:buAutoNum type="arabicPeriod"/>
            </a:pPr>
            <a:r>
              <a:rPr lang="en-US" b="1" i="0" dirty="0">
                <a:solidFill>
                  <a:srgbClr val="0E0F0F"/>
                </a:solidFill>
                <a:effectLst/>
                <a:latin typeface="plus-jakarta-sans"/>
              </a:rPr>
              <a:t>Further De-Ghosting: </a:t>
            </a:r>
            <a:r>
              <a:rPr lang="en-US" dirty="0">
                <a:solidFill>
                  <a:srgbClr val="0E0F0F"/>
                </a:solidFill>
                <a:latin typeface="plus-jakarta-sans"/>
              </a:rPr>
              <a:t> </a:t>
            </a:r>
            <a:r>
              <a:rPr lang="en-US" b="0" i="0" dirty="0">
                <a:solidFill>
                  <a:srgbClr val="0E0F0F"/>
                </a:solidFill>
                <a:effectLst/>
                <a:latin typeface="plus-jakarta-sans"/>
              </a:rPr>
              <a:t>Removes residual ghosts using: </a:t>
            </a:r>
            <a:r>
              <a:rPr lang="en-US" b="0" i="0" dirty="0" err="1">
                <a:solidFill>
                  <a:srgbClr val="0E0F0F"/>
                </a:solidFill>
                <a:effectLst/>
                <a:latin typeface="plus-jakarta-sans"/>
              </a:rPr>
              <a:t>i</a:t>
            </a:r>
            <a:r>
              <a:rPr lang="en-US" b="0" i="0" dirty="0">
                <a:solidFill>
                  <a:srgbClr val="0E0F0F"/>
                </a:solidFill>
                <a:effectLst/>
                <a:latin typeface="plus-jakarta-sans"/>
              </a:rPr>
              <a:t>) Charge consistency across wire planes, ii) </a:t>
            </a:r>
            <a:r>
              <a:rPr lang="en-US" dirty="0">
                <a:solidFill>
                  <a:srgbClr val="0E0F0F"/>
                </a:solidFill>
                <a:latin typeface="plus-jakarta-sans"/>
              </a:rPr>
              <a:t> </a:t>
            </a:r>
            <a:r>
              <a:rPr lang="en-US" b="0" i="0" dirty="0">
                <a:solidFill>
                  <a:srgbClr val="0E0F0F"/>
                </a:solidFill>
                <a:effectLst/>
                <a:latin typeface="plus-jakarta-sans"/>
              </a:rPr>
              <a:t>Sparsity constraints (L1 regularization), iii) Geometric pattern matching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+mj-lt"/>
              <a:buAutoNum type="arabicPeriod"/>
            </a:pPr>
            <a:r>
              <a:rPr lang="en-US" b="1" i="0" dirty="0">
                <a:solidFill>
                  <a:srgbClr val="0E0F0F"/>
                </a:solidFill>
                <a:effectLst/>
                <a:latin typeface="plus-jakarta-sans"/>
              </a:rPr>
              <a:t>Neutrino Event Clustering: </a:t>
            </a:r>
            <a:r>
              <a:rPr lang="en-US" b="0" i="0" dirty="0">
                <a:solidFill>
                  <a:srgbClr val="0E0F0F"/>
                </a:solidFill>
                <a:effectLst/>
                <a:latin typeface="plus-jakarta-sans"/>
              </a:rPr>
              <a:t>Special handling for neutrino interactions: </a:t>
            </a:r>
            <a:r>
              <a:rPr lang="en-US" b="0" i="0" dirty="0" err="1">
                <a:solidFill>
                  <a:srgbClr val="0E0F0F"/>
                </a:solidFill>
                <a:effectLst/>
                <a:latin typeface="plus-jakarta-sans"/>
              </a:rPr>
              <a:t>i</a:t>
            </a:r>
            <a:r>
              <a:rPr lang="en-US" b="0" i="0" dirty="0">
                <a:solidFill>
                  <a:srgbClr val="0E0F0F"/>
                </a:solidFill>
                <a:effectLst/>
                <a:latin typeface="plus-jakarta-sans"/>
              </a:rPr>
              <a:t>)</a:t>
            </a:r>
            <a:r>
              <a:rPr lang="en-US" dirty="0">
                <a:solidFill>
                  <a:srgbClr val="0E0F0F"/>
                </a:solidFill>
                <a:latin typeface="plus-jakarta-sans"/>
              </a:rPr>
              <a:t> </a:t>
            </a:r>
            <a:r>
              <a:rPr lang="en-US" b="0" i="0" dirty="0">
                <a:solidFill>
                  <a:srgbClr val="0E0F0F"/>
                </a:solidFill>
                <a:effectLst/>
                <a:latin typeface="plus-jakarta-sans"/>
              </a:rPr>
              <a:t>Vertex finding through directional analysis, ii)  Neutral particle recovery (</a:t>
            </a:r>
            <a:r>
              <a:rPr lang="el-GR" b="0" i="0" dirty="0">
                <a:solidFill>
                  <a:srgbClr val="0E0F0F"/>
                </a:solidFill>
                <a:effectLst/>
                <a:latin typeface="plus-jakarta-sans"/>
              </a:rPr>
              <a:t>π⁰→</a:t>
            </a:r>
            <a:r>
              <a:rPr lang="el-GR" b="0" i="0" dirty="0" err="1">
                <a:solidFill>
                  <a:srgbClr val="0E0F0F"/>
                </a:solidFill>
                <a:effectLst/>
                <a:latin typeface="plus-jakarta-sans"/>
              </a:rPr>
              <a:t>γγ</a:t>
            </a:r>
            <a:r>
              <a:rPr lang="el-GR" b="0" i="0" dirty="0">
                <a:solidFill>
                  <a:srgbClr val="0E0F0F"/>
                </a:solidFill>
                <a:effectLst/>
                <a:latin typeface="plus-jakarta-sans"/>
              </a:rPr>
              <a:t>)</a:t>
            </a:r>
            <a:r>
              <a:rPr lang="en-US" b="0" i="0" dirty="0">
                <a:solidFill>
                  <a:srgbClr val="0E0F0F"/>
                </a:solidFill>
                <a:effectLst/>
                <a:latin typeface="plus-jakarta-sans"/>
              </a:rPr>
              <a:t>, iii) Secondary interaction identification, iv)  Particle flow reconstruction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34034-9083-271F-DDEF-9B12AA4B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B8C4EA-CB27-A341-1BCF-4BBF2399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690" y="0"/>
            <a:ext cx="3363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46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962BD-8DCB-F822-8A53-446B9013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30605"/>
            <a:ext cx="1144385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Explanation of Some Key algorithm: Merge Clusters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5572D-A162-6006-D825-222BF39F7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83" y="1417639"/>
            <a:ext cx="5960918" cy="5303840"/>
          </a:xfrm>
        </p:spPr>
        <p:txBody>
          <a:bodyPr>
            <a:normAutofit/>
          </a:bodyPr>
          <a:lstStyle/>
          <a:p>
            <a:pPr marL="0" fontAlgn="t"/>
            <a:r>
              <a:rPr lang="en-US" sz="2000" dirty="0">
                <a:solidFill>
                  <a:srgbClr val="0E0F0F"/>
                </a:solidFill>
                <a:latin typeface="plus-jakarta-sans"/>
              </a:rPr>
              <a:t>Include </a:t>
            </a:r>
            <a:r>
              <a:rPr lang="en-US" sz="2000" dirty="0" err="1">
                <a:solidFill>
                  <a:srgbClr val="0E0F0F"/>
                </a:solidFill>
                <a:latin typeface="plus-jakarta-sans"/>
              </a:rPr>
              <a:t>i</a:t>
            </a:r>
            <a:r>
              <a:rPr lang="en-US" sz="2000" dirty="0">
                <a:solidFill>
                  <a:srgbClr val="0E0F0F"/>
                </a:solidFill>
                <a:latin typeface="plus-jakarta-sans"/>
              </a:rPr>
              <a:t>) </a:t>
            </a:r>
            <a:r>
              <a:rPr lang="en-US" sz="2000" dirty="0" err="1">
                <a:solidFill>
                  <a:srgbClr val="0E0F0F"/>
                </a:solidFill>
                <a:latin typeface="plus-jakarta-sans"/>
              </a:rPr>
              <a:t>clustering_live_dead</a:t>
            </a:r>
            <a:r>
              <a:rPr lang="en-US" sz="2000" dirty="0">
                <a:solidFill>
                  <a:srgbClr val="0E0F0F"/>
                </a:solidFill>
                <a:latin typeface="plus-jakarta-sans"/>
              </a:rPr>
              <a:t>, ii) </a:t>
            </a:r>
            <a:r>
              <a:rPr lang="en-US" sz="2000" dirty="0" err="1">
                <a:solidFill>
                  <a:srgbClr val="0E0F0F"/>
                </a:solidFill>
                <a:latin typeface="plus-jakarta-sans"/>
              </a:rPr>
              <a:t>clustering_extend</a:t>
            </a:r>
            <a:r>
              <a:rPr lang="en-US" sz="2000" dirty="0">
                <a:solidFill>
                  <a:srgbClr val="0E0F0F"/>
                </a:solidFill>
                <a:latin typeface="plus-jakarta-sans"/>
              </a:rPr>
              <a:t>, </a:t>
            </a:r>
            <a:br>
              <a:rPr lang="en-US" sz="2000" dirty="0">
                <a:solidFill>
                  <a:srgbClr val="0E0F0F"/>
                </a:solidFill>
                <a:latin typeface="plus-jakarta-sans"/>
              </a:rPr>
            </a:br>
            <a:r>
              <a:rPr lang="en-US" sz="2000" dirty="0">
                <a:solidFill>
                  <a:srgbClr val="0E0F0F"/>
                </a:solidFill>
                <a:latin typeface="plus-jakarta-sans"/>
              </a:rPr>
              <a:t>iii) </a:t>
            </a:r>
            <a:r>
              <a:rPr lang="en-US" sz="2000" dirty="0" err="1">
                <a:solidFill>
                  <a:srgbClr val="0E0F0F"/>
                </a:solidFill>
                <a:latin typeface="plus-jakarta-sans"/>
              </a:rPr>
              <a:t>clustering_regular</a:t>
            </a:r>
            <a:r>
              <a:rPr lang="en-US" sz="2000" dirty="0">
                <a:solidFill>
                  <a:srgbClr val="0E0F0F"/>
                </a:solidFill>
                <a:latin typeface="plus-jakarta-sans"/>
              </a:rPr>
              <a:t>, iv) </a:t>
            </a:r>
            <a:r>
              <a:rPr lang="en-US" sz="2000" dirty="0" err="1">
                <a:solidFill>
                  <a:srgbClr val="0E0F0F"/>
                </a:solidFill>
                <a:latin typeface="plus-jakarta-sans"/>
              </a:rPr>
              <a:t>clustering_parallel_prolong</a:t>
            </a:r>
            <a:r>
              <a:rPr lang="en-US" sz="2000" dirty="0">
                <a:solidFill>
                  <a:srgbClr val="0E0F0F"/>
                </a:solidFill>
                <a:latin typeface="plus-jakarta-sans"/>
              </a:rPr>
              <a:t>, </a:t>
            </a:r>
            <a:br>
              <a:rPr lang="en-US" sz="2000" dirty="0">
                <a:solidFill>
                  <a:srgbClr val="0E0F0F"/>
                </a:solidFill>
                <a:latin typeface="plus-jakarta-sans"/>
              </a:rPr>
            </a:br>
            <a:r>
              <a:rPr lang="en-US" sz="2000" dirty="0">
                <a:solidFill>
                  <a:srgbClr val="0E0F0F"/>
                </a:solidFill>
                <a:latin typeface="plus-jakarta-sans"/>
              </a:rPr>
              <a:t>v)  </a:t>
            </a:r>
            <a:r>
              <a:rPr lang="en-US" sz="2000" dirty="0" err="1">
                <a:solidFill>
                  <a:srgbClr val="0E0F0F"/>
                </a:solidFill>
                <a:latin typeface="plus-jakarta-sans"/>
              </a:rPr>
              <a:t>clustering_close</a:t>
            </a:r>
            <a:endParaRPr lang="en-US" sz="2000" dirty="0">
              <a:solidFill>
                <a:srgbClr val="0E0F0F"/>
              </a:solidFill>
              <a:latin typeface="plus-jakarta-sans"/>
            </a:endParaRPr>
          </a:p>
          <a:p>
            <a:pPr marL="400050" lvl="1" fontAlgn="t"/>
            <a:r>
              <a:rPr lang="en-US" sz="1600" dirty="0">
                <a:solidFill>
                  <a:srgbClr val="0E0F0F"/>
                </a:solidFill>
                <a:latin typeface="plus-jakarta-sans"/>
              </a:rPr>
              <a:t>Form a graph with each vertex being an input cluster (inside the </a:t>
            </a:r>
            <a:r>
              <a:rPr lang="en-US" sz="1600" dirty="0" err="1">
                <a:solidFill>
                  <a:srgbClr val="0E0F0F"/>
                </a:solidFill>
                <a:latin typeface="plus-jakarta-sans"/>
              </a:rPr>
              <a:t>live_grouping</a:t>
            </a:r>
            <a:r>
              <a:rPr lang="en-US" sz="1600" dirty="0">
                <a:solidFill>
                  <a:srgbClr val="0E0F0F"/>
                </a:solidFill>
                <a:latin typeface="plus-jakarta-sans"/>
              </a:rPr>
              <a:t>)</a:t>
            </a:r>
          </a:p>
          <a:p>
            <a:pPr marL="400050" lvl="1" fontAlgn="t"/>
            <a:r>
              <a:rPr lang="en-US" sz="1600" dirty="0">
                <a:solidFill>
                  <a:srgbClr val="0E0F0F"/>
                </a:solidFill>
                <a:latin typeface="plus-jakarta-sans"/>
              </a:rPr>
              <a:t>Each algorithm would then establish edges in this graph</a:t>
            </a:r>
          </a:p>
          <a:p>
            <a:pPr marL="400050" lvl="1" fontAlgn="t"/>
            <a:r>
              <a:rPr lang="en-US" sz="1600" dirty="0">
                <a:solidFill>
                  <a:srgbClr val="0E0F0F"/>
                </a:solidFill>
                <a:latin typeface="plus-jakarta-sans"/>
              </a:rPr>
              <a:t>All the connected components would be merged to create a new cluster inside the </a:t>
            </a:r>
            <a:r>
              <a:rPr lang="en-US" sz="1600" dirty="0" err="1">
                <a:solidFill>
                  <a:srgbClr val="0E0F0F"/>
                </a:solidFill>
                <a:latin typeface="plus-jakarta-sans"/>
              </a:rPr>
              <a:t>live_grouping</a:t>
            </a:r>
            <a:endParaRPr lang="en-US" sz="1600" dirty="0">
              <a:solidFill>
                <a:srgbClr val="0E0F0F"/>
              </a:solidFill>
              <a:latin typeface="plus-jakarta-sans"/>
            </a:endParaRPr>
          </a:p>
          <a:p>
            <a:pPr marL="800100" lvl="2" fontAlgn="t"/>
            <a:r>
              <a:rPr lang="en-US" sz="1600" dirty="0">
                <a:solidFill>
                  <a:srgbClr val="0E0F0F"/>
                </a:solidFill>
                <a:latin typeface="plus-jakarta-sans"/>
              </a:rPr>
              <a:t>Original clusters are deleted </a:t>
            </a:r>
            <a:endParaRPr lang="en-US" sz="2400" dirty="0">
              <a:solidFill>
                <a:srgbClr val="0E0F0F"/>
              </a:solidFill>
              <a:latin typeface="plus-jakarta-sans"/>
            </a:endParaRPr>
          </a:p>
          <a:p>
            <a:pPr marL="0" fontAlgn="t"/>
            <a:r>
              <a:rPr lang="en-US" sz="2400" dirty="0">
                <a:solidFill>
                  <a:srgbClr val="0E0F0F"/>
                </a:solidFill>
                <a:latin typeface="plus-jakarta-sans"/>
              </a:rPr>
              <a:t>Major used functionalities</a:t>
            </a:r>
          </a:p>
          <a:p>
            <a:pPr marL="400050" lvl="1" fontAlgn="t"/>
            <a:r>
              <a:rPr lang="en-US" sz="2000" dirty="0">
                <a:solidFill>
                  <a:srgbClr val="0E0F0F"/>
                </a:solidFill>
                <a:latin typeface="plus-jakarta-sans"/>
              </a:rPr>
              <a:t>Blob-&gt;</a:t>
            </a:r>
            <a:r>
              <a:rPr lang="en-US" sz="2000" dirty="0" err="1">
                <a:solidFill>
                  <a:srgbClr val="0E0F0F"/>
                </a:solidFill>
                <a:latin typeface="plus-jakarta-sans"/>
              </a:rPr>
              <a:t>Overlap_fast</a:t>
            </a:r>
            <a:r>
              <a:rPr lang="en-US" sz="2000" dirty="0">
                <a:solidFill>
                  <a:srgbClr val="0E0F0F"/>
                </a:solidFill>
                <a:latin typeface="plus-jakarta-sans"/>
              </a:rPr>
              <a:t> (detect overlap)</a:t>
            </a:r>
          </a:p>
          <a:p>
            <a:pPr marL="400050" lvl="1" fontAlgn="t"/>
            <a:r>
              <a:rPr lang="en-US" sz="2000" dirty="0">
                <a:solidFill>
                  <a:srgbClr val="0E0F0F"/>
                </a:solidFill>
                <a:latin typeface="plus-jakarta-sans"/>
              </a:rPr>
              <a:t>3D Point Clouds </a:t>
            </a:r>
            <a:r>
              <a:rPr lang="en-US" sz="2000" dirty="0">
                <a:solidFill>
                  <a:srgbClr val="0E0F0F"/>
                </a:solidFill>
                <a:latin typeface="plus-jakarta-sans"/>
                <a:sym typeface="Wingdings" pitchFamily="2" charset="2"/>
              </a:rPr>
              <a:t> KD Tree access</a:t>
            </a:r>
          </a:p>
          <a:p>
            <a:pPr marL="400050" lvl="1" fontAlgn="t"/>
            <a:r>
              <a:rPr lang="en-US" sz="2000" dirty="0">
                <a:solidFill>
                  <a:srgbClr val="0E0F0F"/>
                </a:solidFill>
                <a:latin typeface="plus-jakarta-sans"/>
                <a:sym typeface="Wingdings" pitchFamily="2" charset="2"/>
              </a:rPr>
              <a:t>Proximity as well as directionality</a:t>
            </a:r>
          </a:p>
          <a:p>
            <a:pPr marL="0" fontAlgn="t"/>
            <a:r>
              <a:rPr lang="en-US" sz="2400" dirty="0">
                <a:solidFill>
                  <a:srgbClr val="0E0F0F"/>
                </a:solidFill>
                <a:latin typeface="plus-jakarta-sans"/>
                <a:sym typeface="Wingdings" pitchFamily="2" charset="2"/>
              </a:rPr>
              <a:t>Examples of how to handle WPID, Change Scope View settings, merge clusters</a:t>
            </a:r>
            <a:endParaRPr lang="en-US" sz="2400" dirty="0">
              <a:solidFill>
                <a:srgbClr val="0E0F0F"/>
              </a:solidFill>
              <a:latin typeface="plus-jakarta-sans"/>
            </a:endParaRPr>
          </a:p>
          <a:p>
            <a:pPr marL="400050" lvl="1" fontAlgn="t"/>
            <a:endParaRPr lang="en-US" sz="2000" dirty="0">
              <a:solidFill>
                <a:srgbClr val="0E0F0F"/>
              </a:solidFill>
              <a:latin typeface="plus-jakarta-sans"/>
            </a:endParaRPr>
          </a:p>
          <a:p>
            <a:pPr marL="800100" lvl="2" fontAlgn="t"/>
            <a:endParaRPr lang="en-US" sz="1400" dirty="0">
              <a:solidFill>
                <a:srgbClr val="0E0F0F"/>
              </a:solidFill>
              <a:latin typeface="plus-jakarta-san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D718B-C7F2-C4A5-5EEE-9B4782B9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332377-1E26-C461-2361-8A9E97270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316" y="1104899"/>
            <a:ext cx="2283416" cy="570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604B2C-2438-8B2D-5654-0346C377C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416" y="1054100"/>
            <a:ext cx="1714146" cy="575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B08BFF-5A12-0349-E67C-2D09FF97F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9382" y="1155700"/>
            <a:ext cx="2019330" cy="556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93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F8F9D-944D-DC07-169E-E2A43CE9B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282" y="-163773"/>
            <a:ext cx="10972800" cy="1143000"/>
          </a:xfrm>
        </p:spPr>
        <p:txBody>
          <a:bodyPr/>
          <a:lstStyle/>
          <a:p>
            <a:r>
              <a:rPr lang="en-US" dirty="0" err="1"/>
              <a:t>Clustering_switch_scope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3AFFA-712B-CE67-F423-C71AB5219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468" y="979227"/>
            <a:ext cx="11724362" cy="5146939"/>
          </a:xfrm>
        </p:spPr>
        <p:txBody>
          <a:bodyPr>
            <a:normAutofit/>
          </a:bodyPr>
          <a:lstStyle/>
          <a:p>
            <a:r>
              <a:rPr lang="en-US" sz="2400" dirty="0"/>
              <a:t>This function is responsible for switching the "scope" (i.e., geometric or contextual association) of clusters within point cloud groupings (</a:t>
            </a:r>
            <a:r>
              <a:rPr lang="en-US" sz="2400" b="1" dirty="0"/>
              <a:t>raw points </a:t>
            </a:r>
            <a:r>
              <a:rPr lang="en-US" sz="2400" b="1" dirty="0">
                <a:sym typeface="Wingdings" pitchFamily="2" charset="2"/>
              </a:rPr>
              <a:t> corrected points</a:t>
            </a:r>
            <a:r>
              <a:rPr lang="en-US" sz="2400" dirty="0">
                <a:sym typeface="Wingdings" pitchFamily="2" charset="2"/>
              </a:rPr>
              <a:t>)</a:t>
            </a:r>
          </a:p>
          <a:p>
            <a:pPr lvl="1"/>
            <a:r>
              <a:rPr lang="en-US" sz="2000" dirty="0"/>
              <a:t>Iterate Over Clusters: For each cluster in the input grouping (e.g., `</a:t>
            </a:r>
            <a:r>
              <a:rPr lang="en-US" sz="2000" dirty="0" err="1"/>
              <a:t>live_grouping</a:t>
            </a:r>
            <a:r>
              <a:rPr lang="en-US" sz="2000" dirty="0"/>
              <a:t>`), retrieve its corresponding point cloud</a:t>
            </a:r>
          </a:p>
          <a:p>
            <a:pPr lvl="1"/>
            <a:r>
              <a:rPr lang="en-US" sz="2000" dirty="0"/>
              <a:t>Apply Coordinate Transform (if any): Optionally recalculate or correct the coordinates of points within the cloud based on a specified transformation (`</a:t>
            </a:r>
            <a:r>
              <a:rPr lang="en-US" sz="2000" dirty="0" err="1"/>
              <a:t>correction_name</a:t>
            </a:r>
            <a:r>
              <a:rPr lang="en-US" sz="2000" dirty="0"/>
              <a:t>`)</a:t>
            </a:r>
          </a:p>
          <a:p>
            <a:pPr lvl="1"/>
            <a:r>
              <a:rPr lang="en-US" sz="2000" dirty="0"/>
              <a:t>Containment Query: Use the `</a:t>
            </a:r>
            <a:r>
              <a:rPr lang="en-US" sz="2000" dirty="0" err="1"/>
              <a:t>IDetectorVolumes</a:t>
            </a:r>
            <a:r>
              <a:rPr lang="en-US" sz="2000" dirty="0"/>
              <a:t>` instance (`dv`) to check each point:</a:t>
            </a:r>
          </a:p>
          <a:p>
            <a:pPr lvl="2"/>
            <a:r>
              <a:rPr lang="en-US" sz="1800" dirty="0"/>
              <a:t>Inside: Point is contained in a (sub-)volume</a:t>
            </a:r>
          </a:p>
          <a:p>
            <a:pPr lvl="2"/>
            <a:r>
              <a:rPr lang="en-US" sz="1800" dirty="0"/>
              <a:t>Outside: Point is not within any relevant volume</a:t>
            </a:r>
          </a:p>
          <a:p>
            <a:pPr lvl="1"/>
            <a:r>
              <a:rPr lang="en-US" sz="2000" dirty="0"/>
              <a:t>Group Updates: If the cluster is no longer consistent with its current scope</a:t>
            </a:r>
          </a:p>
          <a:p>
            <a:pPr lvl="2"/>
            <a:r>
              <a:rPr lang="en-US" sz="1600" dirty="0"/>
              <a:t>Move/divide/reassociate it to the appropriate region (live/dead or another volume)</a:t>
            </a:r>
          </a:p>
          <a:p>
            <a:pPr lvl="2"/>
            <a:r>
              <a:rPr lang="en-US" sz="1600" dirty="0"/>
              <a:t>Update cluster metadata or state as needed </a:t>
            </a:r>
            <a:r>
              <a:rPr lang="en-US" sz="1600" dirty="0">
                <a:sym typeface="Wingdings" pitchFamily="2" charset="2"/>
              </a:rPr>
              <a:t> Set Scope Filter</a:t>
            </a:r>
            <a:endParaRPr lang="en-US" sz="2000" dirty="0"/>
          </a:p>
          <a:p>
            <a:pPr lvl="1"/>
            <a:r>
              <a:rPr lang="en-US" sz="2000" dirty="0"/>
              <a:t>Consistency Checks: Ensure bookkeeping reflects all scope changes (removal from old group, addition to new, etc.)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A573B-6383-D447-554C-C883B291A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17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F543F-9536-1E2F-B508-53A9EC179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Clustering Separate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4DDE89-4B6B-8FC2-D1ED-C989FD4E9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970" y="1156494"/>
            <a:ext cx="5386917" cy="639762"/>
          </a:xfrm>
        </p:spPr>
        <p:txBody>
          <a:bodyPr/>
          <a:lstStyle/>
          <a:p>
            <a:r>
              <a:rPr lang="en-US" dirty="0"/>
              <a:t>Basic Algorithm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F95F6C0-424D-02FB-8D76-6AAFD5A9A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576" y="1854994"/>
            <a:ext cx="5839942" cy="5003006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Initial Iteration: For each cluster in </a:t>
            </a:r>
            <a:r>
              <a:rPr lang="en-US" dirty="0" err="1"/>
              <a:t>live_grouping</a:t>
            </a:r>
            <a:r>
              <a:rPr lang="en-US" dirty="0"/>
              <a:t>, retrieve/access its point cloud.</a:t>
            </a:r>
          </a:p>
          <a:p>
            <a:r>
              <a:rPr lang="en-US" dirty="0"/>
              <a:t>Coordinate Transform (if enabled): Optionally update cluster point positions based on coordinate system or corrections (using coords, </a:t>
            </a:r>
            <a:r>
              <a:rPr lang="en-US" dirty="0" err="1"/>
              <a:t>pc_name</a:t>
            </a:r>
            <a:r>
              <a:rPr lang="en-US" dirty="0"/>
              <a:t>, or via user configuration).</a:t>
            </a:r>
          </a:p>
          <a:p>
            <a:r>
              <a:rPr lang="en-US" dirty="0"/>
              <a:t>Volume/Containment Query:</a:t>
            </a:r>
          </a:p>
          <a:p>
            <a:pPr lvl="1"/>
            <a:r>
              <a:rPr lang="en-US" dirty="0"/>
              <a:t>For each cluster, check its points’ positions relative to detector volumes via the supplied </a:t>
            </a:r>
            <a:r>
              <a:rPr lang="en-US" dirty="0" err="1"/>
              <a:t>IDetectorVolumes</a:t>
            </a:r>
            <a:r>
              <a:rPr lang="en-US" dirty="0"/>
              <a:t> pointer (dv).</a:t>
            </a:r>
          </a:p>
          <a:p>
            <a:pPr lvl="1"/>
            <a:r>
              <a:rPr lang="en-US" dirty="0"/>
              <a:t>This checks for points that are: Inside a volume, Outside volumes.</a:t>
            </a:r>
          </a:p>
          <a:p>
            <a:r>
              <a:rPr lang="en-US" dirty="0"/>
              <a:t>Cluster Candidate Testing: </a:t>
            </a:r>
          </a:p>
          <a:p>
            <a:pPr lvl="1"/>
            <a:r>
              <a:rPr lang="en-US" dirty="0"/>
              <a:t>Use logic (e.g., JudgeSeparateDec_1 and related helpers) to decide if the cluster should be:</a:t>
            </a:r>
          </a:p>
          <a:p>
            <a:pPr lvl="2"/>
            <a:r>
              <a:rPr lang="en-US" dirty="0"/>
              <a:t>Separated from the current group,</a:t>
            </a:r>
          </a:p>
          <a:p>
            <a:pPr lvl="2"/>
            <a:r>
              <a:rPr lang="en-US" dirty="0"/>
              <a:t>Re-categorized (e.g., to "dead" or "out-of-volume" groupings),</a:t>
            </a:r>
          </a:p>
          <a:p>
            <a:pPr lvl="2"/>
            <a:r>
              <a:rPr lang="en-US" dirty="0"/>
              <a:t>Kept as-is.</a:t>
            </a:r>
          </a:p>
          <a:p>
            <a:r>
              <a:rPr lang="en-US" dirty="0"/>
              <a:t>Splitting/Separation Logic</a:t>
            </a:r>
          </a:p>
          <a:p>
            <a:pPr lvl="1"/>
            <a:r>
              <a:rPr lang="en-US" dirty="0"/>
              <a:t>If a split is required (e.g., cluster crosses boundaries, contains points in multiple regions, or matches separation criteria):</a:t>
            </a:r>
          </a:p>
          <a:p>
            <a:pPr lvl="2"/>
            <a:r>
              <a:rPr lang="en-US" dirty="0"/>
              <a:t>Separate points into new/existing clusters as needed</a:t>
            </a:r>
          </a:p>
          <a:p>
            <a:pPr lvl="2"/>
            <a:r>
              <a:rPr lang="en-US" dirty="0"/>
              <a:t>Update data structures (bookkeeping for new clusters/groups)</a:t>
            </a:r>
          </a:p>
          <a:p>
            <a:pPr lvl="1"/>
            <a:r>
              <a:rPr lang="en-US" dirty="0"/>
              <a:t>Maintain correct parent-child relationships and cluster metadata</a:t>
            </a:r>
          </a:p>
          <a:p>
            <a:r>
              <a:rPr lang="en-US" dirty="0"/>
              <a:t>Final Updates and Bookkeeping</a:t>
            </a:r>
          </a:p>
          <a:p>
            <a:pPr lvl="1"/>
            <a:r>
              <a:rPr lang="en-US" dirty="0"/>
              <a:t>Remove modified clusters from their old group,</a:t>
            </a:r>
          </a:p>
          <a:p>
            <a:pPr lvl="1"/>
            <a:r>
              <a:rPr lang="en-US" dirty="0"/>
              <a:t>Insert the separated/new clusters into the appropriate group(s) (live/dead/other)</a:t>
            </a:r>
          </a:p>
          <a:p>
            <a:pPr lvl="1"/>
            <a:r>
              <a:rPr lang="en-US" dirty="0"/>
              <a:t>Ensure cluster IDs and associations are kept consistent</a:t>
            </a:r>
          </a:p>
          <a:p>
            <a:r>
              <a:rPr lang="en-US" dirty="0"/>
              <a:t>(Optional) Post-processing:  Perform any additional checks or extensions as required by configuration.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FC330F-36B9-B036-4495-B2A849EC4A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5485" y="1215232"/>
            <a:ext cx="5389033" cy="639762"/>
          </a:xfrm>
        </p:spPr>
        <p:txBody>
          <a:bodyPr/>
          <a:lstStyle/>
          <a:p>
            <a:r>
              <a:rPr lang="en-US" dirty="0"/>
              <a:t>Used functionality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A916CC8-C1D2-89AE-DB11-A3754746DB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5485" y="1854994"/>
            <a:ext cx="5389033" cy="4633488"/>
          </a:xfrm>
        </p:spPr>
        <p:txBody>
          <a:bodyPr>
            <a:noAutofit/>
          </a:bodyPr>
          <a:lstStyle/>
          <a:p>
            <a:r>
              <a:rPr lang="en-US" sz="2000" dirty="0"/>
              <a:t>Graph operations:</a:t>
            </a:r>
          </a:p>
          <a:p>
            <a:pPr lvl="1"/>
            <a:r>
              <a:rPr lang="en-US" dirty="0"/>
              <a:t>Shortest path</a:t>
            </a:r>
          </a:p>
          <a:p>
            <a:r>
              <a:rPr lang="en-US" sz="2000" dirty="0"/>
              <a:t>CT_PC</a:t>
            </a:r>
          </a:p>
          <a:p>
            <a:pPr lvl="1"/>
            <a:r>
              <a:rPr lang="en-US" dirty="0"/>
              <a:t>Accessed through the grouping</a:t>
            </a:r>
          </a:p>
          <a:p>
            <a:r>
              <a:rPr lang="en-US" sz="2000" dirty="0"/>
              <a:t>Dynamic point cloud</a:t>
            </a:r>
          </a:p>
          <a:p>
            <a:pPr lvl="1"/>
            <a:r>
              <a:rPr lang="en-US" dirty="0"/>
              <a:t>2D point clouds</a:t>
            </a:r>
          </a:p>
          <a:p>
            <a:pPr lvl="1"/>
            <a:r>
              <a:rPr lang="en-US" dirty="0"/>
              <a:t>get_closest_2d_dis</a:t>
            </a:r>
          </a:p>
          <a:p>
            <a:r>
              <a:rPr lang="en-US" sz="2000" dirty="0"/>
              <a:t>2D point cloud:</a:t>
            </a:r>
          </a:p>
          <a:p>
            <a:pPr lvl="1"/>
            <a:r>
              <a:rPr lang="en-US" dirty="0"/>
              <a:t>get_closest_2d_index</a:t>
            </a:r>
          </a:p>
          <a:p>
            <a:r>
              <a:rPr lang="en-US" sz="2000" dirty="0"/>
              <a:t>detector boundaries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E154B-9299-663B-AB05-E080194E4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33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9E855D-3607-0F5B-9CD5-0F71EDC4F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353" y="5585002"/>
            <a:ext cx="2899601" cy="120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37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BA1A1-D329-3676-1698-3251C3D3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Separation Function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96A2A-E8F1-FB42-CD0D-9BFEFC404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50415"/>
            <a:ext cx="5386917" cy="639762"/>
          </a:xfrm>
        </p:spPr>
        <p:txBody>
          <a:bodyPr/>
          <a:lstStyle/>
          <a:p>
            <a:r>
              <a:rPr lang="en-US" dirty="0"/>
              <a:t>Separate and then Set Scope Information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3565471-1CCE-76F5-055D-451ECAA6BD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0129" y="2026391"/>
            <a:ext cx="5386388" cy="247919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D9F224-9068-EC9E-6A57-715524E9A2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9" y="1250415"/>
            <a:ext cx="5389033" cy="639762"/>
          </a:xfrm>
        </p:spPr>
        <p:txBody>
          <a:bodyPr/>
          <a:lstStyle/>
          <a:p>
            <a:r>
              <a:rPr lang="en-US" dirty="0" err="1"/>
              <a:t>NaryTreeFacade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63503C-779A-BD0C-E7AC-4478D468F10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94401" y="1952806"/>
            <a:ext cx="3727670" cy="457077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30290E-993D-08EE-F234-8A6D8A9FF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34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AFE828-98A6-5EEC-A35A-5F0AFF39A0F3}"/>
              </a:ext>
            </a:extLst>
          </p:cNvPr>
          <p:cNvSpPr txBox="1"/>
          <p:nvPr/>
        </p:nvSpPr>
        <p:spPr>
          <a:xfrm>
            <a:off x="394570" y="4868921"/>
            <a:ext cx="56019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a separation algorithm, generate groups of blobs using b2id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Separate cluster with </a:t>
            </a:r>
            <a:r>
              <a:rPr lang="en-US" dirty="0" err="1"/>
              <a:t>NaryTree</a:t>
            </a:r>
            <a:r>
              <a:rPr lang="en-US" dirty="0"/>
              <a:t>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each newly generated cluster, set its scope information</a:t>
            </a:r>
          </a:p>
        </p:txBody>
      </p:sp>
    </p:spTree>
    <p:extLst>
      <p:ext uri="{BB962C8B-B14F-4D97-AF65-F5344CB8AC3E}">
        <p14:creationId xmlns:p14="http://schemas.microsoft.com/office/powerpoint/2010/main" val="712013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64351-A8CB-8457-1216-B87253CB2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Connect (Single-Face Algorithm)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AC4B5-20D8-D391-F925-5125CAEBE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5468" y="1302707"/>
            <a:ext cx="5771049" cy="4823456"/>
          </a:xfrm>
        </p:spPr>
        <p:txBody>
          <a:bodyPr>
            <a:normAutofit/>
          </a:bodyPr>
          <a:lstStyle/>
          <a:p>
            <a:r>
              <a:rPr lang="en-US" b="0" i="0" dirty="0">
                <a:effectLst/>
                <a:latin typeface="-apple-system"/>
              </a:rPr>
              <a:t>implements logic to judiciously merge clusters separated by detector effects or clustering artifacts, reconstituting complete tracks and showers for later physics analysis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A2473B-A4B3-A3C8-D501-66F65E4492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7" y="1212852"/>
            <a:ext cx="5389033" cy="639762"/>
          </a:xfrm>
        </p:spPr>
        <p:txBody>
          <a:bodyPr/>
          <a:lstStyle/>
          <a:p>
            <a:r>
              <a:rPr lang="en-US" dirty="0"/>
              <a:t>Used functionality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EF8365-4FD3-BAA8-04DC-E9EFBE69C2C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CTPC </a:t>
            </a:r>
            <a:r>
              <a:rPr lang="en-US" sz="2400" dirty="0">
                <a:sym typeface="Wingdings" pitchFamily="2" charset="2"/>
              </a:rPr>
              <a:t> accessed through grouping</a:t>
            </a:r>
            <a:endParaRPr lang="en-US" sz="2400" dirty="0"/>
          </a:p>
          <a:p>
            <a:endParaRPr lang="en-US" dirty="0"/>
          </a:p>
          <a:p>
            <a:r>
              <a:rPr lang="en-US" dirty="0"/>
              <a:t>D</a:t>
            </a:r>
            <a:r>
              <a:rPr lang="en-US" sz="2400" dirty="0"/>
              <a:t>ynamic point cloud</a:t>
            </a:r>
          </a:p>
          <a:p>
            <a:pPr lvl="1"/>
            <a:r>
              <a:rPr lang="en-US" sz="2000" dirty="0"/>
              <a:t>global point cloud</a:t>
            </a:r>
          </a:p>
          <a:p>
            <a:pPr lvl="1"/>
            <a:r>
              <a:rPr lang="en-US" sz="2000" dirty="0"/>
              <a:t>2D point clouds</a:t>
            </a:r>
          </a:p>
          <a:p>
            <a:pPr lvl="1"/>
            <a:r>
              <a:rPr lang="en-US" dirty="0"/>
              <a:t>See next slides for more detailed explanations</a:t>
            </a:r>
          </a:p>
          <a:p>
            <a:endParaRPr lang="en-US" sz="2400" dirty="0"/>
          </a:p>
          <a:p>
            <a:r>
              <a:rPr lang="en-US" sz="2400" dirty="0"/>
              <a:t>3D points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4B5D2-C1F2-CD25-21E2-70B187F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35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0DE800-AEBF-A6B1-92F4-6139F8605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68" y="3604365"/>
            <a:ext cx="5344786" cy="229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17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A85AA-BB58-3B8D-4105-3211F840C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Point Cloud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9D27B-3190-7BD6-9633-579D7998A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322" y="1097757"/>
            <a:ext cx="5386917" cy="639762"/>
          </a:xfrm>
        </p:spPr>
        <p:txBody>
          <a:bodyPr/>
          <a:lstStyle/>
          <a:p>
            <a:r>
              <a:rPr lang="en-US" dirty="0"/>
              <a:t>Key components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F53001-16CE-4042-2C06-CFC8214BF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5678" y="1737518"/>
            <a:ext cx="5670840" cy="498395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/>
              <a:t>DPCPoint</a:t>
            </a:r>
            <a:r>
              <a:rPr lang="en-US" b="1" dirty="0"/>
              <a:t> Structure</a:t>
            </a:r>
          </a:p>
          <a:p>
            <a:r>
              <a:rPr lang="en-US" dirty="0"/>
              <a:t>KD-Tree Structures</a:t>
            </a:r>
          </a:p>
          <a:p>
            <a:pPr lvl="1"/>
            <a:r>
              <a:rPr lang="en-US" b="1" dirty="0"/>
              <a:t>3D KD tree</a:t>
            </a:r>
          </a:p>
          <a:p>
            <a:pPr lvl="1"/>
            <a:r>
              <a:rPr lang="en-US" b="1" dirty="0"/>
              <a:t>Multiple 2D KD trees</a:t>
            </a:r>
          </a:p>
          <a:p>
            <a:r>
              <a:rPr lang="en-US" dirty="0"/>
              <a:t>Helper Functions</a:t>
            </a:r>
          </a:p>
          <a:p>
            <a:pPr lvl="1"/>
            <a:r>
              <a:rPr lang="en-US" dirty="0" err="1"/>
              <a:t>make_points_cluster</a:t>
            </a:r>
            <a:r>
              <a:rPr lang="en-US" dirty="0"/>
              <a:t>(): Creates points from an existing Cluster</a:t>
            </a:r>
          </a:p>
          <a:p>
            <a:pPr lvl="1"/>
            <a:r>
              <a:rPr lang="en-US" dirty="0" err="1"/>
              <a:t>make_points_cluster_skeleton</a:t>
            </a:r>
            <a:r>
              <a:rPr lang="en-US" dirty="0"/>
              <a:t>(): Creates a simplified skeleton of points </a:t>
            </a:r>
          </a:p>
          <a:p>
            <a:pPr lvl="1"/>
            <a:r>
              <a:rPr lang="en-US" dirty="0" err="1"/>
              <a:t>make_points_linear_extrapolation</a:t>
            </a:r>
            <a:r>
              <a:rPr lang="en-US" dirty="0"/>
              <a:t>(): Generates points along a linear path</a:t>
            </a:r>
          </a:p>
          <a:p>
            <a:r>
              <a:rPr lang="en-US" dirty="0"/>
              <a:t>Core  </a:t>
            </a:r>
            <a:r>
              <a:rPr lang="en-US" dirty="0" err="1"/>
              <a:t>functionalty</a:t>
            </a:r>
            <a:endParaRPr lang="en-US" dirty="0"/>
          </a:p>
          <a:p>
            <a:pPr lvl="1"/>
            <a:r>
              <a:rPr lang="en-US" dirty="0" err="1"/>
              <a:t>Add_points</a:t>
            </a:r>
            <a:endParaRPr lang="en-US" dirty="0"/>
          </a:p>
          <a:p>
            <a:pPr lvl="1"/>
            <a:r>
              <a:rPr lang="en-US" dirty="0"/>
              <a:t>Get_2d_points_info</a:t>
            </a:r>
          </a:p>
          <a:p>
            <a:pPr lvl="1"/>
            <a:r>
              <a:rPr lang="en-US" dirty="0"/>
              <a:t>Get_closest_2d_point</a:t>
            </a:r>
          </a:p>
          <a:p>
            <a:pPr lvl="1"/>
            <a:r>
              <a:rPr lang="en-US" dirty="0"/>
              <a:t>Hough Transformation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E47E9B-2C72-07DC-43BC-02A6AC23408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00047" y="1417638"/>
            <a:ext cx="5236631" cy="523663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E94B6-84DB-4950-D4EB-64A3AC9C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98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38844-B08A-3FA7-EDA8-51E3E7FC7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1" y="274638"/>
            <a:ext cx="1208552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Clustering Deghost (Need to include all faces of an APA)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18953B-6EC2-063B-2658-B6FC9BE64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8C6F03-772F-3E5B-9852-993ED4730A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-apple-system"/>
              </a:rPr>
              <a:t>analyzes produced clusters to remove spurious, nonphysical "ghost" clusters, using geometric and topological signatures to maximize purity in the retained sample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8869D7-E1C3-B2AD-79FB-A49F92ECBB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Main functionality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C291E7D-6DD0-FF92-F4B8-31EBBDBD1B6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400" dirty="0"/>
              <a:t>CTPC (accessed through grouping)</a:t>
            </a:r>
          </a:p>
          <a:p>
            <a:r>
              <a:rPr lang="en-US" sz="2400" dirty="0"/>
              <a:t>3D points, </a:t>
            </a:r>
          </a:p>
          <a:p>
            <a:r>
              <a:rPr lang="en-US" sz="2400" dirty="0"/>
              <a:t>Dynamic Point Cloud</a:t>
            </a:r>
          </a:p>
          <a:p>
            <a:pPr lvl="1"/>
            <a:r>
              <a:rPr lang="en-US" dirty="0"/>
              <a:t>3D </a:t>
            </a:r>
            <a:br>
              <a:rPr lang="en-US" dirty="0"/>
            </a:br>
            <a:r>
              <a:rPr lang="en-US" dirty="0"/>
              <a:t>2D </a:t>
            </a:r>
            <a:br>
              <a:rPr lang="en-US" dirty="0"/>
            </a:br>
            <a:r>
              <a:rPr lang="en-US" dirty="0"/>
              <a:t>point clouds</a:t>
            </a:r>
          </a:p>
          <a:p>
            <a:r>
              <a:rPr lang="en-US" sz="2400" dirty="0"/>
              <a:t>TPC parameters 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CDA85-615C-945D-76BA-B0C7B29EC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37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AD67C7-1503-33CB-B00C-3F908F4AD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005" y="3263965"/>
            <a:ext cx="2837549" cy="3319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E80A1D-E305-76A7-D189-DC2455306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95" y="4430793"/>
            <a:ext cx="5562471" cy="178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730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4E43-8D61-760C-A85C-B6CCEA845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Clustering_examine_x_boudnary</a:t>
            </a:r>
            <a:r>
              <a:rPr lang="en-US" dirty="0"/>
              <a:t> and Clustering_protect_overclustering and </a:t>
            </a:r>
            <a:r>
              <a:rPr lang="en-US" dirty="0" err="1"/>
              <a:t>clustering_examine_bundles</a:t>
            </a:r>
            <a:r>
              <a:rPr lang="en-US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2F559-DA78-8CB5-4EAD-072E0C0EE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968" y="1765303"/>
            <a:ext cx="5386917" cy="639762"/>
          </a:xfrm>
        </p:spPr>
        <p:txBody>
          <a:bodyPr/>
          <a:lstStyle/>
          <a:p>
            <a:r>
              <a:rPr lang="en-US" dirty="0"/>
              <a:t>Algorithm description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F309C-ACB1-2610-E0C7-9C0B26090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708" y="2405065"/>
            <a:ext cx="5774178" cy="3951288"/>
          </a:xfrm>
        </p:spPr>
        <p:txBody>
          <a:bodyPr/>
          <a:lstStyle/>
          <a:p>
            <a:r>
              <a:rPr lang="en-US" dirty="0" err="1"/>
              <a:t>Examine_x_boundary</a:t>
            </a:r>
            <a:r>
              <a:rPr lang="en-US" dirty="0"/>
              <a:t>: divide a cluster according to anode/cathode position</a:t>
            </a:r>
          </a:p>
          <a:p>
            <a:r>
              <a:rPr lang="en-US" dirty="0"/>
              <a:t>Clustering_protect_overclustering: a more careful version of the graph creation </a:t>
            </a:r>
            <a:r>
              <a:rPr lang="en-US" dirty="0">
                <a:sym typeface="Wingdings" pitchFamily="2" charset="2"/>
              </a:rPr>
              <a:t> connected component analysis</a:t>
            </a:r>
          </a:p>
          <a:p>
            <a:r>
              <a:rPr lang="en-US" dirty="0" err="1">
                <a:sym typeface="Wingdings" pitchFamily="2" charset="2"/>
              </a:rPr>
              <a:t>Clustering_examine_bundles</a:t>
            </a:r>
            <a:r>
              <a:rPr lang="en-US" dirty="0">
                <a:sym typeface="Wingdings" pitchFamily="2" charset="2"/>
              </a:rPr>
              <a:t>: another algorithm to examine the graph and perform connected component analysis  also change the </a:t>
            </a:r>
            <a:r>
              <a:rPr lang="en-US" dirty="0" err="1">
                <a:sym typeface="Wingdings" pitchFamily="2" charset="2"/>
              </a:rPr>
              <a:t>pcarray</a:t>
            </a:r>
            <a:r>
              <a:rPr lang="en-US" dirty="0">
                <a:sym typeface="Wingdings" pitchFamily="2" charset="2"/>
              </a:rPr>
              <a:t> information (main cluster + associated clusters)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DA8470-4EB0-A18F-F548-9C48F43257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5999" y="1765303"/>
            <a:ext cx="5389033" cy="639762"/>
          </a:xfrm>
        </p:spPr>
        <p:txBody>
          <a:bodyPr/>
          <a:lstStyle/>
          <a:p>
            <a:r>
              <a:rPr lang="en-US" dirty="0"/>
              <a:t>Main functionality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45082B-1F50-0D7F-F5A3-EE72757B37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5999" y="2405065"/>
            <a:ext cx="5389033" cy="3951288"/>
          </a:xfrm>
        </p:spPr>
        <p:txBody>
          <a:bodyPr/>
          <a:lstStyle/>
          <a:p>
            <a:r>
              <a:rPr lang="en-US" dirty="0"/>
              <a:t>Separate Clusters (shown before)</a:t>
            </a:r>
          </a:p>
          <a:p>
            <a:r>
              <a:rPr lang="en-US" dirty="0" err="1"/>
              <a:t>Examine_graph</a:t>
            </a:r>
            <a:r>
              <a:rPr lang="en-US" dirty="0"/>
              <a:t> and use and access </a:t>
            </a:r>
            <a:r>
              <a:rPr lang="en-US" dirty="0" err="1"/>
              <a:t>cc_array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Graph construction with different cuts</a:t>
            </a:r>
          </a:p>
          <a:p>
            <a:r>
              <a:rPr lang="en-US" dirty="0"/>
              <a:t>Access detector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93DC2-D40A-45D6-D4A6-4AB36218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38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4309FD-E58D-0E54-1B33-AFB334DEC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948947"/>
            <a:ext cx="5936293" cy="772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CD2037-7214-5F1B-7237-A8705BACA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115" y="3648704"/>
            <a:ext cx="5212917" cy="496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69912B-A6EA-465B-E511-FD4417202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375" y="4177005"/>
            <a:ext cx="4651334" cy="44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912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A1CE4-5EF5-E77B-16BF-6DA38E3E4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Clustering_neutrino</a:t>
            </a:r>
            <a:r>
              <a:rPr lang="en-US" dirty="0"/>
              <a:t> and </a:t>
            </a:r>
            <a:r>
              <a:rPr lang="en-US" dirty="0" err="1"/>
              <a:t>clustering_isolated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01F798-88F0-B3AD-3F97-7465D07F7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600203"/>
            <a:ext cx="5994400" cy="4983159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Performs neutrino clustering in the Wire-Cell toolkit, used for particle detection in liquid argon time projection chambers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It first collects detector metadata including wire plane IDs, drift directions, wire angles, and fiducial volume boundaries</a:t>
            </a:r>
          </a:p>
          <a:p>
            <a:r>
              <a:rPr lang="en-US" sz="1600" dirty="0"/>
              <a:t>The algorithm sorts clusters by length (longer to shorter) and identifies "contained clusters" that fall within specified detector boundaries</a:t>
            </a:r>
          </a:p>
          <a:p>
            <a:r>
              <a:rPr lang="en-US" sz="1600" dirty="0"/>
              <a:t>For candidate clusters, it calculates the closest distances between clusters and builds extension clouds along possible particle trajectories using Principal Component Analysis (PCA) and Hough transforms</a:t>
            </a:r>
          </a:p>
          <a:p>
            <a:r>
              <a:rPr lang="en-US" sz="1600" dirty="0"/>
              <a:t>It then employs a sophisticated merging process based on multiple criteria:</a:t>
            </a:r>
          </a:p>
          <a:p>
            <a:pPr lvl="1"/>
            <a:r>
              <a:rPr lang="en-US" sz="1200" dirty="0"/>
              <a:t>Distance between clusters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Angular alignment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PCA characteristics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Detector geometry constraints</a:t>
            </a:r>
          </a:p>
          <a:p>
            <a:r>
              <a:rPr lang="en-US" sz="1600" dirty="0"/>
              <a:t>Finally, it constructs a connectivity graph representing potential cluster merges and executes the merging process to create the final set of clusters.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1C95C60-B7B0-6602-B9D3-17566906D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599" y="1600203"/>
            <a:ext cx="5871227" cy="4983159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aims to organize and merge clusters based on spatial relationships and specific criteria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First, it collects information about wire planes, including their orientations, drift directions, and angles.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The clusters are sorted by length (from large to small) and assigned a default scope for point cloud operations.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The function separates clusters into two categories: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50" dirty="0"/>
              <a:t>"Big clusters" - longer, more significant clusters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50" dirty="0"/>
              <a:t>"Small clusters" - shorter, potentially isolated clusters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It then performs several clustering operations: Merging small clusters with nearby big clusters (if they're within a certain distance threshold)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50" dirty="0"/>
              <a:t>Merging small clusters with other small clusters that are very close to each other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50" dirty="0"/>
              <a:t>Merging remaining small clusters with each other if they meet distance criteria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050" dirty="0"/>
              <a:t>Merging big clusters with other big clusters based on proximity and other geometric factors</a:t>
            </a:r>
          </a:p>
          <a:p>
            <a:r>
              <a:rPr lang="en-US" sz="1600" dirty="0"/>
              <a:t>After identifying clusters to merge, it builds merged cluster sets and creates a connectivity graph. </a:t>
            </a:r>
          </a:p>
          <a:p>
            <a:r>
              <a:rPr lang="en-US" sz="1600" dirty="0"/>
              <a:t>Finally, it assigns unique IDs to each resulting cluster.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9BCFD-DD82-CEB5-1784-944037DB3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74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DACD06E-0931-6C7E-4E0D-F90B40261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Product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928AF9-2C80-DA54-8A8A-DBC200DD2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I: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93EE2-BE1F-022A-93D1-292FA503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18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E1EC2-85A5-B0BD-5C0F-3CBD3AF2E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Clustering_retile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44E5929-6D7B-ADCD-D50A-50DF194C34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9496" y="1277048"/>
            <a:ext cx="2565748" cy="226813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93D76A-3AAA-E852-4FFA-57442A5552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Main functionality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FCC64B-6758-7574-10C6-D0C3E937C6A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Rebuild Blobs by hacking activities</a:t>
            </a:r>
          </a:p>
          <a:p>
            <a:pPr lvl="1"/>
            <a:r>
              <a:rPr lang="en-US" dirty="0"/>
              <a:t>Get original activities</a:t>
            </a:r>
          </a:p>
          <a:p>
            <a:pPr lvl="1"/>
            <a:r>
              <a:rPr lang="en-US" dirty="0"/>
              <a:t>Add new activities (need mapping between the corrected points and the raw points, the latter can be associated with the 2D measurements)</a:t>
            </a:r>
          </a:p>
          <a:p>
            <a:pPr lvl="1"/>
            <a:r>
              <a:rPr lang="en-US" dirty="0"/>
              <a:t>Make Blobs</a:t>
            </a:r>
          </a:p>
          <a:p>
            <a:pPr lvl="1"/>
            <a:r>
              <a:rPr lang="en-US" dirty="0"/>
              <a:t>Associate blobs and delete the bad ones</a:t>
            </a:r>
          </a:p>
          <a:p>
            <a:pPr lvl="1"/>
            <a:r>
              <a:rPr lang="en-US" dirty="0"/>
              <a:t>Fill the PCT, </a:t>
            </a:r>
          </a:p>
          <a:p>
            <a:pPr lvl="1"/>
            <a:r>
              <a:rPr lang="en-US" dirty="0"/>
              <a:t>Provide association between original clusters (original grouping) and new clusters (Shadow grouping)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15300-B009-3557-EFE1-21CE0DDA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40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2BA6BD-7D50-0EDF-1893-DE5B086A2700}"/>
              </a:ext>
            </a:extLst>
          </p:cNvPr>
          <p:cNvSpPr txBox="1"/>
          <p:nvPr/>
        </p:nvSpPr>
        <p:spPr>
          <a:xfrm>
            <a:off x="3206663" y="2123162"/>
            <a:ext cx="2167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retiling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A01951-9B8F-215F-24B7-3F04D73EA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22" y="3818250"/>
            <a:ext cx="2891222" cy="25558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D22B5C-D618-226F-D93C-FEEC5C323627}"/>
              </a:ext>
            </a:extLst>
          </p:cNvPr>
          <p:cNvSpPr txBox="1"/>
          <p:nvPr/>
        </p:nvSpPr>
        <p:spPr>
          <a:xfrm>
            <a:off x="3047478" y="4726848"/>
            <a:ext cx="6097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After retiling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3E1077-B4E0-53ED-6028-570053DB0C4E}"/>
              </a:ext>
            </a:extLst>
          </p:cNvPr>
          <p:cNvSpPr txBox="1"/>
          <p:nvPr/>
        </p:nvSpPr>
        <p:spPr>
          <a:xfrm>
            <a:off x="2993720" y="5892584"/>
            <a:ext cx="3776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Gaps are filled by the new activities generated by the shortest path</a:t>
            </a:r>
          </a:p>
        </p:txBody>
      </p:sp>
    </p:spTree>
    <p:extLst>
      <p:ext uri="{BB962C8B-B14F-4D97-AF65-F5344CB8AC3E}">
        <p14:creationId xmlns:p14="http://schemas.microsoft.com/office/powerpoint/2010/main" val="10976161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7AF41-472D-87E7-93BD-628420D5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 and Validations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9D7DF-AA52-4668-3068-86A6007437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III: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3FC02-34A0-C632-1BC8-DBD2BBBFA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171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DE3B8D-A15B-4AD7-0B18-22FF3644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MicroBooNE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BC09BE-C524-FCEE-3BB3-C46D9F0059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Configurations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490A6B-CAA7-B601-97F8-260F7EEF34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Workspace @ </a:t>
            </a:r>
            <a:r>
              <a:rPr lang="en-US" dirty="0">
                <a:hlinkClick r:id="rId2"/>
              </a:rPr>
              <a:t>https://github.com/HaiwangYu/wcp-porting-img/tree/main/fgval</a:t>
            </a:r>
            <a:endParaRPr lang="en-US" dirty="0"/>
          </a:p>
          <a:p>
            <a:r>
              <a:rPr lang="en-US" dirty="0"/>
              <a:t>Configuration @ </a:t>
            </a:r>
            <a:r>
              <a:rPr lang="en-US" dirty="0">
                <a:hlinkClick r:id="rId3"/>
              </a:rPr>
              <a:t>https://github.com/HaiwangYu/wcp-porting-img/blob/main/wct-uboone-clustering.jsonnet</a:t>
            </a:r>
            <a:endParaRPr lang="en-US" dirty="0"/>
          </a:p>
          <a:p>
            <a:r>
              <a:rPr lang="en-US" dirty="0"/>
              <a:t>Single TPC configuration, one MABC</a:t>
            </a:r>
          </a:p>
          <a:p>
            <a:r>
              <a:rPr lang="en-US" dirty="0"/>
              <a:t>Load in imaging results</a:t>
            </a:r>
          </a:p>
          <a:p>
            <a:r>
              <a:rPr lang="en-US" dirty="0"/>
              <a:t>Validated O(30) events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296E1C5-65F4-6D99-D2EF-4C4C32F194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Detector Volume Construction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046796D-C4C8-6238-5D79-54B39044C01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594917" y="2405065"/>
            <a:ext cx="3495637" cy="39512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68B3F-E940-01F2-A12C-11EC9D66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10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CFF3B-7880-826A-010B-F06EF4E34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MicroBooNE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113BD-1B47-FE45-5155-48540889A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Bee output settings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56C9D65-7910-5B46-73DD-5657FBDD9B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598" y="2292350"/>
            <a:ext cx="4708620" cy="42274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AED368-E7F7-35FD-CF83-D77174EC69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Clustering functions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F356E27-1915-28EA-A0B8-D4B07688725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5999" y="2292350"/>
            <a:ext cx="5804031" cy="187255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EDEA7-B6B5-B6BD-0845-420B09B31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43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CB5326-387D-9964-DA82-E54AC24F5B38}"/>
              </a:ext>
            </a:extLst>
          </p:cNvPr>
          <p:cNvSpPr txBox="1"/>
          <p:nvPr/>
        </p:nvSpPr>
        <p:spPr>
          <a:xfrm>
            <a:off x="6096000" y="4546948"/>
            <a:ext cx="5910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Examples of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setup detector volumes, anodes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setup the Bee output and MABC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setup each clustering algorithm</a:t>
            </a:r>
          </a:p>
        </p:txBody>
      </p:sp>
    </p:spTree>
    <p:extLst>
      <p:ext uri="{BB962C8B-B14F-4D97-AF65-F5344CB8AC3E}">
        <p14:creationId xmlns:p14="http://schemas.microsoft.com/office/powerpoint/2010/main" val="11845789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30EC-49AF-276F-23DC-A73D2AE85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QLPort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7241CD-DF40-370B-C25F-C4BECC868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Configurations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63DC9E-D3C8-1E29-7FF1-031EDE689E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Workspace @ 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HaiwangYu</a:t>
            </a:r>
            <a:r>
              <a:rPr lang="en-US" dirty="0"/>
              <a:t>/</a:t>
            </a:r>
            <a:r>
              <a:rPr lang="en-US" dirty="0" err="1"/>
              <a:t>wcp</a:t>
            </a:r>
            <a:r>
              <a:rPr lang="en-US" dirty="0"/>
              <a:t>-porting-</a:t>
            </a:r>
            <a:r>
              <a:rPr lang="en-US" dirty="0" err="1"/>
              <a:t>img</a:t>
            </a:r>
            <a:r>
              <a:rPr lang="en-US" dirty="0"/>
              <a:t>/tree/main/</a:t>
            </a:r>
            <a:r>
              <a:rPr lang="en-US" dirty="0" err="1"/>
              <a:t>qlport</a:t>
            </a:r>
            <a:endParaRPr lang="en-US" dirty="0"/>
          </a:p>
          <a:p>
            <a:r>
              <a:rPr lang="en-US" dirty="0"/>
              <a:t>Configuration @ </a:t>
            </a:r>
            <a:r>
              <a:rPr lang="en-US" dirty="0">
                <a:hlinkClick r:id="rId2"/>
              </a:rPr>
              <a:t>https://github.com/HaiwangYu/wcp-porting-img/blob/main/qlport/uboone-mabc.jsonnet</a:t>
            </a:r>
            <a:endParaRPr lang="en-US" dirty="0"/>
          </a:p>
          <a:p>
            <a:r>
              <a:rPr lang="en-US" dirty="0"/>
              <a:t>Input: </a:t>
            </a:r>
            <a:r>
              <a:rPr lang="en-US" dirty="0" err="1"/>
              <a:t>rootfiles</a:t>
            </a:r>
            <a:r>
              <a:rPr lang="en-US" dirty="0"/>
              <a:t> with Q-L matching done</a:t>
            </a:r>
          </a:p>
          <a:p>
            <a:r>
              <a:rPr lang="en-US" dirty="0"/>
              <a:t>Mostly tested two algorithm: </a:t>
            </a:r>
            <a:r>
              <a:rPr lang="en-US" dirty="0" err="1"/>
              <a:t>examine_bundle</a:t>
            </a:r>
            <a:r>
              <a:rPr lang="en-US" dirty="0"/>
              <a:t> and retile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3438A0-FA94-07C8-98D3-628F79BA6A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File I/O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E4AC8E-F5C4-B117-1CBC-F1588010438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How to load the </a:t>
            </a:r>
            <a:r>
              <a:rPr lang="en-US" dirty="0" err="1"/>
              <a:t>MicroBooNE</a:t>
            </a:r>
            <a:r>
              <a:rPr lang="en-US" dirty="0"/>
              <a:t> </a:t>
            </a:r>
            <a:r>
              <a:rPr lang="en-US" dirty="0" err="1"/>
              <a:t>rootfiles</a:t>
            </a:r>
            <a:endParaRPr lang="en-US" dirty="0"/>
          </a:p>
          <a:p>
            <a:pPr lvl="1"/>
            <a:r>
              <a:rPr lang="en-US" dirty="0"/>
              <a:t>Optical Flash</a:t>
            </a:r>
          </a:p>
          <a:p>
            <a:pPr lvl="1"/>
            <a:r>
              <a:rPr lang="en-US" dirty="0"/>
              <a:t>Clustering bundle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5E3F7-B4EE-5359-6679-7B6FB2840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44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DB8F91-1582-D1A1-1080-DDC13D085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44866"/>
            <a:ext cx="5861298" cy="28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389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0BC6A-F2E3-0897-76E3-5675E042D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QL 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57075-3009-ED28-6BBA-544278E119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 job configuration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742B6C9-11FA-1DCD-B103-564E10ACAF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0045" y="2292349"/>
            <a:ext cx="5180092" cy="411471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50EE86-29AD-B33C-EAB0-65C5B9EA2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Clustering configuration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2A2D430-10B6-9698-70A1-2ED63A5B1B4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92838" y="2765834"/>
            <a:ext cx="5389562" cy="276937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2EABF-8E26-8D3B-1B4F-4E299FA5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246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F74B8-CA18-ACAA-EF0A-64FCD447F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PDHD: 3-stage MABC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A346C-2335-6709-9AA2-3947C1FB1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Configurations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5B67AE-BB0E-D881-DDAD-DF5B7D09B4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Workspace @ </a:t>
            </a:r>
            <a:r>
              <a:rPr lang="en-US" dirty="0">
                <a:hlinkClick r:id="rId2"/>
              </a:rPr>
              <a:t>https://github.com/HaiwangYu/wcp-porting-img/tree/main/pdhd</a:t>
            </a:r>
            <a:endParaRPr lang="en-US" dirty="0"/>
          </a:p>
          <a:p>
            <a:endParaRPr lang="en-US" dirty="0"/>
          </a:p>
          <a:p>
            <a:r>
              <a:rPr lang="en-US" dirty="0"/>
              <a:t>Configuration @ </a:t>
            </a:r>
            <a:r>
              <a:rPr lang="en-US" dirty="0">
                <a:hlinkClick r:id="rId3"/>
              </a:rPr>
              <a:t>https://github.com/HaiwangYu/wcp-porting-img/blob/main/pdhd/wct-clustering.jsonnet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https://github.com/HaiwangYu/wcp-porting-img/blob/main/pdhd/clus.jsonnet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Validation: 10 events from </a:t>
            </a:r>
            <a:r>
              <a:rPr lang="en-US" dirty="0" err="1"/>
              <a:t>Xuyang</a:t>
            </a:r>
            <a:endParaRPr lang="en-US" dirty="0"/>
          </a:p>
          <a:p>
            <a:r>
              <a:rPr lang="en-US" dirty="0"/>
              <a:t>Mostly for validation of Multiple APA/Face implementation </a:t>
            </a:r>
            <a:r>
              <a:rPr lang="en-US" dirty="0">
                <a:sym typeface="Wingdings" pitchFamily="2" charset="2"/>
              </a:rPr>
              <a:t> Multiple TPCs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74168C-B1CD-2EE6-4707-065E6DB7D2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3-stage MABC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DFF5B4-8CDB-25DB-5456-5E5A866FFBE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Single TPC MABC</a:t>
            </a:r>
          </a:p>
          <a:p>
            <a:endParaRPr lang="en-US" dirty="0"/>
          </a:p>
          <a:p>
            <a:r>
              <a:rPr lang="en-US" dirty="0"/>
              <a:t>Single APA (all faces) MABC</a:t>
            </a:r>
          </a:p>
          <a:p>
            <a:endParaRPr lang="en-US" dirty="0"/>
          </a:p>
          <a:p>
            <a:r>
              <a:rPr lang="en-US" dirty="0"/>
              <a:t>All APA MABC</a:t>
            </a:r>
          </a:p>
          <a:p>
            <a:endParaRPr lang="en-US" dirty="0"/>
          </a:p>
          <a:p>
            <a:r>
              <a:rPr lang="en-US" dirty="0"/>
              <a:t>Each can have its own Bee output</a:t>
            </a:r>
          </a:p>
          <a:p>
            <a:endParaRPr lang="en-US" dirty="0"/>
          </a:p>
          <a:p>
            <a:r>
              <a:rPr lang="en-US" dirty="0"/>
              <a:t>I/O from </a:t>
            </a:r>
            <a:r>
              <a:rPr lang="en-US" dirty="0" err="1"/>
              <a:t>tar.gz</a:t>
            </a:r>
            <a:r>
              <a:rPr lang="en-US" dirty="0"/>
              <a:t>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CF189-AC0B-DA62-128A-9CAED8E8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69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7D60-4D51-19EC-1D50-8910592FF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PDHD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0BA75-530A-8A97-FE0D-DE5D4C22A0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Detector Volumes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C27056-0DA3-6266-8158-BA8886E315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First MABC (single TPC)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59A3317-52A5-7793-4398-C3A01FBE85E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29688" y="2345568"/>
            <a:ext cx="6262312" cy="149679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7D937-8B77-60A2-370E-B843FCCDD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47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169AD1-68E0-5056-29F3-7D14274B4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9" y="2098109"/>
            <a:ext cx="2904829" cy="4759892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AFA49E9-036C-B8A0-D63E-AAB379100F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484136" y="3369345"/>
            <a:ext cx="3033353" cy="2217419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F95D1F9-B33F-70A4-908A-DD52A03C0E4D}"/>
              </a:ext>
            </a:extLst>
          </p:cNvPr>
          <p:cNvSpPr txBox="1">
            <a:spLocks/>
          </p:cNvSpPr>
          <p:nvPr/>
        </p:nvSpPr>
        <p:spPr>
          <a:xfrm>
            <a:off x="6251824" y="3864349"/>
            <a:ext cx="5389033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Second MABC (single APA, all faces)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AC7357-59CD-44AB-4848-6A55C92A5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651" y="4597857"/>
            <a:ext cx="4783898" cy="21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060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9456-506B-65E7-86E8-5740175E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PDHD: Final MABC (all APAs)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A8C1E-8216-5647-8FFC-7092BAAEB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6BD72-3A6D-5F89-78A9-D7C7653D7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C01BBA-61A4-3213-02B7-2050A1E1342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A2133-667A-BA95-A966-69B1AE4F8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48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6D074CD-663D-BC2A-5BD8-6AF4055E0F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6760" y="1210370"/>
            <a:ext cx="10904705" cy="557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006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98593-307E-D9E7-E58F-2E325A22C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LLM to Help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1934B-9373-8628-7151-0B9A4F0CC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IV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AA723-B9DF-E3E3-EA4B-39C1BF018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50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83BDB-B1B6-0F5B-1FF0-BDD5DC60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12" y="-94756"/>
            <a:ext cx="10972800" cy="114300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68E6B-C069-D159-BB04-09B76EDFB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283" y="805399"/>
            <a:ext cx="11342194" cy="577796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Core Data Structure (Point Cloud Tree)</a:t>
            </a:r>
          </a:p>
          <a:p>
            <a:pPr lvl="1"/>
            <a:r>
              <a:rPr lang="en-US" dirty="0"/>
              <a:t>Built on an N-</a:t>
            </a:r>
            <a:r>
              <a:rPr lang="en-US" dirty="0" err="1"/>
              <a:t>ary</a:t>
            </a:r>
            <a:r>
              <a:rPr lang="en-US" dirty="0"/>
              <a:t> tree for organizing clustering elements</a:t>
            </a:r>
          </a:p>
          <a:p>
            <a:r>
              <a:rPr lang="en-US" dirty="0"/>
              <a:t>Façade Components</a:t>
            </a:r>
          </a:p>
          <a:p>
            <a:pPr lvl="1"/>
            <a:r>
              <a:rPr lang="en-US" dirty="0"/>
              <a:t>Blob – Also known as merged cell in the prototype</a:t>
            </a:r>
          </a:p>
          <a:p>
            <a:pPr lvl="1"/>
            <a:r>
              <a:rPr lang="en-US" dirty="0"/>
              <a:t>Cluster – A collection of blobs (also 3D sampling points)</a:t>
            </a:r>
          </a:p>
          <a:p>
            <a:pPr lvl="1"/>
            <a:r>
              <a:rPr lang="en-US" dirty="0"/>
              <a:t>Grouping – Container holding multiple clusters</a:t>
            </a:r>
          </a:p>
          <a:p>
            <a:r>
              <a:rPr lang="en-US" dirty="0"/>
              <a:t>Supporting Tools and Structures</a:t>
            </a:r>
          </a:p>
          <a:p>
            <a:pPr lvl="1"/>
            <a:r>
              <a:rPr lang="en-US" dirty="0"/>
              <a:t>WPID – Labels APA/Face for underlying Blob and Point</a:t>
            </a:r>
          </a:p>
          <a:p>
            <a:pPr lvl="1"/>
            <a:r>
              <a:rPr lang="en-US" dirty="0"/>
              <a:t>2D vs. 3D KD Tree – Fast nearest-neighbor searches; 2D for projections, 3D for full space</a:t>
            </a:r>
          </a:p>
          <a:p>
            <a:pPr lvl="1"/>
            <a:r>
              <a:rPr lang="en-US" dirty="0"/>
              <a:t>Graph – Constructs graph with 3D points as vertices; enables algorithms like Dijkstra’s shortest path</a:t>
            </a:r>
          </a:p>
          <a:p>
            <a:pPr lvl="1"/>
            <a:r>
              <a:rPr lang="en-US" dirty="0"/>
              <a:t>CTPC – Handling actual 2D channel-time measurements, also dead channels</a:t>
            </a:r>
          </a:p>
          <a:p>
            <a:pPr lvl="1"/>
            <a:r>
              <a:rPr lang="en-US" dirty="0"/>
              <a:t>Geometry – Provides detector-specific info (e.g., anode/cathode position per TPC)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F4DAE4-9EE9-F60F-C534-542BE6234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4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A9BA4-1D6F-52A8-C80C-4C3D801DA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67" y="-272235"/>
            <a:ext cx="10972800" cy="1143000"/>
          </a:xfrm>
        </p:spPr>
        <p:txBody>
          <a:bodyPr/>
          <a:lstStyle/>
          <a:p>
            <a:r>
              <a:rPr lang="en-US" dirty="0"/>
              <a:t>Point Cloud Tree (</a:t>
            </a:r>
            <a:r>
              <a:rPr lang="en-US" dirty="0" err="1"/>
              <a:t>PCTree</a:t>
            </a:r>
            <a:r>
              <a:rPr lang="en-US" dirty="0"/>
              <a:t>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D701BD-97CC-2C6E-0A02-C582ED2CB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467" y="814193"/>
            <a:ext cx="11637509" cy="582883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Hierarchical Data Structure: </a:t>
            </a:r>
            <a:r>
              <a:rPr lang="en-US" dirty="0" err="1"/>
              <a:t>pctree</a:t>
            </a:r>
            <a:r>
              <a:rPr lang="en-US" dirty="0"/>
              <a:t> is a generalized N-</a:t>
            </a:r>
            <a:r>
              <a:rPr lang="en-US" dirty="0" err="1"/>
              <a:t>ary</a:t>
            </a:r>
            <a:r>
              <a:rPr lang="en-US" dirty="0"/>
              <a:t> tree, where each node can have zero or more child nodes, naturally representing clustering hierarchies (e.g., grouping &gt; cluster &gt; blob)</a:t>
            </a:r>
          </a:p>
          <a:p>
            <a:endParaRPr lang="en-US" dirty="0"/>
          </a:p>
          <a:p>
            <a:r>
              <a:rPr lang="en-US" dirty="0"/>
              <a:t>Nodes Hold Point Clouds: Each node contains one or more </a:t>
            </a:r>
            <a:br>
              <a:rPr lang="en-US" dirty="0"/>
            </a:br>
            <a:r>
              <a:rPr lang="en-US" dirty="0"/>
              <a:t>named Point Cloud (PC) objects, representing collections of </a:t>
            </a:r>
            <a:br>
              <a:rPr lang="en-US" dirty="0"/>
            </a:br>
            <a:r>
              <a:rPr lang="en-US" dirty="0"/>
              <a:t>points (with coordinates and attributes) relevant to </a:t>
            </a:r>
            <a:br>
              <a:rPr lang="en-US" dirty="0"/>
            </a:br>
            <a:r>
              <a:rPr lang="en-US" dirty="0"/>
              <a:t>clustering</a:t>
            </a:r>
            <a:br>
              <a:rPr lang="en-US" dirty="0"/>
            </a:br>
            <a:endParaRPr lang="en-US" dirty="0"/>
          </a:p>
          <a:p>
            <a:r>
              <a:rPr lang="en-US" dirty="0"/>
              <a:t>Flexible Aggregation (Depth Scope): Any node can be </a:t>
            </a:r>
            <a:br>
              <a:rPr lang="en-US" dirty="0"/>
            </a:br>
            <a:r>
              <a:rPr lang="en-US" dirty="0"/>
              <a:t>queried for the aggregation of its own and descendent </a:t>
            </a:r>
            <a:br>
              <a:rPr lang="en-US" dirty="0"/>
            </a:br>
            <a:r>
              <a:rPr lang="en-US" dirty="0"/>
              <a:t>point clouds, assembled to a specified tree depth (the </a:t>
            </a:r>
            <a:br>
              <a:rPr lang="en-US" dirty="0"/>
            </a:br>
            <a:r>
              <a:rPr lang="en-US" dirty="0"/>
              <a:t>depth scope parameter)</a:t>
            </a:r>
          </a:p>
          <a:p>
            <a:pPr lvl="1"/>
            <a:r>
              <a:rPr lang="en-US" dirty="0"/>
              <a:t>Depth=1: Only node-local PCs</a:t>
            </a:r>
          </a:p>
          <a:p>
            <a:pPr lvl="1"/>
            <a:r>
              <a:rPr lang="en-US" dirty="0"/>
              <a:t>Depth&gt;1: Includes PCs from specified depth of descendants</a:t>
            </a:r>
          </a:p>
          <a:p>
            <a:pPr lvl="1"/>
            <a:r>
              <a:rPr lang="en-US" dirty="0"/>
              <a:t>Depth=0: Unlimited depth (all descendant PCs)</a:t>
            </a:r>
          </a:p>
          <a:p>
            <a:pPr lvl="1"/>
            <a:endParaRPr lang="en-US" dirty="0"/>
          </a:p>
          <a:p>
            <a:r>
              <a:rPr lang="en-US" dirty="0"/>
              <a:t>Efficient Spatial Queries (k-d Tree Integration): Provides k-d tree interfaces for fast multi-dimensional range or proximity queries on the point clouds accumulated at any node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97F98-70BF-1B97-99C2-955D64FC0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D5B151-4575-8FD1-0458-53E375D5FB45}"/>
              </a:ext>
            </a:extLst>
          </p:cNvPr>
          <p:cNvGrpSpPr/>
          <p:nvPr/>
        </p:nvGrpSpPr>
        <p:grpSpPr>
          <a:xfrm>
            <a:off x="7620462" y="2099597"/>
            <a:ext cx="6835279" cy="2841687"/>
            <a:chOff x="8117024" y="1882155"/>
            <a:chExt cx="6835279" cy="28416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E8E7D18-2AD7-9AA2-562F-99AA37529513}"/>
                </a:ext>
              </a:extLst>
            </p:cNvPr>
            <p:cNvGrpSpPr/>
            <p:nvPr/>
          </p:nvGrpSpPr>
          <p:grpSpPr>
            <a:xfrm>
              <a:off x="8117024" y="1882155"/>
              <a:ext cx="4074976" cy="2031325"/>
              <a:chOff x="8117024" y="1882155"/>
              <a:chExt cx="4074976" cy="2031325"/>
            </a:xfrm>
          </p:grpSpPr>
          <p:pic>
            <p:nvPicPr>
              <p:cNvPr id="1028" name="Picture 4" descr="What is Generic Tree or N-ary Tree? | GeeksforGeeks">
                <a:extLst>
                  <a:ext uri="{FF2B5EF4-FFF2-40B4-BE49-F238E27FC236}">
                    <a16:creationId xmlns:a16="http://schemas.microsoft.com/office/drawing/2014/main" id="{CF645F5D-60D8-13C3-6F13-9719A8FBC9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8612" y="1957193"/>
                <a:ext cx="3253388" cy="18969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38F64F-A878-05F3-C748-23F20FEE5DCB}"/>
                  </a:ext>
                </a:extLst>
              </p:cNvPr>
              <p:cNvSpPr txBox="1"/>
              <p:nvPr/>
            </p:nvSpPr>
            <p:spPr>
              <a:xfrm>
                <a:off x="8117024" y="1882155"/>
                <a:ext cx="1066104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Grouping</a:t>
                </a:r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Cluster</a:t>
                </a:r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Blob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673BAC-1AC8-B620-C31F-D96574A3872D}"/>
                </a:ext>
              </a:extLst>
            </p:cNvPr>
            <p:cNvSpPr txBox="1"/>
            <p:nvPr/>
          </p:nvSpPr>
          <p:spPr>
            <a:xfrm>
              <a:off x="8854285" y="4077511"/>
              <a:ext cx="609801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Point (with position and attributes, </a:t>
              </a:r>
              <a:br>
                <a:rPr lang="en-US" dirty="0">
                  <a:solidFill>
                    <a:srgbClr val="0070C0"/>
                  </a:solidFill>
                </a:rPr>
              </a:br>
              <a:r>
                <a:rPr lang="en-US" dirty="0">
                  <a:solidFill>
                    <a:srgbClr val="0070C0"/>
                  </a:solidFill>
                </a:rPr>
                <a:t>2D position, corrected position, wires …)</a:t>
              </a:r>
            </a:p>
          </p:txBody>
        </p:sp>
      </p:grpSp>
      <p:sp>
        <p:nvSpPr>
          <p:cNvPr id="12" name="Right Brace 11">
            <a:extLst>
              <a:ext uri="{FF2B5EF4-FFF2-40B4-BE49-F238E27FC236}">
                <a16:creationId xmlns:a16="http://schemas.microsoft.com/office/drawing/2014/main" id="{7F021D95-A4E0-9F9C-AFD9-03970EFC7CF4}"/>
              </a:ext>
            </a:extLst>
          </p:cNvPr>
          <p:cNvSpPr/>
          <p:nvPr/>
        </p:nvSpPr>
        <p:spPr>
          <a:xfrm rot="5400000">
            <a:off x="10060250" y="2570775"/>
            <a:ext cx="88993" cy="318138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53C4EC-B899-275A-3472-EF83CDDF607B}"/>
              </a:ext>
            </a:extLst>
          </p:cNvPr>
          <p:cNvSpPr txBox="1"/>
          <p:nvPr/>
        </p:nvSpPr>
        <p:spPr>
          <a:xfrm>
            <a:off x="11128226" y="2664089"/>
            <a:ext cx="1134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e.g. Attributes: optical flash </a:t>
            </a:r>
          </a:p>
        </p:txBody>
      </p:sp>
    </p:spTree>
    <p:extLst>
      <p:ext uri="{BB962C8B-B14F-4D97-AF65-F5344CB8AC3E}">
        <p14:creationId xmlns:p14="http://schemas.microsoft.com/office/powerpoint/2010/main" val="76936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B8C77-A7FA-29B3-6DD2-3E24F130F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35" y="-186282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Class/Functionality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1FEDD-225C-5AF9-A6F1-B594D84276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750899"/>
            <a:ext cx="6149155" cy="6152519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/>
              <a:t>NaryTree</a:t>
            </a:r>
            <a:r>
              <a:rPr lang="en-US" dirty="0"/>
              <a:t>::Node</a:t>
            </a:r>
          </a:p>
          <a:p>
            <a:pPr lvl="1"/>
            <a:r>
              <a:rPr lang="en-US" dirty="0"/>
              <a:t>File: </a:t>
            </a:r>
            <a:r>
              <a:rPr lang="en-US" dirty="0" err="1"/>
              <a:t>WireCellUtil</a:t>
            </a:r>
            <a:r>
              <a:rPr lang="en-US" dirty="0"/>
              <a:t>/</a:t>
            </a:r>
            <a:r>
              <a:rPr lang="en-US" dirty="0" err="1"/>
              <a:t>NaryTree.h</a:t>
            </a:r>
            <a:endParaRPr lang="en-US" dirty="0"/>
          </a:p>
          <a:p>
            <a:pPr lvl="1"/>
            <a:r>
              <a:rPr lang="en-US" dirty="0"/>
              <a:t>Purpose: Core n-</a:t>
            </a:r>
            <a:r>
              <a:rPr lang="en-US" dirty="0" err="1"/>
              <a:t>ary</a:t>
            </a:r>
            <a:r>
              <a:rPr lang="en-US" dirty="0"/>
              <a:t> tree node, generic for any payload (Value).</a:t>
            </a:r>
          </a:p>
          <a:p>
            <a:pPr lvl="1"/>
            <a:r>
              <a:rPr lang="en-US" dirty="0"/>
              <a:t>Key Members: value, parent, children</a:t>
            </a:r>
          </a:p>
          <a:p>
            <a:pPr lvl="1"/>
            <a:r>
              <a:rPr lang="en-US" dirty="0"/>
              <a:t>Key Methods: insert, remove, traversal, access children/parent</a:t>
            </a:r>
          </a:p>
          <a:p>
            <a:pPr lvl="1"/>
            <a:r>
              <a:rPr lang="en-US" dirty="0"/>
              <a:t>Use: Any tree-based hierarchy in WCT</a:t>
            </a:r>
          </a:p>
          <a:p>
            <a:endParaRPr lang="en-US" dirty="0"/>
          </a:p>
          <a:p>
            <a:r>
              <a:rPr lang="en-US" dirty="0" err="1"/>
              <a:t>NaryTree</a:t>
            </a:r>
            <a:r>
              <a:rPr lang="en-US" dirty="0"/>
              <a:t>::</a:t>
            </a:r>
            <a:r>
              <a:rPr lang="en-US" dirty="0" err="1"/>
              <a:t>NotifiedNode</a:t>
            </a:r>
            <a:endParaRPr lang="en-US" dirty="0"/>
          </a:p>
          <a:p>
            <a:pPr lvl="1"/>
            <a:r>
              <a:rPr lang="en-US" dirty="0"/>
              <a:t>File: </a:t>
            </a:r>
            <a:r>
              <a:rPr lang="en-US" dirty="0" err="1"/>
              <a:t>WireCellUtil</a:t>
            </a:r>
            <a:r>
              <a:rPr lang="en-US" dirty="0"/>
              <a:t>/</a:t>
            </a:r>
            <a:r>
              <a:rPr lang="en-US" dirty="0" err="1"/>
              <a:t>NaryTreeNotified.h</a:t>
            </a:r>
            <a:endParaRPr lang="en-US" dirty="0"/>
          </a:p>
          <a:p>
            <a:pPr lvl="1"/>
            <a:r>
              <a:rPr lang="en-US" dirty="0"/>
              <a:t>Purpose: Extends Node to allow notifications/event hooks (</a:t>
            </a:r>
            <a:r>
              <a:rPr lang="en-US" dirty="0" err="1"/>
              <a:t>eg</a:t>
            </a:r>
            <a:r>
              <a:rPr lang="en-US" dirty="0"/>
              <a:t>, on insertion or removal of children)</a:t>
            </a:r>
          </a:p>
          <a:p>
            <a:pPr lvl="1"/>
            <a:r>
              <a:rPr lang="en-US" dirty="0"/>
              <a:t>Use: Scenarios where updating or tracking changes to the tree is needed</a:t>
            </a:r>
          </a:p>
          <a:p>
            <a:endParaRPr lang="en-US" dirty="0"/>
          </a:p>
          <a:p>
            <a:r>
              <a:rPr lang="en-US" dirty="0" err="1"/>
              <a:t>NaryTree</a:t>
            </a:r>
            <a:r>
              <a:rPr lang="en-US" dirty="0"/>
              <a:t>::</a:t>
            </a:r>
            <a:r>
              <a:rPr lang="en-US" dirty="0" err="1"/>
              <a:t>NodeFacade</a:t>
            </a:r>
            <a:endParaRPr lang="en-US" dirty="0"/>
          </a:p>
          <a:p>
            <a:pPr lvl="1"/>
            <a:r>
              <a:rPr lang="en-US" dirty="0"/>
              <a:t>File: </a:t>
            </a:r>
            <a:r>
              <a:rPr lang="en-US" dirty="0" err="1"/>
              <a:t>WireCellUtil</a:t>
            </a:r>
            <a:r>
              <a:rPr lang="en-US" dirty="0"/>
              <a:t>/</a:t>
            </a:r>
            <a:r>
              <a:rPr lang="en-US" dirty="0" err="1"/>
              <a:t>NaryTreeFacade.h</a:t>
            </a:r>
            <a:endParaRPr lang="en-US" dirty="0"/>
          </a:p>
          <a:p>
            <a:pPr lvl="1"/>
            <a:r>
              <a:rPr lang="en-US" dirty="0"/>
              <a:t>Purpose: A pattern to provide more flexible/easier API “on top” of Node.</a:t>
            </a:r>
          </a:p>
          <a:p>
            <a:pPr lvl="1"/>
            <a:r>
              <a:rPr lang="en-US" dirty="0"/>
              <a:t>Use: Cleaner, more expressive tree manipulation, possible utility "sugar"</a:t>
            </a:r>
          </a:p>
          <a:p>
            <a:endParaRPr lang="en-US" dirty="0"/>
          </a:p>
          <a:p>
            <a:r>
              <a:rPr lang="en-US" dirty="0" err="1"/>
              <a:t>KDTree</a:t>
            </a:r>
            <a:endParaRPr lang="en-US" dirty="0"/>
          </a:p>
          <a:p>
            <a:pPr lvl="1"/>
            <a:r>
              <a:rPr lang="en-US" dirty="0"/>
              <a:t>File: </a:t>
            </a:r>
            <a:r>
              <a:rPr lang="en-US" dirty="0" err="1"/>
              <a:t>WireCellUtil</a:t>
            </a:r>
            <a:r>
              <a:rPr lang="en-US" dirty="0"/>
              <a:t>/</a:t>
            </a:r>
            <a:r>
              <a:rPr lang="en-US" dirty="0" err="1"/>
              <a:t>KDTree.h</a:t>
            </a:r>
            <a:endParaRPr lang="en-US" dirty="0"/>
          </a:p>
          <a:p>
            <a:pPr lvl="1"/>
            <a:r>
              <a:rPr lang="en-US" dirty="0"/>
              <a:t>Purpose: Implements standard k-d tree for spatial query (find within region, nearest neighbor)</a:t>
            </a:r>
          </a:p>
          <a:p>
            <a:pPr lvl="1"/>
            <a:r>
              <a:rPr lang="en-US" dirty="0"/>
              <a:t>Use: Works with point collections for efficient range/proximity queries</a:t>
            </a:r>
          </a:p>
          <a:p>
            <a:endParaRPr lang="en-US" dirty="0"/>
          </a:p>
          <a:p>
            <a:r>
              <a:rPr lang="en-US" dirty="0" err="1"/>
              <a:t>NFKDTree</a:t>
            </a:r>
            <a:endParaRPr lang="en-US" dirty="0"/>
          </a:p>
          <a:p>
            <a:pPr lvl="1"/>
            <a:r>
              <a:rPr lang="en-US" dirty="0"/>
              <a:t>File: </a:t>
            </a:r>
            <a:r>
              <a:rPr lang="en-US" dirty="0" err="1"/>
              <a:t>WireCellUtil</a:t>
            </a:r>
            <a:r>
              <a:rPr lang="en-US" dirty="0"/>
              <a:t>/</a:t>
            </a:r>
            <a:r>
              <a:rPr lang="en-US" dirty="0" err="1"/>
              <a:t>NFKDTree.h</a:t>
            </a:r>
            <a:endParaRPr lang="en-US" dirty="0"/>
          </a:p>
          <a:p>
            <a:pPr lvl="1"/>
            <a:r>
              <a:rPr lang="en-US" dirty="0"/>
              <a:t>Purpose: Flexible/multidimensional/multi-key (non-fixed-dimension) k-d tree</a:t>
            </a:r>
          </a:p>
          <a:p>
            <a:pPr lvl="1"/>
            <a:r>
              <a:rPr lang="en-US" dirty="0"/>
              <a:t>Use: When variable-dimension or multi-key (e.g., </a:t>
            </a:r>
            <a:r>
              <a:rPr lang="en-US" dirty="0" err="1"/>
              <a:t>time+space+label</a:t>
            </a:r>
            <a:r>
              <a:rPr lang="en-US" dirty="0"/>
              <a:t>) queries are required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928DF-768E-9262-E7CA-CAB63573A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890250"/>
            <a:ext cx="5384800" cy="5466103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/>
              <a:t>PointTree</a:t>
            </a:r>
            <a:r>
              <a:rPr lang="en-US" dirty="0"/>
              <a:t> (and </a:t>
            </a:r>
            <a:r>
              <a:rPr lang="en-US" dirty="0" err="1"/>
              <a:t>PointCloud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File: </a:t>
            </a:r>
            <a:r>
              <a:rPr lang="en-US" dirty="0" err="1"/>
              <a:t>WireCellUtil</a:t>
            </a:r>
            <a:r>
              <a:rPr lang="en-US" dirty="0"/>
              <a:t>/</a:t>
            </a:r>
            <a:r>
              <a:rPr lang="en-US" dirty="0" err="1"/>
              <a:t>PointTree.h</a:t>
            </a:r>
            <a:endParaRPr lang="en-US" dirty="0"/>
          </a:p>
          <a:p>
            <a:pPr lvl="1"/>
            <a:r>
              <a:rPr lang="en-US" dirty="0"/>
              <a:t>Purpose: A tree of point clouds; inherits from </a:t>
            </a:r>
            <a:r>
              <a:rPr lang="en-US" dirty="0" err="1"/>
              <a:t>NaryTree</a:t>
            </a:r>
            <a:r>
              <a:rPr lang="en-US" dirty="0"/>
              <a:t>::Node&lt;</a:t>
            </a:r>
            <a:r>
              <a:rPr lang="en-US" dirty="0" err="1"/>
              <a:t>PointCloud</a:t>
            </a:r>
            <a:r>
              <a:rPr lang="en-US" dirty="0"/>
              <a:t>&gt;. Supports:</a:t>
            </a:r>
          </a:p>
          <a:p>
            <a:pPr lvl="2"/>
            <a:r>
              <a:rPr lang="en-US" dirty="0"/>
              <a:t>Hierarchical aggregation</a:t>
            </a:r>
          </a:p>
          <a:p>
            <a:pPr lvl="2"/>
            <a:r>
              <a:rPr lang="en-US" dirty="0"/>
              <a:t>Storage of multiple point clouds keyed by name/type</a:t>
            </a:r>
          </a:p>
          <a:p>
            <a:pPr lvl="2"/>
            <a:r>
              <a:rPr lang="en-US" dirty="0"/>
              <a:t>Spatial query (via </a:t>
            </a:r>
            <a:r>
              <a:rPr lang="en-US" dirty="0" err="1"/>
              <a:t>KDTree</a:t>
            </a:r>
            <a:r>
              <a:rPr lang="en-US" dirty="0"/>
              <a:t>/</a:t>
            </a:r>
            <a:r>
              <a:rPr lang="en-US" dirty="0" err="1"/>
              <a:t>NFKDTree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Use: Physical clustering, pattern recognition, point cloud processing in WCT.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31CE5-7162-DB19-441E-915DBEFD0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B3F2B-251C-766C-15BC-24F338B94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671" y="2815867"/>
            <a:ext cx="5334847" cy="2646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E1C710-426D-309D-D8E6-F91B71BD79A3}"/>
              </a:ext>
            </a:extLst>
          </p:cNvPr>
          <p:cNvSpPr txBox="1"/>
          <p:nvPr/>
        </p:nvSpPr>
        <p:spPr>
          <a:xfrm>
            <a:off x="6594580" y="5910294"/>
            <a:ext cx="5147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Lots of documents can be found @ </a:t>
            </a:r>
            <a:r>
              <a:rPr lang="en-US" dirty="0">
                <a:hlinkClick r:id="rId3"/>
              </a:rPr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658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C54BE-5BD0-2554-5D74-AFA1DCE79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Example of Debug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8B4B3A-0A6B-1F6E-EE5C-739EB5826B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3152" y="1600203"/>
            <a:ext cx="5309884" cy="269708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8D0569-C6F3-E61F-6838-902A71E6B7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1935" y="1519995"/>
            <a:ext cx="4641164" cy="277729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E159B-1BD5-0687-9D02-A358B77D7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C17356-819C-8A2A-1294-A278DB7FC0FF}"/>
              </a:ext>
            </a:extLst>
          </p:cNvPr>
          <p:cNvSpPr txBox="1"/>
          <p:nvPr/>
        </p:nvSpPr>
        <p:spPr>
          <a:xfrm>
            <a:off x="7109309" y="4499332"/>
            <a:ext cx="3050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DDB3CA-EE12-52A1-09FD-A6E848036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503" y="4922649"/>
            <a:ext cx="4326074" cy="18869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71F4F8-ADF6-688A-443A-7E5BAF08C0F6}"/>
              </a:ext>
            </a:extLst>
          </p:cNvPr>
          <p:cNvSpPr txBox="1"/>
          <p:nvPr/>
        </p:nvSpPr>
        <p:spPr>
          <a:xfrm>
            <a:off x="968901" y="4638612"/>
            <a:ext cx="4335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Brett and I discussed for one afternoon and half morning about this bug</a:t>
            </a:r>
          </a:p>
        </p:txBody>
      </p:sp>
    </p:spTree>
    <p:extLst>
      <p:ext uri="{BB962C8B-B14F-4D97-AF65-F5344CB8AC3E}">
        <p14:creationId xmlns:p14="http://schemas.microsoft.com/office/powerpoint/2010/main" val="421660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74F27C5-4C2B-2249-FDEC-1EEA05460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C8C500-B826-0E38-DA72-18C0784570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  <a:latin typeface="-apple-system"/>
              </a:rPr>
              <a:t>NaryTree</a:t>
            </a:r>
            <a:r>
              <a:rPr lang="en-US" b="0" i="0" dirty="0">
                <a:effectLst/>
                <a:latin typeface="-apple-system"/>
              </a:rPr>
              <a:t>::Node is the base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  <a:latin typeface="-apple-system"/>
              </a:rPr>
              <a:t>PointTree</a:t>
            </a:r>
            <a:r>
              <a:rPr lang="en-US" b="0" i="0" dirty="0">
                <a:effectLst/>
                <a:latin typeface="-apple-system"/>
              </a:rPr>
              <a:t> inherits from this, specializing in point clouds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  <a:latin typeface="-apple-system"/>
              </a:rPr>
              <a:t>KDTree</a:t>
            </a:r>
            <a:r>
              <a:rPr lang="en-US" b="0" i="0" dirty="0">
                <a:effectLst/>
                <a:latin typeface="-apple-system"/>
              </a:rPr>
              <a:t> and </a:t>
            </a:r>
            <a:r>
              <a:rPr lang="en-US" b="0" i="0" dirty="0" err="1">
                <a:effectLst/>
                <a:latin typeface="-apple-system"/>
              </a:rPr>
              <a:t>NFKDTree</a:t>
            </a:r>
            <a:r>
              <a:rPr lang="en-US" b="0" i="0" dirty="0">
                <a:effectLst/>
                <a:latin typeface="-apple-system"/>
              </a:rPr>
              <a:t> are spatial data structures used by </a:t>
            </a:r>
            <a:r>
              <a:rPr lang="en-US" b="0" i="0" dirty="0" err="1">
                <a:effectLst/>
                <a:latin typeface="-apple-system"/>
              </a:rPr>
              <a:t>PointTree</a:t>
            </a:r>
            <a:r>
              <a:rPr lang="en-US" b="0" i="0" dirty="0">
                <a:effectLst/>
                <a:latin typeface="-apple-system"/>
              </a:rPr>
              <a:t> for queries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-apple-system"/>
              </a:rPr>
              <a:t>Facade/Notified variants extend or wrap the base tree for convenience or event handling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E8ECEE-BCFE-9B81-F51F-F81C9C76D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599" y="1600203"/>
            <a:ext cx="5931825" cy="4525963"/>
          </a:xfrm>
        </p:spPr>
        <p:txBody>
          <a:bodyPr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-apple-system"/>
              </a:rPr>
              <a:t>How to Find/Understand Functionality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-apple-system"/>
              </a:rPr>
              <a:t>Basic tree node API</a:t>
            </a:r>
            <a:r>
              <a:rPr lang="en-US" b="0" i="0" dirty="0">
                <a:effectLst/>
                <a:latin typeface="-apple-system"/>
              </a:rPr>
              <a:t>: See </a:t>
            </a:r>
            <a:r>
              <a:rPr lang="en-US" b="0" i="0" dirty="0" err="1">
                <a:effectLst/>
                <a:latin typeface="-apple-system"/>
              </a:rPr>
              <a:t>WireCellUtil</a:t>
            </a:r>
            <a:r>
              <a:rPr lang="en-US" b="0" i="0" dirty="0">
                <a:effectLst/>
                <a:latin typeface="-apple-system"/>
              </a:rPr>
              <a:t>/</a:t>
            </a:r>
            <a:r>
              <a:rPr lang="en-US" b="0" i="0" dirty="0" err="1">
                <a:effectLst/>
                <a:latin typeface="-apple-system"/>
              </a:rPr>
              <a:t>NaryTree.h</a:t>
            </a:r>
            <a:r>
              <a:rPr lang="en-US" b="0" i="0" dirty="0">
                <a:effectLst/>
                <a:latin typeface="-apple-system"/>
              </a:rPr>
              <a:t> &amp; doc in util/docs/nary-tree-</a:t>
            </a:r>
            <a:r>
              <a:rPr lang="en-US" b="0" i="0" dirty="0" err="1">
                <a:effectLst/>
                <a:latin typeface="-apple-system"/>
              </a:rPr>
              <a:t>node.org</a:t>
            </a:r>
            <a:endParaRPr lang="en-US" b="0" i="0" dirty="0">
              <a:effectLst/>
              <a:latin typeface="-apple-system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-apple-system"/>
              </a:rPr>
              <a:t>Tree node with notifications/events</a:t>
            </a:r>
            <a:r>
              <a:rPr lang="en-US" b="0" i="0" dirty="0">
                <a:effectLst/>
                <a:latin typeface="-apple-system"/>
              </a:rPr>
              <a:t>:</a:t>
            </a:r>
            <a:br>
              <a:rPr lang="en-US" b="0" i="0" dirty="0">
                <a:effectLst/>
                <a:latin typeface="-apple-system"/>
              </a:rPr>
            </a:br>
            <a:r>
              <a:rPr lang="en-US" b="0" i="0" dirty="0">
                <a:effectLst/>
                <a:latin typeface="-apple-system"/>
              </a:rPr>
              <a:t>See </a:t>
            </a:r>
            <a:r>
              <a:rPr lang="en-US" b="0" i="0" dirty="0" err="1">
                <a:effectLst/>
                <a:latin typeface="-apple-system"/>
              </a:rPr>
              <a:t>WireCellUtil</a:t>
            </a:r>
            <a:r>
              <a:rPr lang="en-US" b="0" i="0" dirty="0">
                <a:effectLst/>
                <a:latin typeface="-apple-system"/>
              </a:rPr>
              <a:t>/</a:t>
            </a:r>
            <a:r>
              <a:rPr lang="en-US" b="0" i="0" dirty="0" err="1">
                <a:effectLst/>
                <a:latin typeface="-apple-system"/>
              </a:rPr>
              <a:t>NaryTreeNotified.h</a:t>
            </a:r>
            <a:endParaRPr lang="en-US" b="0" i="0" dirty="0">
              <a:effectLst/>
              <a:latin typeface="-apple-system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-apple-system"/>
              </a:rPr>
              <a:t>Tree API sugar/extension</a:t>
            </a:r>
            <a:r>
              <a:rPr lang="en-US" b="0" i="0" dirty="0">
                <a:effectLst/>
                <a:latin typeface="-apple-system"/>
              </a:rPr>
              <a:t>:</a:t>
            </a:r>
            <a:br>
              <a:rPr lang="en-US" b="0" i="0" dirty="0">
                <a:effectLst/>
                <a:latin typeface="-apple-system"/>
              </a:rPr>
            </a:br>
            <a:r>
              <a:rPr lang="en-US" b="0" i="0" dirty="0">
                <a:effectLst/>
                <a:latin typeface="-apple-system"/>
              </a:rPr>
              <a:t>See </a:t>
            </a:r>
            <a:r>
              <a:rPr lang="en-US" b="0" i="0" dirty="0" err="1">
                <a:effectLst/>
                <a:latin typeface="-apple-system"/>
              </a:rPr>
              <a:t>WireCellUtil</a:t>
            </a:r>
            <a:r>
              <a:rPr lang="en-US" b="0" i="0" dirty="0">
                <a:effectLst/>
                <a:latin typeface="-apple-system"/>
              </a:rPr>
              <a:t>/</a:t>
            </a:r>
            <a:r>
              <a:rPr lang="en-US" b="0" i="0" dirty="0" err="1">
                <a:effectLst/>
                <a:latin typeface="-apple-system"/>
              </a:rPr>
              <a:t>NaryTreeFacade.h</a:t>
            </a:r>
            <a:endParaRPr lang="en-US" b="0" i="0" dirty="0">
              <a:effectLst/>
              <a:latin typeface="-apple-system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-apple-system"/>
              </a:rPr>
              <a:t>Spatial queries on point sets</a:t>
            </a:r>
            <a:r>
              <a:rPr lang="en-US" b="0" i="0" dirty="0">
                <a:effectLst/>
                <a:latin typeface="-apple-system"/>
              </a:rPr>
              <a:t>:</a:t>
            </a:r>
            <a:br>
              <a:rPr lang="en-US" b="0" i="0" dirty="0">
                <a:effectLst/>
                <a:latin typeface="-apple-system"/>
              </a:rPr>
            </a:br>
            <a:r>
              <a:rPr lang="en-US" b="0" i="0" dirty="0">
                <a:effectLst/>
                <a:latin typeface="-apple-system"/>
              </a:rPr>
              <a:t>See </a:t>
            </a:r>
            <a:r>
              <a:rPr lang="en-US" b="0" i="0" dirty="0" err="1">
                <a:effectLst/>
                <a:latin typeface="-apple-system"/>
              </a:rPr>
              <a:t>WireCellUtil</a:t>
            </a:r>
            <a:r>
              <a:rPr lang="en-US" b="0" i="0" dirty="0">
                <a:effectLst/>
                <a:latin typeface="-apple-system"/>
              </a:rPr>
              <a:t>/</a:t>
            </a:r>
            <a:r>
              <a:rPr lang="en-US" b="0" i="0" dirty="0" err="1">
                <a:effectLst/>
                <a:latin typeface="-apple-system"/>
              </a:rPr>
              <a:t>KDTree.h</a:t>
            </a:r>
            <a:r>
              <a:rPr lang="en-US" b="0" i="0" dirty="0">
                <a:effectLst/>
                <a:latin typeface="-apple-system"/>
              </a:rPr>
              <a:t> and </a:t>
            </a:r>
            <a:br>
              <a:rPr lang="en-US" b="0" i="0" dirty="0">
                <a:effectLst/>
                <a:latin typeface="-apple-system"/>
              </a:rPr>
            </a:br>
            <a:r>
              <a:rPr lang="en-US" b="0" i="0" dirty="0" err="1">
                <a:effectLst/>
                <a:latin typeface="-apple-system"/>
              </a:rPr>
              <a:t>WireCellUtil</a:t>
            </a:r>
            <a:r>
              <a:rPr lang="en-US" b="0" i="0" dirty="0">
                <a:effectLst/>
                <a:latin typeface="-apple-system"/>
              </a:rPr>
              <a:t>/</a:t>
            </a:r>
            <a:r>
              <a:rPr lang="en-US" b="0" i="0" dirty="0" err="1">
                <a:effectLst/>
                <a:latin typeface="-apple-system"/>
              </a:rPr>
              <a:t>NFKDTree.h</a:t>
            </a:r>
            <a:endParaRPr lang="en-US" b="0" i="0" dirty="0">
              <a:effectLst/>
              <a:latin typeface="-apple-system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-apple-system"/>
              </a:rPr>
              <a:t>Hierarchical point cloud structure (the </a:t>
            </a:r>
            <a:r>
              <a:rPr lang="en-US" b="1" i="0" dirty="0" err="1">
                <a:effectLst/>
                <a:latin typeface="-apple-system"/>
              </a:rPr>
              <a:t>pctree</a:t>
            </a:r>
            <a:r>
              <a:rPr lang="en-US" b="1" i="0" dirty="0">
                <a:effectLst/>
                <a:latin typeface="-apple-system"/>
              </a:rPr>
              <a:t>)</a:t>
            </a:r>
            <a:r>
              <a:rPr lang="en-US" b="0" i="0" dirty="0">
                <a:effectLst/>
                <a:latin typeface="-apple-system"/>
              </a:rPr>
              <a:t>:</a:t>
            </a:r>
            <a:br>
              <a:rPr lang="en-US" b="0" i="0" dirty="0">
                <a:effectLst/>
                <a:latin typeface="-apple-system"/>
              </a:rPr>
            </a:br>
            <a:r>
              <a:rPr lang="en-US" b="0" i="0" dirty="0">
                <a:effectLst/>
                <a:latin typeface="-apple-system"/>
              </a:rPr>
              <a:t>See </a:t>
            </a:r>
            <a:r>
              <a:rPr lang="en-US" b="0" i="0" dirty="0" err="1">
                <a:effectLst/>
                <a:latin typeface="-apple-system"/>
              </a:rPr>
              <a:t>WireCellUtil</a:t>
            </a:r>
            <a:r>
              <a:rPr lang="en-US" b="0" i="0" dirty="0">
                <a:effectLst/>
                <a:latin typeface="-apple-system"/>
              </a:rPr>
              <a:t>/</a:t>
            </a:r>
            <a:r>
              <a:rPr lang="en-US" b="0" i="0" dirty="0" err="1">
                <a:effectLst/>
                <a:latin typeface="-apple-system"/>
              </a:rPr>
              <a:t>PointTree.h</a:t>
            </a:r>
            <a:br>
              <a:rPr lang="en-US" b="0" i="0" dirty="0">
                <a:effectLst/>
                <a:latin typeface="-apple-system"/>
              </a:rPr>
            </a:br>
            <a:r>
              <a:rPr lang="en-US" b="0" i="1" dirty="0">
                <a:effectLst/>
                <a:latin typeface="-apple-system"/>
              </a:rPr>
              <a:t>(links n-</a:t>
            </a:r>
            <a:r>
              <a:rPr lang="en-US" b="0" i="1" dirty="0" err="1">
                <a:effectLst/>
                <a:latin typeface="-apple-system"/>
              </a:rPr>
              <a:t>ary</a:t>
            </a:r>
            <a:r>
              <a:rPr lang="en-US" b="0" i="1" dirty="0">
                <a:effectLst/>
                <a:latin typeface="-apple-system"/>
              </a:rPr>
              <a:t> tree and spatial k-d tree concepts; implements tree of point clouds with aggregation and efficient searches)</a:t>
            </a:r>
            <a:endParaRPr lang="en-US" b="0" i="0" dirty="0">
              <a:effectLst/>
              <a:latin typeface="-apple-system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11DC2-6379-F03F-DF2B-F0BEFC41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C9E5-D43E-4B41-81D5-08F0C91974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2337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als_50L_Analysis" id="{C1EF5DBD-A4CA-48AA-B0AD-33F4E0711C89}" vid="{D8E15733-A74D-4B09-BF30-60BDA166D3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Goals_50L_Analysis</Template>
  <TotalTime>4653</TotalTime>
  <Words>4632</Words>
  <Application>Microsoft Macintosh PowerPoint</Application>
  <PresentationFormat>Widescreen</PresentationFormat>
  <Paragraphs>569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-apple-system</vt:lpstr>
      <vt:lpstr>plus-jakarta-sans</vt:lpstr>
      <vt:lpstr>Aptos</vt:lpstr>
      <vt:lpstr>Arial</vt:lpstr>
      <vt:lpstr>Calibri</vt:lpstr>
      <vt:lpstr>Wingdings</vt:lpstr>
      <vt:lpstr>Theme1</vt:lpstr>
      <vt:lpstr>Clustering Algorithm Porting in Wire-Cell Toolkit: Design, Implementation, and Results</vt:lpstr>
      <vt:lpstr>Introduction</vt:lpstr>
      <vt:lpstr>Disclaimer</vt:lpstr>
      <vt:lpstr>Data Product</vt:lpstr>
      <vt:lpstr>Overview</vt:lpstr>
      <vt:lpstr>Point Cloud Tree (PCTree)</vt:lpstr>
      <vt:lpstr>Class/Functionality Breakdown</vt:lpstr>
      <vt:lpstr>One Example of Debug</vt:lpstr>
      <vt:lpstr>Summary</vt:lpstr>
      <vt:lpstr>Relatively Simple -- Façade::Blob</vt:lpstr>
      <vt:lpstr>Medium Complexity -- Façade::Grouping</vt:lpstr>
      <vt:lpstr>Mostly Complicate – Façade::Cluster</vt:lpstr>
      <vt:lpstr>PointTree Building</vt:lpstr>
      <vt:lpstr>Example of Accessing Information</vt:lpstr>
      <vt:lpstr>Concept of Scope</vt:lpstr>
      <vt:lpstr>Scoped View   3D vs. 2D KD Tree</vt:lpstr>
      <vt:lpstr>2D vs. 3D KDTree</vt:lpstr>
      <vt:lpstr>Graph</vt:lpstr>
      <vt:lpstr>CTPC (used in Grouping) </vt:lpstr>
      <vt:lpstr>Geometry</vt:lpstr>
      <vt:lpstr>Mostly Complicate – Façade::Cluster</vt:lpstr>
      <vt:lpstr>Points and Meta Data</vt:lpstr>
      <vt:lpstr>Spatial Query Operations</vt:lpstr>
      <vt:lpstr>PCA and Graph</vt:lpstr>
      <vt:lpstr>Continue</vt:lpstr>
      <vt:lpstr>Continue</vt:lpstr>
      <vt:lpstr>Some Tools</vt:lpstr>
      <vt:lpstr>Algorithm descriptions</vt:lpstr>
      <vt:lpstr>PowerPoint Presentation</vt:lpstr>
      <vt:lpstr>Introduction to Algorithm</vt:lpstr>
      <vt:lpstr>Explanation of Some Key algorithm: Merge Clusters</vt:lpstr>
      <vt:lpstr>Clustering_switch_scope</vt:lpstr>
      <vt:lpstr>Clustering Separate</vt:lpstr>
      <vt:lpstr>Separation Function</vt:lpstr>
      <vt:lpstr>Clustering Connect (Single-Face Algorithm)</vt:lpstr>
      <vt:lpstr>Dynamic Point Cloud</vt:lpstr>
      <vt:lpstr>Clustering Deghost (Need to include all faces of an APA)</vt:lpstr>
      <vt:lpstr>Clustering_examine_x_boudnary and Clustering_protect_overclustering and clustering_examine_bundles </vt:lpstr>
      <vt:lpstr>Clustering_neutrino and clustering_isolated</vt:lpstr>
      <vt:lpstr>Clustering_retile</vt:lpstr>
      <vt:lpstr>Configuration and Validations</vt:lpstr>
      <vt:lpstr>MicroBooNE</vt:lpstr>
      <vt:lpstr>MicroBooNE</vt:lpstr>
      <vt:lpstr>QLPort</vt:lpstr>
      <vt:lpstr>QL Port</vt:lpstr>
      <vt:lpstr>PDHD: 3-stage MABC</vt:lpstr>
      <vt:lpstr>PDHD</vt:lpstr>
      <vt:lpstr>PDHD: Final MABC (all APAs)</vt:lpstr>
      <vt:lpstr>How to use LLM to Help Learning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Xin Qian</dc:creator>
  <cp:lastModifiedBy>Xin Qian</cp:lastModifiedBy>
  <cp:revision>1</cp:revision>
  <dcterms:created xsi:type="dcterms:W3CDTF">2025-04-21T14:47:29Z</dcterms:created>
  <dcterms:modified xsi:type="dcterms:W3CDTF">2025-04-25T15:21:56Z</dcterms:modified>
</cp:coreProperties>
</file>