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31"/>
  </p:notesMasterIdLst>
  <p:handoutMasterIdLst>
    <p:handoutMasterId r:id="rId32"/>
  </p:handoutMasterIdLst>
  <p:sldIdLst>
    <p:sldId id="257" r:id="rId28"/>
    <p:sldId id="259" r:id="rId29"/>
    <p:sldId id="260" r:id="rId30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FB7"/>
    <a:srgbClr val="C6F2EE"/>
    <a:srgbClr val="00AD00"/>
    <a:srgbClr val="00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11"/>
    <p:restoredTop sz="50000" autoAdjust="0"/>
  </p:normalViewPr>
  <p:slideViewPr>
    <p:cSldViewPr>
      <p:cViewPr varScale="1">
        <p:scale>
          <a:sx n="81" d="100"/>
          <a:sy n="81" d="100"/>
        </p:scale>
        <p:origin x="184" y="4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5/2/25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8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3A75A30-6073-1E96-174D-317EB5AD88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861" y="380206"/>
            <a:ext cx="15873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ROC readout preparations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5CE93A3-D68E-7CCB-83C1-A47476A04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437606"/>
            <a:ext cx="12115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Norbert will be at BNL next week, with Monday as his first day on site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We have still work to do, but have been setting up as much as we can in our </a:t>
            </a:r>
            <a:r>
              <a:rPr lang="en-US" sz="2800" dirty="0" err="1">
                <a:solidFill>
                  <a:schemeClr val="tx1"/>
                </a:solidFill>
                <a:latin typeface="Arial Narrow" charset="0"/>
              </a:rPr>
              <a:t>HCal</a:t>
            </a: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 lab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JH and Eric prepared 2 scintillator paddles with HV </a:t>
            </a:r>
            <a:r>
              <a:rPr lang="en-US" sz="2800" dirty="0" err="1">
                <a:solidFill>
                  <a:schemeClr val="tx1"/>
                </a:solidFill>
                <a:latin typeface="Arial Narrow" charset="0"/>
              </a:rPr>
              <a:t>etc</a:t>
            </a: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 to make a </a:t>
            </a:r>
            <a:r>
              <a:rPr lang="en-US" sz="2800" dirty="0" err="1">
                <a:solidFill>
                  <a:schemeClr val="tx1"/>
                </a:solidFill>
                <a:latin typeface="Arial Narrow" charset="0"/>
              </a:rPr>
              <a:t>cosmics</a:t>
            </a: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 telescope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NIM Crates, CFD, </a:t>
            </a:r>
            <a:r>
              <a:rPr lang="en-US" sz="2800" dirty="0" err="1">
                <a:solidFill>
                  <a:schemeClr val="tx1"/>
                </a:solidFill>
                <a:latin typeface="Arial Narrow" charset="0"/>
              </a:rPr>
              <a:t>etc</a:t>
            </a:r>
            <a:endParaRPr lang="en-US" sz="2800" dirty="0">
              <a:solidFill>
                <a:schemeClr val="tx1"/>
              </a:solidFill>
              <a:latin typeface="Arial Narrow" charset="0"/>
            </a:endParaRP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A coffee machine close by </a:t>
            </a:r>
            <a:r>
              <a:rPr lang="en-US" sz="2800" dirty="0">
                <a:solidFill>
                  <a:schemeClr val="tx1"/>
                </a:solidFill>
                <a:latin typeface="Arial Narrow" charset="0"/>
                <a:sym typeface="Wingdings" pitchFamily="2" charset="2"/>
              </a:rPr>
              <a:t></a:t>
            </a:r>
            <a:endParaRPr lang="en-US" sz="28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We’ll need to see about the actual tile/</a:t>
            </a:r>
            <a:r>
              <a:rPr lang="en-US" sz="2800" dirty="0" err="1">
                <a:solidFill>
                  <a:schemeClr val="tx1"/>
                </a:solidFill>
                <a:latin typeface="Arial Narrow" charset="0"/>
              </a:rPr>
              <a:t>SiPM</a:t>
            </a: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/Bias supply stuff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On Monday we’ll get all set up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If by Monday night we can re-trace the steps I did with my setup, we will have reached a stretch goal, IMHO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Speaking of my setup…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ROC mechanics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7" y="2124074"/>
            <a:ext cx="12597606" cy="275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 Narrow" charset="0"/>
              </a:rPr>
              <a:t>I had shown the design for a “case” for the not so mechanically-stable setup in the picture on the left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 Narrow" charset="0"/>
              </a:rPr>
              <a:t>Dan had 3d-printed a piece that didn’t actually line up with the holes at all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 Narrow" charset="0"/>
              </a:rPr>
              <a:t>It was also too involved to print (270mm on a 250x250 printer, get it in diagonally…), and that’s just one piece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 Narrow" charset="0"/>
              </a:rPr>
              <a:t>I designed a different holder that works better and can print on my own printer (much easier, get 2 pieces/night)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 Narrow" charset="0"/>
              </a:rPr>
              <a:t>I also ordered better material for the next generation, so it looks more pleasing (thanks for the authorization to spend a bit of money)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 descr="A close-up of a circuit board&#10;&#10;Description automatically generated">
            <a:extLst>
              <a:ext uri="{FF2B5EF4-FFF2-40B4-BE49-F238E27FC236}">
                <a16:creationId xmlns:a16="http://schemas.microsoft.com/office/drawing/2014/main" id="{443CCAC5-B050-A634-957B-CEFB08120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45" t="9885" r="17648" b="5148"/>
          <a:stretch/>
        </p:blipFill>
        <p:spPr>
          <a:xfrm rot="5400000">
            <a:off x="80131" y="4998131"/>
            <a:ext cx="3720382" cy="3405983"/>
          </a:xfrm>
          <a:prstGeom prst="rect">
            <a:avLst/>
          </a:prstGeom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close-up of a circuit board&#10;&#10;Description automatically generated">
            <a:extLst>
              <a:ext uri="{FF2B5EF4-FFF2-40B4-BE49-F238E27FC236}">
                <a16:creationId xmlns:a16="http://schemas.microsoft.com/office/drawing/2014/main" id="{E9570E3B-FDC3-A646-1064-4197EA7E92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56" b="33402"/>
          <a:stretch/>
        </p:blipFill>
        <p:spPr>
          <a:xfrm>
            <a:off x="3848950" y="5485609"/>
            <a:ext cx="5172073" cy="3882233"/>
          </a:xfrm>
          <a:prstGeom prst="rect">
            <a:avLst/>
          </a:prstGeom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close-up of a computer board&#10;&#10;Description automatically generated">
            <a:extLst>
              <a:ext uri="{FF2B5EF4-FFF2-40B4-BE49-F238E27FC236}">
                <a16:creationId xmlns:a16="http://schemas.microsoft.com/office/drawing/2014/main" id="{5F054CD6-BBAD-E6E2-6D24-DCB9055A18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551" r="7243"/>
          <a:stretch/>
        </p:blipFill>
        <p:spPr>
          <a:xfrm>
            <a:off x="7339806" y="4913160"/>
            <a:ext cx="5426076" cy="3925246"/>
          </a:xfrm>
          <a:prstGeom prst="rect">
            <a:avLst/>
          </a:prstGeom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69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Let’s see what we need to discuss for next week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5CE93A3-D68E-7CCB-83C1-A47476A04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437606"/>
            <a:ext cx="12115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I’m a bit worried about the actual connectors and stuff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Norbert has the </a:t>
            </a:r>
            <a:r>
              <a:rPr lang="en-US" sz="2800" dirty="0" err="1">
                <a:solidFill>
                  <a:schemeClr val="tx1"/>
                </a:solidFill>
                <a:latin typeface="Arial Narrow" charset="0"/>
              </a:rPr>
              <a:t>Gerbers</a:t>
            </a: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 for those edge connectors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Norbert brings his, so we are set for next week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But we should get a few made that can stay here – Steve?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F9337-00F4-680A-48AA-C3B2255B9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153" y="5227480"/>
            <a:ext cx="4645025" cy="2350494"/>
          </a:xfrm>
          <a:prstGeom prst="rect">
            <a:avLst/>
          </a:prstGeom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548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95167</TotalTime>
  <Words>288</Words>
  <Application>Microsoft Macintosh PowerPoint</Application>
  <PresentationFormat>Custom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3</vt:i4>
      </vt:variant>
    </vt:vector>
  </HeadingPairs>
  <TitlesOfParts>
    <vt:vector size="35" baseType="lpstr">
      <vt:lpstr>Arial</vt:lpstr>
      <vt:lpstr>Arial Narrow</vt:lpstr>
      <vt:lpstr>Helvetica Neue</vt:lpstr>
      <vt:lpstr>Helvetica Neue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Martin Purschke</cp:lastModifiedBy>
  <cp:revision>394</cp:revision>
  <cp:lastPrinted>1601-01-01T00:00:00Z</cp:lastPrinted>
  <dcterms:created xsi:type="dcterms:W3CDTF">1601-01-01T00:00:00Z</dcterms:created>
  <dcterms:modified xsi:type="dcterms:W3CDTF">2025-05-02T04:41:09Z</dcterms:modified>
</cp:coreProperties>
</file>