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5860" r:id="rId5"/>
    <p:sldId id="5881" r:id="rId6"/>
    <p:sldId id="5892" r:id="rId7"/>
    <p:sldId id="5898" r:id="rId8"/>
    <p:sldId id="5899" r:id="rId9"/>
    <p:sldId id="5889" r:id="rId10"/>
    <p:sldId id="5894" r:id="rId11"/>
    <p:sldId id="5895" r:id="rId12"/>
    <p:sldId id="5896" r:id="rId13"/>
    <p:sldId id="5897" r:id="rId14"/>
    <p:sldId id="5884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527"/>
    <a:srgbClr val="9E8CAA"/>
    <a:srgbClr val="01ADDD"/>
    <a:srgbClr val="FFFFFF"/>
    <a:srgbClr val="008000"/>
    <a:srgbClr val="7F7F7F"/>
    <a:srgbClr val="3333FF"/>
    <a:srgbClr val="FF40FF"/>
    <a:srgbClr val="FF7E79"/>
    <a:srgbClr val="009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604" y="1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8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4810760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Review Name from Agenda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Continuation of Review Name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16263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B726ECD-3BC1-23C9-2165-9B560F6BAE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" y="5496560"/>
            <a:ext cx="5867400" cy="347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799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5AE4BB5-A676-300E-41CC-3E0CD9CBB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3538728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56A53B1-283A-2BF9-DB8B-F08D9BE560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3538726"/>
            <a:ext cx="5632704" cy="263347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939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21621AE-10F1-CDF8-95BA-F8E47572C0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9764A17-0F34-2A3A-93E4-E1F4D33059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6AA10D3-AF77-7E4D-983A-344FF18E5A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52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23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7892FF4-91B9-0E02-9B31-F1D09B96C2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353872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B305AEF-B71B-7C75-3BDE-A39F06AE08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354241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EFCA8854-3AF7-882B-BD4F-CE5BCBC23A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353872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57BF677-8C36-4955-17BF-F78BF3D90C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52" y="354675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13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592324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4498848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73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2C8D278-8C8C-0901-E682-16964AE9B0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2592324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16DBA24A-0EAB-96A6-9A1E-BDE6454E4AC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2587752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F44BBC21-A596-4DDA-D790-503796FF96D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8" y="4498848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79728BB3-D547-08B9-F241-416827A2A3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27648" y="4492752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889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65B90D4-3D48-96EA-424E-9748BB066E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6" y="259128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9C70D91-BB35-FC4E-C53E-3DB91CABC3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259513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5F90A6C-FCDA-000B-BD92-A8B6F358E9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48" y="259513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E572C9F-2330-8480-0B67-198F9344B4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213A212-E9EF-B9FD-0535-116965F0CE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79974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67258FB1-18C4-9D3A-075B-99ABB8F88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02748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040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10F2C0B-3B3A-1948-CFD4-BE909F9340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2593967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D0D71EF-D2F9-A86D-EE24-3AA9EAEDD1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2587752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A70EADA-EFB4-B62D-E353-1E46E518A3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2587752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D368454-F1A4-F224-9037-64B4361E636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49" y="2593967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D6EB29B4-2BA9-E1B9-D309-D2B3A11662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449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8C7C33EB-CDAC-78D5-D2F5-4C4B7A5D32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77182" y="450001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BC8D965E-098F-DFD9-85D3-5BA5F50F00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97167" y="449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3C1B57CF-2BF5-1EC3-FC21-A535439001E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17149" y="4503821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911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116675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3547550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4978426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756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BBDCC6BF-3B0D-AD16-6D46-BEC510E588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2116702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E3010EEA-82D9-0803-B736-51FD108EBE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2115083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BE6B128E-358E-0CB0-28A2-FBFB30D838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3547604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4642B89-D9FF-387E-3534-EABE090E97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27648" y="3544366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28C853D9-2961-9266-7CFE-22BEDC3C96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198" y="4978507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BFF384A5-FBD4-BFF4-F11F-8035A1D722F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27648" y="4973649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50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65B90D4-3D48-96EA-424E-9748BB066E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6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9C70D91-BB35-FC4E-C53E-3DB91CABC3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5F90A6C-FCDA-000B-BD92-A8B6F358E9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48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E572C9F-2330-8480-0B67-198F9344B4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213A212-E9EF-B9FD-0535-116965F0CE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79974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67258FB1-18C4-9D3A-075B-99ABB8F88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02748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9CB9B26-5539-83B1-763B-42E9B93C2DD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57196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1548A393-6168-CFA8-66ED-3E525FB292D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79974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5F4635F7-56F0-2708-724E-DD5EF1C15BE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02748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84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3B6221-EB7C-4542-AA65-32033D2019DD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BCF4559-0899-0DD5-7D25-41B11381A3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2617DC3-5666-691F-6DC4-19384809B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61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10F2C0B-3B3A-1948-CFD4-BE909F9340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D0D71EF-D2F9-A86D-EE24-3AA9EAEDD1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A70EADA-EFB4-B62D-E353-1E46E518A3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D368454-F1A4-F224-9037-64B4361E636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49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D6EB29B4-2BA9-E1B9-D309-D2B3A11662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8C7C33EB-CDAC-78D5-D2F5-4C4B7A5D32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77182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BC8D965E-098F-DFD9-85D3-5BA5F50F00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97167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3C1B57CF-2BF5-1EC3-FC21-A535439001E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17149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1A6E1C39-C2AD-6F1B-9D78-5A4E4B53002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200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AC657FF6-13C0-A6A5-BD75-0758E142934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77182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75DC4060-61B5-5A69-91EB-7DE472D5B0A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97167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B3076772-C375-9A04-8AF7-AD27B1CC5B3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217152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960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6"/>
            <a:ext cx="5632704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1088134"/>
            <a:ext cx="5632704" cy="508406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39FFED-7960-3431-6324-297B46ACD9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76A15C-FF7F-AA08-8A15-9E82372096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7648" y="684829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2127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36576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1088136"/>
            <a:ext cx="36576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1085212"/>
            <a:ext cx="3657600" cy="508698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4731A5B-8EB6-C60B-6A57-B44FDAFC50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8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1634D1-9EB3-484D-158A-4B5444DD9A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79974" y="685800"/>
            <a:ext cx="3657600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08B1C63-706F-48F9-D492-D92538E12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2752" y="682877"/>
            <a:ext cx="3657600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22168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4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27432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1088136"/>
            <a:ext cx="2743200" cy="50840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1088136"/>
            <a:ext cx="27432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1088135"/>
            <a:ext cx="2743200" cy="507604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0AF28-EACD-FBD2-2740-15F0B143A7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999C3FF-9807-6E5F-4633-C67A5C707B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718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5A20781-486D-B815-2CD9-D260445FE1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716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26D130C-1B69-87A1-8BE7-0A441478D8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1715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65336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6"/>
            <a:ext cx="11503152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941064"/>
            <a:ext cx="11503152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388F57B-9544-515C-D92F-EEE517FFF0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CE1A8B5-F279-3593-1F2F-AA433B6DB8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538728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816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5"/>
            <a:ext cx="5632704" cy="223113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1088134"/>
            <a:ext cx="5632704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5AE4BB5-A676-300E-41CC-3E0CD9CBB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3941064"/>
            <a:ext cx="5632704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56A53B1-283A-2BF9-DB8B-F08D9BE560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3941064"/>
            <a:ext cx="5632704" cy="223113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8EA16B-2AF5-632B-B641-54CA21146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4F4BFC3-7877-07E0-DC6C-58E0FECC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764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3E5E91-0EA8-865E-6C8F-F506554236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198" y="3538728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694FD09-A435-02B5-30C1-F6EA230F5F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7648" y="3533746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40661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36576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1088134"/>
            <a:ext cx="36576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1088134"/>
            <a:ext cx="3657600" cy="223113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21621AE-10F1-CDF8-95BA-F8E47572C0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3941062"/>
            <a:ext cx="36576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9764A17-0F34-2A3A-93E4-E1F4D33059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3941062"/>
            <a:ext cx="3657600" cy="223113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6AA10D3-AF77-7E4D-983A-344FF18E5A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52" y="3940094"/>
            <a:ext cx="3657600" cy="223210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E8F3272-DC13-8D8E-4FE2-27100BB508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198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F5E81DE-9960-0928-30E0-C5A8E7DB69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9975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A4A9F8D-96B1-B0D0-B437-A8D7A1762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02753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D573480-3548-664F-008E-1CF1FD0180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8" y="3538728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C09143F-8B87-82D5-C5E6-91CB8F7D9A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9975" y="3542737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2F89448-86FC-D9A7-E72D-2801970439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2753" y="3537759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49361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27432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1088134"/>
            <a:ext cx="27432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1088136"/>
            <a:ext cx="27432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1088135"/>
            <a:ext cx="2743200" cy="222311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7892FF4-91B9-0E02-9B31-F1D09B96C2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3941062"/>
            <a:ext cx="27432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B305AEF-B71B-7C75-3BDE-A39F06AE08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3941062"/>
            <a:ext cx="2743200" cy="223482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EFCA8854-3AF7-882B-BD4F-CE5BCBC23A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3937370"/>
            <a:ext cx="2743200" cy="22348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57BF677-8C36-4955-17BF-F78BF3D90C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52" y="3941064"/>
            <a:ext cx="2743200" cy="223915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4962708-D314-9ACB-697C-454F10ABB8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CB31883-9799-AD5B-85D8-56F4AE3B69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7718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EDC0647-E3AB-0961-4862-1344B36017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16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FB59CC3-B432-6C4E-1042-0C6E550BF9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7153" y="685798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A3D57F7-61D0-3526-76BA-F41806DFE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197" y="3538728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A2C9C60C-F296-6D0E-F5DB-6F5D31DF9D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7183" y="3538726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C8E6CCE-AD65-9015-9CD7-30AA78CA66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97166" y="3535999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C2AC413-A233-723E-5DB5-C2205F7ED4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17153" y="3545781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3310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11503152" cy="127101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990088"/>
            <a:ext cx="11503152" cy="12755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4905194"/>
            <a:ext cx="11503152" cy="126700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542D5DE-53BE-D78D-9EF6-06C9A1F99F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8" y="685800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09FB5C-FF61-257D-CC02-1725ECE7E4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592324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74D028-DB3D-A343-21C1-5FCB6BC650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502859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8209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3B6221-EB7C-4542-AA65-32033D2019DD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BCF4559-0899-0DD5-7D25-41B11381A3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2617DC3-5666-691F-6DC4-19384809B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6C8B45-4C3D-2833-9484-A784B14819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09" y="2541014"/>
            <a:ext cx="11498388" cy="33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13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11499234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68C12-CC60-AD95-553A-7838EED9E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219A6-F145-E839-2AF2-350BDB684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685800"/>
            <a:ext cx="11503152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05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73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70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9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11503152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538728"/>
            <a:ext cx="11503152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68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1272" y="457200"/>
            <a:ext cx="11503152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>
            <a:cxnSpLocks/>
          </p:cNvCxnSpPr>
          <p:nvPr userDrawn="1"/>
        </p:nvCxnSpPr>
        <p:spPr>
          <a:xfrm>
            <a:off x="457200" y="6260638"/>
            <a:ext cx="11503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50315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11503152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4869C-FFD8-D561-7D0D-5F8DE33EC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18626"/>
            <a:ext cx="10588752" cy="261607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981620-EFB9-667D-D1A6-8FDEB1C1F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5952" y="6517654"/>
            <a:ext cx="91440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01" r:id="rId2"/>
    <p:sldLayoutId id="2147483714" r:id="rId3"/>
    <p:sldLayoutId id="2147483699" r:id="rId4"/>
    <p:sldLayoutId id="2147483689" r:id="rId5"/>
    <p:sldLayoutId id="2147483702" r:id="rId6"/>
    <p:sldLayoutId id="2147483703" r:id="rId7"/>
    <p:sldLayoutId id="2147483704" r:id="rId8"/>
    <p:sldLayoutId id="2147483708" r:id="rId9"/>
    <p:sldLayoutId id="2147483705" r:id="rId10"/>
    <p:sldLayoutId id="2147483706" r:id="rId11"/>
    <p:sldLayoutId id="2147483707" r:id="rId12"/>
    <p:sldLayoutId id="2147483709" r:id="rId13"/>
    <p:sldLayoutId id="2147483711" r:id="rId14"/>
    <p:sldLayoutId id="2147483712" r:id="rId15"/>
    <p:sldLayoutId id="2147483713" r:id="rId16"/>
    <p:sldLayoutId id="2147483710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87ED14-29C9-5F70-0124-4716BD2BF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Detector Cooling - Update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B4A88F-0A66-9764-D3FF-6629ECF78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016189-A442-D517-2B0E-2E115B76A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Girish Gowda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95FE53-5687-DFA7-0804-9C8F4EAF01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B1ACA4-F8E7-D07A-2937-1A288F7D46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256E14-5FEC-0DF0-E1B9-EF1C881256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A1AFD7-646D-0834-1443-1D7DDE1535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05/05/2025</a:t>
            </a:r>
          </a:p>
        </p:txBody>
      </p:sp>
    </p:spTree>
    <p:extLst>
      <p:ext uri="{BB962C8B-B14F-4D97-AF65-F5344CB8AC3E}">
        <p14:creationId xmlns:p14="http://schemas.microsoft.com/office/powerpoint/2010/main" val="26914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9B711-1305-4FE3-5CF8-1F7312863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30815-CB99-2C82-984F-E471F804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– CFD Simulation – Scenario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2D870-9C84-E3EC-75A6-C54B4338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D6271-A9F5-E259-785F-5AECB3C5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7922E-0283-8038-92AD-EA8BB22FCA99}"/>
              </a:ext>
            </a:extLst>
          </p:cNvPr>
          <p:cNvSpPr txBox="1"/>
          <p:nvPr/>
        </p:nvSpPr>
        <p:spPr>
          <a:xfrm>
            <a:off x="1202332" y="688445"/>
            <a:ext cx="278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Heat Transfer Coefficient :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4FF418-6B21-91CB-413D-604740EEE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480570"/>
              </p:ext>
            </p:extLst>
          </p:nvPr>
        </p:nvGraphicFramePr>
        <p:xfrm>
          <a:off x="905367" y="4632891"/>
          <a:ext cx="3834413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2114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809898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961223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931178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Ambient Temperature 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Flow velocity</a:t>
                      </a:r>
                    </a:p>
                    <a:p>
                      <a:pPr algn="ctr"/>
                      <a:r>
                        <a:rPr lang="en-US" sz="1200" dirty="0"/>
                        <a:t>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Half FEB Heat load </a:t>
                      </a:r>
                    </a:p>
                    <a:p>
                      <a:pPr algn="ctr"/>
                      <a:r>
                        <a:rPr lang="en-US" sz="12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Heat load </a:t>
                      </a:r>
                    </a:p>
                    <a:p>
                      <a:pPr algn="ctr"/>
                      <a:r>
                        <a:rPr lang="en-US" sz="1200" dirty="0"/>
                        <a:t>(W)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141021A-3161-C648-610C-2CE6C5372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20433"/>
              </p:ext>
            </p:extLst>
          </p:nvPr>
        </p:nvGraphicFramePr>
        <p:xfrm>
          <a:off x="5203023" y="4620835"/>
          <a:ext cx="4835438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0360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1237377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1204960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  <a:gridCol w="1182741">
                  <a:extLst>
                    <a:ext uri="{9D8B030D-6E8A-4147-A177-3AD203B41FA5}">
                      <a16:colId xmlns:a16="http://schemas.microsoft.com/office/drawing/2014/main" val="195246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Heat Transfer Coefficient (W/m^2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Water Inlet Temperature </a:t>
                      </a:r>
                    </a:p>
                    <a:p>
                      <a:pPr algn="ctr"/>
                      <a:r>
                        <a:rPr lang="en-US" sz="1200" dirty="0"/>
                        <a:t>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FEB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Temperature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229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4D8FAC-21CB-E4B1-4CAE-35DF8CAACA7B}"/>
              </a:ext>
            </a:extLst>
          </p:cNvPr>
          <p:cNvSpPr txBox="1"/>
          <p:nvPr/>
        </p:nvSpPr>
        <p:spPr>
          <a:xfrm>
            <a:off x="2076395" y="4274203"/>
            <a:ext cx="222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FEB Temperature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2D279-3915-E7C6-35FA-9A2A64B7B3E0}"/>
              </a:ext>
            </a:extLst>
          </p:cNvPr>
          <p:cNvSpPr txBox="1"/>
          <p:nvPr/>
        </p:nvSpPr>
        <p:spPr>
          <a:xfrm>
            <a:off x="8762086" y="4172273"/>
            <a:ext cx="210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SiPM</a:t>
            </a:r>
            <a:r>
              <a:rPr lang="en-US" sz="1600" b="1" dirty="0"/>
              <a:t> Temperature </a:t>
            </a:r>
          </a:p>
        </p:txBody>
      </p:sp>
      <p:pic>
        <p:nvPicPr>
          <p:cNvPr id="11" name="Picture 10" descr="Icon&#10;&#10;AI-generated content may be incorrect.">
            <a:extLst>
              <a:ext uri="{FF2B5EF4-FFF2-40B4-BE49-F238E27FC236}">
                <a16:creationId xmlns:a16="http://schemas.microsoft.com/office/drawing/2014/main" id="{0F963B66-3389-50FB-EC22-C00B2A8704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1" t="4713" r="21501" b="3704"/>
          <a:stretch/>
        </p:blipFill>
        <p:spPr>
          <a:xfrm>
            <a:off x="688953" y="1149135"/>
            <a:ext cx="4190575" cy="3082807"/>
          </a:xfrm>
          <a:prstGeom prst="rect">
            <a:avLst/>
          </a:prstGeom>
        </p:spPr>
      </p:pic>
      <p:pic>
        <p:nvPicPr>
          <p:cNvPr id="13" name="Picture 12" descr="A picture containing icon&#10;&#10;AI-generated content may be incorrect.">
            <a:extLst>
              <a:ext uri="{FF2B5EF4-FFF2-40B4-BE49-F238E27FC236}">
                <a16:creationId xmlns:a16="http://schemas.microsoft.com/office/drawing/2014/main" id="{C93B98B9-8F84-9D74-D586-60391867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2" t="6449" r="22870" b="7262"/>
          <a:stretch/>
        </p:blipFill>
        <p:spPr>
          <a:xfrm>
            <a:off x="7251763" y="1149135"/>
            <a:ext cx="4128271" cy="290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3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EE157-AC79-1D86-E49B-C59696B82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9614-B305-EF22-A125-9D75896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43BFE-A23B-2D6D-BEDC-7718AAD2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85DF3-E7C7-4FF4-6091-0CCE9D4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CC66A-0F25-91AD-83FC-25C2AB042035}"/>
              </a:ext>
            </a:extLst>
          </p:cNvPr>
          <p:cNvSpPr txBox="1"/>
          <p:nvPr/>
        </p:nvSpPr>
        <p:spPr>
          <a:xfrm>
            <a:off x="598564" y="620402"/>
            <a:ext cx="307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Observations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6CBA7-FB88-54F3-F025-4F195E1C4912}"/>
              </a:ext>
            </a:extLst>
          </p:cNvPr>
          <p:cNvSpPr txBox="1"/>
          <p:nvPr/>
        </p:nvSpPr>
        <p:spPr>
          <a:xfrm>
            <a:off x="766916" y="1170039"/>
            <a:ext cx="10585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Modifying geometry without consideration of copper tubes, heat sink &amp; thermal pad drastically increases temperature in FEB deprived of forced convection cooling as shown in slide 7.</a:t>
            </a:r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/>
              <a:t>Temperatures of FEB are further aggravated with natural convection cooling deprived due to lower heat transfer coefficient in addition to forced convection cooling as shown in slide 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18FDC-604D-C0D6-01EB-92002CBB9031}"/>
              </a:ext>
            </a:extLst>
          </p:cNvPr>
          <p:cNvSpPr txBox="1"/>
          <p:nvPr/>
        </p:nvSpPr>
        <p:spPr>
          <a:xfrm>
            <a:off x="803185" y="4210633"/>
            <a:ext cx="10585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Modifying geometry from straight tube to serpentine tube will enhance heat transfer and reduce FEB temperature further.</a:t>
            </a:r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/>
              <a:t>Adding fins or turbulators in heat sink will enhance heat transfer and aid in cooling of FEB.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DBD39-E9A1-43BF-EAA0-745FDC2B05FE}"/>
              </a:ext>
            </a:extLst>
          </p:cNvPr>
          <p:cNvSpPr txBox="1"/>
          <p:nvPr/>
        </p:nvSpPr>
        <p:spPr>
          <a:xfrm>
            <a:off x="766916" y="3659207"/>
            <a:ext cx="307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Suggestions :</a:t>
            </a:r>
          </a:p>
        </p:txBody>
      </p:sp>
    </p:spTree>
    <p:extLst>
      <p:ext uri="{BB962C8B-B14F-4D97-AF65-F5344CB8AC3E}">
        <p14:creationId xmlns:p14="http://schemas.microsoft.com/office/powerpoint/2010/main" val="246827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9F42444-6318-0E29-F6FF-460A887BE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157" y="740464"/>
            <a:ext cx="3891029" cy="4971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2FE7BB-DA59-5D5D-2FBA-0CBA8AE47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51" y="622638"/>
            <a:ext cx="3067541" cy="56127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7C02A4-1163-F1F2-9017-AA47102B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B56CB-F506-B54F-9B2A-14074706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Incremental Design Review of the ME Design of </a:t>
            </a:r>
            <a:r>
              <a:rPr lang="en-US" dirty="0" err="1"/>
              <a:t>ePIC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5EF04-1CB5-EAC4-3C28-5615EF6E1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0BCE9-7C65-9E87-8FD4-8B1351BD5AAD}"/>
              </a:ext>
            </a:extLst>
          </p:cNvPr>
          <p:cNvSpPr txBox="1"/>
          <p:nvPr/>
        </p:nvSpPr>
        <p:spPr>
          <a:xfrm>
            <a:off x="3596157" y="5742738"/>
            <a:ext cx="3076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Sectional View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BE6D4-8A98-A10A-419A-66AF866DD46C}"/>
              </a:ext>
            </a:extLst>
          </p:cNvPr>
          <p:cNvSpPr txBox="1"/>
          <p:nvPr/>
        </p:nvSpPr>
        <p:spPr>
          <a:xfrm>
            <a:off x="7740407" y="2216581"/>
            <a:ext cx="421994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algn="l" rtl="0" eaLnBrk="1" fontAlgn="b" latinLnBrk="0" hangingPunct="1">
              <a:buNone/>
            </a:pPr>
            <a:r>
              <a:rPr lang="en-US" sz="1800" b="1" i="0" u="none" strike="noStrike" kern="1200" dirty="0">
                <a:solidFill>
                  <a:srgbClr val="000000"/>
                </a:solidFill>
                <a:effectLst/>
              </a:rPr>
              <a:t>Temperature Requirements</a:t>
            </a:r>
            <a:endParaRPr lang="en-US" sz="1800" b="0" i="0" u="none" strike="noStrike" dirty="0">
              <a:effectLst/>
            </a:endParaRPr>
          </a:p>
          <a:p>
            <a:pPr marL="0" algn="l" rtl="0" eaLnBrk="1" fontAlgn="b" latinLnBrk="0" hangingPunct="1">
              <a:buNone/>
            </a:pPr>
            <a:r>
              <a:rPr lang="en-US" dirty="0">
                <a:solidFill>
                  <a:srgbClr val="000000"/>
                </a:solidFill>
              </a:rPr>
              <a:t>Forced Convection 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Cooling for FEB’s with and without comparison</a:t>
            </a:r>
          </a:p>
          <a:p>
            <a:pPr marL="0" algn="l" rtl="0" eaLnBrk="1" fontAlgn="b" latinLnBrk="0" hangingPunct="1">
              <a:buNone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Cooling the </a:t>
            </a:r>
            <a:r>
              <a:rPr lang="en-US" sz="1800" b="0" i="0" u="none" strike="noStrike" kern="1200" dirty="0" err="1">
                <a:solidFill>
                  <a:srgbClr val="000000"/>
                </a:solidFill>
                <a:effectLst/>
              </a:rPr>
              <a:t>SiPMs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 to be determined</a:t>
            </a:r>
            <a:endParaRPr lang="en-US" sz="180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292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1E515-FACF-CC92-3D76-0C57FD67C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AI-generated content may be incorrect.">
            <a:extLst>
              <a:ext uri="{FF2B5EF4-FFF2-40B4-BE49-F238E27FC236}">
                <a16:creationId xmlns:a16="http://schemas.microsoft.com/office/drawing/2014/main" id="{70EFC274-619B-4071-6C9D-440B40CD63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269" r="10427" b="-1"/>
          <a:stretch/>
        </p:blipFill>
        <p:spPr>
          <a:xfrm>
            <a:off x="6179991" y="594851"/>
            <a:ext cx="5242225" cy="39605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380D70-B41B-5391-A890-702BD314D5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325" r="41824" b="1"/>
          <a:stretch/>
        </p:blipFill>
        <p:spPr>
          <a:xfrm>
            <a:off x="2053216" y="849910"/>
            <a:ext cx="3064363" cy="2972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C3B5CD-836A-09A9-AF26-1D600D93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- Scenario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5C394-45E9-7547-EDEE-D3D761BB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Incremental Design Review of the ME Design of </a:t>
            </a:r>
            <a:r>
              <a:rPr lang="en-US" dirty="0" err="1"/>
              <a:t>ePIC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CF153-D6D0-34F5-33FF-3F274FDA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67EB0-1936-445D-23CD-0DD56E7D2305}"/>
              </a:ext>
            </a:extLst>
          </p:cNvPr>
          <p:cNvSpPr txBox="1"/>
          <p:nvPr/>
        </p:nvSpPr>
        <p:spPr>
          <a:xfrm>
            <a:off x="8801104" y="5432568"/>
            <a:ext cx="2363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Sector Geometry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814BC-2A8F-78D5-63A5-6C849B4F83D4}"/>
              </a:ext>
            </a:extLst>
          </p:cNvPr>
          <p:cNvSpPr txBox="1"/>
          <p:nvPr/>
        </p:nvSpPr>
        <p:spPr>
          <a:xfrm>
            <a:off x="4662220" y="4948129"/>
            <a:ext cx="217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Exploded View </a:t>
            </a:r>
          </a:p>
        </p:txBody>
      </p:sp>
      <p:pic>
        <p:nvPicPr>
          <p:cNvPr id="22" name="Picture 21" descr="A picture containing text&#10;&#10;AI-generated content may be incorrect.">
            <a:extLst>
              <a:ext uri="{FF2B5EF4-FFF2-40B4-BE49-F238E27FC236}">
                <a16:creationId xmlns:a16="http://schemas.microsoft.com/office/drawing/2014/main" id="{89A4F68A-A0B9-9803-FBCB-635B0547DE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920" t="672" r="34320" b="-1"/>
          <a:stretch/>
        </p:blipFill>
        <p:spPr>
          <a:xfrm>
            <a:off x="943355" y="3772737"/>
            <a:ext cx="1745266" cy="24525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59D1056-D43E-EA23-3699-E867264027B2}"/>
              </a:ext>
            </a:extLst>
          </p:cNvPr>
          <p:cNvSpPr txBox="1"/>
          <p:nvPr/>
        </p:nvSpPr>
        <p:spPr>
          <a:xfrm>
            <a:off x="11164355" y="4422375"/>
            <a:ext cx="6741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FEB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DBC8DF-7706-55AF-271A-F06721993B5A}"/>
              </a:ext>
            </a:extLst>
          </p:cNvPr>
          <p:cNvSpPr txBox="1"/>
          <p:nvPr/>
        </p:nvSpPr>
        <p:spPr>
          <a:xfrm>
            <a:off x="829179" y="1597615"/>
            <a:ext cx="8714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SiPM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0C9B44-0DE5-5417-0A34-34351437B2C4}"/>
              </a:ext>
            </a:extLst>
          </p:cNvPr>
          <p:cNvSpPr txBox="1"/>
          <p:nvPr/>
        </p:nvSpPr>
        <p:spPr>
          <a:xfrm>
            <a:off x="2878345" y="5567841"/>
            <a:ext cx="12992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Acrylic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38DB01-5301-B76C-D20E-316BDA8D3AEC}"/>
              </a:ext>
            </a:extLst>
          </p:cNvPr>
          <p:cNvSpPr txBox="1"/>
          <p:nvPr/>
        </p:nvSpPr>
        <p:spPr>
          <a:xfrm>
            <a:off x="860375" y="3323239"/>
            <a:ext cx="8714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Epoxy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EE2239-ACAF-8E45-D04C-83391CAAA5A5}"/>
              </a:ext>
            </a:extLst>
          </p:cNvPr>
          <p:cNvSpPr txBox="1"/>
          <p:nvPr/>
        </p:nvSpPr>
        <p:spPr>
          <a:xfrm>
            <a:off x="7746645" y="4587316"/>
            <a:ext cx="17452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Tungsten </a:t>
            </a:r>
            <a:r>
              <a:rPr lang="en-US" dirty="0" err="1"/>
              <a:t>Scifi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604426-73A7-9660-2DB1-89313F7744E1}"/>
              </a:ext>
            </a:extLst>
          </p:cNvPr>
          <p:cNvSpPr txBox="1"/>
          <p:nvPr/>
        </p:nvSpPr>
        <p:spPr>
          <a:xfrm>
            <a:off x="3260636" y="4180641"/>
            <a:ext cx="157396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SiPM</a:t>
            </a:r>
            <a:r>
              <a:rPr lang="en-US" dirty="0"/>
              <a:t> Board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E0DFBD2-1C38-D4EE-1CC4-53EBE1E437D5}"/>
              </a:ext>
            </a:extLst>
          </p:cNvPr>
          <p:cNvCxnSpPr>
            <a:cxnSpLocks/>
          </p:cNvCxnSpPr>
          <p:nvPr/>
        </p:nvCxnSpPr>
        <p:spPr>
          <a:xfrm flipH="1" flipV="1">
            <a:off x="10628811" y="3907275"/>
            <a:ext cx="619834" cy="494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1751F9B-A6AD-2FA5-CBEC-4466BD728A5E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2310581" y="5679137"/>
            <a:ext cx="567764" cy="73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F714AF6-958B-4730-FA41-237F6A6351A5}"/>
              </a:ext>
            </a:extLst>
          </p:cNvPr>
          <p:cNvCxnSpPr>
            <a:cxnSpLocks/>
          </p:cNvCxnSpPr>
          <p:nvPr/>
        </p:nvCxnSpPr>
        <p:spPr>
          <a:xfrm flipV="1">
            <a:off x="8289761" y="3907275"/>
            <a:ext cx="370958" cy="671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D34213D-E864-EE33-A6A0-1810262345BC}"/>
              </a:ext>
            </a:extLst>
          </p:cNvPr>
          <p:cNvCxnSpPr>
            <a:cxnSpLocks/>
          </p:cNvCxnSpPr>
          <p:nvPr/>
        </p:nvCxnSpPr>
        <p:spPr>
          <a:xfrm>
            <a:off x="1589629" y="3721357"/>
            <a:ext cx="284341" cy="2261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177AFBB-B4C2-0EE3-8D7A-DA0C55EE4ED1}"/>
              </a:ext>
            </a:extLst>
          </p:cNvPr>
          <p:cNvCxnSpPr>
            <a:cxnSpLocks/>
          </p:cNvCxnSpPr>
          <p:nvPr/>
        </p:nvCxnSpPr>
        <p:spPr>
          <a:xfrm>
            <a:off x="1772811" y="1782281"/>
            <a:ext cx="367685" cy="2881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8050EE3-B4E2-F2A2-5CCD-C448CAAED378}"/>
              </a:ext>
            </a:extLst>
          </p:cNvPr>
          <p:cNvCxnSpPr>
            <a:cxnSpLocks/>
          </p:cNvCxnSpPr>
          <p:nvPr/>
        </p:nvCxnSpPr>
        <p:spPr>
          <a:xfrm flipV="1">
            <a:off x="1759999" y="1357935"/>
            <a:ext cx="350269" cy="4243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837059C-4C27-E20B-EB11-F2A73EC6C6F5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3487473" y="3607342"/>
            <a:ext cx="560144" cy="5732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5646DF2-B6BF-7797-3905-F1A9A70FD10F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4047617" y="3675427"/>
            <a:ext cx="606722" cy="505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68E95-41FB-93FB-C832-13BBA798B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6976-C081-D1AF-5083-E89C5591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– CFD Simulation - Scenario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714FDD-5357-7B79-CA22-E1C3A879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89269-0669-ADB0-64A5-C87205B2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D1BE172-D093-B345-343A-BB605939CBE7}"/>
              </a:ext>
            </a:extLst>
          </p:cNvPr>
          <p:cNvGraphicFramePr>
            <a:graphicFrameLocks noGrp="1"/>
          </p:cNvGraphicFramePr>
          <p:nvPr/>
        </p:nvGraphicFramePr>
        <p:xfrm>
          <a:off x="598564" y="1105921"/>
          <a:ext cx="3264309" cy="1102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2993">
                  <a:extLst>
                    <a:ext uri="{9D8B030D-6E8A-4147-A177-3AD203B41FA5}">
                      <a16:colId xmlns:a16="http://schemas.microsoft.com/office/drawing/2014/main" val="3397056587"/>
                    </a:ext>
                  </a:extLst>
                </a:gridCol>
                <a:gridCol w="1681316">
                  <a:extLst>
                    <a:ext uri="{9D8B030D-6E8A-4147-A177-3AD203B41FA5}">
                      <a16:colId xmlns:a16="http://schemas.microsoft.com/office/drawing/2014/main" val="2177240809"/>
                    </a:ext>
                  </a:extLst>
                </a:gridCol>
              </a:tblGrid>
              <a:tr h="3494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FEB Heat load </a:t>
                      </a:r>
                    </a:p>
                    <a:p>
                      <a:pPr algn="ctr"/>
                      <a:r>
                        <a:rPr lang="en-US" sz="14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SiPM</a:t>
                      </a:r>
                      <a:r>
                        <a:rPr lang="en-US" sz="1400" dirty="0"/>
                        <a:t> Heat load </a:t>
                      </a:r>
                    </a:p>
                    <a:p>
                      <a:pPr algn="ctr"/>
                      <a:r>
                        <a:rPr lang="en-US" sz="1400" dirty="0"/>
                        <a:t> (W)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B821B4B-119D-987B-53CB-60AF587C8077}"/>
              </a:ext>
            </a:extLst>
          </p:cNvPr>
          <p:cNvSpPr txBox="1"/>
          <p:nvPr/>
        </p:nvSpPr>
        <p:spPr>
          <a:xfrm>
            <a:off x="669631" y="2765562"/>
            <a:ext cx="3076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CFD Data 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7BCCBB-DAEC-99D7-665C-F956C4259534}"/>
              </a:ext>
            </a:extLst>
          </p:cNvPr>
          <p:cNvSpPr txBox="1"/>
          <p:nvPr/>
        </p:nvSpPr>
        <p:spPr>
          <a:xfrm>
            <a:off x="598564" y="620402"/>
            <a:ext cx="3076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Technical Data 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FFDEE54-116A-0B71-4879-A2E4D59C0107}"/>
              </a:ext>
            </a:extLst>
          </p:cNvPr>
          <p:cNvGraphicFramePr>
            <a:graphicFrameLocks noGrp="1"/>
          </p:cNvGraphicFramePr>
          <p:nvPr/>
        </p:nvGraphicFramePr>
        <p:xfrm>
          <a:off x="598563" y="3389365"/>
          <a:ext cx="3264309" cy="1102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2993">
                  <a:extLst>
                    <a:ext uri="{9D8B030D-6E8A-4147-A177-3AD203B41FA5}">
                      <a16:colId xmlns:a16="http://schemas.microsoft.com/office/drawing/2014/main" val="3397056587"/>
                    </a:ext>
                  </a:extLst>
                </a:gridCol>
                <a:gridCol w="1681316">
                  <a:extLst>
                    <a:ext uri="{9D8B030D-6E8A-4147-A177-3AD203B41FA5}">
                      <a16:colId xmlns:a16="http://schemas.microsoft.com/office/drawing/2014/main" val="2177240809"/>
                    </a:ext>
                  </a:extLst>
                </a:gridCol>
              </a:tblGrid>
              <a:tr h="3494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Half FEB Heat load </a:t>
                      </a:r>
                    </a:p>
                    <a:p>
                      <a:pPr algn="ctr"/>
                      <a:r>
                        <a:rPr lang="en-US" sz="14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SiPM</a:t>
                      </a:r>
                      <a:r>
                        <a:rPr lang="en-US" sz="1400" dirty="0"/>
                        <a:t> Heat load </a:t>
                      </a:r>
                    </a:p>
                    <a:p>
                      <a:pPr algn="ctr"/>
                      <a:r>
                        <a:rPr lang="en-US" sz="1400" dirty="0"/>
                        <a:t> (W)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C4E82B9-F663-4A2C-4527-526C91F61310}"/>
              </a:ext>
            </a:extLst>
          </p:cNvPr>
          <p:cNvSpPr txBox="1"/>
          <p:nvPr/>
        </p:nvSpPr>
        <p:spPr>
          <a:xfrm>
            <a:off x="924352" y="4730692"/>
            <a:ext cx="421994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algn="l" rtl="0" eaLnBrk="1" fontAlgn="b" latinLnBrk="0" hangingPunct="1">
              <a:buNone/>
            </a:pPr>
            <a:r>
              <a:rPr lang="en-US" b="1" dirty="0">
                <a:solidFill>
                  <a:srgbClr val="000000"/>
                </a:solidFill>
              </a:rPr>
              <a:t>Material</a:t>
            </a:r>
            <a:r>
              <a:rPr lang="en-US" sz="1800" b="1" i="0" u="none" strike="noStrike" kern="1200" dirty="0">
                <a:solidFill>
                  <a:srgbClr val="000000"/>
                </a:solidFill>
                <a:effectLst/>
              </a:rPr>
              <a:t>s</a:t>
            </a:r>
            <a:endParaRPr lang="en-US" sz="1800" b="0" i="0" u="none" strike="noStrike" dirty="0">
              <a:effectLst/>
            </a:endParaRPr>
          </a:p>
          <a:p>
            <a:pPr marL="0" algn="l" rtl="0" eaLnBrk="1" fontAlgn="b" latinLnBrk="0" hangingPunct="1">
              <a:buNone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Copper thickness (10 %) in FEB</a:t>
            </a:r>
          </a:p>
          <a:p>
            <a:pPr marL="0" algn="l" rtl="0" eaLnBrk="1" fontAlgn="b" latinLnBrk="0" hangingPunct="1">
              <a:buNone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Copper thickness (5%) in </a:t>
            </a:r>
            <a:r>
              <a:rPr lang="en-US" sz="1800" b="0" i="0" u="none" strike="noStrike" kern="1200" dirty="0" err="1">
                <a:solidFill>
                  <a:srgbClr val="000000"/>
                </a:solidFill>
                <a:effectLst/>
              </a:rPr>
              <a:t>SiPM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 Board</a:t>
            </a:r>
          </a:p>
          <a:p>
            <a:pPr marL="0" algn="l" rtl="0" eaLnBrk="1" fontAlgn="b" latinLnBrk="0" hangingPunct="1">
              <a:buNone/>
            </a:pPr>
            <a:r>
              <a:rPr lang="en-US" dirty="0">
                <a:solidFill>
                  <a:srgbClr val="000000"/>
                </a:solidFill>
              </a:rPr>
              <a:t>FEB and </a:t>
            </a:r>
            <a:r>
              <a:rPr lang="en-US" dirty="0" err="1">
                <a:solidFill>
                  <a:srgbClr val="000000"/>
                </a:solidFill>
              </a:rPr>
              <a:t>SiPM</a:t>
            </a:r>
            <a:r>
              <a:rPr lang="en-US" dirty="0">
                <a:solidFill>
                  <a:srgbClr val="000000"/>
                </a:solidFill>
              </a:rPr>
              <a:t> Board thickness : 2 mm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 </a:t>
            </a:r>
            <a:endParaRPr lang="en-US" sz="1800" b="0" i="0" u="none" strike="noStrike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24ECB-6B38-9F43-4441-72A3B4043EF9}"/>
              </a:ext>
            </a:extLst>
          </p:cNvPr>
          <p:cNvSpPr txBox="1"/>
          <p:nvPr/>
        </p:nvSpPr>
        <p:spPr>
          <a:xfrm>
            <a:off x="5679112" y="4730692"/>
            <a:ext cx="433562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algn="l" rtl="0" eaLnBrk="1" fontAlgn="b" latinLnBrk="0" hangingPunct="1">
              <a:buNone/>
            </a:pPr>
            <a:r>
              <a:rPr lang="en-US" b="1" dirty="0">
                <a:solidFill>
                  <a:srgbClr val="000000"/>
                </a:solidFill>
              </a:rPr>
              <a:t>Simulation</a:t>
            </a:r>
            <a:endParaRPr lang="en-US" sz="1800" b="0" i="0" u="none" strike="noStrike" dirty="0">
              <a:effectLst/>
            </a:endParaRPr>
          </a:p>
          <a:p>
            <a:pPr marL="0" algn="l" rtl="0" eaLnBrk="1" fontAlgn="b" latinLnBrk="0" hangingPunct="1">
              <a:buNone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opper tubes, heat sink &amp; thermal pad geometry not considered</a:t>
            </a:r>
            <a:endParaRPr lang="en-US" sz="1800" b="0" i="0" u="none" strike="noStrike" kern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333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B3F18-EEC8-9CF8-187A-172EEA942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2A9B1-078E-8B60-6888-EBBEB0B8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– CFD Simulation - Scenario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D85A96-222D-CA59-FAEE-DEE19507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DF13E-74B7-05DF-71D9-268892809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74E5AB-F493-FFD9-9512-FB59FC24288B}"/>
              </a:ext>
            </a:extLst>
          </p:cNvPr>
          <p:cNvSpPr txBox="1"/>
          <p:nvPr/>
        </p:nvSpPr>
        <p:spPr>
          <a:xfrm>
            <a:off x="9596838" y="4242783"/>
            <a:ext cx="210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SiPM</a:t>
            </a:r>
            <a:r>
              <a:rPr lang="en-US" sz="1600" b="1" dirty="0"/>
              <a:t> Temperature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861951-FD91-BAE5-1149-F10085F213F5}"/>
              </a:ext>
            </a:extLst>
          </p:cNvPr>
          <p:cNvSpPr txBox="1"/>
          <p:nvPr/>
        </p:nvSpPr>
        <p:spPr>
          <a:xfrm>
            <a:off x="1879750" y="4245758"/>
            <a:ext cx="222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FEB Temperature 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B8BD8AA-DBE2-6A0C-DE7A-9E3A83EAD72F}"/>
              </a:ext>
            </a:extLst>
          </p:cNvPr>
          <p:cNvGraphicFramePr>
            <a:graphicFrameLocks noGrp="1"/>
          </p:cNvGraphicFramePr>
          <p:nvPr/>
        </p:nvGraphicFramePr>
        <p:xfrm>
          <a:off x="708884" y="4782160"/>
          <a:ext cx="3253517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9504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951545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1052468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Ambient Temperature 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Half FEB Heat load </a:t>
                      </a:r>
                    </a:p>
                    <a:p>
                      <a:pPr algn="ctr"/>
                      <a:r>
                        <a:rPr lang="en-US" sz="12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Heat load </a:t>
                      </a:r>
                    </a:p>
                    <a:p>
                      <a:pPr algn="ctr"/>
                      <a:r>
                        <a:rPr lang="en-US" sz="1200" dirty="0"/>
                        <a:t>(W)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AB0E88C-6C5E-AA01-D04C-B2D3E8EFDF58}"/>
              </a:ext>
            </a:extLst>
          </p:cNvPr>
          <p:cNvGraphicFramePr>
            <a:graphicFrameLocks noGrp="1"/>
          </p:cNvGraphicFramePr>
          <p:nvPr/>
        </p:nvGraphicFramePr>
        <p:xfrm>
          <a:off x="4780236" y="4782160"/>
          <a:ext cx="3751506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8172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1320593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  <a:gridCol w="1182741">
                  <a:extLst>
                    <a:ext uri="{9D8B030D-6E8A-4147-A177-3AD203B41FA5}">
                      <a16:colId xmlns:a16="http://schemas.microsoft.com/office/drawing/2014/main" val="195246611"/>
                    </a:ext>
                  </a:extLst>
                </a:gridCol>
              </a:tblGrid>
              <a:tr h="1582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Heat Transfer Coefficient (W/m^2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FEB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Temperature 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pic>
        <p:nvPicPr>
          <p:cNvPr id="6" name="Picture 5" descr="A picture containing icon&#10;&#10;AI-generated content may be incorrect.">
            <a:extLst>
              <a:ext uri="{FF2B5EF4-FFF2-40B4-BE49-F238E27FC236}">
                <a16:creationId xmlns:a16="http://schemas.microsoft.com/office/drawing/2014/main" id="{095A1B23-6A4F-1234-0542-364BABD523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0" t="23720" r="35894" b="714"/>
          <a:stretch/>
        </p:blipFill>
        <p:spPr>
          <a:xfrm>
            <a:off x="647924" y="808277"/>
            <a:ext cx="4553570" cy="3391538"/>
          </a:xfrm>
          <a:prstGeom prst="rect">
            <a:avLst/>
          </a:prstGeom>
        </p:spPr>
      </p:pic>
      <p:pic>
        <p:nvPicPr>
          <p:cNvPr id="10" name="Picture 9" descr="A picture containing background pattern&#10;&#10;AI-generated content may be incorrect.">
            <a:extLst>
              <a:ext uri="{FF2B5EF4-FFF2-40B4-BE49-F238E27FC236}">
                <a16:creationId xmlns:a16="http://schemas.microsoft.com/office/drawing/2014/main" id="{FB037690-BF7F-A2FC-9FCD-DD6236EC9C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013" r="36401" b="3287"/>
          <a:stretch/>
        </p:blipFill>
        <p:spPr>
          <a:xfrm>
            <a:off x="7038693" y="680475"/>
            <a:ext cx="4594239" cy="33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4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9B711-1305-4FE3-5CF8-1F7312863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30815-CB99-2C82-984F-E471F804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– CFD Simulation – Scenario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2D870-9C84-E3EC-75A6-C54B4338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D6271-A9F5-E259-785F-5AECB3C5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7922E-0283-8038-92AD-EA8BB22FCA99}"/>
              </a:ext>
            </a:extLst>
          </p:cNvPr>
          <p:cNvSpPr txBox="1"/>
          <p:nvPr/>
        </p:nvSpPr>
        <p:spPr>
          <a:xfrm>
            <a:off x="1202332" y="688445"/>
            <a:ext cx="278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Heat Transfer Coefficient :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4FF418-6B21-91CB-413D-604740EEE244}"/>
              </a:ext>
            </a:extLst>
          </p:cNvPr>
          <p:cNvGraphicFramePr>
            <a:graphicFrameLocks noGrp="1"/>
          </p:cNvGraphicFramePr>
          <p:nvPr/>
        </p:nvGraphicFramePr>
        <p:xfrm>
          <a:off x="905368" y="4632891"/>
          <a:ext cx="3226850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5981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988422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1062447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Ambient Temperature 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Half FEB Heat load </a:t>
                      </a:r>
                    </a:p>
                    <a:p>
                      <a:pPr algn="ctr"/>
                      <a:r>
                        <a:rPr lang="en-US" sz="12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Heat load </a:t>
                      </a:r>
                    </a:p>
                    <a:p>
                      <a:pPr algn="ctr"/>
                      <a:r>
                        <a:rPr lang="en-US" sz="1200" dirty="0"/>
                        <a:t>(W)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141021A-3161-C648-610C-2CE6C5372E74}"/>
              </a:ext>
            </a:extLst>
          </p:cNvPr>
          <p:cNvGraphicFramePr>
            <a:graphicFrameLocks noGrp="1"/>
          </p:cNvGraphicFramePr>
          <p:nvPr/>
        </p:nvGraphicFramePr>
        <p:xfrm>
          <a:off x="5203023" y="4620835"/>
          <a:ext cx="3697137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6368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1322146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  <a:gridCol w="1178623">
                  <a:extLst>
                    <a:ext uri="{9D8B030D-6E8A-4147-A177-3AD203B41FA5}">
                      <a16:colId xmlns:a16="http://schemas.microsoft.com/office/drawing/2014/main" val="195246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Heat Transfer Coefficient (W/m^2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FEB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Temperature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229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4D8FAC-21CB-E4B1-4CAE-35DF8CAACA7B}"/>
              </a:ext>
            </a:extLst>
          </p:cNvPr>
          <p:cNvSpPr txBox="1"/>
          <p:nvPr/>
        </p:nvSpPr>
        <p:spPr>
          <a:xfrm>
            <a:off x="2076395" y="4274203"/>
            <a:ext cx="222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FEB Temperature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2D279-3915-E7C6-35FA-9A2A64B7B3E0}"/>
              </a:ext>
            </a:extLst>
          </p:cNvPr>
          <p:cNvSpPr txBox="1"/>
          <p:nvPr/>
        </p:nvSpPr>
        <p:spPr>
          <a:xfrm>
            <a:off x="8762086" y="4172273"/>
            <a:ext cx="210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SiPM</a:t>
            </a:r>
            <a:r>
              <a:rPr lang="en-US" sz="1600" b="1" dirty="0"/>
              <a:t> Temperature </a:t>
            </a:r>
          </a:p>
        </p:txBody>
      </p:sp>
      <p:pic>
        <p:nvPicPr>
          <p:cNvPr id="9" name="Picture 8" descr="A picture containing icon&#10;&#10;AI-generated content may be incorrect.">
            <a:extLst>
              <a:ext uri="{FF2B5EF4-FFF2-40B4-BE49-F238E27FC236}">
                <a16:creationId xmlns:a16="http://schemas.microsoft.com/office/drawing/2014/main" id="{9D07984C-4953-F49E-07BE-15114AB173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1" t="16841" r="35197" b="1"/>
          <a:stretch/>
        </p:blipFill>
        <p:spPr>
          <a:xfrm>
            <a:off x="811966" y="1075804"/>
            <a:ext cx="4037215" cy="3265746"/>
          </a:xfrm>
          <a:prstGeom prst="rect">
            <a:avLst/>
          </a:prstGeom>
        </p:spPr>
      </p:pic>
      <p:pic>
        <p:nvPicPr>
          <p:cNvPr id="12" name="Picture 11" descr="Background pattern&#10;&#10;AI-generated content may be incorrect.">
            <a:extLst>
              <a:ext uri="{FF2B5EF4-FFF2-40B4-BE49-F238E27FC236}">
                <a16:creationId xmlns:a16="http://schemas.microsoft.com/office/drawing/2014/main" id="{91C0AE7B-B9F8-9708-F9DE-1BF6A818BE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2" t="18212" r="36191"/>
          <a:stretch/>
        </p:blipFill>
        <p:spPr>
          <a:xfrm>
            <a:off x="7342821" y="933045"/>
            <a:ext cx="3983172" cy="32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2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1E515-FACF-CC92-3D76-0C57FD67C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0380D70-B41B-5391-A890-702BD314D5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325" r="41824" b="1"/>
          <a:stretch/>
        </p:blipFill>
        <p:spPr>
          <a:xfrm>
            <a:off x="4462299" y="756877"/>
            <a:ext cx="3064363" cy="2972513"/>
          </a:xfrm>
          <a:prstGeom prst="rect">
            <a:avLst/>
          </a:prstGeom>
        </p:spPr>
      </p:pic>
      <p:pic>
        <p:nvPicPr>
          <p:cNvPr id="13" name="Picture 12" descr="A picture containing text&#10;&#10;AI-generated content may be incorrect.">
            <a:extLst>
              <a:ext uri="{FF2B5EF4-FFF2-40B4-BE49-F238E27FC236}">
                <a16:creationId xmlns:a16="http://schemas.microsoft.com/office/drawing/2014/main" id="{ADE96E88-9DD7-93C3-3CD6-5C84C1DC1F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640" t="1015" r="33312"/>
          <a:stretch/>
        </p:blipFill>
        <p:spPr>
          <a:xfrm>
            <a:off x="608530" y="524084"/>
            <a:ext cx="2530880" cy="3181768"/>
          </a:xfrm>
          <a:prstGeom prst="rect">
            <a:avLst/>
          </a:prstGeom>
        </p:spPr>
      </p:pic>
      <p:pic>
        <p:nvPicPr>
          <p:cNvPr id="11" name="Picture 10" descr="A picture containing text, stationary, file folder, envelope&#10;&#10;AI-generated content may be incorrect.">
            <a:extLst>
              <a:ext uri="{FF2B5EF4-FFF2-40B4-BE49-F238E27FC236}">
                <a16:creationId xmlns:a16="http://schemas.microsoft.com/office/drawing/2014/main" id="{B0EBD3F0-9C60-8245-5CDA-4E82A202AF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21" r="13601"/>
          <a:stretch/>
        </p:blipFill>
        <p:spPr>
          <a:xfrm>
            <a:off x="7789495" y="1490352"/>
            <a:ext cx="4171733" cy="2765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C3B5CD-836A-09A9-AF26-1D600D93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- Scenario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5C394-45E9-7547-EDEE-D3D761BB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Incremental Design Review of the ME Design of </a:t>
            </a:r>
            <a:r>
              <a:rPr lang="en-US" dirty="0" err="1"/>
              <a:t>ePIC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CF153-D6D0-34F5-33FF-3F274FDA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67EB0-1936-445D-23CD-0DD56E7D2305}"/>
              </a:ext>
            </a:extLst>
          </p:cNvPr>
          <p:cNvSpPr txBox="1"/>
          <p:nvPr/>
        </p:nvSpPr>
        <p:spPr>
          <a:xfrm>
            <a:off x="8801104" y="5432568"/>
            <a:ext cx="2363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Sector Geometry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814BC-2A8F-78D5-63A5-6C849B4F83D4}"/>
              </a:ext>
            </a:extLst>
          </p:cNvPr>
          <p:cNvSpPr txBox="1"/>
          <p:nvPr/>
        </p:nvSpPr>
        <p:spPr>
          <a:xfrm>
            <a:off x="4662220" y="4948129"/>
            <a:ext cx="217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Exploded View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248E32-E164-2ABC-52DE-9CC058D6F828}"/>
              </a:ext>
            </a:extLst>
          </p:cNvPr>
          <p:cNvGraphicFramePr>
            <a:graphicFrameLocks noGrp="1"/>
          </p:cNvGraphicFramePr>
          <p:nvPr/>
        </p:nvGraphicFramePr>
        <p:xfrm>
          <a:off x="9911793" y="797718"/>
          <a:ext cx="1424608" cy="889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4608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Copper tube</a:t>
                      </a:r>
                    </a:p>
                    <a:p>
                      <a:r>
                        <a:rPr lang="en-US" sz="1400" dirty="0"/>
                        <a:t>(inch)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pic>
        <p:nvPicPr>
          <p:cNvPr id="22" name="Picture 21" descr="A picture containing text&#10;&#10;AI-generated content may be incorrect.">
            <a:extLst>
              <a:ext uri="{FF2B5EF4-FFF2-40B4-BE49-F238E27FC236}">
                <a16:creationId xmlns:a16="http://schemas.microsoft.com/office/drawing/2014/main" id="{89A4F68A-A0B9-9803-FBCB-635B0547DE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920" t="672" r="34320" b="-1"/>
          <a:stretch/>
        </p:blipFill>
        <p:spPr>
          <a:xfrm>
            <a:off x="943355" y="3772737"/>
            <a:ext cx="1745266" cy="24525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59D1056-D43E-EA23-3699-E867264027B2}"/>
              </a:ext>
            </a:extLst>
          </p:cNvPr>
          <p:cNvSpPr txBox="1"/>
          <p:nvPr/>
        </p:nvSpPr>
        <p:spPr>
          <a:xfrm>
            <a:off x="3250734" y="750562"/>
            <a:ext cx="6741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FEB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DBC8DF-7706-55AF-271A-F06721993B5A}"/>
              </a:ext>
            </a:extLst>
          </p:cNvPr>
          <p:cNvSpPr txBox="1"/>
          <p:nvPr/>
        </p:nvSpPr>
        <p:spPr>
          <a:xfrm>
            <a:off x="3328240" y="1540448"/>
            <a:ext cx="8714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SiPM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0C9B44-0DE5-5417-0A34-34351437B2C4}"/>
              </a:ext>
            </a:extLst>
          </p:cNvPr>
          <p:cNvSpPr txBox="1"/>
          <p:nvPr/>
        </p:nvSpPr>
        <p:spPr>
          <a:xfrm>
            <a:off x="2878345" y="5567841"/>
            <a:ext cx="12992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Acrylic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38DB01-5301-B76C-D20E-316BDA8D3AEC}"/>
              </a:ext>
            </a:extLst>
          </p:cNvPr>
          <p:cNvSpPr txBox="1"/>
          <p:nvPr/>
        </p:nvSpPr>
        <p:spPr>
          <a:xfrm>
            <a:off x="716767" y="3603695"/>
            <a:ext cx="8714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Epoxy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EE2239-ACAF-8E45-D04C-83391CAAA5A5}"/>
              </a:ext>
            </a:extLst>
          </p:cNvPr>
          <p:cNvSpPr txBox="1"/>
          <p:nvPr/>
        </p:nvSpPr>
        <p:spPr>
          <a:xfrm>
            <a:off x="8547834" y="4578797"/>
            <a:ext cx="17452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Tungsten </a:t>
            </a:r>
            <a:r>
              <a:rPr lang="en-US" dirty="0" err="1"/>
              <a:t>Scifi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EF1921-1022-2504-A86F-AFE954866477}"/>
              </a:ext>
            </a:extLst>
          </p:cNvPr>
          <p:cNvSpPr txBox="1"/>
          <p:nvPr/>
        </p:nvSpPr>
        <p:spPr>
          <a:xfrm>
            <a:off x="413424" y="2884239"/>
            <a:ext cx="12973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Heat Sink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16EFCF-2917-FE0C-F0C2-3F1FD9980E53}"/>
              </a:ext>
            </a:extLst>
          </p:cNvPr>
          <p:cNvSpPr txBox="1"/>
          <p:nvPr/>
        </p:nvSpPr>
        <p:spPr>
          <a:xfrm>
            <a:off x="2851761" y="2420053"/>
            <a:ext cx="15302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Thermal Pad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7C6D1-4546-350A-6BFF-CA3CE7BCAE86}"/>
              </a:ext>
            </a:extLst>
          </p:cNvPr>
          <p:cNvSpPr txBox="1"/>
          <p:nvPr/>
        </p:nvSpPr>
        <p:spPr>
          <a:xfrm>
            <a:off x="2746905" y="4039074"/>
            <a:ext cx="14475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Copper tube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604426-73A7-9660-2DB1-89313F7744E1}"/>
              </a:ext>
            </a:extLst>
          </p:cNvPr>
          <p:cNvSpPr txBox="1"/>
          <p:nvPr/>
        </p:nvSpPr>
        <p:spPr>
          <a:xfrm>
            <a:off x="4964595" y="4073583"/>
            <a:ext cx="157396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SiPM</a:t>
            </a:r>
            <a:r>
              <a:rPr lang="en-US" dirty="0"/>
              <a:t> Board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4CE3FE4-CB84-ACCC-2742-A120DFF7133F}"/>
              </a:ext>
            </a:extLst>
          </p:cNvPr>
          <p:cNvCxnSpPr>
            <a:cxnSpLocks/>
          </p:cNvCxnSpPr>
          <p:nvPr/>
        </p:nvCxnSpPr>
        <p:spPr>
          <a:xfrm flipV="1">
            <a:off x="2834707" y="3157156"/>
            <a:ext cx="5244" cy="899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E0DFBD2-1C38-D4EE-1CC4-53EBE1E437D5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619679" y="935228"/>
            <a:ext cx="631055" cy="436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825CECD-56E0-DE90-3777-51D513DED05E}"/>
              </a:ext>
            </a:extLst>
          </p:cNvPr>
          <p:cNvCxnSpPr>
            <a:cxnSpLocks/>
          </p:cNvCxnSpPr>
          <p:nvPr/>
        </p:nvCxnSpPr>
        <p:spPr>
          <a:xfrm flipV="1">
            <a:off x="937040" y="2201906"/>
            <a:ext cx="802645" cy="6823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1751F9B-A6AD-2FA5-CBEC-4466BD728A5E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2310581" y="5679137"/>
            <a:ext cx="567764" cy="73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F714AF6-958B-4730-FA41-237F6A6351A5}"/>
              </a:ext>
            </a:extLst>
          </p:cNvPr>
          <p:cNvCxnSpPr>
            <a:cxnSpLocks/>
          </p:cNvCxnSpPr>
          <p:nvPr/>
        </p:nvCxnSpPr>
        <p:spPr>
          <a:xfrm flipV="1">
            <a:off x="9540835" y="3907275"/>
            <a:ext cx="370958" cy="671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D34213D-E864-EE33-A6A0-1810262345BC}"/>
              </a:ext>
            </a:extLst>
          </p:cNvPr>
          <p:cNvCxnSpPr>
            <a:cxnSpLocks/>
          </p:cNvCxnSpPr>
          <p:nvPr/>
        </p:nvCxnSpPr>
        <p:spPr>
          <a:xfrm>
            <a:off x="1589629" y="3721357"/>
            <a:ext cx="284341" cy="2261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177AFBB-B4C2-0EE3-8D7A-DA0C55EE4ED1}"/>
              </a:ext>
            </a:extLst>
          </p:cNvPr>
          <p:cNvCxnSpPr>
            <a:cxnSpLocks/>
          </p:cNvCxnSpPr>
          <p:nvPr/>
        </p:nvCxnSpPr>
        <p:spPr>
          <a:xfrm>
            <a:off x="4194483" y="1762343"/>
            <a:ext cx="367685" cy="2881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8050EE3-B4E2-F2A2-5CCD-C448CAAED378}"/>
              </a:ext>
            </a:extLst>
          </p:cNvPr>
          <p:cNvCxnSpPr>
            <a:cxnSpLocks/>
          </p:cNvCxnSpPr>
          <p:nvPr/>
        </p:nvCxnSpPr>
        <p:spPr>
          <a:xfrm flipV="1">
            <a:off x="4211899" y="1322964"/>
            <a:ext cx="350269" cy="4243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B027DD2-F799-08C3-A232-ADD8925A86C6}"/>
              </a:ext>
            </a:extLst>
          </p:cNvPr>
          <p:cNvCxnSpPr>
            <a:cxnSpLocks/>
          </p:cNvCxnSpPr>
          <p:nvPr/>
        </p:nvCxnSpPr>
        <p:spPr>
          <a:xfrm flipH="1" flipV="1">
            <a:off x="2356508" y="2253532"/>
            <a:ext cx="594742" cy="151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837059C-4C27-E20B-EB11-F2A73EC6C6F5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5191432" y="3500284"/>
            <a:ext cx="560144" cy="5732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5646DF2-B6BF-7797-3905-F1A9A70FD10F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5751576" y="3568369"/>
            <a:ext cx="606722" cy="505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12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F6C8D-147E-3AEF-38BC-FEFD11535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F881-13A1-76C8-44AC-CF1D6B28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– CFD Simulation - Scenario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C4471-3BB9-557E-FA3E-843CD004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82784-A644-30E2-E546-A7B53D56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8BC91B-CC6E-A629-C5D7-A13BAD66108E}"/>
              </a:ext>
            </a:extLst>
          </p:cNvPr>
          <p:cNvGraphicFramePr>
            <a:graphicFrameLocks noGrp="1"/>
          </p:cNvGraphicFramePr>
          <p:nvPr/>
        </p:nvGraphicFramePr>
        <p:xfrm>
          <a:off x="598564" y="1105921"/>
          <a:ext cx="11111655" cy="1102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5707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1033843068"/>
                    </a:ext>
                  </a:extLst>
                </a:gridCol>
                <a:gridCol w="1632155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1769806">
                  <a:extLst>
                    <a:ext uri="{9D8B030D-6E8A-4147-A177-3AD203B41FA5}">
                      <a16:colId xmlns:a16="http://schemas.microsoft.com/office/drawing/2014/main" val="1711922075"/>
                    </a:ext>
                  </a:extLst>
                </a:gridCol>
                <a:gridCol w="1651820">
                  <a:extLst>
                    <a:ext uri="{9D8B030D-6E8A-4147-A177-3AD203B41FA5}">
                      <a16:colId xmlns:a16="http://schemas.microsoft.com/office/drawing/2014/main" val="406860462"/>
                    </a:ext>
                  </a:extLst>
                </a:gridCol>
                <a:gridCol w="1582993">
                  <a:extLst>
                    <a:ext uri="{9D8B030D-6E8A-4147-A177-3AD203B41FA5}">
                      <a16:colId xmlns:a16="http://schemas.microsoft.com/office/drawing/2014/main" val="3397056587"/>
                    </a:ext>
                  </a:extLst>
                </a:gridCol>
                <a:gridCol w="1681316">
                  <a:extLst>
                    <a:ext uri="{9D8B030D-6E8A-4147-A177-3AD203B41FA5}">
                      <a16:colId xmlns:a16="http://schemas.microsoft.com/office/drawing/2014/main" val="2177240809"/>
                    </a:ext>
                  </a:extLst>
                </a:gridCol>
              </a:tblGrid>
              <a:tr h="3494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Water flow rate </a:t>
                      </a:r>
                    </a:p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litre</a:t>
                      </a:r>
                      <a:r>
                        <a:rPr lang="en-US" sz="1400" dirty="0"/>
                        <a:t>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Flow velocity</a:t>
                      </a:r>
                    </a:p>
                    <a:p>
                      <a:pPr algn="ctr"/>
                      <a:r>
                        <a:rPr lang="en-US" sz="1400" dirty="0"/>
                        <a:t> 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Tube Length</a:t>
                      </a:r>
                    </a:p>
                    <a:p>
                      <a:pPr algn="ctr"/>
                      <a:r>
                        <a:rPr lang="en-US" sz="1400" dirty="0"/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Pressure drop</a:t>
                      </a:r>
                    </a:p>
                    <a:p>
                      <a:pPr algn="ctr"/>
                      <a:r>
                        <a:rPr lang="en-US" sz="1400" dirty="0"/>
                        <a:t> (psi)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Temperature rise (C)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FEB Heat load </a:t>
                      </a:r>
                    </a:p>
                    <a:p>
                      <a:pPr algn="ctr"/>
                      <a:r>
                        <a:rPr lang="en-US" sz="14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SiPM</a:t>
                      </a:r>
                      <a:r>
                        <a:rPr lang="en-US" sz="1400" dirty="0"/>
                        <a:t> Heat load </a:t>
                      </a:r>
                    </a:p>
                    <a:p>
                      <a:pPr algn="ctr"/>
                      <a:r>
                        <a:rPr lang="en-US" sz="1400" dirty="0"/>
                        <a:t> (W)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3FB39C-8EEC-DA47-421A-4D55E42154FD}"/>
              </a:ext>
            </a:extLst>
          </p:cNvPr>
          <p:cNvSpPr txBox="1"/>
          <p:nvPr/>
        </p:nvSpPr>
        <p:spPr>
          <a:xfrm>
            <a:off x="669631" y="2765562"/>
            <a:ext cx="3076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CFD Data 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8F8B27-42F9-2387-FB5E-AB6E0E43E19A}"/>
              </a:ext>
            </a:extLst>
          </p:cNvPr>
          <p:cNvSpPr txBox="1"/>
          <p:nvPr/>
        </p:nvSpPr>
        <p:spPr>
          <a:xfrm>
            <a:off x="598564" y="620402"/>
            <a:ext cx="3076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Technical Data 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9352549-73EC-8CF8-78BB-5AC6DA6FDAA0}"/>
              </a:ext>
            </a:extLst>
          </p:cNvPr>
          <p:cNvGraphicFramePr>
            <a:graphicFrameLocks noGrp="1"/>
          </p:cNvGraphicFramePr>
          <p:nvPr/>
        </p:nvGraphicFramePr>
        <p:xfrm>
          <a:off x="598563" y="3389365"/>
          <a:ext cx="11111655" cy="1102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5707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1033843068"/>
                    </a:ext>
                  </a:extLst>
                </a:gridCol>
                <a:gridCol w="1632155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1769806">
                  <a:extLst>
                    <a:ext uri="{9D8B030D-6E8A-4147-A177-3AD203B41FA5}">
                      <a16:colId xmlns:a16="http://schemas.microsoft.com/office/drawing/2014/main" val="1711922075"/>
                    </a:ext>
                  </a:extLst>
                </a:gridCol>
                <a:gridCol w="1651820">
                  <a:extLst>
                    <a:ext uri="{9D8B030D-6E8A-4147-A177-3AD203B41FA5}">
                      <a16:colId xmlns:a16="http://schemas.microsoft.com/office/drawing/2014/main" val="406860462"/>
                    </a:ext>
                  </a:extLst>
                </a:gridCol>
                <a:gridCol w="1582993">
                  <a:extLst>
                    <a:ext uri="{9D8B030D-6E8A-4147-A177-3AD203B41FA5}">
                      <a16:colId xmlns:a16="http://schemas.microsoft.com/office/drawing/2014/main" val="3397056587"/>
                    </a:ext>
                  </a:extLst>
                </a:gridCol>
                <a:gridCol w="1681316">
                  <a:extLst>
                    <a:ext uri="{9D8B030D-6E8A-4147-A177-3AD203B41FA5}">
                      <a16:colId xmlns:a16="http://schemas.microsoft.com/office/drawing/2014/main" val="2177240809"/>
                    </a:ext>
                  </a:extLst>
                </a:gridCol>
              </a:tblGrid>
              <a:tr h="3494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Water flow rate </a:t>
                      </a:r>
                    </a:p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litre</a:t>
                      </a:r>
                      <a:r>
                        <a:rPr lang="en-US" sz="1400" dirty="0"/>
                        <a:t>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Flow velocity</a:t>
                      </a:r>
                    </a:p>
                    <a:p>
                      <a:pPr algn="ctr"/>
                      <a:r>
                        <a:rPr lang="en-US" sz="1400" dirty="0"/>
                        <a:t> 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Tube Length</a:t>
                      </a:r>
                    </a:p>
                    <a:p>
                      <a:pPr algn="ctr"/>
                      <a:r>
                        <a:rPr lang="en-US" sz="1400" dirty="0"/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Pressure drop</a:t>
                      </a:r>
                    </a:p>
                    <a:p>
                      <a:pPr algn="ctr"/>
                      <a:r>
                        <a:rPr lang="en-US" sz="1400" dirty="0"/>
                        <a:t> (psi)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Temperature rise (C)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Half FEB Heat load </a:t>
                      </a:r>
                    </a:p>
                    <a:p>
                      <a:pPr algn="ctr"/>
                      <a:r>
                        <a:rPr lang="en-US" sz="14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SiPM</a:t>
                      </a:r>
                      <a:r>
                        <a:rPr lang="en-US" sz="1400" dirty="0"/>
                        <a:t> Heat load </a:t>
                      </a:r>
                    </a:p>
                    <a:p>
                      <a:pPr algn="ctr"/>
                      <a:r>
                        <a:rPr lang="en-US" sz="1400" dirty="0"/>
                        <a:t> (W)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110378-5EE9-E82F-5570-A87624F7010F}"/>
              </a:ext>
            </a:extLst>
          </p:cNvPr>
          <p:cNvSpPr txBox="1"/>
          <p:nvPr/>
        </p:nvSpPr>
        <p:spPr>
          <a:xfrm>
            <a:off x="924352" y="4730692"/>
            <a:ext cx="421994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algn="l" rtl="0" eaLnBrk="1" fontAlgn="b" latinLnBrk="0" hangingPunct="1">
              <a:buNone/>
            </a:pPr>
            <a:r>
              <a:rPr lang="en-US" b="1" dirty="0">
                <a:solidFill>
                  <a:srgbClr val="000000"/>
                </a:solidFill>
              </a:rPr>
              <a:t>Material</a:t>
            </a:r>
            <a:r>
              <a:rPr lang="en-US" sz="1800" b="1" i="0" u="none" strike="noStrike" kern="1200" dirty="0">
                <a:solidFill>
                  <a:srgbClr val="000000"/>
                </a:solidFill>
                <a:effectLst/>
              </a:rPr>
              <a:t>s</a:t>
            </a:r>
            <a:endParaRPr lang="en-US" sz="1800" b="0" i="0" u="none" strike="noStrike" dirty="0">
              <a:effectLst/>
            </a:endParaRPr>
          </a:p>
          <a:p>
            <a:pPr marL="0" algn="l" rtl="0" eaLnBrk="1" fontAlgn="b" latinLnBrk="0" hangingPunct="1">
              <a:buNone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Copper thickness (10 %) in FEB</a:t>
            </a:r>
          </a:p>
          <a:p>
            <a:pPr marL="0" algn="l" rtl="0" eaLnBrk="1" fontAlgn="b" latinLnBrk="0" hangingPunct="1">
              <a:buNone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Copper thickness (5%) in </a:t>
            </a:r>
            <a:r>
              <a:rPr lang="en-US" sz="1800" b="0" i="0" u="none" strike="noStrike" kern="1200" dirty="0" err="1">
                <a:solidFill>
                  <a:srgbClr val="000000"/>
                </a:solidFill>
                <a:effectLst/>
              </a:rPr>
              <a:t>SiPM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 Board</a:t>
            </a:r>
          </a:p>
          <a:p>
            <a:pPr marL="0" algn="l" rtl="0" eaLnBrk="1" fontAlgn="b" latinLnBrk="0" hangingPunct="1">
              <a:buNone/>
            </a:pPr>
            <a:r>
              <a:rPr lang="en-US" dirty="0">
                <a:solidFill>
                  <a:srgbClr val="000000"/>
                </a:solidFill>
              </a:rPr>
              <a:t>FEB and </a:t>
            </a:r>
            <a:r>
              <a:rPr lang="en-US" dirty="0" err="1">
                <a:solidFill>
                  <a:srgbClr val="000000"/>
                </a:solidFill>
              </a:rPr>
              <a:t>SiPM</a:t>
            </a:r>
            <a:r>
              <a:rPr lang="en-US" dirty="0">
                <a:solidFill>
                  <a:srgbClr val="000000"/>
                </a:solidFill>
              </a:rPr>
              <a:t> Board thickness : 2 mm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 </a:t>
            </a:r>
            <a:endParaRPr lang="en-US" sz="1800" b="0" i="0" u="none" strike="noStrike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22347-1A02-08B2-C05B-3E634040BB00}"/>
              </a:ext>
            </a:extLst>
          </p:cNvPr>
          <p:cNvSpPr txBox="1"/>
          <p:nvPr/>
        </p:nvSpPr>
        <p:spPr>
          <a:xfrm>
            <a:off x="5679112" y="4730692"/>
            <a:ext cx="433562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algn="l" rtl="0" eaLnBrk="1" fontAlgn="b" latinLnBrk="0" hangingPunct="1">
              <a:buNone/>
            </a:pPr>
            <a:r>
              <a:rPr lang="en-US" b="1" dirty="0">
                <a:solidFill>
                  <a:srgbClr val="000000"/>
                </a:solidFill>
              </a:rPr>
              <a:t>Simulation</a:t>
            </a:r>
            <a:endParaRPr lang="en-US" sz="1800" b="0" i="0" u="none" strike="noStrike" dirty="0">
              <a:effectLst/>
            </a:endParaRPr>
          </a:p>
          <a:p>
            <a:pPr marL="0" algn="l" rtl="0" eaLnBrk="1" fontAlgn="b" latinLnBrk="0" hangingPunct="1">
              <a:buNone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opper tubes, heat sink &amp; thermal pad geometry considered</a:t>
            </a:r>
            <a:endParaRPr lang="en-US" sz="1800" b="0" i="0" u="none" strike="noStrike" kern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133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BCB2D-B05C-F70F-12D5-C05E345A9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3220-1D99-833C-5161-6CFD9503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– CFD Simulation - Scenario 2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9A0B4-755B-8F3A-7E4E-E9B5DBA1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20246-CF2C-386F-BE7E-679DCBA3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529E28-8CBD-B0C0-1A4D-5DB6B48369FB}"/>
              </a:ext>
            </a:extLst>
          </p:cNvPr>
          <p:cNvSpPr txBox="1"/>
          <p:nvPr/>
        </p:nvSpPr>
        <p:spPr>
          <a:xfrm>
            <a:off x="9596838" y="4242783"/>
            <a:ext cx="210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SiPM</a:t>
            </a:r>
            <a:r>
              <a:rPr lang="en-US" sz="1600" b="1" dirty="0"/>
              <a:t> Temperature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4C67F9-6A64-1C76-9980-0925424AB567}"/>
              </a:ext>
            </a:extLst>
          </p:cNvPr>
          <p:cNvSpPr txBox="1"/>
          <p:nvPr/>
        </p:nvSpPr>
        <p:spPr>
          <a:xfrm>
            <a:off x="1879750" y="4245758"/>
            <a:ext cx="222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FEB Temperature 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43A9091-CDBC-A56C-B04E-333219290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257316"/>
              </p:ext>
            </p:extLst>
          </p:nvPr>
        </p:nvGraphicFramePr>
        <p:xfrm>
          <a:off x="708884" y="4782160"/>
          <a:ext cx="3852636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60701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830349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883918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977668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Ambient Temperature 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Flow velocity</a:t>
                      </a:r>
                    </a:p>
                    <a:p>
                      <a:pPr algn="ctr"/>
                      <a:r>
                        <a:rPr lang="en-US" sz="1200" dirty="0"/>
                        <a:t>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Half FEB Heat load </a:t>
                      </a:r>
                    </a:p>
                    <a:p>
                      <a:pPr algn="ctr"/>
                      <a:r>
                        <a:rPr lang="en-US" sz="12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Heat load </a:t>
                      </a:r>
                    </a:p>
                    <a:p>
                      <a:pPr algn="ctr"/>
                      <a:r>
                        <a:rPr lang="en-US" sz="1200" dirty="0"/>
                        <a:t>(W)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438654E-93D3-AAFC-BA55-DE53ED3AB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721645"/>
              </p:ext>
            </p:extLst>
          </p:nvPr>
        </p:nvGraphicFramePr>
        <p:xfrm>
          <a:off x="4780236" y="4782160"/>
          <a:ext cx="5042752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8172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1291246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1320593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  <a:gridCol w="1182741">
                  <a:extLst>
                    <a:ext uri="{9D8B030D-6E8A-4147-A177-3AD203B41FA5}">
                      <a16:colId xmlns:a16="http://schemas.microsoft.com/office/drawing/2014/main" val="195246611"/>
                    </a:ext>
                  </a:extLst>
                </a:gridCol>
              </a:tblGrid>
              <a:tr h="1582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Heat Transfer Coefficient (W/m^2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Water Inlet Temperature </a:t>
                      </a:r>
                    </a:p>
                    <a:p>
                      <a:pPr algn="ctr"/>
                      <a:r>
                        <a:rPr lang="en-US" sz="1200" dirty="0"/>
                        <a:t>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FEB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Temperature 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E3716B-20B6-048D-EEC0-1ECB0FB8919D}"/>
              </a:ext>
            </a:extLst>
          </p:cNvPr>
          <p:cNvSpPr txBox="1"/>
          <p:nvPr/>
        </p:nvSpPr>
        <p:spPr>
          <a:xfrm>
            <a:off x="5331830" y="4242783"/>
            <a:ext cx="2490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Heat Sink Temperature  </a:t>
            </a:r>
          </a:p>
        </p:txBody>
      </p:sp>
      <p:pic>
        <p:nvPicPr>
          <p:cNvPr id="8" name="Picture 7" descr="Icon&#10;&#10;AI-generated content may be incorrect.">
            <a:extLst>
              <a:ext uri="{FF2B5EF4-FFF2-40B4-BE49-F238E27FC236}">
                <a16:creationId xmlns:a16="http://schemas.microsoft.com/office/drawing/2014/main" id="{6F415069-3185-D176-464F-8E3DE6D9EF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4" t="3383" r="21401" b="3383"/>
          <a:stretch/>
        </p:blipFill>
        <p:spPr>
          <a:xfrm>
            <a:off x="333073" y="1131726"/>
            <a:ext cx="3852635" cy="2876850"/>
          </a:xfrm>
          <a:prstGeom prst="rect">
            <a:avLst/>
          </a:prstGeom>
        </p:spPr>
      </p:pic>
      <p:pic>
        <p:nvPicPr>
          <p:cNvPr id="11" name="Picture 10" descr="A picture containing background pattern&#10;&#10;AI-generated content may be incorrect.">
            <a:extLst>
              <a:ext uri="{FF2B5EF4-FFF2-40B4-BE49-F238E27FC236}">
                <a16:creationId xmlns:a16="http://schemas.microsoft.com/office/drawing/2014/main" id="{962DD450-BF10-4352-251D-1729E0D94F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8" t="6157" r="22794" b="6523"/>
          <a:stretch/>
        </p:blipFill>
        <p:spPr>
          <a:xfrm>
            <a:off x="8350140" y="999866"/>
            <a:ext cx="3785738" cy="2694366"/>
          </a:xfrm>
          <a:prstGeom prst="rect">
            <a:avLst/>
          </a:prstGeom>
        </p:spPr>
      </p:pic>
      <p:pic>
        <p:nvPicPr>
          <p:cNvPr id="13" name="Picture 12" descr="Shape, icon&#10;&#10;AI-generated content may be incorrect.">
            <a:extLst>
              <a:ext uri="{FF2B5EF4-FFF2-40B4-BE49-F238E27FC236}">
                <a16:creationId xmlns:a16="http://schemas.microsoft.com/office/drawing/2014/main" id="{CBE86143-9D21-F3E7-DCE0-ED83DC1D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6" t="1339" r="4467" b="4309"/>
          <a:stretch/>
        </p:blipFill>
        <p:spPr>
          <a:xfrm>
            <a:off x="4360983" y="1676654"/>
            <a:ext cx="3822286" cy="238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105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8D2554909C94BB45400E87C135FCB" ma:contentTypeVersion="10" ma:contentTypeDescription="Create a new document." ma:contentTypeScope="" ma:versionID="f6f58857f6daa4b711834340285195ba">
  <xsd:schema xmlns:xsd="http://www.w3.org/2001/XMLSchema" xmlns:xs="http://www.w3.org/2001/XMLSchema" xmlns:p="http://schemas.microsoft.com/office/2006/metadata/properties" xmlns:ns2="d767f846-2003-4795-b8a5-c12e60d56749" xmlns:ns3="3bfd71d5-c7ac-4dca-b865-a609d1eb4074" targetNamespace="http://schemas.microsoft.com/office/2006/metadata/properties" ma:root="true" ma:fieldsID="053b8f7372f1cfbe58d59be704c01563" ns2:_="" ns3:_="">
    <xsd:import namespace="d767f846-2003-4795-b8a5-c12e60d56749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7f846-2003-4795-b8a5-c12e60d56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67f846-2003-4795-b8a5-c12e60d56749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FDE2A7-6190-4660-96B1-4848D3073C46}">
  <ds:schemaRefs>
    <ds:schemaRef ds:uri="3bfd71d5-c7ac-4dca-b865-a609d1eb4074"/>
    <ds:schemaRef ds:uri="d767f846-2003-4795-b8a5-c12e60d567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65637A3-DEB1-4C7D-9F81-D2184D65C3B4}">
  <ds:schemaRefs>
    <ds:schemaRef ds:uri="3bfd71d5-c7ac-4dca-b865-a609d1eb4074"/>
    <ds:schemaRef ds:uri="d767f846-2003-4795-b8a5-c12e60d567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44622</TotalTime>
  <Words>791</Words>
  <Application>Microsoft Office PowerPoint</Application>
  <PresentationFormat>Widescreen</PresentationFormat>
  <Paragraphs>226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BNL</vt:lpstr>
      <vt:lpstr>Detector Cooling - Update</vt:lpstr>
      <vt:lpstr>Forward EMCAL</vt:lpstr>
      <vt:lpstr>Forward EMCAL - Scenario 1</vt:lpstr>
      <vt:lpstr>Forward EMCAL – CFD Simulation - Scenario 1</vt:lpstr>
      <vt:lpstr>Forward EMCAL – CFD Simulation - Scenario 1</vt:lpstr>
      <vt:lpstr>Forward EMCAL – CFD Simulation – Scenario 1</vt:lpstr>
      <vt:lpstr>Forward EMCAL - Scenario 2</vt:lpstr>
      <vt:lpstr>Forward EMCAL – CFD Simulation - Scenario 2</vt:lpstr>
      <vt:lpstr>Forward EMCAL – CFD Simulation - Scenario 2 </vt:lpstr>
      <vt:lpstr>Forward EMCAL – CFD Simulation – Scenario 2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ksmith@bnl.gov</dc:creator>
  <cp:keywords/>
  <dc:description/>
  <cp:lastModifiedBy>Gowda, Girish</cp:lastModifiedBy>
  <cp:revision>86</cp:revision>
  <cp:lastPrinted>2024-05-01T13:40:29Z</cp:lastPrinted>
  <dcterms:created xsi:type="dcterms:W3CDTF">2023-09-12T20:43:32Z</dcterms:created>
  <dcterms:modified xsi:type="dcterms:W3CDTF">2025-05-05T14:20:38Z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0x01010064DC25A386985D4D9C8290A9164CEF14</vt:lpwstr>
  </property>
  <property fmtid="{D5CDD505-2E9C-101B-9397-08002B2CF9AE}" pid="3" name="MediaServiceImageTags">
    <vt:lpwstr/>
  </property>
</Properties>
</file>