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520" r:id="rId5"/>
    <p:sldId id="4751" r:id="rId6"/>
    <p:sldId id="4799" r:id="rId7"/>
    <p:sldId id="4800" r:id="rId8"/>
    <p:sldId id="4802" r:id="rId9"/>
    <p:sldId id="4801" r:id="rId10"/>
    <p:sldId id="287" r:id="rId11"/>
    <p:sldId id="288" r:id="rId12"/>
    <p:sldId id="4798" r:id="rId13"/>
    <p:sldId id="290" r:id="rId14"/>
    <p:sldId id="4803" r:id="rId15"/>
  </p:sldIdLst>
  <p:sldSz cx="12192000" cy="6858000"/>
  <p:notesSz cx="9236075" cy="14722475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3527"/>
    <a:srgbClr val="BFBFBF"/>
    <a:srgbClr val="FFFFFF"/>
    <a:srgbClr val="3333FF"/>
    <a:srgbClr val="FF40FF"/>
    <a:srgbClr val="FF7E79"/>
    <a:srgbClr val="0091FF"/>
    <a:srgbClr val="008000"/>
    <a:srgbClr val="00ACDB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8D63D-E451-4895-A56F-9235788D6330}" v="567" dt="2025-04-14T16:03:16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3"/>
            <a:ext cx="4002299" cy="738679"/>
          </a:xfrm>
          <a:prstGeom prst="rect">
            <a:avLst/>
          </a:prstGeom>
        </p:spPr>
        <p:txBody>
          <a:bodyPr vert="horz" lIns="136874" tIns="68435" rIns="136874" bIns="68435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1638" y="3"/>
            <a:ext cx="4002299" cy="738679"/>
          </a:xfrm>
          <a:prstGeom prst="rect">
            <a:avLst/>
          </a:prstGeom>
        </p:spPr>
        <p:txBody>
          <a:bodyPr vert="horz" lIns="136874" tIns="68435" rIns="136874" bIns="68435" rtlCol="0"/>
          <a:lstStyle>
            <a:lvl1pPr algn="r">
              <a:defRPr sz="1600"/>
            </a:lvl1pPr>
          </a:lstStyle>
          <a:p>
            <a:fld id="{D435C532-7310-4D0E-A33E-9CFB32DA3130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13983797"/>
            <a:ext cx="4002299" cy="738678"/>
          </a:xfrm>
          <a:prstGeom prst="rect">
            <a:avLst/>
          </a:prstGeom>
        </p:spPr>
        <p:txBody>
          <a:bodyPr vert="horz" lIns="136874" tIns="68435" rIns="136874" bIns="68435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1638" y="13983797"/>
            <a:ext cx="4002299" cy="738678"/>
          </a:xfrm>
          <a:prstGeom prst="rect">
            <a:avLst/>
          </a:prstGeom>
        </p:spPr>
        <p:txBody>
          <a:bodyPr vert="horz" lIns="136874" tIns="68435" rIns="136874" bIns="68435" rtlCol="0" anchor="b"/>
          <a:lstStyle>
            <a:lvl1pPr algn="r">
              <a:defRPr sz="16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4002299" cy="738679"/>
          </a:xfrm>
          <a:prstGeom prst="rect">
            <a:avLst/>
          </a:prstGeom>
        </p:spPr>
        <p:txBody>
          <a:bodyPr vert="horz" lIns="136874" tIns="68435" rIns="136874" bIns="68435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8" y="3"/>
            <a:ext cx="4002299" cy="738679"/>
          </a:xfrm>
          <a:prstGeom prst="rect">
            <a:avLst/>
          </a:prstGeom>
        </p:spPr>
        <p:txBody>
          <a:bodyPr vert="horz" lIns="136874" tIns="68435" rIns="136874" bIns="68435" rtlCol="0"/>
          <a:lstStyle>
            <a:lvl1pPr algn="r">
              <a:defRPr sz="1600"/>
            </a:lvl1pPr>
          </a:lstStyle>
          <a:p>
            <a:fld id="{2E36F475-F7F5-6C41-B37C-656C49194CA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1839913"/>
            <a:ext cx="8836025" cy="497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6874" tIns="68435" rIns="136874" bIns="684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7085192"/>
            <a:ext cx="7388860" cy="5796974"/>
          </a:xfrm>
          <a:prstGeom prst="rect">
            <a:avLst/>
          </a:prstGeom>
        </p:spPr>
        <p:txBody>
          <a:bodyPr vert="horz" lIns="136874" tIns="68435" rIns="136874" bIns="6843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983797"/>
            <a:ext cx="4002299" cy="738678"/>
          </a:xfrm>
          <a:prstGeom prst="rect">
            <a:avLst/>
          </a:prstGeom>
        </p:spPr>
        <p:txBody>
          <a:bodyPr vert="horz" lIns="136874" tIns="68435" rIns="136874" bIns="68435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8" y="13983797"/>
            <a:ext cx="4002299" cy="738678"/>
          </a:xfrm>
          <a:prstGeom prst="rect">
            <a:avLst/>
          </a:prstGeom>
        </p:spPr>
        <p:txBody>
          <a:bodyPr vert="horz" lIns="136874" tIns="68435" rIns="136874" bIns="68435" rtlCol="0" anchor="b"/>
          <a:lstStyle>
            <a:lvl1pPr algn="r">
              <a:defRPr sz="16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Integration, Installation and </a:t>
            </a:r>
            <a:r>
              <a:rPr lang="en-US" err="1"/>
              <a:t>Infrastrucuture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4810760"/>
            <a:ext cx="5867400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Collaboration Meeting</a:t>
            </a:r>
          </a:p>
          <a:p>
            <a:r>
              <a:rPr lang="en-US"/>
              <a:t>July 25,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Rahul Sharma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(Triple I Group)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6.10.10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Chief Mechanical Engineer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D2983B-CEDE-061B-0D5B-C4510C1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266E3-D04C-514C-B07F-1EF26159C810}"/>
              </a:ext>
            </a:extLst>
          </p:cNvPr>
          <p:cNvSpPr txBox="1"/>
          <p:nvPr userDrawn="1"/>
        </p:nvSpPr>
        <p:spPr>
          <a:xfrm>
            <a:off x="6324866" y="6490193"/>
            <a:ext cx="37561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Rahul Sharma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83A60-0FEC-814B-AA79-B78B19F3007E}"/>
              </a:ext>
            </a:extLst>
          </p:cNvPr>
          <p:cNvSpPr txBox="1"/>
          <p:nvPr userDrawn="1"/>
        </p:nvSpPr>
        <p:spPr>
          <a:xfrm>
            <a:off x="353590" y="6492240"/>
            <a:ext cx="60878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8</a:t>
            </a:r>
            <a:r>
              <a:rPr lang="en-US" sz="1100" baseline="30000"/>
              <a:t>th</a:t>
            </a:r>
            <a:r>
              <a:rPr lang="en-US" sz="1100"/>
              <a:t> Detector Advisory Committee Meeting 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166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491919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6355346" y="6518626"/>
            <a:ext cx="37561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Rahul, Dan and Roland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  <p:sldLayoutId id="2147483702" r:id="rId5"/>
    <p:sldLayoutId id="214748370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Integration, Installation and Infrastructure</a:t>
            </a:r>
            <a:br>
              <a:rPr lang="en-US" dirty="0"/>
            </a:br>
            <a:r>
              <a:rPr lang="en-US" dirty="0"/>
              <a:t>Inner Detectors Maintenance and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19" y="2824569"/>
            <a:ext cx="10962105" cy="998804"/>
          </a:xfrm>
        </p:spPr>
        <p:txBody>
          <a:bodyPr anchor="ctr"/>
          <a:lstStyle/>
          <a:p>
            <a:r>
              <a:rPr lang="en-US" dirty="0"/>
              <a:t>Rahul Sharma, Dan Cacace, Roland Wimmer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5FF38-2DE7-EF43-928C-C1A2F4142A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18" y="3823373"/>
            <a:ext cx="10962105" cy="4778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6.10.10 Triple I group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27ED9-2629-76B7-6C5D-D4884892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9C4-D376-4940-B822-A9B8871DB6F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F8ECD-58D5-A7F4-99DC-45C2D3622A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6220" t="5086" b="14062"/>
          <a:stretch/>
        </p:blipFill>
        <p:spPr>
          <a:xfrm>
            <a:off x="4061138" y="857459"/>
            <a:ext cx="8091853" cy="521375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506B92-783A-F2C9-0B4C-9675DF8B18B7}"/>
              </a:ext>
            </a:extLst>
          </p:cNvPr>
          <p:cNvCxnSpPr/>
          <p:nvPr/>
        </p:nvCxnSpPr>
        <p:spPr>
          <a:xfrm>
            <a:off x="4121984" y="2942123"/>
            <a:ext cx="4790113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C4D903-0593-C69B-50F8-EB4E9BD17A79}"/>
              </a:ext>
            </a:extLst>
          </p:cNvPr>
          <p:cNvCxnSpPr>
            <a:cxnSpLocks/>
          </p:cNvCxnSpPr>
          <p:nvPr/>
        </p:nvCxnSpPr>
        <p:spPr>
          <a:xfrm>
            <a:off x="5953887" y="1874644"/>
            <a:ext cx="0" cy="3324837"/>
          </a:xfrm>
          <a:prstGeom prst="straightConnector1">
            <a:avLst/>
          </a:prstGeom>
          <a:ln w="57150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6ADC60-E552-BF88-F85F-8FBA8B4EBE48}"/>
              </a:ext>
            </a:extLst>
          </p:cNvPr>
          <p:cNvCxnSpPr>
            <a:cxnSpLocks/>
          </p:cNvCxnSpPr>
          <p:nvPr/>
        </p:nvCxnSpPr>
        <p:spPr>
          <a:xfrm>
            <a:off x="7643926" y="2167618"/>
            <a:ext cx="0" cy="2800328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7E2C322-0CC6-10D8-077B-95B39AF763CC}"/>
              </a:ext>
            </a:extLst>
          </p:cNvPr>
          <p:cNvSpPr/>
          <p:nvPr/>
        </p:nvSpPr>
        <p:spPr>
          <a:xfrm>
            <a:off x="7186760" y="3645861"/>
            <a:ext cx="914332" cy="8940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pfRICH Diameter</a:t>
            </a:r>
          </a:p>
          <a:p>
            <a:pPr algn="ctr"/>
            <a:r>
              <a:rPr lang="en-US" sz="1400" dirty="0"/>
              <a:t>130cm</a:t>
            </a:r>
          </a:p>
          <a:p>
            <a:pPr algn="ctr"/>
            <a:r>
              <a:rPr lang="en-US" sz="1400" dirty="0"/>
              <a:t>51in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F4492-5EF7-4601-F052-C9DF4A45A23A}"/>
              </a:ext>
            </a:extLst>
          </p:cNvPr>
          <p:cNvSpPr/>
          <p:nvPr/>
        </p:nvSpPr>
        <p:spPr>
          <a:xfrm>
            <a:off x="4749064" y="2719048"/>
            <a:ext cx="784368" cy="4461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198cm </a:t>
            </a:r>
          </a:p>
          <a:p>
            <a:pPr algn="ctr"/>
            <a:r>
              <a:rPr lang="en-US" sz="1400" dirty="0"/>
              <a:t>78in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617B78-9D9F-8A12-0288-8B3387396298}"/>
              </a:ext>
            </a:extLst>
          </p:cNvPr>
          <p:cNvSpPr/>
          <p:nvPr/>
        </p:nvSpPr>
        <p:spPr>
          <a:xfrm>
            <a:off x="5481308" y="3382403"/>
            <a:ext cx="945158" cy="11047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GST Inner Diameter 142cm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56in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871292-5DEE-B0C8-C14A-DBBB7EEF0476}"/>
              </a:ext>
            </a:extLst>
          </p:cNvPr>
          <p:cNvSpPr/>
          <p:nvPr/>
        </p:nvSpPr>
        <p:spPr>
          <a:xfrm>
            <a:off x="4330720" y="3539522"/>
            <a:ext cx="989082" cy="8940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Beampipe Diameter ~15cm ~6in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7DA81C-94CD-F62A-8F62-05D0B3CE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566670"/>
          </a:xfrm>
        </p:spPr>
        <p:txBody>
          <a:bodyPr>
            <a:normAutofit fontScale="90000"/>
          </a:bodyPr>
          <a:lstStyle/>
          <a:p>
            <a:r>
              <a:rPr lang="en-US" dirty="0"/>
              <a:t>Concerns for removal of Backward MPGD and Si Disks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341A7-009E-1CB6-B627-AD36F994BC60}"/>
              </a:ext>
            </a:extLst>
          </p:cNvPr>
          <p:cNvSpPr/>
          <p:nvPr/>
        </p:nvSpPr>
        <p:spPr>
          <a:xfrm>
            <a:off x="6575717" y="2270979"/>
            <a:ext cx="784368" cy="3427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Flange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523BA8-35CD-428C-39AC-FA61E9930119}"/>
              </a:ext>
            </a:extLst>
          </p:cNvPr>
          <p:cNvCxnSpPr>
            <a:stCxn id="10" idx="2"/>
          </p:cNvCxnSpPr>
          <p:nvPr/>
        </p:nvCxnSpPr>
        <p:spPr>
          <a:xfrm flipH="1">
            <a:off x="6666963" y="2613767"/>
            <a:ext cx="300938" cy="68751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1D624B3-ADA5-76E7-B6B9-BEE98C109782}"/>
              </a:ext>
            </a:extLst>
          </p:cNvPr>
          <p:cNvSpPr txBox="1">
            <a:spLocks/>
          </p:cNvSpPr>
          <p:nvPr/>
        </p:nvSpPr>
        <p:spPr>
          <a:xfrm>
            <a:off x="356315" y="523742"/>
            <a:ext cx="3679673" cy="579549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/>
              <a:t>To Remove all the services a technician will have to get in the GST where radial clearance from beam pipe is 2 feet. 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In weird orientations (laying on back or other awkward positions), technician will have to remove around 2000 connections for SVT disks and 200 connections for MPGD disks and dress them properly.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The installation rails mechanism will also have to be installed and aligned working in that awkward space which may be a challenge as well.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In nutshell, it all needs to be prototyped and tested if all of it works or not prior to making any commitments.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Forward side is a lot easier and does not have any of the above listed issues.</a:t>
            </a:r>
          </a:p>
        </p:txBody>
      </p:sp>
    </p:spTree>
    <p:extLst>
      <p:ext uri="{BB962C8B-B14F-4D97-AF65-F5344CB8AC3E}">
        <p14:creationId xmlns:p14="http://schemas.microsoft.com/office/powerpoint/2010/main" val="232797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ACF27-6D23-7221-68EA-0D1FA535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DF5DD-E2F5-0010-BBF6-BF90E5C47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Detectors (MPGD Disk, TOF Disk and Si Disks), Cymbal and Barrel TOF can be made serviceable.</a:t>
            </a:r>
          </a:p>
          <a:p>
            <a:endParaRPr lang="en-US" dirty="0"/>
          </a:p>
          <a:p>
            <a:r>
              <a:rPr lang="en-US" dirty="0"/>
              <a:t>Backward Detectors can be made serviceable either with large clearances around the beampipe to clear the flanges. </a:t>
            </a:r>
          </a:p>
          <a:p>
            <a:endParaRPr lang="en-US" dirty="0"/>
          </a:p>
          <a:p>
            <a:r>
              <a:rPr lang="en-US" dirty="0"/>
              <a:t>To make Backward detectors serviceable with smaller clearances around the beampipe, </a:t>
            </a:r>
            <a:r>
              <a:rPr lang="en-US" dirty="0" err="1"/>
              <a:t>alot</a:t>
            </a:r>
            <a:r>
              <a:rPr lang="en-US" dirty="0"/>
              <a:t> of prototyping and mockup installation is needed.</a:t>
            </a:r>
          </a:p>
        </p:txBody>
      </p:sp>
    </p:spTree>
    <p:extLst>
      <p:ext uri="{BB962C8B-B14F-4D97-AF65-F5344CB8AC3E}">
        <p14:creationId xmlns:p14="http://schemas.microsoft.com/office/powerpoint/2010/main" val="290561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19B5B-33B7-BB40-1854-144A3FDC6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60690"/>
            <a:ext cx="10266988" cy="395063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EPIC Detector, Assembly Hall and Experimental Hall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83CC39-1FD6-CDB2-F247-C255E828EF7F}"/>
              </a:ext>
            </a:extLst>
          </p:cNvPr>
          <p:cNvSpPr txBox="1">
            <a:spLocks/>
          </p:cNvSpPr>
          <p:nvPr/>
        </p:nvSpPr>
        <p:spPr>
          <a:xfrm>
            <a:off x="448235" y="5602310"/>
            <a:ext cx="11527981" cy="597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432FF"/>
              </a:buClr>
              <a:buFont typeface="Wingdings" charset="2"/>
              <a:buChar char="q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ü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EPIC Detector Barrel will be assembled in the Assembly Hall and End Caps will be assembled in the Experimental Hall</a:t>
            </a:r>
          </a:p>
          <a:p>
            <a:r>
              <a:rPr lang="en-US"/>
              <a:t>During maintenance shutdowns, detector can be rolled out from Experimental Hall to the Assembly Hall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ED659-77E8-BEE9-0943-54DCAB8E3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" t="5185" r="6360" b="7761"/>
          <a:stretch/>
        </p:blipFill>
        <p:spPr>
          <a:xfrm>
            <a:off x="1322231" y="513578"/>
            <a:ext cx="9637690" cy="5030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5C1D45-A077-A8C5-7CEB-B8533BDADCC7}"/>
              </a:ext>
            </a:extLst>
          </p:cNvPr>
          <p:cNvSpPr/>
          <p:nvPr/>
        </p:nvSpPr>
        <p:spPr>
          <a:xfrm>
            <a:off x="11028076" y="167707"/>
            <a:ext cx="948140" cy="288046"/>
          </a:xfrm>
          <a:prstGeom prst="roundRect">
            <a:avLst/>
          </a:prstGeom>
          <a:solidFill>
            <a:srgbClr val="DB35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Charge 4</a:t>
            </a:r>
          </a:p>
        </p:txBody>
      </p:sp>
    </p:spTree>
    <p:extLst>
      <p:ext uri="{BB962C8B-B14F-4D97-AF65-F5344CB8AC3E}">
        <p14:creationId xmlns:p14="http://schemas.microsoft.com/office/powerpoint/2010/main" val="142153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4B680D-A466-4E77-8F2D-C36BAC02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Maintenance 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1EE02-4BFF-4FBB-BF2B-34A403421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64" t="13325" r="28738" b="4513"/>
          <a:stretch/>
        </p:blipFill>
        <p:spPr>
          <a:xfrm>
            <a:off x="461963" y="553615"/>
            <a:ext cx="4881368" cy="56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9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72A-57F6-478F-A745-2CA72C1C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441649"/>
          </a:xfrm>
        </p:spPr>
        <p:txBody>
          <a:bodyPr>
            <a:normAutofit fontScale="90000"/>
          </a:bodyPr>
          <a:lstStyle/>
          <a:p>
            <a:r>
              <a:rPr lang="en-US" dirty="0"/>
              <a:t>GST Model with Detectors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A9BE6-7181-4BBE-93F8-B7F7D562BC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769" y="1195874"/>
            <a:ext cx="11129701" cy="4278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A5EA6-5084-4A27-92A6-C3755E825CC6}"/>
              </a:ext>
            </a:extLst>
          </p:cNvPr>
          <p:cNvSpPr txBox="1"/>
          <p:nvPr/>
        </p:nvSpPr>
        <p:spPr>
          <a:xfrm>
            <a:off x="1405812" y="715347"/>
            <a:ext cx="1082352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EEEMCAL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E09704-EC70-453B-9953-D49E92CE1ED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946988" y="992346"/>
            <a:ext cx="1530220" cy="13465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011C20-4ED8-46EC-8E1E-483937EF562F}"/>
              </a:ext>
            </a:extLst>
          </p:cNvPr>
          <p:cNvSpPr txBox="1"/>
          <p:nvPr/>
        </p:nvSpPr>
        <p:spPr>
          <a:xfrm>
            <a:off x="2531705" y="721567"/>
            <a:ext cx="945503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pfRICH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D72848-04B4-483C-B16F-71D28516CDED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004457" y="998566"/>
            <a:ext cx="1343608" cy="1259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25F15B-9847-4CC3-8626-4FA63B972B8E}"/>
              </a:ext>
            </a:extLst>
          </p:cNvPr>
          <p:cNvSpPr txBox="1"/>
          <p:nvPr/>
        </p:nvSpPr>
        <p:spPr>
          <a:xfrm>
            <a:off x="3545633" y="715347"/>
            <a:ext cx="1206759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 MPGD Disk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BBBEAE-8F15-47B2-8D5E-99B59A9D336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149013" y="992346"/>
            <a:ext cx="777550" cy="1470936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B21007-E6B5-4501-A855-D16EF5440FF1}"/>
              </a:ext>
            </a:extLst>
          </p:cNvPr>
          <p:cNvSpPr txBox="1"/>
          <p:nvPr/>
        </p:nvSpPr>
        <p:spPr>
          <a:xfrm>
            <a:off x="4802154" y="715347"/>
            <a:ext cx="889519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 Si Disks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EC5222D-0105-48E2-9190-2E53951241C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5246914" y="992346"/>
            <a:ext cx="562947" cy="1551801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F043343-D8C7-4F22-98EA-BF6DB6CF67CF}"/>
              </a:ext>
            </a:extLst>
          </p:cNvPr>
          <p:cNvSpPr txBox="1"/>
          <p:nvPr/>
        </p:nvSpPr>
        <p:spPr>
          <a:xfrm>
            <a:off x="5741435" y="715347"/>
            <a:ext cx="889519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Cymbal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D445FD-A229-47C2-91C1-C99FFC6D2869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6186194" y="992346"/>
            <a:ext cx="1" cy="1265662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6DEC592-A481-4DFA-9A72-0A80875BEB78}"/>
              </a:ext>
            </a:extLst>
          </p:cNvPr>
          <p:cNvSpPr txBox="1"/>
          <p:nvPr/>
        </p:nvSpPr>
        <p:spPr>
          <a:xfrm>
            <a:off x="6680716" y="715347"/>
            <a:ext cx="590941" cy="27699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SVT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BD07AD-758A-4F20-B6B4-B1F3F917D03A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6976187" y="992346"/>
            <a:ext cx="31100" cy="162644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CD633F3-582A-4469-9A6C-D6DB4560749A}"/>
              </a:ext>
            </a:extLst>
          </p:cNvPr>
          <p:cNvSpPr txBox="1"/>
          <p:nvPr/>
        </p:nvSpPr>
        <p:spPr>
          <a:xfrm>
            <a:off x="8565807" y="715346"/>
            <a:ext cx="889519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 Si Disks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999FD88-0ECD-4F23-BD0C-DEF3EBB3B860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8700794" y="992345"/>
            <a:ext cx="309773" cy="1682431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E204468-4C6F-487D-AC34-FCAF4A91F6F2}"/>
              </a:ext>
            </a:extLst>
          </p:cNvPr>
          <p:cNvSpPr txBox="1"/>
          <p:nvPr/>
        </p:nvSpPr>
        <p:spPr>
          <a:xfrm>
            <a:off x="9490153" y="715346"/>
            <a:ext cx="1206759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 MPGD Disk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76C2B0-27C2-4BA0-88AD-08B47A712E2C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0093533" y="992345"/>
            <a:ext cx="162741" cy="16824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2E9D6B3-F6D1-4DF5-BDAB-87DF88117DBC}"/>
              </a:ext>
            </a:extLst>
          </p:cNvPr>
          <p:cNvSpPr txBox="1"/>
          <p:nvPr/>
        </p:nvSpPr>
        <p:spPr>
          <a:xfrm>
            <a:off x="10724056" y="715346"/>
            <a:ext cx="1073495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TOF Disk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28AD1F-6FFA-43B2-8A94-057AF0359AC0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10655631" y="992345"/>
            <a:ext cx="605173" cy="140251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F8EE4ED-9513-4C6D-8449-1A76D956705F}"/>
              </a:ext>
            </a:extLst>
          </p:cNvPr>
          <p:cNvSpPr txBox="1"/>
          <p:nvPr/>
        </p:nvSpPr>
        <p:spPr>
          <a:xfrm>
            <a:off x="7352520" y="715346"/>
            <a:ext cx="1178459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Barrel TOF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818CAC8-1263-4861-97FC-733FE1E3E0CC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7941750" y="992345"/>
            <a:ext cx="0" cy="1054169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9193240-6188-4BB8-9E4B-1CEE2DD3C65F}"/>
              </a:ext>
            </a:extLst>
          </p:cNvPr>
          <p:cNvSpPr txBox="1">
            <a:spLocks/>
          </p:cNvSpPr>
          <p:nvPr/>
        </p:nvSpPr>
        <p:spPr>
          <a:xfrm>
            <a:off x="571499" y="5561044"/>
            <a:ext cx="11210731" cy="628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Red : Non </a:t>
            </a:r>
            <a:r>
              <a:rPr lang="en-US" sz="1400" dirty="0" err="1">
                <a:solidFill>
                  <a:srgbClr val="FF0000"/>
                </a:solidFill>
              </a:rPr>
              <a:t>Servicable</a:t>
            </a:r>
            <a:r>
              <a:rPr lang="en-US" sz="1400" dirty="0">
                <a:solidFill>
                  <a:srgbClr val="FF0000"/>
                </a:solidFill>
              </a:rPr>
              <a:t> without removing and disassembling GST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 : Non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Servicable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currently but can be made serviceable without removing GST/ Major Design Modifications and prototyping is needed.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Green :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Servicable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without removing GST and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Servicable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in Experimental Hall</a:t>
            </a:r>
          </a:p>
        </p:txBody>
      </p:sp>
    </p:spTree>
    <p:extLst>
      <p:ext uri="{BB962C8B-B14F-4D97-AF65-F5344CB8AC3E}">
        <p14:creationId xmlns:p14="http://schemas.microsoft.com/office/powerpoint/2010/main" val="50234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1610-505B-4EE9-99B6-00DEA752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GST + PST Envelopes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5805A-3FA1-C08E-A266-5E6F691ED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85" y="1365166"/>
            <a:ext cx="7628389" cy="3959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3619E4-DC0C-9F99-CD4C-05E588344ECC}"/>
              </a:ext>
            </a:extLst>
          </p:cNvPr>
          <p:cNvSpPr txBox="1"/>
          <p:nvPr/>
        </p:nvSpPr>
        <p:spPr>
          <a:xfrm>
            <a:off x="461963" y="5492834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EEEMCal</a:t>
            </a:r>
            <a:r>
              <a:rPr lang="en-US" dirty="0"/>
              <a:t> and pfRICH can be attached to DIRC rails</a:t>
            </a:r>
          </a:p>
          <a:p>
            <a:r>
              <a:rPr lang="en-US" dirty="0"/>
              <a:t>Needs more clearance, but simplifies PST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A0DD05-A8A5-F5D8-CD05-F55F8B7F54BF}"/>
              </a:ext>
            </a:extLst>
          </p:cNvPr>
          <p:cNvCxnSpPr/>
          <p:nvPr/>
        </p:nvCxnSpPr>
        <p:spPr>
          <a:xfrm flipV="1">
            <a:off x="2646727" y="2319556"/>
            <a:ext cx="2332139" cy="33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C533B4-0E11-2D29-05C3-D49B3EEAE001}"/>
              </a:ext>
            </a:extLst>
          </p:cNvPr>
          <p:cNvCxnSpPr>
            <a:cxnSpLocks/>
          </p:cNvCxnSpPr>
          <p:nvPr/>
        </p:nvCxnSpPr>
        <p:spPr>
          <a:xfrm>
            <a:off x="4978866" y="2319556"/>
            <a:ext cx="281031" cy="188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F74FEB-A0B5-C33D-23B8-E619351EE365}"/>
              </a:ext>
            </a:extLst>
          </p:cNvPr>
          <p:cNvCxnSpPr>
            <a:cxnSpLocks/>
          </p:cNvCxnSpPr>
          <p:nvPr/>
        </p:nvCxnSpPr>
        <p:spPr>
          <a:xfrm>
            <a:off x="5259897" y="2508308"/>
            <a:ext cx="4534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83EF57-EBD5-D151-8FA9-A1EDA17F3C28}"/>
              </a:ext>
            </a:extLst>
          </p:cNvPr>
          <p:cNvCxnSpPr/>
          <p:nvPr/>
        </p:nvCxnSpPr>
        <p:spPr>
          <a:xfrm flipV="1">
            <a:off x="2685876" y="4388840"/>
            <a:ext cx="2332139" cy="33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5214AE-FEA1-1CAF-F6C8-0C9BEDF829C3}"/>
              </a:ext>
            </a:extLst>
          </p:cNvPr>
          <p:cNvCxnSpPr>
            <a:cxnSpLocks/>
          </p:cNvCxnSpPr>
          <p:nvPr/>
        </p:nvCxnSpPr>
        <p:spPr>
          <a:xfrm flipV="1">
            <a:off x="5018015" y="4237838"/>
            <a:ext cx="281031" cy="151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CC0F0B-4B0C-57B6-25EA-A97ADC78BE73}"/>
              </a:ext>
            </a:extLst>
          </p:cNvPr>
          <p:cNvCxnSpPr>
            <a:cxnSpLocks/>
          </p:cNvCxnSpPr>
          <p:nvPr/>
        </p:nvCxnSpPr>
        <p:spPr>
          <a:xfrm>
            <a:off x="5299046" y="4237838"/>
            <a:ext cx="4534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538132-A6A7-50F3-F80C-A13AECD7A5B7}"/>
              </a:ext>
            </a:extLst>
          </p:cNvPr>
          <p:cNvSpPr txBox="1"/>
          <p:nvPr/>
        </p:nvSpPr>
        <p:spPr>
          <a:xfrm>
            <a:off x="461963" y="662888"/>
            <a:ext cx="666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GST and PST combine with changing diameter</a:t>
            </a:r>
          </a:p>
          <a:p>
            <a:r>
              <a:rPr lang="en-US" dirty="0"/>
              <a:t>Backwards flairs out for SVT services around </a:t>
            </a:r>
            <a:r>
              <a:rPr lang="en-US" dirty="0" err="1"/>
              <a:t>EEEMCal</a:t>
            </a:r>
            <a:r>
              <a:rPr lang="en-US" dirty="0"/>
              <a:t>/</a:t>
            </a:r>
            <a:r>
              <a:rPr lang="en-US" dirty="0" err="1"/>
              <a:t>pfRICH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8108DA-B7E8-AC51-12FD-5F993B4056D3}"/>
              </a:ext>
            </a:extLst>
          </p:cNvPr>
          <p:cNvSpPr txBox="1"/>
          <p:nvPr/>
        </p:nvSpPr>
        <p:spPr>
          <a:xfrm>
            <a:off x="5994247" y="5629671"/>
            <a:ext cx="625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TOF OD needs to be reduced to allow PST to end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814AEB-7F40-8BD5-D10A-6E8C4D369F94}"/>
              </a:ext>
            </a:extLst>
          </p:cNvPr>
          <p:cNvSpPr txBox="1"/>
          <p:nvPr/>
        </p:nvSpPr>
        <p:spPr>
          <a:xfrm>
            <a:off x="7089256" y="662887"/>
            <a:ext cx="510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TOF + CYMBAL removed from forward direction</a:t>
            </a:r>
          </a:p>
          <a:p>
            <a:r>
              <a:rPr lang="en-US" dirty="0"/>
              <a:t>Requires 1/12 of SVT services to be detached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1A4E6A-26B5-C8D6-BCD3-8C78C79DC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7" y="2630988"/>
            <a:ext cx="1419824" cy="15400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CC7C3D-AC13-F5C7-1D0F-09AAF5E1563A}"/>
              </a:ext>
            </a:extLst>
          </p:cNvPr>
          <p:cNvSpPr txBox="1"/>
          <p:nvPr/>
        </p:nvSpPr>
        <p:spPr>
          <a:xfrm>
            <a:off x="775458" y="4663964"/>
            <a:ext cx="119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GST/PST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A73966-81DA-0BFD-946D-A645BFCF8D8C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1967112" y="4422396"/>
            <a:ext cx="718764" cy="426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30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1610-505B-4EE9-99B6-00DEA752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GST + PST Envelopes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CE4BC-6F91-4B99-AD4D-293F7C523E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2150" y="981075"/>
            <a:ext cx="11499850" cy="50657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38D5C-7B6D-61CC-0DBE-D758896866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617" y="1695801"/>
            <a:ext cx="8193741" cy="2884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A0F801-56A8-B5D4-2136-4CDB3B7EFB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8256" y="1728132"/>
            <a:ext cx="1470949" cy="2852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9C19BF-7656-50DD-F159-F94DFC49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50" y="1728132"/>
            <a:ext cx="1488570" cy="288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1CE838-1116-4913-4355-DE30C2ECC747}"/>
              </a:ext>
            </a:extLst>
          </p:cNvPr>
          <p:cNvSpPr txBox="1"/>
          <p:nvPr/>
        </p:nvSpPr>
        <p:spPr>
          <a:xfrm>
            <a:off x="3308204" y="734908"/>
            <a:ext cx="641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TOF and CYMBAL divided into 12 sections attached together</a:t>
            </a:r>
          </a:p>
          <a:p>
            <a:r>
              <a:rPr lang="en-US" dirty="0"/>
              <a:t>Barrel TOF and CYMBAL installed on DIRC and MPGD rails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BC27E-CC63-7465-CF84-1AD8159648C8}"/>
              </a:ext>
            </a:extLst>
          </p:cNvPr>
          <p:cNvSpPr txBox="1"/>
          <p:nvPr/>
        </p:nvSpPr>
        <p:spPr>
          <a:xfrm>
            <a:off x="2180720" y="4826702"/>
            <a:ext cx="299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TOF and CYMCAL services in tray attach to rails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82801F-FA4C-77F8-8123-1B96D09FA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84" y="4702995"/>
            <a:ext cx="1419824" cy="154007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B95A20-DD3B-9FEC-52CE-2BC03ED9E824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3677806" y="4177717"/>
            <a:ext cx="0" cy="6489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5F4D12-6BC1-FABD-AB4A-07FD5EB63C86}"/>
              </a:ext>
            </a:extLst>
          </p:cNvPr>
          <p:cNvSpPr txBox="1"/>
          <p:nvPr/>
        </p:nvSpPr>
        <p:spPr>
          <a:xfrm>
            <a:off x="545284" y="948744"/>
            <a:ext cx="70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Rails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8452FD-7A1A-A694-CC50-419EC7687995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95525" y="1318076"/>
            <a:ext cx="895525" cy="490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B6FBDAA-E12B-5CC6-25BE-AD990B860C3E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95525" y="1318076"/>
            <a:ext cx="262156" cy="833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606466-2498-4921-00B7-B92BE78D0CA7}"/>
              </a:ext>
            </a:extLst>
          </p:cNvPr>
          <p:cNvCxnSpPr>
            <a:cxnSpLocks/>
          </p:cNvCxnSpPr>
          <p:nvPr/>
        </p:nvCxnSpPr>
        <p:spPr>
          <a:xfrm flipH="1">
            <a:off x="788627" y="1318076"/>
            <a:ext cx="106898" cy="14544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428313-E4BE-2C0D-AC69-76E3428BFB1C}"/>
              </a:ext>
            </a:extLst>
          </p:cNvPr>
          <p:cNvSpPr txBox="1"/>
          <p:nvPr/>
        </p:nvSpPr>
        <p:spPr>
          <a:xfrm>
            <a:off x="7613261" y="4972095"/>
            <a:ext cx="4224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TOF and CYMBAL made in flat panels</a:t>
            </a:r>
          </a:p>
          <a:p>
            <a:r>
              <a:rPr lang="en-US" dirty="0"/>
              <a:t>Hermetic coverage still possible</a:t>
            </a:r>
          </a:p>
        </p:txBody>
      </p:sp>
    </p:spTree>
    <p:extLst>
      <p:ext uri="{BB962C8B-B14F-4D97-AF65-F5344CB8AC3E}">
        <p14:creationId xmlns:p14="http://schemas.microsoft.com/office/powerpoint/2010/main" val="382336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687DF-FD53-F78B-13D6-0FE80A45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3421" y="136525"/>
            <a:ext cx="6196736" cy="505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159CE-9F34-CE75-B1CA-9A40ACDB50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995" y="1430322"/>
            <a:ext cx="6172995" cy="55682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38871-1054-B26F-3C7C-6C34F740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9C4-D376-4940-B822-A9B8871DB6FC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5C2C9C-5552-BDC8-FA9A-00CD1E985B33}"/>
              </a:ext>
            </a:extLst>
          </p:cNvPr>
          <p:cNvGraphicFramePr>
            <a:graphicFrameLocks noGrp="1"/>
          </p:cNvGraphicFramePr>
          <p:nvPr/>
        </p:nvGraphicFramePr>
        <p:xfrm>
          <a:off x="91843" y="698780"/>
          <a:ext cx="5717533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890">
                  <a:extLst>
                    <a:ext uri="{9D8B030D-6E8A-4147-A177-3AD203B41FA5}">
                      <a16:colId xmlns:a16="http://schemas.microsoft.com/office/drawing/2014/main" val="1534007077"/>
                    </a:ext>
                  </a:extLst>
                </a:gridCol>
                <a:gridCol w="1527332">
                  <a:extLst>
                    <a:ext uri="{9D8B030D-6E8A-4147-A177-3AD203B41FA5}">
                      <a16:colId xmlns:a16="http://schemas.microsoft.com/office/drawing/2014/main" val="452473704"/>
                    </a:ext>
                  </a:extLst>
                </a:gridCol>
                <a:gridCol w="1595402">
                  <a:extLst>
                    <a:ext uri="{9D8B030D-6E8A-4147-A177-3AD203B41FA5}">
                      <a16:colId xmlns:a16="http://schemas.microsoft.com/office/drawing/2014/main" val="1088180611"/>
                    </a:ext>
                  </a:extLst>
                </a:gridCol>
                <a:gridCol w="1118909">
                  <a:extLst>
                    <a:ext uri="{9D8B030D-6E8A-4147-A177-3AD203B41FA5}">
                      <a16:colId xmlns:a16="http://schemas.microsoft.com/office/drawing/2014/main" val="4040099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BWD 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Radius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 Offset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Shape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7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Disk 1,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10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7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209064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r>
                        <a:rPr lang="en-US" dirty="0"/>
                        <a:t>New 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4143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83CB418-28CB-7AF9-D9A5-25910C273E0E}"/>
              </a:ext>
            </a:extLst>
          </p:cNvPr>
          <p:cNvSpPr txBox="1"/>
          <p:nvPr/>
        </p:nvSpPr>
        <p:spPr>
          <a:xfrm>
            <a:off x="121813" y="-12290"/>
            <a:ext cx="286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Backward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39AAA6-55C8-29EF-354C-6A4AC56DBB58}"/>
              </a:ext>
            </a:extLst>
          </p:cNvPr>
          <p:cNvSpPr/>
          <p:nvPr/>
        </p:nvSpPr>
        <p:spPr>
          <a:xfrm>
            <a:off x="9552951" y="3218077"/>
            <a:ext cx="1219200" cy="3981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Disk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046EEE-4414-16E6-980D-581057FC12E3}"/>
              </a:ext>
            </a:extLst>
          </p:cNvPr>
          <p:cNvSpPr/>
          <p:nvPr/>
        </p:nvSpPr>
        <p:spPr>
          <a:xfrm>
            <a:off x="9552951" y="2694178"/>
            <a:ext cx="1219200" cy="3981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Disk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EC350-6FB5-4AE5-CD23-BD851CB41FFB}"/>
              </a:ext>
            </a:extLst>
          </p:cNvPr>
          <p:cNvSpPr/>
          <p:nvPr/>
        </p:nvSpPr>
        <p:spPr>
          <a:xfrm>
            <a:off x="9552951" y="2170279"/>
            <a:ext cx="1219200" cy="398174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Disk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89F0D8-B498-5DEE-451A-39A0D243BD94}"/>
              </a:ext>
            </a:extLst>
          </p:cNvPr>
          <p:cNvSpPr/>
          <p:nvPr/>
        </p:nvSpPr>
        <p:spPr>
          <a:xfrm>
            <a:off x="9552951" y="1646259"/>
            <a:ext cx="1219200" cy="3981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Disk 1, 2</a:t>
            </a:r>
          </a:p>
        </p:txBody>
      </p:sp>
      <p:sp>
        <p:nvSpPr>
          <p:cNvPr id="6" name="Star: 4 Points 5">
            <a:extLst>
              <a:ext uri="{FF2B5EF4-FFF2-40B4-BE49-F238E27FC236}">
                <a16:creationId xmlns:a16="http://schemas.microsoft.com/office/drawing/2014/main" id="{F500E9CA-23DF-50DF-C87B-11E011F21F37}"/>
              </a:ext>
            </a:extLst>
          </p:cNvPr>
          <p:cNvSpPr/>
          <p:nvPr/>
        </p:nvSpPr>
        <p:spPr>
          <a:xfrm>
            <a:off x="8735036" y="2301587"/>
            <a:ext cx="637564" cy="637564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8370D-91B4-F189-9734-4500978265C0}"/>
              </a:ext>
            </a:extLst>
          </p:cNvPr>
          <p:cNvSpPr/>
          <p:nvPr/>
        </p:nvSpPr>
        <p:spPr>
          <a:xfrm>
            <a:off x="7767352" y="2316032"/>
            <a:ext cx="1219200" cy="311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 Offset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8B6983-973C-2D3D-6215-BA3924EF34F3}"/>
              </a:ext>
            </a:extLst>
          </p:cNvPr>
          <p:cNvCxnSpPr>
            <a:cxnSpLocks/>
          </p:cNvCxnSpPr>
          <p:nvPr/>
        </p:nvCxnSpPr>
        <p:spPr>
          <a:xfrm flipH="1">
            <a:off x="7767352" y="2620919"/>
            <a:ext cx="1284369" cy="640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BCB56A-261D-028E-174C-298C1B8942F4}"/>
              </a:ext>
            </a:extLst>
          </p:cNvPr>
          <p:cNvSpPr txBox="1"/>
          <p:nvPr/>
        </p:nvSpPr>
        <p:spPr>
          <a:xfrm>
            <a:off x="6457094" y="5175554"/>
            <a:ext cx="5379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Looking toward IP from Backward end.</a:t>
            </a:r>
            <a:br>
              <a:rPr lang="en-US" sz="2400" dirty="0"/>
            </a:br>
            <a:r>
              <a:rPr lang="en-US" sz="2400" dirty="0"/>
              <a:t>All new disks would be asymmetric. 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407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A554CD-24CE-5D22-5C39-D519002FA5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7887" t="6629" r="18475" b="12014"/>
          <a:stretch/>
        </p:blipFill>
        <p:spPr>
          <a:xfrm>
            <a:off x="6096000" y="55696"/>
            <a:ext cx="5736498" cy="5885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B52EC-FEEF-91E6-253B-68C765C6FC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19" y="1680830"/>
            <a:ext cx="5817593" cy="53079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3AA5F-3964-B237-187B-D4B83BAE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9C4-D376-4940-B822-A9B8871DB6FC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83C438-86DC-089C-FBA2-9C996559FCA0}"/>
              </a:ext>
            </a:extLst>
          </p:cNvPr>
          <p:cNvSpPr/>
          <p:nvPr/>
        </p:nvSpPr>
        <p:spPr>
          <a:xfrm>
            <a:off x="9304090" y="3675918"/>
            <a:ext cx="1219200" cy="2756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Disk 4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360DABE-E3DA-0A51-2257-B504701C6B84}"/>
              </a:ext>
            </a:extLst>
          </p:cNvPr>
          <p:cNvGraphicFramePr>
            <a:graphicFrameLocks noGrp="1"/>
          </p:cNvGraphicFramePr>
          <p:nvPr/>
        </p:nvGraphicFramePr>
        <p:xfrm>
          <a:off x="121813" y="695596"/>
          <a:ext cx="581759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164">
                  <a:extLst>
                    <a:ext uri="{9D8B030D-6E8A-4147-A177-3AD203B41FA5}">
                      <a16:colId xmlns:a16="http://schemas.microsoft.com/office/drawing/2014/main" val="1534007077"/>
                    </a:ext>
                  </a:extLst>
                </a:gridCol>
                <a:gridCol w="1508310">
                  <a:extLst>
                    <a:ext uri="{9D8B030D-6E8A-4147-A177-3AD203B41FA5}">
                      <a16:colId xmlns:a16="http://schemas.microsoft.com/office/drawing/2014/main" val="452473704"/>
                    </a:ext>
                  </a:extLst>
                </a:gridCol>
                <a:gridCol w="1628519">
                  <a:extLst>
                    <a:ext uri="{9D8B030D-6E8A-4147-A177-3AD203B41FA5}">
                      <a16:colId xmlns:a16="http://schemas.microsoft.com/office/drawing/2014/main" val="1088180611"/>
                    </a:ext>
                  </a:extLst>
                </a:gridCol>
                <a:gridCol w="1371599">
                  <a:extLst>
                    <a:ext uri="{9D8B030D-6E8A-4147-A177-3AD203B41FA5}">
                      <a16:colId xmlns:a16="http://schemas.microsoft.com/office/drawing/2014/main" val="3286063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FWD 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Radius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 Offset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Shape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7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10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Circle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85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Circle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036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Circle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979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Circle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414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C4F9F1A-4A72-04E2-48AE-31B3F0B0864E}"/>
              </a:ext>
            </a:extLst>
          </p:cNvPr>
          <p:cNvSpPr/>
          <p:nvPr/>
        </p:nvSpPr>
        <p:spPr>
          <a:xfrm>
            <a:off x="9304090" y="2163660"/>
            <a:ext cx="1219200" cy="3112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Disk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1643A9-D432-CB2E-813E-3776DDAF9203}"/>
              </a:ext>
            </a:extLst>
          </p:cNvPr>
          <p:cNvSpPr/>
          <p:nvPr/>
        </p:nvSpPr>
        <p:spPr>
          <a:xfrm>
            <a:off x="9304090" y="1804706"/>
            <a:ext cx="1219200" cy="290327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Disk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203FF-AF25-6799-8988-27C8267B4F53}"/>
              </a:ext>
            </a:extLst>
          </p:cNvPr>
          <p:cNvSpPr/>
          <p:nvPr/>
        </p:nvSpPr>
        <p:spPr>
          <a:xfrm>
            <a:off x="9304090" y="4030910"/>
            <a:ext cx="1219200" cy="2852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Disk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46F7C-E35B-C1C2-8235-BF12BFB0A78B}"/>
              </a:ext>
            </a:extLst>
          </p:cNvPr>
          <p:cNvSpPr txBox="1"/>
          <p:nvPr/>
        </p:nvSpPr>
        <p:spPr>
          <a:xfrm>
            <a:off x="6096000" y="5925669"/>
            <a:ext cx="561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Looking toward IP from Forward end</a:t>
            </a:r>
            <a:endParaRPr lang="en-US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C872E7-B009-5236-547C-F2C23F314341}"/>
              </a:ext>
            </a:extLst>
          </p:cNvPr>
          <p:cNvSpPr txBox="1"/>
          <p:nvPr/>
        </p:nvSpPr>
        <p:spPr>
          <a:xfrm>
            <a:off x="121813" y="-12290"/>
            <a:ext cx="286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Forward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507480-C947-2AC1-1378-08C7540C8ABA}"/>
              </a:ext>
            </a:extLst>
          </p:cNvPr>
          <p:cNvSpPr/>
          <p:nvPr/>
        </p:nvSpPr>
        <p:spPr>
          <a:xfrm>
            <a:off x="9304090" y="1399353"/>
            <a:ext cx="1219200" cy="328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Disk 1</a:t>
            </a:r>
          </a:p>
        </p:txBody>
      </p:sp>
      <p:sp>
        <p:nvSpPr>
          <p:cNvPr id="21" name="Star: 4 Points 20">
            <a:extLst>
              <a:ext uri="{FF2B5EF4-FFF2-40B4-BE49-F238E27FC236}">
                <a16:creationId xmlns:a16="http://schemas.microsoft.com/office/drawing/2014/main" id="{858A0E14-4F9B-282F-4546-E480E6079624}"/>
              </a:ext>
            </a:extLst>
          </p:cNvPr>
          <p:cNvSpPr/>
          <p:nvPr/>
        </p:nvSpPr>
        <p:spPr>
          <a:xfrm>
            <a:off x="9594908" y="2671350"/>
            <a:ext cx="637564" cy="637564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53209F-BE65-C523-44D9-0F3450DBAF70}"/>
              </a:ext>
            </a:extLst>
          </p:cNvPr>
          <p:cNvSpPr/>
          <p:nvPr/>
        </p:nvSpPr>
        <p:spPr>
          <a:xfrm>
            <a:off x="8627224" y="2685795"/>
            <a:ext cx="1219200" cy="311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 Offset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03C98A-4A24-28BB-747F-7CCD7CA1A92A}"/>
              </a:ext>
            </a:extLst>
          </p:cNvPr>
          <p:cNvCxnSpPr/>
          <p:nvPr/>
        </p:nvCxnSpPr>
        <p:spPr>
          <a:xfrm flipH="1">
            <a:off x="8472881" y="2990682"/>
            <a:ext cx="1438712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81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9C17F-338E-A670-4935-EDE6CC3EB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6D2E-CE1A-A9EA-FC35-5AC76A61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48707-D5E7-D033-3227-49BDC0CD38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685647"/>
            <a:ext cx="3082386" cy="5361142"/>
          </a:xfrm>
        </p:spPr>
        <p:txBody>
          <a:bodyPr>
            <a:normAutofit/>
          </a:bodyPr>
          <a:lstStyle/>
          <a:p>
            <a:r>
              <a:rPr lang="en-US" sz="1800" dirty="0"/>
              <a:t>Services are an issue in current design.</a:t>
            </a:r>
          </a:p>
          <a:p>
            <a:endParaRPr lang="en-US" sz="1800" dirty="0"/>
          </a:p>
          <a:p>
            <a:r>
              <a:rPr lang="en-US" sz="1800" dirty="0"/>
              <a:t>We will need even more room radially for services as we are making slidable cable trays.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1894C-3BA5-F93D-64F0-EDE6139909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1003" y="981075"/>
            <a:ext cx="8652790" cy="48933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7A23D65-497A-0007-CB9E-D4AED562C437}"/>
              </a:ext>
            </a:extLst>
          </p:cNvPr>
          <p:cNvSpPr/>
          <p:nvPr/>
        </p:nvSpPr>
        <p:spPr>
          <a:xfrm>
            <a:off x="5217953" y="2604781"/>
            <a:ext cx="1417606" cy="4625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4961FD-B6BF-3960-A7A9-6614940A691C}"/>
              </a:ext>
            </a:extLst>
          </p:cNvPr>
          <p:cNvSpPr/>
          <p:nvPr/>
        </p:nvSpPr>
        <p:spPr>
          <a:xfrm>
            <a:off x="10099308" y="5093516"/>
            <a:ext cx="723755" cy="7074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2074FC-37CB-7885-CF88-9E8C3E23522B}"/>
              </a:ext>
            </a:extLst>
          </p:cNvPr>
          <p:cNvSpPr/>
          <p:nvPr/>
        </p:nvSpPr>
        <p:spPr>
          <a:xfrm>
            <a:off x="9051721" y="2512502"/>
            <a:ext cx="461261" cy="4625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BECC5B-3A55-BD98-3CF7-DC1D0E31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5991"/>
          <a:stretch/>
        </p:blipFill>
        <p:spPr>
          <a:xfrm>
            <a:off x="669318" y="4232152"/>
            <a:ext cx="2667675" cy="19402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DE8093-4E93-C5E5-1655-6BF69DB52A6C}"/>
              </a:ext>
            </a:extLst>
          </p:cNvPr>
          <p:cNvSpPr/>
          <p:nvPr/>
        </p:nvSpPr>
        <p:spPr>
          <a:xfrm>
            <a:off x="5593293" y="2354118"/>
            <a:ext cx="666925" cy="26425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112%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57CDC9-C564-5741-32CD-8636CE5A6C21}"/>
              </a:ext>
            </a:extLst>
          </p:cNvPr>
          <p:cNvSpPr/>
          <p:nvPr/>
        </p:nvSpPr>
        <p:spPr>
          <a:xfrm>
            <a:off x="8430170" y="2611662"/>
            <a:ext cx="666925" cy="26425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92%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D9260-D1EE-D0E3-8985-7854404ABAFD}"/>
              </a:ext>
            </a:extLst>
          </p:cNvPr>
          <p:cNvSpPr/>
          <p:nvPr/>
        </p:nvSpPr>
        <p:spPr>
          <a:xfrm>
            <a:off x="9432383" y="5315125"/>
            <a:ext cx="666925" cy="26425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89%</a:t>
            </a:r>
          </a:p>
        </p:txBody>
      </p:sp>
    </p:spTree>
    <p:extLst>
      <p:ext uri="{BB962C8B-B14F-4D97-AF65-F5344CB8AC3E}">
        <p14:creationId xmlns:p14="http://schemas.microsoft.com/office/powerpoint/2010/main" val="147428941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AF11560A9A3D42A6D720F5CE9EB9B4" ma:contentTypeVersion="16" ma:contentTypeDescription="Create a new document." ma:contentTypeScope="" ma:versionID="46de738f4571a7ef4174789f49d2c97b">
  <xsd:schema xmlns:xsd="http://www.w3.org/2001/XMLSchema" xmlns:xs="http://www.w3.org/2001/XMLSchema" xmlns:p="http://schemas.microsoft.com/office/2006/metadata/properties" xmlns:ns3="efb3f601-682b-4b24-a3a0-e0b0d0b660f8" xmlns:ns4="cfa4c34f-4b31-43aa-aa45-0eba64f30d0d" targetNamespace="http://schemas.microsoft.com/office/2006/metadata/properties" ma:root="true" ma:fieldsID="246ae7470b9fb0e5e79e83aa8d0d7751" ns3:_="" ns4:_="">
    <xsd:import namespace="efb3f601-682b-4b24-a3a0-e0b0d0b660f8"/>
    <xsd:import namespace="cfa4c34f-4b31-43aa-aa45-0eba64f30d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CR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3f601-682b-4b24-a3a0-e0b0d0b660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4c34f-4b31-43aa-aa45-0eba64f30d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fb3f601-682b-4b24-a3a0-e0b0d0b660f8" xsi:nil="true"/>
  </documentManagement>
</p:properties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010F5C-141D-4649-B8E2-CDF5DD627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b3f601-682b-4b24-a3a0-e0b0d0b660f8"/>
    <ds:schemaRef ds:uri="cfa4c34f-4b31-43aa-aa45-0eba64f30d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cfa4c34f-4b31-43aa-aa45-0eba64f30d0d"/>
    <ds:schemaRef ds:uri="http://schemas.microsoft.com/office/2006/documentManagement/types"/>
    <ds:schemaRef ds:uri="efb3f601-682b-4b24-a3a0-e0b0d0b660f8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27334</TotalTime>
  <Words>622</Words>
  <Application>Microsoft Office PowerPoint</Application>
  <PresentationFormat>Widescreen</PresentationFormat>
  <Paragraphs>133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Wingdings</vt:lpstr>
      <vt:lpstr>Calibri</vt:lpstr>
      <vt:lpstr>Arial</vt:lpstr>
      <vt:lpstr>BNL</vt:lpstr>
      <vt:lpstr>Integration, Installation and Infrastructure Inner Detectors Maintenance and Services</vt:lpstr>
      <vt:lpstr>EPIC Detector, Assembly Hall and Experimental Hall </vt:lpstr>
      <vt:lpstr>ePIC Maintenance Schedule</vt:lpstr>
      <vt:lpstr>GST Model with Detectors</vt:lpstr>
      <vt:lpstr>New GST + PST Envelopes model</vt:lpstr>
      <vt:lpstr>New GST + PST Envelopes model</vt:lpstr>
      <vt:lpstr>PowerPoint Presentation</vt:lpstr>
      <vt:lpstr>PowerPoint Presentation</vt:lpstr>
      <vt:lpstr>Services</vt:lpstr>
      <vt:lpstr>Concerns for removal of Backward MPGD and Si Disks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Sharma, Rahul</cp:lastModifiedBy>
  <cp:revision>9</cp:revision>
  <cp:lastPrinted>2025-04-10T19:39:19Z</cp:lastPrinted>
  <dcterms:created xsi:type="dcterms:W3CDTF">2023-09-12T20:43:32Z</dcterms:created>
  <dcterms:modified xsi:type="dcterms:W3CDTF">2025-05-12T17:40:21Z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0x01010009AF11560A9A3D42A6D720F5CE9EB9B4</vt:lpwstr>
  </property>
  <property fmtid="{D5CDD505-2E9C-101B-9397-08002B2CF9AE}" pid="3" name="MediaServiceImageTags">
    <vt:lpwstr/>
  </property>
</Properties>
</file>