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9" r:id="rId4"/>
    <p:sldId id="310" r:id="rId5"/>
    <p:sldId id="311" r:id="rId6"/>
    <p:sldId id="312" r:id="rId7"/>
    <p:sldId id="313" r:id="rId8"/>
    <p:sldId id="314" r:id="rId9"/>
    <p:sldId id="319" r:id="rId10"/>
    <p:sldId id="315" r:id="rId11"/>
    <p:sldId id="318" r:id="rId12"/>
    <p:sldId id="316" r:id="rId13"/>
    <p:sldId id="317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May 12</a:t>
            </a:r>
            <a:r>
              <a:rPr lang="en-US" b="1" u="sng" baseline="30000" dirty="0">
                <a:solidFill>
                  <a:srgbClr val="C00000"/>
                </a:solidFill>
              </a:rPr>
              <a:t>th</a:t>
            </a:r>
            <a:r>
              <a:rPr lang="en-US" b="1" u="sng" dirty="0">
                <a:solidFill>
                  <a:srgbClr val="C00000"/>
                </a:solidFill>
              </a:rPr>
              <a:t>, 2025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Level 1 – Arial 20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9" y="23398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India Krehbiel (</a:t>
            </a:r>
            <a:r>
              <a:rPr lang="en-US" dirty="0" err="1"/>
              <a:t>JLab</a:t>
            </a:r>
            <a:r>
              <a:rPr lang="en-US" dirty="0"/>
              <a:t>), David Powell (JLAB)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May 12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2025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AFD3A4-D7C6-4827-9B98-38043FC3B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941982"/>
            <a:ext cx="5705836" cy="5233002"/>
          </a:xfrm>
        </p:spPr>
        <p:txBody>
          <a:bodyPr>
            <a:normAutofit/>
          </a:bodyPr>
          <a:lstStyle/>
          <a:p>
            <a:r>
              <a:rPr lang="en-US" sz="1600" dirty="0"/>
              <a:t>Continued progress on the ZDC Arrangement</a:t>
            </a:r>
          </a:p>
          <a:p>
            <a:r>
              <a:rPr lang="en-US" sz="1600" dirty="0"/>
              <a:t>Cost estimate for the ZDC</a:t>
            </a:r>
          </a:p>
          <a:p>
            <a:r>
              <a:rPr lang="en-US" sz="1600" dirty="0"/>
              <a:t>Continued updates on the cabling for B0 Detector System</a:t>
            </a:r>
          </a:p>
          <a:p>
            <a:r>
              <a:rPr lang="en-US" sz="1600" dirty="0"/>
              <a:t>B0 Detector Removal/Install adjustments for latest beampipe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9C965C-A2E7-4AC2-8E9A-1742E9CCBE3B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Upcoming Updates </a:t>
            </a:r>
          </a:p>
        </p:txBody>
      </p:sp>
    </p:spTree>
    <p:extLst>
      <p:ext uri="{BB962C8B-B14F-4D97-AF65-F5344CB8AC3E}">
        <p14:creationId xmlns:p14="http://schemas.microsoft.com/office/powerpoint/2010/main" val="41582959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96AB6-10C3-4FD9-9A1E-EB09DD7B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" r="8200" b="5152"/>
          <a:stretch/>
        </p:blipFill>
        <p:spPr>
          <a:xfrm>
            <a:off x="4666267" y="989813"/>
            <a:ext cx="7294929" cy="4227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836DE-8E04-4D80-8F5D-A7A25E402F0E}"/>
              </a:ext>
            </a:extLst>
          </p:cNvPr>
          <p:cNvSpPr txBox="1"/>
          <p:nvPr/>
        </p:nvSpPr>
        <p:spPr>
          <a:xfrm>
            <a:off x="8124488" y="5764255"/>
            <a:ext cx="38367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Picture Courtesy – John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Tuozzollo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3DF68D-3430-4532-819B-166955AA0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895546"/>
            <a:ext cx="4203035" cy="5279438"/>
          </a:xfrm>
        </p:spPr>
        <p:txBody>
          <a:bodyPr>
            <a:normAutofit/>
          </a:bodyPr>
          <a:lstStyle/>
          <a:p>
            <a:r>
              <a:rPr lang="en-US" sz="1600" dirty="0"/>
              <a:t>With the request of additional space on the ‘Right-Hand’ side of the B0 operating space, we’re investigating the impacts of alternative solutions which include:</a:t>
            </a:r>
          </a:p>
          <a:p>
            <a:pPr lvl="1"/>
            <a:r>
              <a:rPr lang="en-US" sz="1600" dirty="0"/>
              <a:t>Alternating the B0 Detector Tooling operation location to the opposite (left-hand) side of the B0 Magnet</a:t>
            </a:r>
          </a:p>
          <a:p>
            <a:pPr lvl="1"/>
            <a:r>
              <a:rPr lang="en-US" sz="1600" dirty="0"/>
              <a:t>Identifying space requirements necessary for the B0 Detector Tooling and Maintenance volume</a:t>
            </a:r>
          </a:p>
          <a:p>
            <a:pPr lvl="1"/>
            <a:r>
              <a:rPr lang="en-US" sz="1600" dirty="0"/>
              <a:t>Investigating third party mobile platform solutions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5553B4F-CD1C-4086-8DFF-5C0294EACFCD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B0 Platform Side Study</a:t>
            </a:r>
          </a:p>
        </p:txBody>
      </p:sp>
    </p:spTree>
    <p:extLst>
      <p:ext uri="{BB962C8B-B14F-4D97-AF65-F5344CB8AC3E}">
        <p14:creationId xmlns:p14="http://schemas.microsoft.com/office/powerpoint/2010/main" val="24040220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2DDAB-C982-42E5-B91C-C824CD32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6" y="1008668"/>
            <a:ext cx="5019671" cy="4209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DEB26F-FD05-4C4F-BCB6-BD7FC069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21" y="942680"/>
            <a:ext cx="6282065" cy="4209068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DA29E36-0FEF-4BFF-AE45-3D7245E2DCAE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B0 Platform Side Study</a:t>
            </a:r>
          </a:p>
        </p:txBody>
      </p:sp>
    </p:spTree>
    <p:extLst>
      <p:ext uri="{BB962C8B-B14F-4D97-AF65-F5344CB8AC3E}">
        <p14:creationId xmlns:p14="http://schemas.microsoft.com/office/powerpoint/2010/main" val="4133253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AB444-6D7D-4B3C-AB18-F83F31CE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0" r="180" b="5484"/>
          <a:stretch/>
        </p:blipFill>
        <p:spPr>
          <a:xfrm>
            <a:off x="5843202" y="853775"/>
            <a:ext cx="5090474" cy="51504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0A30B6C-DB8B-49EB-94CA-91D1EB1F2096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B0 Platform Side Study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C47714-CBDC-4CAD-9A6D-958379EE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941982"/>
            <a:ext cx="5296545" cy="5233002"/>
          </a:xfrm>
        </p:spPr>
        <p:txBody>
          <a:bodyPr>
            <a:normAutofit/>
          </a:bodyPr>
          <a:lstStyle/>
          <a:p>
            <a:r>
              <a:rPr lang="en-US" sz="1600" dirty="0"/>
              <a:t>Current estimate space volume to operate on opposite side of B0 is approximately 16”. May be able to increase the space to ~20” if modifying the tooling support frame to also act as safety railing.</a:t>
            </a:r>
          </a:p>
          <a:p>
            <a:r>
              <a:rPr lang="en-US" sz="1600" dirty="0"/>
              <a:t>Current model of B0 does not include the leads on the side faces of the magnet</a:t>
            </a:r>
          </a:p>
          <a:p>
            <a:r>
              <a:rPr lang="en-US" sz="1600" dirty="0"/>
              <a:t>Outside Tooling will need to navigate around updated beampipe valve</a:t>
            </a:r>
          </a:p>
          <a:p>
            <a:endParaRPr lang="en-US" sz="1600" dirty="0"/>
          </a:p>
          <a:p>
            <a:r>
              <a:rPr lang="en-US" sz="1600" dirty="0"/>
              <a:t>Investigation is ongoing…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FA084-4F4E-4264-8A5D-8906883B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89" y="3209178"/>
            <a:ext cx="1592463" cy="27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68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732008"/>
          </a:xfrm>
          <a:prstGeom prst="rect">
            <a:avLst/>
          </a:prstGeom>
        </p:spPr>
        <p:txBody>
          <a:bodyPr lIns="45718" tIns="45718" rIns="45718" bIns="45718">
            <a:normAutofit fontScale="92500" lnSpcReduction="10000"/>
          </a:bodyPr>
          <a:lstStyle/>
          <a:p>
            <a:pPr>
              <a:defRPr sz="2800"/>
            </a:pPr>
            <a:r>
              <a:rPr lang="en-US" dirty="0"/>
              <a:t>Far-Forward Region</a:t>
            </a:r>
          </a:p>
          <a:p>
            <a:pPr lvl="1">
              <a:defRPr sz="2800"/>
            </a:pPr>
            <a:r>
              <a:rPr lang="en-US" dirty="0"/>
              <a:t>B0 Beampipe</a:t>
            </a:r>
          </a:p>
          <a:p>
            <a:pPr lvl="1">
              <a:defRPr sz="2800"/>
            </a:pPr>
            <a:r>
              <a:rPr lang="en-US" dirty="0"/>
              <a:t>B0 Detector Layout/Position</a:t>
            </a:r>
          </a:p>
          <a:p>
            <a:pPr lvl="1">
              <a:defRPr sz="2800"/>
            </a:pPr>
            <a:r>
              <a:rPr lang="en-US" dirty="0"/>
              <a:t>ZDC Updates</a:t>
            </a:r>
          </a:p>
          <a:p>
            <a:pPr>
              <a:defRPr sz="2800"/>
            </a:pPr>
            <a:r>
              <a:rPr lang="en-US" dirty="0"/>
              <a:t>Far-Backward Region</a:t>
            </a:r>
          </a:p>
          <a:p>
            <a:pPr lvl="1">
              <a:defRPr sz="2800"/>
            </a:pPr>
            <a:r>
              <a:rPr lang="en-US" dirty="0"/>
              <a:t>17cm downstream impact</a:t>
            </a:r>
          </a:p>
          <a:p>
            <a:pPr lvl="1">
              <a:defRPr sz="2800"/>
            </a:pPr>
            <a:r>
              <a:rPr lang="en-US" dirty="0"/>
              <a:t>Low Q2 Tagger Station Cooling</a:t>
            </a:r>
          </a:p>
          <a:p>
            <a:pPr>
              <a:defRPr sz="2800"/>
            </a:pPr>
            <a:r>
              <a:rPr lang="en-US" dirty="0"/>
              <a:t>Upcoming Updates</a:t>
            </a:r>
          </a:p>
          <a:p>
            <a:pPr>
              <a:defRPr sz="2800"/>
            </a:pPr>
            <a:r>
              <a:rPr lang="en-US" dirty="0"/>
              <a:t>B0 3D Model</a:t>
            </a:r>
          </a:p>
          <a:p>
            <a:pPr marL="0" indent="0">
              <a:buNone/>
              <a:defRPr sz="2800"/>
            </a:pPr>
            <a:endParaRPr lang="en-US" dirty="0"/>
          </a:p>
          <a:p>
            <a:pPr>
              <a:defRPr sz="2800"/>
            </a:pPr>
            <a:r>
              <a:rPr lang="en-US" dirty="0"/>
              <a:t>New – B0 Platform Side Study</a:t>
            </a:r>
          </a:p>
          <a:p>
            <a:pPr marL="227012" lvl="1" indent="0">
              <a:buNone/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4FD95EA-0F02-4F5D-AFA6-21E294C7E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Beampipe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017E4-4452-4E9C-92D1-5CE0B2E0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6" t="37154" r="36040" b="17562"/>
          <a:stretch/>
        </p:blipFill>
        <p:spPr>
          <a:xfrm>
            <a:off x="467050" y="838731"/>
            <a:ext cx="10934301" cy="2508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A2BDD-4DB1-465B-86FD-15E850CDAE16}"/>
              </a:ext>
            </a:extLst>
          </p:cNvPr>
          <p:cNvSpPr/>
          <p:nvPr/>
        </p:nvSpPr>
        <p:spPr>
          <a:xfrm>
            <a:off x="620038" y="1345253"/>
            <a:ext cx="8047974" cy="187393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190D3-CB8E-4CEA-A0B7-DD5932D7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8" y="3713966"/>
            <a:ext cx="5206318" cy="1810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02CDF-A8A3-40B7-AA89-D881D214C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057" y="3429000"/>
            <a:ext cx="4708294" cy="26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63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000F0-4BFA-41B1-905F-86948EE8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29" y="941982"/>
            <a:ext cx="7933468" cy="4720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A597B-079A-4E85-A51B-5AA20CD189BF}"/>
              </a:ext>
            </a:extLst>
          </p:cNvPr>
          <p:cNvSpPr txBox="1"/>
          <p:nvPr/>
        </p:nvSpPr>
        <p:spPr>
          <a:xfrm>
            <a:off x="4251158" y="5662864"/>
            <a:ext cx="33608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63.50mm Diameter Beampipe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6CB80-3B58-452D-97E9-AB24F45DEA11}"/>
              </a:ext>
            </a:extLst>
          </p:cNvPr>
          <p:cNvSpPr txBox="1"/>
          <p:nvPr/>
        </p:nvSpPr>
        <p:spPr>
          <a:xfrm>
            <a:off x="8414084" y="5662864"/>
            <a:ext cx="33608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76.20mm Diameter Beampipe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A13AD62-18E5-4217-8260-1737853C90C6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B0 Detector Layouts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75D114-4487-4C81-BDE5-585F150DE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941982"/>
            <a:ext cx="3564497" cy="5233002"/>
          </a:xfrm>
        </p:spPr>
        <p:txBody>
          <a:bodyPr>
            <a:normAutofit/>
          </a:bodyPr>
          <a:lstStyle/>
          <a:p>
            <a:r>
              <a:rPr lang="en-US" sz="1600" dirty="0"/>
              <a:t>Stave detectors are similar to current detectors used for Roman Pots</a:t>
            </a:r>
          </a:p>
          <a:p>
            <a:r>
              <a:rPr lang="en-US" sz="1600" dirty="0"/>
              <a:t>Staves consist of (3) Sensors per stave (1:2). In addition, Staves are secured on both sides of [Orange] mounting/cooling plane.</a:t>
            </a:r>
          </a:p>
          <a:p>
            <a:r>
              <a:rPr lang="en-US" sz="1600" dirty="0"/>
              <a:t>Current stave design is too large to be placed on inner-most position of beampipe (Highlighted in </a:t>
            </a:r>
            <a:r>
              <a:rPr lang="en-US" sz="1600" dirty="0">
                <a:solidFill>
                  <a:srgbClr val="ED63ED"/>
                </a:solidFill>
              </a:rPr>
              <a:t>MANGETA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Yulia will arrange a discussion with Magnet Group to potentially update B0 to allow for additional space in this area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CE244-668B-4658-9E43-14101F90C8DD}"/>
              </a:ext>
            </a:extLst>
          </p:cNvPr>
          <p:cNvSpPr/>
          <p:nvPr/>
        </p:nvSpPr>
        <p:spPr>
          <a:xfrm>
            <a:off x="4684295" y="2799347"/>
            <a:ext cx="529389" cy="1147011"/>
          </a:xfrm>
          <a:prstGeom prst="rect">
            <a:avLst/>
          </a:prstGeom>
          <a:noFill/>
          <a:ln w="28575" cap="flat">
            <a:solidFill>
              <a:srgbClr val="ED63E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32E1E-E60C-48AC-A947-1B1C571A86BE}"/>
              </a:ext>
            </a:extLst>
          </p:cNvPr>
          <p:cNvSpPr/>
          <p:nvPr/>
        </p:nvSpPr>
        <p:spPr>
          <a:xfrm>
            <a:off x="8702842" y="2799346"/>
            <a:ext cx="529389" cy="1147011"/>
          </a:xfrm>
          <a:prstGeom prst="rect">
            <a:avLst/>
          </a:prstGeom>
          <a:noFill/>
          <a:ln w="28575" cap="flat">
            <a:solidFill>
              <a:srgbClr val="ED63E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532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A44122-9377-49C7-8F54-5F11A4501C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Updates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1A236-0C22-4DFD-A6D0-602CECAE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96" y="1365171"/>
            <a:ext cx="5216423" cy="412765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FFA5AC-823C-450B-8D69-FBDC06D4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941982"/>
            <a:ext cx="5705836" cy="523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Updates on ZDC</a:t>
            </a:r>
          </a:p>
          <a:p>
            <a:r>
              <a:rPr lang="en-US" sz="1600" dirty="0"/>
              <a:t>Arrangement of Readout Boards are being rotated to come out the top of the ZDC HCAL</a:t>
            </a:r>
          </a:p>
          <a:p>
            <a:r>
              <a:rPr lang="en-US" sz="1600" dirty="0"/>
              <a:t>Previous design of Readout boards consist of (2) horizontal boards placed between each layer. Updated arrangement consists of (3) vertical boards with ‘staggered’ connector pin locations</a:t>
            </a:r>
          </a:p>
          <a:p>
            <a:r>
              <a:rPr lang="en-US" sz="1600" dirty="0"/>
              <a:t>(2) Additional readout layers in front of EMCAL</a:t>
            </a:r>
          </a:p>
          <a:p>
            <a:r>
              <a:rPr lang="en-US" sz="1600" dirty="0"/>
              <a:t>(1) Additional readout layer in the back of HCAL</a:t>
            </a:r>
          </a:p>
          <a:p>
            <a:r>
              <a:rPr lang="en-US" sz="1600" dirty="0"/>
              <a:t>Recent 80/20 ‘Black Box’ frame will be updated to include mounting hardware to accommodate additional layers</a:t>
            </a:r>
          </a:p>
        </p:txBody>
      </p:sp>
    </p:spTree>
    <p:extLst>
      <p:ext uri="{BB962C8B-B14F-4D97-AF65-F5344CB8AC3E}">
        <p14:creationId xmlns:p14="http://schemas.microsoft.com/office/powerpoint/2010/main" val="817217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ED4ECAE-3A22-4AA0-A763-31C9FA4F4A0C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ZDC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07582-0159-4A7D-A4DF-92466954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04" y="922594"/>
            <a:ext cx="4509519" cy="257621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112DB4-1E9F-440C-9C76-4A6F0320A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5734989"/>
            <a:ext cx="3313365" cy="400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NOTE – Work in progress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55E2E-80AD-4437-A754-C3A2DB1B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8" y="922594"/>
            <a:ext cx="6748569" cy="2966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4A166-FE46-45D7-8E60-3FDAB47B2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249" y="3600837"/>
            <a:ext cx="4509519" cy="25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16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4C536FF0-67A8-4999-A8D3-5B9652E1EFC2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Far-Backwards IP6 17cm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78562-97DC-4AEE-80E0-36383B11F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6"/>
          <a:stretch/>
        </p:blipFill>
        <p:spPr>
          <a:xfrm>
            <a:off x="4653419" y="914370"/>
            <a:ext cx="7309087" cy="235445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927000-07FC-4CC1-ADCE-0BB83312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2281" y="5828934"/>
            <a:ext cx="3313365" cy="4008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>
                <a:solidFill>
                  <a:srgbClr val="FF0000"/>
                </a:solidFill>
              </a:rPr>
              <a:t>Credit – Karim Hamdi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70A64-B9EA-4A31-9744-AECAB49E4F75}"/>
              </a:ext>
            </a:extLst>
          </p:cNvPr>
          <p:cNvPicPr/>
          <p:nvPr/>
        </p:nvPicPr>
        <p:blipFill rotWithShape="1">
          <a:blip r:embed="rId3"/>
          <a:srcRect l="34836" b="21890"/>
          <a:stretch/>
        </p:blipFill>
        <p:spPr>
          <a:xfrm>
            <a:off x="6237962" y="3429000"/>
            <a:ext cx="4064696" cy="23999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A17328-6FF4-4DE6-AE1A-DEAC1D640BDF}"/>
              </a:ext>
            </a:extLst>
          </p:cNvPr>
          <p:cNvCxnSpPr>
            <a:cxnSpLocks/>
          </p:cNvCxnSpPr>
          <p:nvPr/>
        </p:nvCxnSpPr>
        <p:spPr>
          <a:xfrm>
            <a:off x="6626268" y="2091599"/>
            <a:ext cx="594987" cy="1384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53B78C-436F-4EA5-B8DA-D6E207E87F3B}"/>
              </a:ext>
            </a:extLst>
          </p:cNvPr>
          <p:cNvSpPr txBox="1">
            <a:spLocks/>
          </p:cNvSpPr>
          <p:nvPr/>
        </p:nvSpPr>
        <p:spPr>
          <a:xfrm>
            <a:off x="463232" y="914370"/>
            <a:ext cx="4127557" cy="526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1600" dirty="0"/>
              <a:t>With the 17cm shift, the position of the </a:t>
            </a:r>
            <a:r>
              <a:rPr lang="en-US" sz="1600" dirty="0" err="1"/>
              <a:t>Lumi</a:t>
            </a:r>
            <a:r>
              <a:rPr lang="en-US" sz="1600" dirty="0"/>
              <a:t> system will need to be repositioned. Current </a:t>
            </a:r>
            <a:r>
              <a:rPr lang="en-US" sz="1600" dirty="0" err="1"/>
              <a:t>Lumi</a:t>
            </a:r>
            <a:r>
              <a:rPr lang="en-US" sz="1600" dirty="0"/>
              <a:t>-line has an interference with the Quarter Wave Stub on a nearby CRAB Cavity (circled below)</a:t>
            </a:r>
          </a:p>
          <a:p>
            <a:pPr marL="0" indent="0" hangingPunct="1">
              <a:buFont typeface="Arial"/>
              <a:buNone/>
            </a:pPr>
            <a:endParaRPr lang="en-US" sz="1600" dirty="0"/>
          </a:p>
          <a:p>
            <a:pPr marL="0" indent="0" hangingPunct="1">
              <a:buFont typeface="Arial"/>
              <a:buNone/>
            </a:pPr>
            <a:r>
              <a:rPr lang="en-US" sz="1600" dirty="0"/>
              <a:t>Position of the B2ER updated from one singular magnet into two separate magnets to allowing for cooling. </a:t>
            </a:r>
          </a:p>
          <a:p>
            <a:pPr marL="0" indent="0" hangingPunct="1">
              <a:buFont typeface="Arial"/>
              <a:buNone/>
            </a:pPr>
            <a:endParaRPr lang="en-US" sz="1600" dirty="0"/>
          </a:p>
          <a:p>
            <a:pPr marL="0" indent="0" hangingPunct="1">
              <a:buFont typeface="Arial"/>
              <a:buNone/>
            </a:pPr>
            <a:r>
              <a:rPr lang="en-US" sz="1600" dirty="0"/>
              <a:t>Position of the Low Q2 Tagger Stations are also being reviewed and may be repositioned to suit. </a:t>
            </a:r>
          </a:p>
        </p:txBody>
      </p:sp>
    </p:spTree>
    <p:extLst>
      <p:ext uri="{BB962C8B-B14F-4D97-AF65-F5344CB8AC3E}">
        <p14:creationId xmlns:p14="http://schemas.microsoft.com/office/powerpoint/2010/main" val="37334327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16068DC-41CA-4260-890A-02E33D7AF8B3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Low Q2 Tagger Station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A726B-E484-4831-8AF1-462EE4967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42975" y="958240"/>
            <a:ext cx="6319531" cy="490394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1F4AB0-8216-4264-B44A-690AE349D739}"/>
              </a:ext>
            </a:extLst>
          </p:cNvPr>
          <p:cNvSpPr txBox="1">
            <a:spLocks/>
          </p:cNvSpPr>
          <p:nvPr/>
        </p:nvSpPr>
        <p:spPr>
          <a:xfrm>
            <a:off x="463232" y="914370"/>
            <a:ext cx="4127557" cy="526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1600" dirty="0"/>
              <a:t>Minor update – A cooling method has been sourced for the Low Q2 Tagger detectors (cutsheet provided). </a:t>
            </a:r>
          </a:p>
        </p:txBody>
      </p:sp>
    </p:spTree>
    <p:extLst>
      <p:ext uri="{BB962C8B-B14F-4D97-AF65-F5344CB8AC3E}">
        <p14:creationId xmlns:p14="http://schemas.microsoft.com/office/powerpoint/2010/main" val="20926311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019647-38E4-418C-B025-C05DB3632D50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B0 3D Print Model Updating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4E786-918A-4F89-973B-D3774DEE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542" y="962415"/>
            <a:ext cx="3413060" cy="2556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79FD4-C614-4BB4-9727-670953E76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3"/>
          <a:stretch/>
        </p:blipFill>
        <p:spPr>
          <a:xfrm>
            <a:off x="6872140" y="3584954"/>
            <a:ext cx="5156462" cy="255835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F3CDD6-D06A-4106-A658-92C063FB3AC0}"/>
              </a:ext>
            </a:extLst>
          </p:cNvPr>
          <p:cNvSpPr txBox="1">
            <a:spLocks/>
          </p:cNvSpPr>
          <p:nvPr/>
        </p:nvSpPr>
        <p:spPr>
          <a:xfrm>
            <a:off x="463232" y="914370"/>
            <a:ext cx="6493749" cy="526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1600" dirty="0"/>
              <a:t>With the latest updates to the beampipe, calorimeter, valve, and detector layer locations we are updating our onsite 3D Printed model to reflect the changes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6DA765-D9C7-42F2-8A9F-F2D30BEB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1" b="14034"/>
          <a:stretch/>
        </p:blipFill>
        <p:spPr bwMode="auto">
          <a:xfrm>
            <a:off x="462577" y="3050436"/>
            <a:ext cx="6169663" cy="30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497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18611</TotalTime>
  <Words>574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BNL</vt:lpstr>
      <vt:lpstr>PowerPoint Presentation</vt:lpstr>
      <vt:lpstr>Primary Updates Outline</vt:lpstr>
      <vt:lpstr>B0 Beampipe</vt:lpstr>
      <vt:lpstr>PowerPoint Presentation</vt:lpstr>
      <vt:lpstr>ZDC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143</cp:revision>
  <dcterms:modified xsi:type="dcterms:W3CDTF">2025-05-12T14:27:52Z</dcterms:modified>
</cp:coreProperties>
</file>