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EFCO Brookshire" panose="020B0604020202020204" charset="0"/>
      <p:regular r:id="rId12"/>
    </p:embeddedFont>
    <p:embeddedFont>
      <p:font typeface="Katibeh" panose="020B0604020202020204" charset="-78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77336" y="2691840"/>
            <a:ext cx="14133328" cy="4903319"/>
          </a:xfrm>
          <a:custGeom>
            <a:avLst/>
            <a:gdLst/>
            <a:ahLst/>
            <a:cxnLst/>
            <a:rect l="l" t="t" r="r" b="b"/>
            <a:pathLst>
              <a:path w="14133328" h="4903319">
                <a:moveTo>
                  <a:pt x="0" y="0"/>
                </a:moveTo>
                <a:lnTo>
                  <a:pt x="14133328" y="0"/>
                </a:lnTo>
                <a:lnTo>
                  <a:pt x="14133328" y="4903320"/>
                </a:lnTo>
                <a:lnTo>
                  <a:pt x="0" y="4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66138" y="3728933"/>
            <a:ext cx="1080217" cy="1097867"/>
          </a:xfrm>
          <a:custGeom>
            <a:avLst/>
            <a:gdLst/>
            <a:ahLst/>
            <a:cxnLst/>
            <a:rect l="l" t="t" r="r" b="b"/>
            <a:pathLst>
              <a:path w="1080217" h="1097867">
                <a:moveTo>
                  <a:pt x="0" y="0"/>
                </a:moveTo>
                <a:lnTo>
                  <a:pt x="1080217" y="0"/>
                </a:lnTo>
                <a:lnTo>
                  <a:pt x="1080217" y="1097867"/>
                </a:lnTo>
                <a:lnTo>
                  <a:pt x="0" y="1097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81660" y="127144"/>
            <a:ext cx="4324680" cy="2421821"/>
          </a:xfrm>
          <a:custGeom>
            <a:avLst/>
            <a:gdLst/>
            <a:ahLst/>
            <a:cxnLst/>
            <a:rect l="l" t="t" r="r" b="b"/>
            <a:pathLst>
              <a:path w="4324680" h="2421821">
                <a:moveTo>
                  <a:pt x="0" y="0"/>
                </a:moveTo>
                <a:lnTo>
                  <a:pt x="4324680" y="0"/>
                </a:lnTo>
                <a:lnTo>
                  <a:pt x="4324680" y="2421821"/>
                </a:lnTo>
                <a:lnTo>
                  <a:pt x="0" y="24218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20872" y="8947710"/>
            <a:ext cx="1046256" cy="1017883"/>
          </a:xfrm>
          <a:custGeom>
            <a:avLst/>
            <a:gdLst/>
            <a:ahLst/>
            <a:cxnLst/>
            <a:rect l="l" t="t" r="r" b="b"/>
            <a:pathLst>
              <a:path w="1046256" h="1017883">
                <a:moveTo>
                  <a:pt x="0" y="0"/>
                </a:moveTo>
                <a:lnTo>
                  <a:pt x="1046256" y="0"/>
                </a:lnTo>
                <a:lnTo>
                  <a:pt x="1046256" y="1017883"/>
                </a:lnTo>
                <a:lnTo>
                  <a:pt x="0" y="1017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46141" y="3745315"/>
            <a:ext cx="7995718" cy="264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4"/>
              </a:lnSpc>
            </a:pPr>
            <a:r>
              <a:rPr lang="en-US" sz="7574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The Evolution of Nuclear Detectors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67661" y="7578838"/>
            <a:ext cx="6352679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Alexander Ngo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Prairie View A&amp;M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541280"/>
            <a:ext cx="16230600" cy="783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https://www.physics.wisc.edu/outreach/wonders-of-physics-outreach-fellows/activities/wilson-cloud-chamber/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https://americanhistory.si.edu/collections/object/nmah_700205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https://www.livescience.com/how-a-geiger-counter-works.html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http://national-radiation-instrument-catalog.com/new_page_144.htm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https://senate.universityofcalifornia.edu/_files/inmemoriam/html/DonaldArthurGlaser.html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http://national-radiation-instrument-catalog.com/historical_ads.htm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https://www.psi.ch/sites/default/files/import/lmu/DevPsdEN/history_Si_pixel_detect.pdf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https://www.nuclear-power.com/nuclear-engineering/radiation-detection/semiconductor-detectors/high-purity-germanium-detectors-hpge/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https://sites.uci.edu/energyobserver/2012/11/26/introduction-to-the-atlas-detector-at-the-lhc/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https://www.researchgate.net/figure/Schematic-overview-of-ATLAS-and-CMS-detectors_fig1_256423227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https://www.sciencedirect.com/science/article/pii/S0168900202019605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https://www.researchgate.net/figure/KamLAND-Zen-detector-In-the-center-of-the-detector-there-is-the-inner-balloon-IB_fig1_319948177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https://www.researchgate.net/figure/Schematic-view-of-the-Super-Kamiokande-50-kiloton-water-Cherenkov-detector-in-Japan_fig3_45863929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https://www.nature.com/articles/d41586-024-02221-y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https://www.symmetrymagazine.org/article/july-2015/underground-plans?language_content_entity=und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https://www.researchgate.net/figure/The-Facility-for-Antiproton-and-Ion-Research-FAIR-at-the-GSI-Helmholtzzentrum-fuer_fig1_346656100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https://www.science.org/content/article/wanted-1-billion-troubled-german-nuclear-physics-facility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https://www.nasa.gov/alpha-magnetic-spectrometer/</a:t>
            </a:r>
          </a:p>
          <a:p>
            <a:pPr marL="582938" lvl="1" indent="-291469" algn="l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https://www.iaea.org/newscenter/news/advancing-radiation-detection-instruments-for-nuclear-security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2737" y="227881"/>
            <a:ext cx="1516252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Work Cited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57989" y="1028700"/>
            <a:ext cx="7472929" cy="4570941"/>
          </a:xfrm>
          <a:custGeom>
            <a:avLst/>
            <a:gdLst/>
            <a:ahLst/>
            <a:cxnLst/>
            <a:rect l="l" t="t" r="r" b="b"/>
            <a:pathLst>
              <a:path w="7472929" h="4570941">
                <a:moveTo>
                  <a:pt x="0" y="0"/>
                </a:moveTo>
                <a:lnTo>
                  <a:pt x="7472929" y="0"/>
                </a:lnTo>
                <a:lnTo>
                  <a:pt x="7472929" y="4570941"/>
                </a:lnTo>
                <a:lnTo>
                  <a:pt x="0" y="4570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47355" y="5599641"/>
            <a:ext cx="5694196" cy="4265151"/>
          </a:xfrm>
          <a:custGeom>
            <a:avLst/>
            <a:gdLst/>
            <a:ahLst/>
            <a:cxnLst/>
            <a:rect l="l" t="t" r="r" b="b"/>
            <a:pathLst>
              <a:path w="5694196" h="4265151">
                <a:moveTo>
                  <a:pt x="0" y="0"/>
                </a:moveTo>
                <a:lnTo>
                  <a:pt x="5694196" y="0"/>
                </a:lnTo>
                <a:lnTo>
                  <a:pt x="5694196" y="4265151"/>
                </a:lnTo>
                <a:lnTo>
                  <a:pt x="0" y="4265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67358" y="1115127"/>
            <a:ext cx="9540802" cy="882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29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Wilson Cloud Chamber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Inventor: Charles Wilson, 1911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Alcohol vapor, supersaturated environment, sealed container, dry ice or cooling system.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Vapor in a sealed chamber condenses along the paths of ionizing radiation, making tracks visible.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~$500–$2,000 (modern educational versions)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Minimal; dry ice or Peltier coolers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Observing alpha/beta particle tracks, cosmic ray trails</a:t>
            </a:r>
          </a:p>
          <a:p>
            <a:pPr algn="l">
              <a:lnSpc>
                <a:spcPts val="3509"/>
              </a:lnSpc>
            </a:pPr>
            <a:r>
              <a:rPr lang="en-US" sz="29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Geiger-Muller Counter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Inventors: Hans Geiger and Walther Müller, 1928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Metal tube, low-pressure gas (argon, neon), thin mica window, central wire anode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Detects ionizing radiation via gas ionization inside a metal tube, producing electric pulses.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~$100–$1,000 (modern)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~1–5W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Background radiation surveys, radioactive decay detection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93547" y="-66040"/>
            <a:ext cx="990090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Early Beginnings (1900s-1930s)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00214" y="1028700"/>
            <a:ext cx="3460173" cy="4114800"/>
          </a:xfrm>
          <a:custGeom>
            <a:avLst/>
            <a:gdLst/>
            <a:ahLst/>
            <a:cxnLst/>
            <a:rect l="l" t="t" r="r" b="b"/>
            <a:pathLst>
              <a:path w="3460173" h="4114800">
                <a:moveTo>
                  <a:pt x="0" y="0"/>
                </a:moveTo>
                <a:lnTo>
                  <a:pt x="3460172" y="0"/>
                </a:lnTo>
                <a:lnTo>
                  <a:pt x="3460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99705" y="5143500"/>
            <a:ext cx="6261190" cy="4695892"/>
          </a:xfrm>
          <a:custGeom>
            <a:avLst/>
            <a:gdLst/>
            <a:ahLst/>
            <a:cxnLst/>
            <a:rect l="l" t="t" r="r" b="b"/>
            <a:pathLst>
              <a:path w="6261190" h="4695892">
                <a:moveTo>
                  <a:pt x="0" y="0"/>
                </a:moveTo>
                <a:lnTo>
                  <a:pt x="6261190" y="0"/>
                </a:lnTo>
                <a:lnTo>
                  <a:pt x="6261190" y="4695892"/>
                </a:lnTo>
                <a:lnTo>
                  <a:pt x="0" y="4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67358" y="1115127"/>
            <a:ext cx="9540802" cy="9283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29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Bubble Chamber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Invented by Donald Glaser, 1952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Liquid hydrogen/neon, large containment vessel, cameras, magnetic fields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Superheated liquid forms bubbles along ionizing tracks when particles pass through.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$5M–$15M depending on size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High; cryogenics, camera arrays, magnet systems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Neutrino detection at Fermilab; pion-proton interactions</a:t>
            </a:r>
          </a:p>
          <a:p>
            <a:pPr algn="l">
              <a:lnSpc>
                <a:spcPts val="3509"/>
              </a:lnSpc>
            </a:pPr>
            <a:r>
              <a:rPr lang="en-US" sz="29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Scintillation Detector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Inventors: Work by researchers at MIT, Los Alamos, and Philips in the 1940s–1950s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NaI(Tl) crystals, plastic scintillators, photomultipliers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Incoming radiation excites scintillating material which emits light; photomultiplier tubes convert light into an electrical signal.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$2,000–$50,000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~20–100W</a:t>
            </a:r>
          </a:p>
          <a:p>
            <a:pPr marL="626117" lvl="1" indent="-313059" algn="l">
              <a:lnSpc>
                <a:spcPts val="3509"/>
              </a:lnSpc>
              <a:buFont typeface="Arial"/>
              <a:buChar char="•"/>
            </a:pPr>
            <a:r>
              <a:rPr lang="en-US" sz="29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Radiation dosimetry, gamma spectroscopy, Manhattan Project applications</a:t>
            </a:r>
          </a:p>
          <a:p>
            <a:pPr algn="l">
              <a:lnSpc>
                <a:spcPts val="3630"/>
              </a:lnSpc>
            </a:pPr>
            <a:endParaRPr lang="en-US" sz="29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11123" y="-66040"/>
            <a:ext cx="1306575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Mid-20th Century Advances (1940s-1960s)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74684" y="1181802"/>
            <a:ext cx="3902192" cy="4095596"/>
          </a:xfrm>
          <a:custGeom>
            <a:avLst/>
            <a:gdLst/>
            <a:ahLst/>
            <a:cxnLst/>
            <a:rect l="l" t="t" r="r" b="b"/>
            <a:pathLst>
              <a:path w="3902192" h="4095596">
                <a:moveTo>
                  <a:pt x="0" y="0"/>
                </a:moveTo>
                <a:lnTo>
                  <a:pt x="3902193" y="0"/>
                </a:lnTo>
                <a:lnTo>
                  <a:pt x="3902193" y="4095596"/>
                </a:lnTo>
                <a:lnTo>
                  <a:pt x="0" y="4095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79139" y="5277398"/>
            <a:ext cx="7080161" cy="4823359"/>
          </a:xfrm>
          <a:custGeom>
            <a:avLst/>
            <a:gdLst/>
            <a:ahLst/>
            <a:cxnLst/>
            <a:rect l="l" t="t" r="r" b="b"/>
            <a:pathLst>
              <a:path w="7080161" h="4823359">
                <a:moveTo>
                  <a:pt x="0" y="0"/>
                </a:moveTo>
                <a:lnTo>
                  <a:pt x="7080161" y="0"/>
                </a:lnTo>
                <a:lnTo>
                  <a:pt x="7080161" y="4823359"/>
                </a:lnTo>
                <a:lnTo>
                  <a:pt x="0" y="48233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11123" y="-66040"/>
            <a:ext cx="1306575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Solid-State Detectors Rise (1970s-1990s)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58" y="1115127"/>
            <a:ext cx="9540802" cy="874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0"/>
              </a:lnSpc>
            </a:pPr>
            <a:r>
              <a:rPr lang="en-US" sz="30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Silicon Strip Detector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Developer: CERN, SLAC, and other labs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High-resistivity silicon, metal contacts, readout electronics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Tracks particles via charge collected in silicon diodes segmented into strips.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~$50,000–$500,000/module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~10–50W/module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LEP (Large Electron–Positron Collider), RHIC (Brookhaven)</a:t>
            </a:r>
          </a:p>
          <a:p>
            <a:pPr algn="l">
              <a:lnSpc>
                <a:spcPts val="3630"/>
              </a:lnSpc>
            </a:pPr>
            <a:r>
              <a:rPr lang="en-US" sz="30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High-Putirty Germanium Detector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Developers: ORTEC, Canberra, and national labs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HPGe crystal, vacuum cryostat, cooling system (liquid nitrogen or electric)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Detects gamma rays via ionization in ultra-pure germanium at cryogenic temperatures.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$40,000–$150,000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~500W (with cryo system)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Neutrino-less double beta decay (GERDA), environmental monitoring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08160" y="889634"/>
            <a:ext cx="6975371" cy="3975962"/>
          </a:xfrm>
          <a:custGeom>
            <a:avLst/>
            <a:gdLst/>
            <a:ahLst/>
            <a:cxnLst/>
            <a:rect l="l" t="t" r="r" b="b"/>
            <a:pathLst>
              <a:path w="6975371" h="3975962">
                <a:moveTo>
                  <a:pt x="0" y="0"/>
                </a:moveTo>
                <a:lnTo>
                  <a:pt x="6975371" y="0"/>
                </a:lnTo>
                <a:lnTo>
                  <a:pt x="6975371" y="3975962"/>
                </a:lnTo>
                <a:lnTo>
                  <a:pt x="0" y="3975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308160" y="4865596"/>
            <a:ext cx="6975371" cy="4909243"/>
          </a:xfrm>
          <a:custGeom>
            <a:avLst/>
            <a:gdLst/>
            <a:ahLst/>
            <a:cxnLst/>
            <a:rect l="l" t="t" r="r" b="b"/>
            <a:pathLst>
              <a:path w="6975371" h="4909243">
                <a:moveTo>
                  <a:pt x="0" y="0"/>
                </a:moveTo>
                <a:lnTo>
                  <a:pt x="6975371" y="0"/>
                </a:lnTo>
                <a:lnTo>
                  <a:pt x="6975371" y="4909243"/>
                </a:lnTo>
                <a:lnTo>
                  <a:pt x="0" y="4909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4" b="-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11123" y="-56515"/>
            <a:ext cx="13065753" cy="94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Large-Scale Detector Systems (2000s-Present)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58" y="1115127"/>
            <a:ext cx="9540802" cy="829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0"/>
              </a:lnSpc>
            </a:pPr>
            <a:r>
              <a:rPr lang="en-US" sz="30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ATLAS &amp; CMS Detectors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Developers: International collaborations (3,000+ scientists), led by CERN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Silicon pixel detectors, liquid argon calorimeters, superconducting magnets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they work: Combine layers of tracking, calorimetry, and muon detection to reconstruct high-energy collisions.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~$1B each (build phase)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~3–7 MW each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Higgs boson discovery (2012), supersymmetry searches</a:t>
            </a:r>
          </a:p>
          <a:p>
            <a:pPr algn="l">
              <a:lnSpc>
                <a:spcPts val="3630"/>
              </a:lnSpc>
            </a:pPr>
            <a:r>
              <a:rPr lang="en-US" sz="30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STAR Detector (RHIC)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Developer: Brookhaven National Lab, STAR collaboration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Gas chamber, electric fields, readout pads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Time Projection Chamber (TPC) measures charged particle paths and energy loss in heavy ion collisions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~$100M (phased upgrades)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~500 kW–1 MW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Quark-gluon plasma studies, gold ion collisions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36333" y="1028700"/>
            <a:ext cx="8002852" cy="4678833"/>
          </a:xfrm>
          <a:custGeom>
            <a:avLst/>
            <a:gdLst/>
            <a:ahLst/>
            <a:cxnLst/>
            <a:rect l="l" t="t" r="r" b="b"/>
            <a:pathLst>
              <a:path w="8002852" h="4678833">
                <a:moveTo>
                  <a:pt x="0" y="0"/>
                </a:moveTo>
                <a:lnTo>
                  <a:pt x="8002852" y="0"/>
                </a:lnTo>
                <a:lnTo>
                  <a:pt x="8002852" y="4678833"/>
                </a:lnTo>
                <a:lnTo>
                  <a:pt x="0" y="4678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08160" y="1390116"/>
            <a:ext cx="7365615" cy="7506768"/>
          </a:xfrm>
          <a:custGeom>
            <a:avLst/>
            <a:gdLst/>
            <a:ahLst/>
            <a:cxnLst/>
            <a:rect l="l" t="t" r="r" b="b"/>
            <a:pathLst>
              <a:path w="7365615" h="7506768">
                <a:moveTo>
                  <a:pt x="0" y="0"/>
                </a:moveTo>
                <a:lnTo>
                  <a:pt x="7365615" y="0"/>
                </a:lnTo>
                <a:lnTo>
                  <a:pt x="7365615" y="7506768"/>
                </a:lnTo>
                <a:lnTo>
                  <a:pt x="0" y="7506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308160" y="5143500"/>
            <a:ext cx="7605410" cy="4927828"/>
          </a:xfrm>
          <a:custGeom>
            <a:avLst/>
            <a:gdLst/>
            <a:ahLst/>
            <a:cxnLst/>
            <a:rect l="l" t="t" r="r" b="b"/>
            <a:pathLst>
              <a:path w="7605410" h="4927828">
                <a:moveTo>
                  <a:pt x="0" y="0"/>
                </a:moveTo>
                <a:lnTo>
                  <a:pt x="7605410" y="0"/>
                </a:lnTo>
                <a:lnTo>
                  <a:pt x="7605410" y="4927828"/>
                </a:lnTo>
                <a:lnTo>
                  <a:pt x="0" y="492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692" b="-46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11123" y="-66040"/>
            <a:ext cx="1306575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Specialized Global Detectors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58" y="1115127"/>
            <a:ext cx="9540802" cy="914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3"/>
              </a:lnSpc>
            </a:pPr>
            <a:r>
              <a:rPr lang="en-US" sz="33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KamLAND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Developers: Japanese/US collaboration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1,000 tons of liquid scintillator, photomultiplier array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Detects neutrinos via inverse beta decay in a large liquid scintillator tank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~$15M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Moderate (~100 kW)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Reactor neutrino oscillation</a:t>
            </a:r>
          </a:p>
          <a:p>
            <a:pPr algn="l">
              <a:lnSpc>
                <a:spcPts val="3993"/>
              </a:lnSpc>
            </a:pPr>
            <a:r>
              <a:rPr lang="en-US" sz="33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Super-Kamiokande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Developer: University of Tokyo and KEK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50,000-ton water tank, 11,000+ PMTs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Detects Cherenkov radiation from neutrino interactions in water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~$100M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~500–750 kW</a:t>
            </a:r>
          </a:p>
          <a:p>
            <a:pPr marL="712475" lvl="1" indent="-356237" algn="l">
              <a:lnSpc>
                <a:spcPts val="3993"/>
              </a:lnSpc>
              <a:buFont typeface="Arial"/>
              <a:buChar char="•"/>
            </a:pPr>
            <a:r>
              <a:rPr lang="en-US" sz="33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Solar and atmospheric neutrino detection, proton decay searches</a:t>
            </a:r>
          </a:p>
          <a:p>
            <a:pPr algn="l">
              <a:lnSpc>
                <a:spcPts val="3993"/>
              </a:lnSpc>
            </a:pPr>
            <a:endParaRPr lang="en-US" sz="33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67358" y="57785"/>
            <a:ext cx="8104940" cy="5085715"/>
          </a:xfrm>
          <a:custGeom>
            <a:avLst/>
            <a:gdLst/>
            <a:ahLst/>
            <a:cxnLst/>
            <a:rect l="l" t="t" r="r" b="b"/>
            <a:pathLst>
              <a:path w="8104940" h="5085715">
                <a:moveTo>
                  <a:pt x="0" y="0"/>
                </a:moveTo>
                <a:lnTo>
                  <a:pt x="8104940" y="0"/>
                </a:lnTo>
                <a:lnTo>
                  <a:pt x="8104940" y="5085715"/>
                </a:lnTo>
                <a:lnTo>
                  <a:pt x="0" y="5085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96" b="-1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72298" y="57785"/>
            <a:ext cx="9041271" cy="5085715"/>
          </a:xfrm>
          <a:custGeom>
            <a:avLst/>
            <a:gdLst/>
            <a:ahLst/>
            <a:cxnLst/>
            <a:rect l="l" t="t" r="r" b="b"/>
            <a:pathLst>
              <a:path w="9041271" h="5085715">
                <a:moveTo>
                  <a:pt x="0" y="0"/>
                </a:moveTo>
                <a:lnTo>
                  <a:pt x="9041272" y="0"/>
                </a:lnTo>
                <a:lnTo>
                  <a:pt x="9041272" y="5085715"/>
                </a:lnTo>
                <a:lnTo>
                  <a:pt x="0" y="50857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71369" y="1750139"/>
            <a:ext cx="8502653" cy="6786723"/>
          </a:xfrm>
          <a:custGeom>
            <a:avLst/>
            <a:gdLst/>
            <a:ahLst/>
            <a:cxnLst/>
            <a:rect l="l" t="t" r="r" b="b"/>
            <a:pathLst>
              <a:path w="8502653" h="6786723">
                <a:moveTo>
                  <a:pt x="0" y="0"/>
                </a:moveTo>
                <a:lnTo>
                  <a:pt x="8502653" y="0"/>
                </a:lnTo>
                <a:lnTo>
                  <a:pt x="8502653" y="6786722"/>
                </a:lnTo>
                <a:lnTo>
                  <a:pt x="0" y="678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484" y="4132302"/>
            <a:ext cx="9112886" cy="5125998"/>
          </a:xfrm>
          <a:custGeom>
            <a:avLst/>
            <a:gdLst/>
            <a:ahLst/>
            <a:cxnLst/>
            <a:rect l="l" t="t" r="r" b="b"/>
            <a:pathLst>
              <a:path w="9112886" h="5125998">
                <a:moveTo>
                  <a:pt x="0" y="0"/>
                </a:moveTo>
                <a:lnTo>
                  <a:pt x="9112885" y="0"/>
                </a:lnTo>
                <a:lnTo>
                  <a:pt x="9112885" y="5125998"/>
                </a:lnTo>
                <a:lnTo>
                  <a:pt x="0" y="5125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11123" y="-56515"/>
            <a:ext cx="13065753" cy="106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Specialized Global Detectors (Continued)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58" y="1115127"/>
            <a:ext cx="9540802" cy="326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0"/>
              </a:lnSpc>
            </a:pPr>
            <a:r>
              <a:rPr lang="en-US" sz="30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FAIR (Facility for Antiproton and Ion Research)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Status: Under construction (Germany)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Use: Heavy-ion collisions and exotic nuclei studies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Estimated cost: €3B (entire complex)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High (est. several MW)</a:t>
            </a:r>
          </a:p>
          <a:p>
            <a:pPr marL="647706" lvl="1" indent="-323853" algn="l">
              <a:lnSpc>
                <a:spcPts val="3630"/>
              </a:lnSpc>
              <a:buFont typeface="Arial"/>
              <a:buChar char="•"/>
            </a:pPr>
            <a:r>
              <a:rPr lang="en-US" sz="3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Planned experiments: CBM, PANDA, NUSTAR</a:t>
            </a:r>
          </a:p>
          <a:p>
            <a:pPr algn="l">
              <a:lnSpc>
                <a:spcPts val="3630"/>
              </a:lnSpc>
            </a:pPr>
            <a:endParaRPr lang="en-US" sz="30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59011" y="979170"/>
            <a:ext cx="7465393" cy="4964486"/>
          </a:xfrm>
          <a:custGeom>
            <a:avLst/>
            <a:gdLst/>
            <a:ahLst/>
            <a:cxnLst/>
            <a:rect l="l" t="t" r="r" b="b"/>
            <a:pathLst>
              <a:path w="7465393" h="4964486">
                <a:moveTo>
                  <a:pt x="0" y="0"/>
                </a:moveTo>
                <a:lnTo>
                  <a:pt x="7465392" y="0"/>
                </a:lnTo>
                <a:lnTo>
                  <a:pt x="7465392" y="4964486"/>
                </a:lnTo>
                <a:lnTo>
                  <a:pt x="0" y="4964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61928" y="4196984"/>
            <a:ext cx="5859558" cy="5786314"/>
          </a:xfrm>
          <a:custGeom>
            <a:avLst/>
            <a:gdLst/>
            <a:ahLst/>
            <a:cxnLst/>
            <a:rect l="l" t="t" r="r" b="b"/>
            <a:pathLst>
              <a:path w="5859558" h="5786314">
                <a:moveTo>
                  <a:pt x="0" y="0"/>
                </a:moveTo>
                <a:lnTo>
                  <a:pt x="5859558" y="0"/>
                </a:lnTo>
                <a:lnTo>
                  <a:pt x="5859558" y="5786314"/>
                </a:lnTo>
                <a:lnTo>
                  <a:pt x="0" y="578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11123" y="-56515"/>
            <a:ext cx="13065753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Detectors in Space &amp; Medical Applications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358" y="1115127"/>
            <a:ext cx="9540802" cy="911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31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AMS-02 (Alpha Magnetic Spectrometer)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Developer: CERN and international teams; installed on ISS in 2011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Silicon trackers, permanent magnet, RICH detector, transition radiation detector, ECAL.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it works: Measures cosmic rays with silicon trackers, transition radiation detectors, and magnet spectrometers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~$2B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~2.5 kW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Dark matter searches, cosmic antimatter studies</a:t>
            </a:r>
          </a:p>
          <a:p>
            <a:pPr algn="l">
              <a:lnSpc>
                <a:spcPts val="3751"/>
              </a:lnSpc>
            </a:pPr>
            <a:r>
              <a:rPr lang="en-US" sz="31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PET Scanners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Developers: Siemens, GE, Philips, national research hospitals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Scintillation crystals (e.g., LSO), photodetectors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they work: Detect gamma photons from positron annihilation in medical imaging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~$1M–$3M/unit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~1–3 kW</a:t>
            </a:r>
          </a:p>
          <a:p>
            <a:pPr marL="669296" lvl="1" indent="-334648" algn="l">
              <a:lnSpc>
                <a:spcPts val="3751"/>
              </a:lnSpc>
              <a:buFont typeface="Arial"/>
              <a:buChar char="•"/>
            </a:pPr>
            <a:r>
              <a:rPr lang="en-US" sz="31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Applications: Oncology, neurology, cardiology imaging</a:t>
            </a:r>
          </a:p>
          <a:p>
            <a:pPr algn="l">
              <a:lnSpc>
                <a:spcPts val="3751"/>
              </a:lnSpc>
            </a:pPr>
            <a:endParaRPr lang="en-US" sz="31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  <a:p>
            <a:pPr algn="l">
              <a:lnSpc>
                <a:spcPts val="3751"/>
              </a:lnSpc>
            </a:pPr>
            <a:endParaRPr lang="en-US" sz="31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16628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416628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090141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19912" y="-66040"/>
            <a:ext cx="1464817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716B5C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The Current &amp; Future of Nuclear Detectors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71550"/>
            <a:ext cx="15823614" cy="906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Quantum Sensors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Developers: NIST, Harvard, D-Wave, NASA QDIT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Materials: Trapped ions, NV centers in diamond, ultracold atoms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How they work: Use quantum states (e.g., superposition) to detect minuscule field or radiation changes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Cost (est.): Experimental; tens of millions in R&amp;D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usage: Varies (low for sensors, high for cryogenics)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Experiment examples: Gravitational wave follow-ups, dark matter detectors</a:t>
            </a:r>
          </a:p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AI/ML in Detection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Use: Pattern recognition, real-time data filtering, noise suppression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Example: LHCb’s real-time trigger system upgrade</a:t>
            </a:r>
          </a:p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Emerging Ideas: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Space-based arrays for cosmic ray studies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Perovskite-based sensors for flexible, low-cost detection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Modular AI-driven detectors for planetary missions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Quantum-enhanced PET scanners</a:t>
            </a:r>
          </a:p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Predicted Costs:</a:t>
            </a: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 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Highly variable; research stage to $100M+ for deployment </a:t>
            </a:r>
          </a:p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Power Sources:</a:t>
            </a: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 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Solar power, nuclear RTGs, advanced batteries</a:t>
            </a:r>
          </a:p>
          <a:p>
            <a:pPr algn="just">
              <a:lnSpc>
                <a:spcPts val="3267"/>
              </a:lnSpc>
            </a:pPr>
            <a:r>
              <a:rPr lang="en-US" sz="2700" u="sng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Planned Experiments: </a:t>
            </a:r>
          </a:p>
          <a:p>
            <a:pPr marL="582938" lvl="1" indent="-291469" algn="just">
              <a:lnSpc>
                <a:spcPts val="3267"/>
              </a:lnSpc>
              <a:buFont typeface="Arial"/>
              <a:buChar char="•"/>
            </a:pPr>
            <a:r>
              <a:rPr lang="en-US" sz="27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Lunar/planetary surface radiation analysis, long-baseline neutrino detection (DUNE)</a:t>
            </a:r>
          </a:p>
          <a:p>
            <a:pPr algn="just">
              <a:lnSpc>
                <a:spcPts val="3267"/>
              </a:lnSpc>
            </a:pPr>
            <a:endParaRPr lang="en-US" sz="2700">
              <a:solidFill>
                <a:srgbClr val="30281A"/>
              </a:solidFill>
              <a:latin typeface="Katibeh"/>
              <a:ea typeface="Katibeh"/>
              <a:cs typeface="Katibeh"/>
              <a:sym typeface="Katibe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1404</Words>
  <Application>Microsoft Office PowerPoint</Application>
  <PresentationFormat>Custom</PresentationFormat>
  <Paragraphs>142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EFCO Brookshire</vt:lpstr>
      <vt:lpstr>Katibeh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Nuclear Detectors</dc:title>
  <cp:lastModifiedBy>Alexander H Ngo</cp:lastModifiedBy>
  <cp:revision>2</cp:revision>
  <dcterms:created xsi:type="dcterms:W3CDTF">2006-08-16T00:00:00Z</dcterms:created>
  <dcterms:modified xsi:type="dcterms:W3CDTF">2025-07-18T14:11:43Z</dcterms:modified>
  <dc:identifier>DAGtYcmiYeo</dc:identifier>
</cp:coreProperties>
</file>