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42" r:id="rId5"/>
    <p:sldId id="373" r:id="rId6"/>
    <p:sldId id="375" r:id="rId7"/>
    <p:sldId id="374" r:id="rId8"/>
    <p:sldId id="365" r:id="rId9"/>
    <p:sldId id="381" r:id="rId10"/>
    <p:sldId id="376" r:id="rId11"/>
    <p:sldId id="377" r:id="rId12"/>
    <p:sldId id="379" r:id="rId13"/>
    <p:sldId id="382" r:id="rId14"/>
    <p:sldId id="384" r:id="rId15"/>
    <p:sldId id="372" r:id="rId16"/>
    <p:sldId id="3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BFE"/>
    <a:srgbClr val="000000"/>
    <a:srgbClr val="FFFFFF"/>
    <a:srgbClr val="05202E"/>
    <a:srgbClr val="051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0A1B5D5-9B99-4C35-A422-299274C8766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5388" autoAdjust="0"/>
  </p:normalViewPr>
  <p:slideViewPr>
    <p:cSldViewPr snapToGrid="0" snapToObjects="1" showGuides="1">
      <p:cViewPr varScale="1">
        <p:scale>
          <a:sx n="82" d="100"/>
          <a:sy n="82" d="100"/>
        </p:scale>
        <p:origin x="8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459878-C319-6BF3-52DC-16FA4340A6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A7FC-DFAE-8499-5A3E-AD9648D7F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BFD57-AB0A-470B-A7AF-56DFE7B5174A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C12BB-9544-9F9A-BEDA-E716864385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E77E4-B9A2-A882-9240-3AE65EE21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61A1-75D9-49F7-83EB-F58726426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339F-6CEA-4641-BE08-40DAFD6FCF25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75CB5-5666-5049-9AE0-38EFD385C2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22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7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75CB5-5666-5049-9AE0-38EFD385C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01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8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75CB5-5666-5049-9AE0-38EFD385C2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04799"/>
            <a:ext cx="12191998" cy="3215641"/>
          </a:xfrm>
        </p:spPr>
        <p:txBody>
          <a:bodyPr lIns="0" rIns="0" bIns="0" anchor="b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8B9CAE2-F3DD-D6D3-96C8-D947A41177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" y="3670628"/>
            <a:ext cx="12191997" cy="2577772"/>
          </a:xfrm>
        </p:spPr>
        <p:txBody>
          <a:bodyPr>
            <a:noAutofit/>
          </a:bodyPr>
          <a:lstStyle>
            <a:lvl1pPr marL="0" indent="0" algn="ctr">
              <a:buNone/>
              <a:defRPr sz="3200" b="0" i="0" cap="all" spc="600" baseline="0">
                <a:solidFill>
                  <a:schemeClr val="accent3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1932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23B0D0-B01D-0BB0-6127-A878BE4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39728" y="-6350"/>
            <a:ext cx="6154615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9627" y="173736"/>
            <a:ext cx="4352662" cy="220370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C363351-4779-B42E-ED7A-C4AF2920BA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36550" y="336550"/>
            <a:ext cx="5303640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889627" y="3104277"/>
            <a:ext cx="4371560" cy="3022201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712911-615E-724B-FC0F-996291526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89627" y="2679480"/>
            <a:ext cx="4352662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82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FFF0E2-6B47-67EB-D6AA-D972E7B7C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6350"/>
            <a:ext cx="464695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827F6F-999F-23E9-8C09-325D1A76B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80134"/>
            <a:ext cx="3114078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171396"/>
            <a:ext cx="3736630" cy="2202350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41716" y="3078480"/>
            <a:ext cx="3108193" cy="30479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921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2pPr>
            <a:lvl3pPr marL="861822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3pPr>
            <a:lvl4pPr marL="1152144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D360C16C-E69B-FDEF-F033-CA9A2E238288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5067300" y="404813"/>
            <a:ext cx="6705600" cy="6048375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0721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96A82D-0723-4BA3-0283-9F0D67B0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20A5FD-BDFB-45F2-E644-E93FB81CA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416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562" y="433906"/>
            <a:ext cx="10515601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14302" y="2465535"/>
            <a:ext cx="7303538" cy="3427265"/>
          </a:xfrm>
        </p:spPr>
        <p:txBody>
          <a:bodyPr/>
          <a:lstStyle>
            <a:lvl1pPr marL="283464" indent="-283464"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566928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2pPr>
            <a:lvl3pPr marL="859536" indent="-28346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3pPr>
            <a:lvl4pPr marL="1152144">
              <a:lnSpc>
                <a:spcPct val="120000"/>
              </a:lnSpc>
              <a:spcBef>
                <a:spcPts val="500"/>
              </a:spcBef>
              <a:buClr>
                <a:schemeClr val="accent3"/>
              </a:buClr>
              <a:defRPr sz="1800" spc="0"/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7FC75E-AA73-003E-D4E3-B1819886AF9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8392160" y="2465388"/>
            <a:ext cx="2856865" cy="342741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11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D51531-1219-2E4B-DCE7-C6FD9D80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C02E56-87A4-158A-F0B0-DB8E9BE3A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91547"/>
            <a:ext cx="10546763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70" y="643842"/>
            <a:ext cx="10515601" cy="1140849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71D7DE3-05F5-8052-02FA-6EF9717E15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5025" y="2560638"/>
            <a:ext cx="10515600" cy="3478212"/>
          </a:xfr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68DE94-FC46-A848-7949-ABFEADADE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81987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9F5C3D-E9E6-75E0-BF7D-799B5CFE5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575462" y="4137"/>
            <a:ext cx="7616537" cy="6853863"/>
            <a:chOff x="4575462" y="4137"/>
            <a:chExt cx="7616537" cy="685386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DE1D2C2-40C4-6B80-E8C6-B4CE94C23037}"/>
                </a:ext>
              </a:extLst>
            </p:cNvPr>
            <p:cNvGrpSpPr/>
            <p:nvPr/>
          </p:nvGrpSpPr>
          <p:grpSpPr>
            <a:xfrm>
              <a:off x="4575462" y="691665"/>
              <a:ext cx="364018" cy="857035"/>
              <a:chOff x="468157" y="1144246"/>
              <a:chExt cx="364018" cy="85703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C904D88-E1BE-F1FA-D405-F55DA966DA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05405" y="1144246"/>
                <a:ext cx="126770" cy="126770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Graphic 12">
                <a:extLst>
                  <a:ext uri="{FF2B5EF4-FFF2-40B4-BE49-F238E27FC236}">
                    <a16:creationId xmlns:a16="http://schemas.microsoft.com/office/drawing/2014/main" id="{1D8F0816-C429-D32E-058B-33405874DF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468157" y="1963496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4" name="Content Placeholder 14">
              <a:extLst>
                <a:ext uri="{FF2B5EF4-FFF2-40B4-BE49-F238E27FC236}">
                  <a16:creationId xmlns:a16="http://schemas.microsoft.com/office/drawing/2014/main" id="{14AC0A97-7D79-3DBE-FB53-A9EBFD806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796" y="4137"/>
              <a:ext cx="5649203" cy="68538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83F98-B388-2594-BACB-E3DB652C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831" y="173735"/>
            <a:ext cx="4409514" cy="2203704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9D0F3E-69D8-49F3-5D7A-71FDC4E3EE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1850" y="3079119"/>
            <a:ext cx="4413250" cy="2752725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buClr>
                <a:schemeClr val="accent3"/>
              </a:buClr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CFC792-44F7-2497-E19D-8FB08AFF9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79192"/>
            <a:ext cx="4101929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2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93000">
              <a:schemeClr val="tx2"/>
            </a:gs>
            <a:gs pos="81000">
              <a:schemeClr val="accent6">
                <a:lumMod val="50000"/>
              </a:schemeClr>
            </a:gs>
            <a:gs pos="27000">
              <a:schemeClr val="tx1"/>
            </a:gs>
            <a:gs pos="8000">
              <a:schemeClr val="accent4">
                <a:lumMod val="75000"/>
              </a:schemeClr>
            </a:gs>
            <a:gs pos="0">
              <a:schemeClr val="accent4"/>
            </a:gs>
            <a:gs pos="99000">
              <a:schemeClr val="tx2">
                <a:lumMod val="40000"/>
                <a:lumOff val="60000"/>
              </a:schemeClr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A6450-E291-DC40-F198-C02B48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2003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2FF1-D97D-8505-FE7F-8B2DB411A8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1821180"/>
            <a:ext cx="12191994" cy="3215641"/>
          </a:xfrm>
        </p:spPr>
        <p:txBody>
          <a:bodyPr lIns="0" rIns="0" bIns="0" anchor="ctr" anchorCtr="0">
            <a:noAutofit/>
          </a:bodyPr>
          <a:lstStyle>
            <a:lvl1pPr algn="ctr">
              <a:defRPr sz="6000" kern="1200" cap="all" spc="3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350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A084D09-1B2D-4EE2-82A7-83196133B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6350"/>
            <a:ext cx="12185769" cy="6864350"/>
            <a:chOff x="0" y="-6350"/>
            <a:chExt cx="12185769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60AA6-1B14-DF89-B725-CC444E502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-6350"/>
              <a:ext cx="6160393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Content Placeholder 14">
              <a:extLst>
                <a:ext uri="{FF2B5EF4-FFF2-40B4-BE49-F238E27FC236}">
                  <a16:creationId xmlns:a16="http://schemas.microsoft.com/office/drawing/2014/main" id="{D172E570-D67F-4980-88C2-CF6560C1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50267" y="410125"/>
              <a:ext cx="6845628" cy="6025377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F90BF68-CF26-6705-CBFD-428BEB787EDB}"/>
                </a:ext>
              </a:extLst>
            </p:cNvPr>
            <p:cNvGrpSpPr/>
            <p:nvPr/>
          </p:nvGrpSpPr>
          <p:grpSpPr>
            <a:xfrm rot="10800000">
              <a:off x="5304704" y="259572"/>
              <a:ext cx="584267" cy="390181"/>
              <a:chOff x="1876516" y="596691"/>
              <a:chExt cx="584267" cy="39018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66F635-8DB9-B091-8467-D8F0327217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876516" y="842493"/>
                <a:ext cx="144379" cy="144379"/>
              </a:xfrm>
              <a:prstGeom prst="ellipse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  <a:alpha val="4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Graphic 12">
                <a:extLst>
                  <a:ext uri="{FF2B5EF4-FFF2-40B4-BE49-F238E27FC236}">
                    <a16:creationId xmlns:a16="http://schemas.microsoft.com/office/drawing/2014/main" id="{882D2FD3-A05B-400C-6347-115486FFD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60199" y="596691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59F4-C5B9-4070-46D1-2E7DA3E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466502" cy="1936866"/>
          </a:xfrm>
        </p:spPr>
        <p:txBody>
          <a:bodyPr anchor="b"/>
          <a:lstStyle>
            <a:lvl1pPr>
              <a:defRPr sz="3200" cap="all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F613B1-323C-4C25-4526-1D3313A71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5831" y="2620500"/>
            <a:ext cx="4471665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2C2143-1936-BBDA-A6A8-40B6DBD16AE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1" y="3097848"/>
            <a:ext cx="4466504" cy="3405187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04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5B81B-FCE8-FE9C-8F0A-6488B25F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869" y="579120"/>
            <a:ext cx="11548261" cy="2733306"/>
          </a:xfrm>
        </p:spPr>
        <p:txBody>
          <a:bodyPr anchor="b">
            <a:noAutofit/>
          </a:bodyPr>
          <a:lstStyle>
            <a:lvl1pPr algn="ctr">
              <a:defRPr sz="32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F877C2F-8190-18D9-5D24-5BD7B05A2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868" y="3484615"/>
            <a:ext cx="11562303" cy="2387865"/>
          </a:xfrm>
        </p:spPr>
        <p:txBody>
          <a:bodyPr>
            <a:noAutofit/>
          </a:bodyPr>
          <a:lstStyle>
            <a:lvl1pPr marL="0" indent="0" algn="ctr">
              <a:buNone/>
              <a:defRPr sz="60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9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64209F-41AB-70E5-1B9E-7490900C5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1"/>
            <a:ext cx="12191997" cy="6857998"/>
          </a:xfrm>
          <a:prstGeom prst="rect">
            <a:avLst/>
          </a:prstGeom>
          <a:gradFill flip="none" rotWithShape="1">
            <a:gsLst>
              <a:gs pos="0">
                <a:srgbClr val="1A012C"/>
              </a:gs>
              <a:gs pos="45000">
                <a:srgbClr val="1A012C">
                  <a:alpha val="50000"/>
                </a:srgbClr>
              </a:gs>
              <a:gs pos="100000">
                <a:schemeClr val="accent6">
                  <a:lumMod val="5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D3409-585B-54E2-1DCC-AC58804E4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6350"/>
            <a:ext cx="6096000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891" y="511762"/>
            <a:ext cx="4960830" cy="2785158"/>
          </a:xfrm>
        </p:spPr>
        <p:txBody>
          <a:bodyPr anchor="b">
            <a:noAutofit/>
          </a:bodyPr>
          <a:lstStyle>
            <a:lvl1pPr algn="l">
              <a:defRPr sz="2400" cap="all" spc="3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47B8A5C-E279-DB0B-E9D3-9274178761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640" y="3484615"/>
            <a:ext cx="4958081" cy="2387865"/>
          </a:xfrm>
        </p:spPr>
        <p:txBody>
          <a:bodyPr>
            <a:noAutofit/>
          </a:bodyPr>
          <a:lstStyle>
            <a:lvl1pPr marL="0" indent="0" algn="l">
              <a:buNone/>
              <a:defRPr sz="3200" b="0" i="0" cap="all" spc="600" baseline="0">
                <a:solidFill>
                  <a:schemeClr val="accent3">
                    <a:lumMod val="75000"/>
                  </a:schemeClr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386C402-C5C5-2A54-C618-62673AD93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638" y="336550"/>
            <a:ext cx="5322887" cy="6184900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2 column">
    <p:bg>
      <p:bgPr>
        <a:gradFill>
          <a:gsLst>
            <a:gs pos="100000">
              <a:schemeClr val="tx2"/>
            </a:gs>
            <a:gs pos="79000">
              <a:schemeClr val="accent6"/>
            </a:gs>
            <a:gs pos="55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318CE367-BBCB-F4AB-635F-4C9995EAE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2356339" cy="6853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3FBBA-81E2-31F1-EF51-02706B5B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56339" y="-6350"/>
            <a:ext cx="9831801" cy="68643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D3746D-3CD1-FFA5-0019-AD0C588B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05669" y="2002443"/>
            <a:ext cx="7922116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5669" y="113097"/>
            <a:ext cx="7420819" cy="16563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9624CF4-7769-4663-3361-39136F5E20C8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305669" y="2470150"/>
            <a:ext cx="7420819" cy="3676649"/>
          </a:xfr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+mn-lt"/>
              </a:defRPr>
            </a:lvl1pPr>
            <a:lvl2pPr marL="8001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1257300" indent="-34290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+mn-lt"/>
              </a:defRPr>
            </a:lvl3pPr>
            <a:lvl4pPr marL="16573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4pPr>
            <a:lvl5pPr marL="2114550" indent="-28575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2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61F2FA-20C7-5447-C138-CE2CA186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2"/>
            <a:ext cx="12191997" cy="6857998"/>
            <a:chOff x="3" y="2"/>
            <a:chExt cx="12191997" cy="6857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EDD626-82E4-71C6-25F1-CDA46B7B3F39}"/>
                </a:ext>
              </a:extLst>
            </p:cNvPr>
            <p:cNvSpPr/>
            <p:nvPr/>
          </p:nvSpPr>
          <p:spPr>
            <a:xfrm>
              <a:off x="3" y="2"/>
              <a:ext cx="12191997" cy="6857998"/>
            </a:xfrm>
            <a:prstGeom prst="rect">
              <a:avLst/>
            </a:prstGeom>
            <a:gradFill flip="none" rotWithShape="1">
              <a:gsLst>
                <a:gs pos="0">
                  <a:srgbClr val="1A012C"/>
                </a:gs>
                <a:gs pos="45000">
                  <a:srgbClr val="1A012C">
                    <a:alpha val="50000"/>
                  </a:srgbClr>
                </a:gs>
                <a:gs pos="100000">
                  <a:schemeClr val="accent6">
                    <a:lumMod val="5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C952AF-CE06-54F7-CB4A-1722F90AC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" y="2"/>
              <a:ext cx="12191994" cy="6857996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6EDFF3-843B-AAE9-DB73-423142606F52}"/>
                </a:ext>
              </a:extLst>
            </p:cNvPr>
            <p:cNvGrpSpPr/>
            <p:nvPr/>
          </p:nvGrpSpPr>
          <p:grpSpPr>
            <a:xfrm rot="5400000">
              <a:off x="1645776" y="1222395"/>
              <a:ext cx="431603" cy="412684"/>
              <a:chOff x="1870859" y="869908"/>
              <a:chExt cx="431603" cy="412684"/>
            </a:xfrm>
          </p:grpSpPr>
          <p:sp>
            <p:nvSpPr>
              <p:cNvPr id="12" name="Graphic 15">
                <a:extLst>
                  <a:ext uri="{FF2B5EF4-FFF2-40B4-BE49-F238E27FC236}">
                    <a16:creationId xmlns:a16="http://schemas.microsoft.com/office/drawing/2014/main" id="{312F4F85-6C79-201D-E20D-64CD4728E4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01D71DAD-ECC6-A850-88E4-A4EDCF494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632CC6D-6024-2368-8EBA-4B7A2D6428BC}"/>
                </a:ext>
              </a:extLst>
            </p:cNvPr>
            <p:cNvGrpSpPr/>
            <p:nvPr/>
          </p:nvGrpSpPr>
          <p:grpSpPr>
            <a:xfrm rot="20626702">
              <a:off x="10248169" y="5448942"/>
              <a:ext cx="431603" cy="412684"/>
              <a:chOff x="1870859" y="869908"/>
              <a:chExt cx="431603" cy="412684"/>
            </a:xfrm>
          </p:grpSpPr>
          <p:sp>
            <p:nvSpPr>
              <p:cNvPr id="6" name="Graphic 15">
                <a:extLst>
                  <a:ext uri="{FF2B5EF4-FFF2-40B4-BE49-F238E27FC236}">
                    <a16:creationId xmlns:a16="http://schemas.microsoft.com/office/drawing/2014/main" id="{B05BE7BE-7D54-A09B-8A67-6B28CF6BB6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" name="Graphic 12">
                <a:extLst>
                  <a:ext uri="{FF2B5EF4-FFF2-40B4-BE49-F238E27FC236}">
                    <a16:creationId xmlns:a16="http://schemas.microsoft.com/office/drawing/2014/main" id="{258346A9-F75C-6704-EEED-CF7A8A0F8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2CC39D-03B1-4933-F236-462B5862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448" y="264160"/>
            <a:ext cx="6327105" cy="3373973"/>
          </a:xfrm>
        </p:spPr>
        <p:txBody>
          <a:bodyPr anchor="b"/>
          <a:lstStyle>
            <a:lvl1pPr algn="ctr">
              <a:defRPr sz="3200" cap="all" spc="6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711CA51-49DC-62CA-F147-F286B1C9DB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32448" y="3962135"/>
            <a:ext cx="6327105" cy="2653771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cap="all" spc="300" baseline="0">
                <a:solidFill>
                  <a:schemeClr val="bg1"/>
                </a:solidFill>
                <a:latin typeface="+mj-lt"/>
                <a:cs typeface="Biome Light" panose="020B03030302040208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1834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D5518-914C-92E3-E9EC-26752C9F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" y="-6350"/>
            <a:ext cx="12192000" cy="6864350"/>
            <a:chOff x="-1" y="-6350"/>
            <a:chExt cx="12192000" cy="68643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2D0B82-F74C-65EF-3BF6-8EEA16F36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428750" y="-6350"/>
              <a:ext cx="10763249" cy="686435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A blue and purple spiral&#10;&#10;Description automatically generated">
              <a:extLst>
                <a:ext uri="{FF2B5EF4-FFF2-40B4-BE49-F238E27FC236}">
                  <a16:creationId xmlns:a16="http://schemas.microsoft.com/office/drawing/2014/main" id="{44E12326-9CF4-38EC-1BAF-1F994F2208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3"/>
            <a:stretch/>
          </p:blipFill>
          <p:spPr>
            <a:xfrm flipH="1">
              <a:off x="-1" y="0"/>
              <a:ext cx="1428751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5C1D9C-B114-FC6A-9213-7287D39EAD9F}"/>
                </a:ext>
              </a:extLst>
            </p:cNvPr>
            <p:cNvGrpSpPr/>
            <p:nvPr/>
          </p:nvGrpSpPr>
          <p:grpSpPr>
            <a:xfrm>
              <a:off x="10649689" y="4382998"/>
              <a:ext cx="754139" cy="1865729"/>
              <a:chOff x="653351" y="2693558"/>
              <a:chExt cx="754139" cy="1865729"/>
            </a:xfrm>
          </p:grpSpPr>
          <p:sp>
            <p:nvSpPr>
              <p:cNvPr id="11" name="Graphic 15">
                <a:extLst>
                  <a:ext uri="{FF2B5EF4-FFF2-40B4-BE49-F238E27FC236}">
                    <a16:creationId xmlns:a16="http://schemas.microsoft.com/office/drawing/2014/main" id="{2BC89B10-C93E-8CE5-73B3-F6049168C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098137" y="2693558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" name="Graphic 12">
                <a:extLst>
                  <a:ext uri="{FF2B5EF4-FFF2-40B4-BE49-F238E27FC236}">
                    <a16:creationId xmlns:a16="http://schemas.microsoft.com/office/drawing/2014/main" id="{39DB2AA2-9661-AC91-932D-2F1BEC47B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1306906" y="3837599"/>
                <a:ext cx="100584" cy="100584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3" name="Graphic 12">
                <a:extLst>
                  <a:ext uri="{FF2B5EF4-FFF2-40B4-BE49-F238E27FC236}">
                    <a16:creationId xmlns:a16="http://schemas.microsoft.com/office/drawing/2014/main" id="{86C9AC9B-3792-E880-03FE-D46FB046A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653351" y="4521502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42A133-65D6-D958-C0CD-E8D45B9BD7BB}"/>
                </a:ext>
              </a:extLst>
            </p:cNvPr>
            <p:cNvGrpSpPr/>
            <p:nvPr/>
          </p:nvGrpSpPr>
          <p:grpSpPr>
            <a:xfrm>
              <a:off x="1870859" y="869908"/>
              <a:ext cx="431603" cy="412684"/>
              <a:chOff x="1870859" y="869908"/>
              <a:chExt cx="431603" cy="412684"/>
            </a:xfrm>
          </p:grpSpPr>
          <p:sp>
            <p:nvSpPr>
              <p:cNvPr id="9" name="Graphic 15">
                <a:extLst>
                  <a:ext uri="{FF2B5EF4-FFF2-40B4-BE49-F238E27FC236}">
                    <a16:creationId xmlns:a16="http://schemas.microsoft.com/office/drawing/2014/main" id="{A746B023-387D-4EAC-052B-60F131E6E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 rot="10800000">
                <a:off x="1870859" y="1154576"/>
                <a:ext cx="128016" cy="128016"/>
              </a:xfrm>
              <a:custGeom>
                <a:avLst/>
                <a:gdLst>
                  <a:gd name="connsiteX0" fmla="*/ 63857 w 127713"/>
                  <a:gd name="connsiteY0" fmla="*/ 18874 h 127713"/>
                  <a:gd name="connsiteX1" fmla="*/ 108839 w 127713"/>
                  <a:gd name="connsiteY1" fmla="*/ 63857 h 127713"/>
                  <a:gd name="connsiteX2" fmla="*/ 63857 w 127713"/>
                  <a:gd name="connsiteY2" fmla="*/ 108839 h 127713"/>
                  <a:gd name="connsiteX3" fmla="*/ 18874 w 127713"/>
                  <a:gd name="connsiteY3" fmla="*/ 63857 h 127713"/>
                  <a:gd name="connsiteX4" fmla="*/ 63857 w 127713"/>
                  <a:gd name="connsiteY4" fmla="*/ 18874 h 127713"/>
                  <a:gd name="connsiteX5" fmla="*/ 63857 w 127713"/>
                  <a:gd name="connsiteY5" fmla="*/ 0 h 127713"/>
                  <a:gd name="connsiteX6" fmla="*/ 0 w 127713"/>
                  <a:gd name="connsiteY6" fmla="*/ 63857 h 127713"/>
                  <a:gd name="connsiteX7" fmla="*/ 63857 w 127713"/>
                  <a:gd name="connsiteY7" fmla="*/ 127713 h 127713"/>
                  <a:gd name="connsiteX8" fmla="*/ 127713 w 127713"/>
                  <a:gd name="connsiteY8" fmla="*/ 63857 h 127713"/>
                  <a:gd name="connsiteX9" fmla="*/ 63857 w 127713"/>
                  <a:gd name="connsiteY9" fmla="*/ 0 h 12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13" h="127713">
                    <a:moveTo>
                      <a:pt x="63857" y="18874"/>
                    </a:moveTo>
                    <a:cubicBezTo>
                      <a:pt x="88700" y="18874"/>
                      <a:pt x="108839" y="39013"/>
                      <a:pt x="108839" y="63857"/>
                    </a:cubicBezTo>
                    <a:cubicBezTo>
                      <a:pt x="108839" y="88700"/>
                      <a:pt x="88700" y="108839"/>
                      <a:pt x="63857" y="108839"/>
                    </a:cubicBezTo>
                    <a:cubicBezTo>
                      <a:pt x="39013" y="108839"/>
                      <a:pt x="18874" y="88700"/>
                      <a:pt x="18874" y="63857"/>
                    </a:cubicBezTo>
                    <a:cubicBezTo>
                      <a:pt x="18898" y="39023"/>
                      <a:pt x="39023" y="18898"/>
                      <a:pt x="63857" y="18874"/>
                    </a:cubicBezTo>
                    <a:moveTo>
                      <a:pt x="63857" y="0"/>
                    </a:moveTo>
                    <a:cubicBezTo>
                      <a:pt x="28590" y="0"/>
                      <a:pt x="0" y="28590"/>
                      <a:pt x="0" y="63857"/>
                    </a:cubicBezTo>
                    <a:cubicBezTo>
                      <a:pt x="0" y="99124"/>
                      <a:pt x="28590" y="127713"/>
                      <a:pt x="63857" y="127713"/>
                    </a:cubicBezTo>
                    <a:cubicBezTo>
                      <a:pt x="99124" y="127713"/>
                      <a:pt x="127713" y="99124"/>
                      <a:pt x="127713" y="63857"/>
                    </a:cubicBezTo>
                    <a:cubicBezTo>
                      <a:pt x="127713" y="28590"/>
                      <a:pt x="99124" y="0"/>
                      <a:pt x="63857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61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0" name="Graphic 12">
                <a:extLst>
                  <a:ext uri="{FF2B5EF4-FFF2-40B4-BE49-F238E27FC236}">
                    <a16:creationId xmlns:a16="http://schemas.microsoft.com/office/drawing/2014/main" id="{20760125-21CF-A296-3EA7-3C6C0E9BCB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256743" y="869908"/>
                <a:ext cx="45719" cy="37785"/>
              </a:xfrm>
              <a:custGeom>
                <a:avLst/>
                <a:gdLst>
                  <a:gd name="connsiteX0" fmla="*/ 91138 w 91138"/>
                  <a:gd name="connsiteY0" fmla="*/ 45569 h 91138"/>
                  <a:gd name="connsiteX1" fmla="*/ 45569 w 91138"/>
                  <a:gd name="connsiteY1" fmla="*/ 91138 h 91138"/>
                  <a:gd name="connsiteX2" fmla="*/ 0 w 91138"/>
                  <a:gd name="connsiteY2" fmla="*/ 45569 h 91138"/>
                  <a:gd name="connsiteX3" fmla="*/ 45569 w 91138"/>
                  <a:gd name="connsiteY3" fmla="*/ 0 h 91138"/>
                  <a:gd name="connsiteX4" fmla="*/ 91138 w 91138"/>
                  <a:gd name="connsiteY4" fmla="*/ 45569 h 9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138" h="91138">
                    <a:moveTo>
                      <a:pt x="91138" y="45569"/>
                    </a:moveTo>
                    <a:cubicBezTo>
                      <a:pt x="91138" y="70736"/>
                      <a:pt x="70736" y="91138"/>
                      <a:pt x="45569" y="91138"/>
                    </a:cubicBezTo>
                    <a:cubicBezTo>
                      <a:pt x="20402" y="91138"/>
                      <a:pt x="0" y="70736"/>
                      <a:pt x="0" y="45569"/>
                    </a:cubicBezTo>
                    <a:cubicBezTo>
                      <a:pt x="0" y="20402"/>
                      <a:pt x="20402" y="0"/>
                      <a:pt x="45569" y="0"/>
                    </a:cubicBezTo>
                    <a:cubicBezTo>
                      <a:pt x="70736" y="0"/>
                      <a:pt x="91138" y="20402"/>
                      <a:pt x="91138" y="4556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9071"/>
                </a:schemeClr>
              </a:solidFill>
              <a:ln w="42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51D11-41E3-33F2-CBA6-B2A9A5A2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69139" y="2002443"/>
            <a:ext cx="88735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9620" y="162560"/>
            <a:ext cx="8843050" cy="1616904"/>
          </a:xfrm>
        </p:spPr>
        <p:txBody>
          <a:bodyPr lIns="0"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2373002" y="2474811"/>
            <a:ext cx="4015098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D77F99A7-26FA-422E-43E9-C76B4A56E44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995159" y="2474811"/>
            <a:ext cx="4227332" cy="352839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2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2 column">
    <p:bg>
      <p:bgPr>
        <a:gradFill>
          <a:gsLst>
            <a:gs pos="100000">
              <a:schemeClr val="tx2"/>
            </a:gs>
            <a:gs pos="81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A7247A-846A-F316-B494-69B42CBF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1869" y="343814"/>
            <a:ext cx="11550701" cy="621060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4B3AF6-983E-0901-0045-6CDF4E93E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7039" y="1983705"/>
            <a:ext cx="10435630" cy="0"/>
          </a:xfrm>
          <a:prstGeom prst="line">
            <a:avLst/>
          </a:prstGeom>
          <a:ln w="25400">
            <a:gradFill>
              <a:gsLst>
                <a:gs pos="0">
                  <a:schemeClr val="accent4">
                    <a:lumMod val="50000"/>
                  </a:schemeClr>
                </a:gs>
                <a:gs pos="100000">
                  <a:schemeClr val="accent6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3C5B7647-403E-A66E-6CF4-0D3A99AA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 flipH="1">
            <a:off x="10488530" y="4210019"/>
            <a:ext cx="754139" cy="1865729"/>
            <a:chOff x="653351" y="2693558"/>
            <a:chExt cx="754139" cy="1865729"/>
          </a:xfrm>
        </p:grpSpPr>
        <p:sp>
          <p:nvSpPr>
            <p:cNvPr id="10" name="Graphic 15">
              <a:extLst>
                <a:ext uri="{FF2B5EF4-FFF2-40B4-BE49-F238E27FC236}">
                  <a16:creationId xmlns:a16="http://schemas.microsoft.com/office/drawing/2014/main" id="{E48E731E-FEF1-9C59-64B0-9CB6E88539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98137" y="2693558"/>
              <a:ext cx="128016" cy="128016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610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AFE83BB3-4D12-8E20-CA93-1834D7F0A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306906" y="3837599"/>
              <a:ext cx="100584" cy="100584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3EB1D810-BC05-6C0E-0DE4-3604EBAA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3351" y="4521502"/>
              <a:ext cx="45719" cy="37785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9071"/>
              </a:schemeClr>
            </a:solidFill>
            <a:ln w="42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8070BB-B3B5-3A8A-2466-D661C7417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680" y="430482"/>
            <a:ext cx="10500989" cy="1327464"/>
          </a:xfrm>
        </p:spPr>
        <p:txBody>
          <a:bodyPr anchor="b">
            <a:noAutofit/>
          </a:bodyPr>
          <a:lstStyle>
            <a:lvl1pPr algn="l">
              <a:defRPr sz="3200" cap="all" spc="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3C5A-BF21-DE87-0ED1-3E2D0F32B5D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7038" y="2465539"/>
            <a:ext cx="3774587" cy="372375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62636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eriod"/>
              <a:defRPr sz="1800" spc="0">
                <a:solidFill>
                  <a:schemeClr val="bg1"/>
                </a:solidFill>
                <a:latin typeface="+mn-lt"/>
              </a:defRPr>
            </a:lvl2pPr>
            <a:lvl3pPr marL="918972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rabicParenR"/>
              <a:defRPr sz="1800" spc="0">
                <a:solidFill>
                  <a:schemeClr val="bg1"/>
                </a:solidFill>
                <a:latin typeface="+mn-lt"/>
              </a:defRPr>
            </a:lvl3pPr>
            <a:lvl4pPr marL="1209294" indent="-34290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+mj-lt"/>
              <a:buAutoNum type="alphaLcParenR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39870F08-C2AE-9AF7-58DE-EEA8A48BEDA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4927600" y="2465539"/>
            <a:ext cx="6315069" cy="372375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sz="1800" spc="0" baseline="0">
                <a:solidFill>
                  <a:schemeClr val="bg1"/>
                </a:solidFill>
                <a:latin typeface="+mn-lt"/>
              </a:defRPr>
            </a:lvl1pPr>
            <a:lvl2pPr marL="283464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2pPr>
            <a:lvl3pPr marL="566928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3pPr>
            <a:lvl4pPr marL="859536" indent="-285750">
              <a:lnSpc>
                <a:spcPct val="12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  <a:defRPr sz="1800" spc="0">
                <a:solidFill>
                  <a:schemeClr val="bg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02A6961-FD29-3446-6A70-B0D4EE5D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405" y="6237287"/>
            <a:ext cx="4114800" cy="365125"/>
          </a:xfrm>
        </p:spPr>
        <p:txBody>
          <a:bodyPr>
            <a:noAutofit/>
          </a:bodyPr>
          <a:lstStyle>
            <a:lvl1pPr algn="l">
              <a:defRPr sz="1200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8477A85-1CCD-1BF5-8FF0-11B80AE2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2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9000">
              <a:srgbClr val="05202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EA418-19D1-0D4D-BE52-40A86E32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AE0C-5187-A64D-A481-E6924567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C05-48F5-9346-8256-5B61C6990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5D63-7351-9C4A-AEE0-10E27B3B6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0889F-2BBA-5F45-95BC-BEA668816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j-lt"/>
                <a:cs typeface="Biome" panose="020B0503030204020804" pitchFamily="34" charset="0"/>
              </a:defRPr>
            </a:lvl1pPr>
          </a:lstStyle>
          <a:p>
            <a:fld id="{FE024F78-56A6-7740-B68D-8D4D026EDF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9" r:id="rId2"/>
    <p:sldLayoutId id="2147483669" r:id="rId3"/>
    <p:sldLayoutId id="2147483672" r:id="rId4"/>
    <p:sldLayoutId id="2147483673" r:id="rId5"/>
    <p:sldLayoutId id="2147483674" r:id="rId6"/>
    <p:sldLayoutId id="2147483671" r:id="rId7"/>
    <p:sldLayoutId id="2147483675" r:id="rId8"/>
    <p:sldLayoutId id="2147483676" r:id="rId9"/>
    <p:sldLayoutId id="2147483670" r:id="rId10"/>
    <p:sldLayoutId id="2147483677" r:id="rId11"/>
    <p:sldLayoutId id="2147483678" r:id="rId12"/>
    <p:sldLayoutId id="2147483664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300" baseline="0">
          <a:solidFill>
            <a:schemeClr val="bg1"/>
          </a:solidFill>
          <a:latin typeface="+mj-lt"/>
          <a:ea typeface="+mj-ea"/>
          <a:cs typeface="Biome" panose="020B05030302040208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3"/>
          </a:solidFill>
          <a:latin typeface="+mj-lt"/>
          <a:ea typeface="+mn-ea"/>
          <a:cs typeface="Biome" panose="020B05030302040208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upal.star.bnl.gov/STAR/subsys/hlt" TargetMode="External"/><Relationship Id="rId2" Type="http://schemas.openxmlformats.org/officeDocument/2006/relationships/hyperlink" Target="https://www.star.bnl.gov/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97874EA-2F67-60CD-631F-5A787057F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9"/>
            <a:ext cx="12191998" cy="3215641"/>
          </a:xfrm>
        </p:spPr>
        <p:txBody>
          <a:bodyPr anchor="b"/>
          <a:lstStyle/>
          <a:p>
            <a:r>
              <a:rPr lang="en-US" sz="5000" dirty="0"/>
              <a:t>The Role of Data Acquisition and Software in Particle Physics 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2981AB9E-AF0F-CAD0-2DD2-D640FB871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" y="3670628"/>
            <a:ext cx="12191997" cy="2577772"/>
          </a:xfrm>
        </p:spPr>
        <p:txBody>
          <a:bodyPr/>
          <a:lstStyle/>
          <a:p>
            <a:r>
              <a:rPr lang="en-US" dirty="0"/>
              <a:t>Asher Tariq • </a:t>
            </a:r>
            <a:r>
              <a:rPr lang="en-US" dirty="0" err="1"/>
              <a:t>NuSTEAM</a:t>
            </a:r>
            <a:r>
              <a:rPr lang="en-US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49803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07C2-F762-4A5A-E306-BB31A7F9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Challenges &amp; Future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25EF1-198D-6876-723F-F9372581E29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08207" y="2258571"/>
            <a:ext cx="7303538" cy="3427265"/>
          </a:xfrm>
        </p:spPr>
        <p:txBody>
          <a:bodyPr/>
          <a:lstStyle/>
          <a:p>
            <a:r>
              <a:rPr lang="en-US" sz="2000" dirty="0"/>
              <a:t>Managing massive data volume, detector complexity, and real-time performance</a:t>
            </a:r>
          </a:p>
          <a:p>
            <a:r>
              <a:rPr lang="en-US" sz="2000" dirty="0"/>
              <a:t>Synchronizing thousands of sensor channels across scalable systems</a:t>
            </a:r>
          </a:p>
          <a:p>
            <a:r>
              <a:rPr lang="en-US" sz="2000" dirty="0"/>
              <a:t>Integrating AI/ML and next-gen DAQ (faster ADCs, edge computing)</a:t>
            </a:r>
          </a:p>
          <a:p>
            <a:r>
              <a:rPr lang="en-US" sz="2000" dirty="0"/>
              <a:t>Expanding hybrid and cloud-based platforms for efficient analysis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996FB-9982-1A13-12CC-BB86A1C8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4F78-56A6-7740-B68D-8D4D026EDF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6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17403-BCB9-9B01-93C3-DDA59010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62" y="433906"/>
            <a:ext cx="10515601" cy="1327464"/>
          </a:xfrm>
        </p:spPr>
        <p:txBody>
          <a:bodyPr anchor="b">
            <a:normAutofit/>
          </a:bodyPr>
          <a:lstStyle/>
          <a:p>
            <a:r>
              <a:rPr lang="en-US" dirty="0"/>
              <a:t>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3E191-85CF-8432-3650-A3F8E8123C26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4302" y="2465535"/>
            <a:ext cx="7303538" cy="3427265"/>
          </a:xfrm>
        </p:spPr>
        <p:txBody>
          <a:bodyPr>
            <a:normAutofit/>
          </a:bodyPr>
          <a:lstStyle/>
          <a:p>
            <a:r>
              <a:rPr lang="en-US" sz="2000" dirty="0"/>
              <a:t>DAQ &amp; software make invisible physics visible</a:t>
            </a:r>
          </a:p>
          <a:p>
            <a:r>
              <a:rPr lang="en-US" sz="2000" dirty="0"/>
              <a:t>STAR and neutrino systems show how tailored tools reveal the invisible universe</a:t>
            </a:r>
          </a:p>
          <a:p>
            <a:r>
              <a:rPr lang="en-US" sz="2000" dirty="0"/>
              <a:t>Innovations help medicine, space, and defense; 	   faster insight = faster discovery</a:t>
            </a:r>
          </a:p>
        </p:txBody>
      </p:sp>
      <p:pic>
        <p:nvPicPr>
          <p:cNvPr id="7" name="Content Placeholder 6" descr="A white person with a question mark&#10;&#10;AI-generated content may be incorrect.">
            <a:extLst>
              <a:ext uri="{FF2B5EF4-FFF2-40B4-BE49-F238E27FC236}">
                <a16:creationId xmlns:a16="http://schemas.microsoft.com/office/drawing/2014/main" id="{39547C54-8AD6-1108-4DFA-C68B6CE64C57}"/>
              </a:ext>
            </a:extLst>
          </p:cNvPr>
          <p:cNvPicPr>
            <a:picLocks noGrp="1" noChangeAspect="1"/>
          </p:cNvPicPr>
          <p:nvPr>
            <p:ph sz="quarter" idx="37"/>
          </p:nvPr>
        </p:nvPicPr>
        <p:blipFill>
          <a:blip r:embed="rId2"/>
          <a:srcRect l="18006" r="29900" b="3"/>
          <a:stretch>
            <a:fillRect/>
          </a:stretch>
        </p:blipFill>
        <p:spPr>
          <a:xfrm>
            <a:off x="8392160" y="2465388"/>
            <a:ext cx="2856865" cy="3427412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FACC4-7275-82E9-CE04-FA0BC6DD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4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chemeClr val="accent6">
                <a:lumMod val="50000"/>
              </a:schemeClr>
            </a:gs>
            <a:gs pos="35040">
              <a:srgbClr val="020B11"/>
            </a:gs>
            <a:gs pos="11979">
              <a:schemeClr val="accent4">
                <a:lumMod val="50000"/>
              </a:schemeClr>
            </a:gs>
            <a:gs pos="0">
              <a:schemeClr val="accent4"/>
            </a:gs>
            <a:gs pos="99000">
              <a:schemeClr val="tx2">
                <a:lumMod val="50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CE1ABEC8-43FD-4F21-A7D2-70200D8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0" y="173735"/>
            <a:ext cx="5555639" cy="2233563"/>
          </a:xfrm>
        </p:spPr>
        <p:txBody>
          <a:bodyPr/>
          <a:lstStyle/>
          <a:p>
            <a:r>
              <a:rPr lang="en-US" sz="5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546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BE0F4-A9F1-E330-47B6-A58650B5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31" y="173735"/>
            <a:ext cx="10521980" cy="2203704"/>
          </a:xfrm>
        </p:spPr>
        <p:txBody>
          <a:bodyPr/>
          <a:lstStyle/>
          <a:p>
            <a:pPr algn="ctr"/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97A9D-9A89-9DC4-8B92-C9CD58A28A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849" y="3079119"/>
            <a:ext cx="10521979" cy="2752725"/>
          </a:xfrm>
        </p:spPr>
        <p:txBody>
          <a:bodyPr/>
          <a:lstStyle/>
          <a:p>
            <a:r>
              <a:rPr lang="en-US" sz="1700" dirty="0">
                <a:latin typeface="+mj-lt"/>
                <a:hlinkClick r:id="rId2"/>
              </a:rPr>
              <a:t>https://www.star.bnl.gov</a:t>
            </a:r>
            <a:endParaRPr lang="en-US" sz="1700" dirty="0">
              <a:latin typeface="+mj-lt"/>
            </a:endParaRPr>
          </a:p>
          <a:p>
            <a:r>
              <a:rPr lang="en-US" sz="1700" dirty="0">
                <a:latin typeface="+mj-lt"/>
                <a:hlinkClick r:id="rId3"/>
              </a:rPr>
              <a:t>https://drupal.star.bnl.gov/STAR/subsys/hlt</a:t>
            </a:r>
            <a:endParaRPr lang="en-US" sz="1700" dirty="0">
              <a:latin typeface="+mj-lt"/>
            </a:endParaRPr>
          </a:p>
          <a:p>
            <a:r>
              <a:rPr lang="en-US" sz="1700" dirty="0">
                <a:latin typeface="+mj-lt"/>
              </a:rPr>
              <a:t>Knoll, G. F. (2010). Radiation Detection and Measurement (4th ed.). </a:t>
            </a:r>
          </a:p>
          <a:p>
            <a:r>
              <a:rPr lang="en-US" sz="1700" dirty="0">
                <a:latin typeface="+mj-lt"/>
              </a:rPr>
              <a:t>Wiley. Leo, W. R. (1994). Techniques for Nuclear and Particle Physics Experiments. Springer.</a:t>
            </a:r>
          </a:p>
          <a:p>
            <a:r>
              <a:rPr lang="en-US" sz="1700" dirty="0">
                <a:latin typeface="+mj-lt"/>
              </a:rPr>
              <a:t>Ackermann, K. H. et al. (2003). "STAR Detector Overview." </a:t>
            </a:r>
            <a:r>
              <a:rPr lang="en-US" sz="1700" i="1" dirty="0">
                <a:latin typeface="+mj-lt"/>
              </a:rPr>
              <a:t>Nuclear Instruments and Methods in Physics Research Section A</a:t>
            </a:r>
            <a:r>
              <a:rPr lang="en-US" sz="17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38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7F7C5-CBA2-9823-0CBA-5BD77399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29" y="5002985"/>
            <a:ext cx="11548261" cy="832585"/>
          </a:xfrm>
        </p:spPr>
        <p:txBody>
          <a:bodyPr/>
          <a:lstStyle/>
          <a:p>
            <a:pPr marL="342900" indent="-342900" algn="l"/>
            <a:r>
              <a:rPr lang="en-US" sz="2000" dirty="0"/>
              <a:t>	</a:t>
            </a:r>
            <a:br>
              <a:rPr lang="en-US" sz="3200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60D053B-A40A-3228-B6D5-3371B9EE2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868" y="1041135"/>
            <a:ext cx="11562303" cy="2387865"/>
          </a:xfrm>
        </p:spPr>
        <p:txBody>
          <a:bodyPr/>
          <a:lstStyle/>
          <a:p>
            <a:r>
              <a:rPr lang="en-US" sz="5000" dirty="0"/>
              <a:t>Powering Discovery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971A9-0C5C-DDFC-67F9-2E5A55F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E06D8-18CD-ACEC-CBF4-206881C838B1}"/>
              </a:ext>
            </a:extLst>
          </p:cNvPr>
          <p:cNvSpPr txBox="1"/>
          <p:nvPr/>
        </p:nvSpPr>
        <p:spPr>
          <a:xfrm>
            <a:off x="914400" y="2489049"/>
            <a:ext cx="1017069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Particle physics experiments produce vast amounts of data from high-speed collisions or rare interactions.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Data acquisition (DAQ) and software frameworks are critical for recording, processing, and analyzing this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Without robust DAQ and software, discoveries would be buried in noise or missed entirely.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+mj-lt"/>
              </a:rPr>
              <a:t>This presentation explores how STAR and neutrino experiments use these tools to fuel breakthroughs.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9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60903-003B-273E-3584-5312F76C3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669" y="113097"/>
            <a:ext cx="7420819" cy="1656304"/>
          </a:xfrm>
        </p:spPr>
        <p:txBody>
          <a:bodyPr/>
          <a:lstStyle/>
          <a:p>
            <a:r>
              <a:rPr lang="en-US" dirty="0"/>
              <a:t>What is Data Acquisition?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47AE7-D6A2-42FB-3D58-6297742F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63ECFA-E75C-32A2-E878-E30354D54295}"/>
              </a:ext>
            </a:extLst>
          </p:cNvPr>
          <p:cNvSpPr txBox="1">
            <a:spLocks/>
          </p:cNvSpPr>
          <p:nvPr/>
        </p:nvSpPr>
        <p:spPr>
          <a:xfrm>
            <a:off x="2901278" y="26429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3A7BA-5864-D0E4-2CD5-C330B7D001C5}"/>
              </a:ext>
            </a:extLst>
          </p:cNvPr>
          <p:cNvSpPr txBox="1"/>
          <p:nvPr/>
        </p:nvSpPr>
        <p:spPr>
          <a:xfrm>
            <a:off x="3048778" y="2202528"/>
            <a:ext cx="609755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Converts detector signals into digital data for analysis, ensuring high speed and integrity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Combines hardware (triggers, digitizers) and software (event builders, filters)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Powers real-time experiments like STAR at RHIC and neutrino observatories</a:t>
            </a:r>
          </a:p>
        </p:txBody>
      </p:sp>
    </p:spTree>
    <p:extLst>
      <p:ext uri="{BB962C8B-B14F-4D97-AF65-F5344CB8AC3E}">
        <p14:creationId xmlns:p14="http://schemas.microsoft.com/office/powerpoint/2010/main" val="196263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/>
            </a:gs>
            <a:gs pos="79000">
              <a:schemeClr val="accent6"/>
            </a:gs>
            <a:gs pos="31000">
              <a:srgbClr val="02090E"/>
            </a:gs>
            <a:gs pos="14000">
              <a:schemeClr val="accent4">
                <a:lumMod val="75000"/>
              </a:schemeClr>
            </a:gs>
            <a:gs pos="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E4E0F37-0AD5-833C-CBE5-EAE02EC46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33" y="420976"/>
            <a:ext cx="4958081" cy="990730"/>
          </a:xfrm>
        </p:spPr>
        <p:txBody>
          <a:bodyPr/>
          <a:lstStyle/>
          <a:p>
            <a:r>
              <a:rPr lang="en-US" dirty="0"/>
              <a:t>STAR's DAQ System</a:t>
            </a:r>
          </a:p>
        </p:txBody>
      </p:sp>
      <p:pic>
        <p:nvPicPr>
          <p:cNvPr id="8" name="Picture Placeholder 7" descr="A blue and purple spirals">
            <a:extLst>
              <a:ext uri="{FF2B5EF4-FFF2-40B4-BE49-F238E27FC236}">
                <a16:creationId xmlns:a16="http://schemas.microsoft.com/office/drawing/2014/main" id="{E1DBD4C7-D952-4426-40FD-8799F80F82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1" b="31"/>
          <a:stretch/>
        </p:blipFill>
        <p:spPr>
          <a:xfrm>
            <a:off x="6497638" y="336550"/>
            <a:ext cx="5322887" cy="61849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EA54-3083-FB0D-9011-2353791B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2611E7-EE7C-2BAE-0D71-3D28B67A908B}"/>
              </a:ext>
            </a:extLst>
          </p:cNvPr>
          <p:cNvSpPr txBox="1">
            <a:spLocks/>
          </p:cNvSpPr>
          <p:nvPr/>
        </p:nvSpPr>
        <p:spPr>
          <a:xfrm>
            <a:off x="371475" y="1923093"/>
            <a:ext cx="53201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000" dirty="0">
                <a:solidFill>
                  <a:schemeClr val="bg1"/>
                </a:solidFill>
              </a:rPr>
              <a:t>STAR uses a high-speed DAQ system to capture signals from detectors like the Time Projection Chamber (TPC) and  small-strip Thin Gap Chamber (</a:t>
            </a:r>
            <a:r>
              <a:rPr lang="en-US" sz="2000" dirty="0" err="1">
                <a:solidFill>
                  <a:schemeClr val="bg1"/>
                </a:solidFill>
              </a:rPr>
              <a:t>sTGC</a:t>
            </a:r>
            <a:r>
              <a:rPr lang="en-US" sz="2000" dirty="0">
                <a:solidFill>
                  <a:schemeClr val="bg1"/>
                </a:solidFill>
              </a:rPr>
              <a:t>).</a:t>
            </a:r>
          </a:p>
          <a:p>
            <a:pPr marL="0" lvl="0" indent="0"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000" dirty="0">
                <a:solidFill>
                  <a:schemeClr val="bg1"/>
                </a:solidFill>
              </a:rPr>
              <a:t>The High-Level Trigger (HLT) performs real-time event filtering to reduce data volume.</a:t>
            </a:r>
          </a:p>
          <a:p>
            <a:pPr marL="0" lvl="0" indent="0">
              <a:buNone/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000" dirty="0">
                <a:solidFill>
                  <a:schemeClr val="bg1"/>
                </a:solidFill>
              </a:rPr>
              <a:t>HLT allows STAR to select only the most interesting collision events for storage.</a:t>
            </a:r>
          </a:p>
        </p:txBody>
      </p:sp>
      <p:pic>
        <p:nvPicPr>
          <p:cNvPr id="3" name="Picture 2" descr="A machine with colorful lights&#10;&#10;AI-generated content may be incorrect.">
            <a:extLst>
              <a:ext uri="{FF2B5EF4-FFF2-40B4-BE49-F238E27FC236}">
                <a16:creationId xmlns:a16="http://schemas.microsoft.com/office/drawing/2014/main" id="{C8A0929D-186A-8FBC-B32F-AED19795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638" y="768930"/>
            <a:ext cx="5320139" cy="5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4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FD6A3FE-1BF6-4C1A-0553-EBD497A6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627" y="173736"/>
            <a:ext cx="4352662" cy="2203704"/>
          </a:xfrm>
        </p:spPr>
        <p:txBody>
          <a:bodyPr anchor="b">
            <a:normAutofit/>
          </a:bodyPr>
          <a:lstStyle/>
          <a:p>
            <a:r>
              <a:rPr lang="en-US" dirty="0"/>
              <a:t>Neutrino Experiment DAQ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79CA91-3DD4-3937-B34E-8F364CFF2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" y="907808"/>
            <a:ext cx="4781733" cy="4781733"/>
          </a:xfrm>
          <a:prstGeom prst="rect">
            <a:avLst/>
          </a:prstGeom>
          <a:noFill/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C15774B0-D971-67D7-27EB-FDB82B3A58CD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6889627" y="3104277"/>
            <a:ext cx="4371560" cy="3022201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Detects rare interactions using highly sensitive systems to capture faint Cherenkov or scintillation light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Photomultiplier Tubes feed light signals to digitizers for processing &amp; noise reduction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Uses Water-based Liquid Scintillator and Liquid Argon Time Projection Chamber with precision timing and waveform digitization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DA23001-175F-4A1D-F221-BE2CBFDF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E024F78-56A6-7740-B68D-8D4D026EDF3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692FC88-DAD7-F5AD-7831-DE543221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2"/>
            <a:ext cx="12227942" cy="6857997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92D1E-65C8-B4BF-FBF7-EFECA9D06D2F}"/>
              </a:ext>
            </a:extLst>
          </p:cNvPr>
          <p:cNvSpPr txBox="1"/>
          <p:nvPr/>
        </p:nvSpPr>
        <p:spPr>
          <a:xfrm>
            <a:off x="1422955" y="5689541"/>
            <a:ext cx="32421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Liquid Argon Time Projection Chamber</a:t>
            </a:r>
            <a:endParaRPr lang="en-U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3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F125C3-99F8-5ABF-1328-0370F1121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643842"/>
            <a:ext cx="10515601" cy="1140849"/>
          </a:xfrm>
        </p:spPr>
        <p:txBody>
          <a:bodyPr/>
          <a:lstStyle/>
          <a:p>
            <a:pPr algn="ctr"/>
            <a:r>
              <a:rPr lang="en-US" dirty="0"/>
              <a:t>STAR vs Neutrino DAQ Architecture Comparison</a:t>
            </a:r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8EEA5630-8504-C8C7-2F0C-EE6D53FDDCC5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0655997"/>
              </p:ext>
            </p:extLst>
          </p:nvPr>
        </p:nvGraphicFramePr>
        <p:xfrm>
          <a:off x="1546796" y="2211355"/>
          <a:ext cx="9092748" cy="420073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79822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69771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615214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341751">
                <a:tc>
                  <a:txBody>
                    <a:bodyPr/>
                    <a:lstStyle/>
                    <a:p>
                      <a:r>
                        <a:rPr lang="en-US" sz="1700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STAR (RHIC)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Neutrino Experiments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94350">
                <a:tc>
                  <a:txBody>
                    <a:bodyPr/>
                    <a:lstStyle/>
                    <a:p>
                      <a:r>
                        <a:rPr lang="en-US" sz="1700" dirty="0"/>
                        <a:t>Event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High-rate heavy-ion collisions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Ultra-rare neutrino interactions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690628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r>
                        <a:rPr lang="en-US" sz="1700" dirty="0"/>
                        <a:t>DAQ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Maximize throughput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Maximize sensitivity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3798537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r>
                        <a:rPr lang="en-US" sz="1700" dirty="0"/>
                        <a:t>Detectors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TPC, </a:t>
                      </a:r>
                      <a:r>
                        <a:rPr lang="en-US" sz="1700" dirty="0" err="1"/>
                        <a:t>sTGC</a:t>
                      </a:r>
                      <a:r>
                        <a:rPr lang="en-US" sz="1700" dirty="0"/>
                        <a:t>, TOF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PMTs, LArTPCs, WbLS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94350">
                <a:tc>
                  <a:txBody>
                    <a:bodyPr/>
                    <a:lstStyle/>
                    <a:p>
                      <a:r>
                        <a:rPr lang="en-US" sz="1700"/>
                        <a:t>Trigger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High-Level Trigger (HLT)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Minimal trigger, record everything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710774">
                <a:tc>
                  <a:txBody>
                    <a:bodyPr/>
                    <a:lstStyle/>
                    <a:p>
                      <a:r>
                        <a:rPr lang="en-US" sz="1700"/>
                        <a:t>Signal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Charge tracks, timing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Light pulses (Cherenkov, scintillation)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94350">
                <a:tc>
                  <a:txBody>
                    <a:bodyPr/>
                    <a:lstStyle/>
                    <a:p>
                      <a:r>
                        <a:rPr lang="en-US" sz="1700"/>
                        <a:t>Data Volume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Petabytes/year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Lower rate, but high resolution needed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94350">
                <a:tc>
                  <a:txBody>
                    <a:bodyPr/>
                    <a:lstStyle/>
                    <a:p>
                      <a:r>
                        <a:rPr lang="en-US" sz="1700"/>
                        <a:t>Sync &amp; Timing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Nanosecond precision for collisions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Sub-nanosecond for rare signal 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A189C-8A41-5C63-2470-06541519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A29A4-AAFD-04EE-0732-0671E83D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620" y="162560"/>
            <a:ext cx="8843050" cy="1616904"/>
          </a:xfrm>
        </p:spPr>
        <p:txBody>
          <a:bodyPr/>
          <a:lstStyle/>
          <a:p>
            <a:r>
              <a:rPr lang="en-US" dirty="0"/>
              <a:t>Software in Particle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FEE91-E849-1CB0-9E51-A58B99C631C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2373001" y="2474811"/>
            <a:ext cx="8843049" cy="3528397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Software reconstructs particle trajectories, energies, and event topologies from raw data.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STAR and neutrino teams use frameworks like ROOT for statistical analysis and data visualization.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Geant4 (C++ software toolkit) simulates detector responses, particle decay, and material interactions.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Machine learning is increasingly used for pattern recognition and noise reduction.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23533-91C6-420C-B7D7-4977ACF7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0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E06-8BEA-1DD3-D0D6-391C088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430482"/>
            <a:ext cx="10500989" cy="1327464"/>
          </a:xfrm>
        </p:spPr>
        <p:txBody>
          <a:bodyPr/>
          <a:lstStyle/>
          <a:p>
            <a:r>
              <a:rPr lang="en-US" dirty="0"/>
              <a:t>Real-Time vs. Offline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75D3-F3DC-695F-474B-346EDCA5D60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807038" y="2465539"/>
            <a:ext cx="10435631" cy="3723753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Real-time: Event selection, triggers, and data integrity checks at the moment of capture.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Offline: Full reconstruction, calibration, simulation matching, and deep analysis.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STAR’s HLT is a real-time system; neutrino experiments often rely more heavily on offline processing.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Balance between real-time filtering and offline depth is crucial for efficient discovery.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7B8B6A-2B28-5C38-80E7-0EBE705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971" y="6226198"/>
            <a:ext cx="2743200" cy="365125"/>
          </a:xfrm>
        </p:spPr>
        <p:txBody>
          <a:bodyPr/>
          <a:lstStyle/>
          <a:p>
            <a:fld id="{FE024F78-56A6-7740-B68D-8D4D026EDF3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59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DE3104-398C-EF95-D86E-630F5124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70" y="171396"/>
            <a:ext cx="3736630" cy="2202350"/>
          </a:xfrm>
        </p:spPr>
        <p:txBody>
          <a:bodyPr/>
          <a:lstStyle/>
          <a:p>
            <a:pPr lvl="0"/>
            <a:r>
              <a:rPr lang="en-US" dirty="0"/>
              <a:t>Real-Time vs Offline processing: </a:t>
            </a:r>
            <a:br>
              <a:rPr lang="en-US" dirty="0"/>
            </a:br>
            <a:r>
              <a:rPr lang="en-US" dirty="0"/>
              <a:t>Side-by-Side</a:t>
            </a:r>
            <a:endParaRPr lang="en-US" noProof="0" dirty="0"/>
          </a:p>
        </p:txBody>
      </p:sp>
      <p:graphicFrame>
        <p:nvGraphicFramePr>
          <p:cNvPr id="5" name="Table Placeholder 2">
            <a:extLst>
              <a:ext uri="{FF2B5EF4-FFF2-40B4-BE49-F238E27FC236}">
                <a16:creationId xmlns:a16="http://schemas.microsoft.com/office/drawing/2014/main" id="{67588EB3-ED1D-6AD3-5960-55BD64293774}"/>
              </a:ext>
            </a:extLst>
          </p:cNvPr>
          <p:cNvGraphicFramePr>
            <a:graphicFrameLocks noGrp="1"/>
          </p:cNvGraphicFramePr>
          <p:nvPr>
            <p:ph type="tbl" sz="quarter" idx="37"/>
            <p:extLst>
              <p:ext uri="{D42A27DB-BD31-4B8C-83A1-F6EECF244321}">
                <p14:modId xmlns:p14="http://schemas.microsoft.com/office/powerpoint/2010/main" val="2429915372"/>
              </p:ext>
            </p:extLst>
          </p:nvPr>
        </p:nvGraphicFramePr>
        <p:xfrm>
          <a:off x="5313961" y="502920"/>
          <a:ext cx="5868956" cy="58521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49652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25861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660694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508152">
                <a:tc>
                  <a:txBody>
                    <a:bodyPr/>
                    <a:lstStyle/>
                    <a:p>
                      <a:r>
                        <a:rPr lang="en-US" dirty="0"/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Real-Time 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Offline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53565">
                <a:tc>
                  <a:txBody>
                    <a:bodyPr/>
                    <a:lstStyle/>
                    <a:p>
                      <a:r>
                        <a:rPr lang="en-US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Immediate filtering &amp; data reduction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 reconstruction &amp; deep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4025944"/>
                  </a:ext>
                </a:extLst>
              </a:tr>
              <a:tr h="653565">
                <a:tc>
                  <a:txBody>
                    <a:bodyPr/>
                    <a:lstStyle/>
                    <a:p>
                      <a:r>
                        <a:rPr lang="en-US"/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On-detector or near front-end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Central computing farms / cloud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58107">
                <a:tc>
                  <a:txBody>
                    <a:bodyPr/>
                    <a:lstStyle/>
                    <a:p>
                      <a:r>
                        <a:rPr lang="en-US"/>
                        <a:t>Example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STAR HLT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DUNE or T2K offline pipelines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58107">
                <a:tc>
                  <a:txBody>
                    <a:bodyPr/>
                    <a:lstStyle/>
                    <a:p>
                      <a:r>
                        <a:rPr lang="en-US"/>
                        <a:t>Processing Speed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Sub-millisecond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Minutes to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58107">
                <a:tc>
                  <a:txBody>
                    <a:bodyPr/>
                    <a:lstStyle/>
                    <a:p>
                      <a:r>
                        <a:rPr lang="en-US"/>
                        <a:t>Trade-Off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Fast but coarse decisions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Slow but detailed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85457">
                <a:tc>
                  <a:txBody>
                    <a:bodyPr/>
                    <a:lstStyle/>
                    <a:p>
                      <a:r>
                        <a:rPr lang="en-US"/>
                        <a:t>Key Tools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Event builders, triggers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Calibration, simulation, ML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0711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7">
      <a:dk1>
        <a:srgbClr val="000000"/>
      </a:dk1>
      <a:lt1>
        <a:srgbClr val="FFFFFF"/>
      </a:lt1>
      <a:dk2>
        <a:srgbClr val="FC4EFB"/>
      </a:dk2>
      <a:lt2>
        <a:srgbClr val="E7E6E6"/>
      </a:lt2>
      <a:accent1>
        <a:srgbClr val="FAF24C"/>
      </a:accent1>
      <a:accent2>
        <a:srgbClr val="5EFCAC"/>
      </a:accent2>
      <a:accent3>
        <a:srgbClr val="73EBF9"/>
      </a:accent3>
      <a:accent4>
        <a:srgbClr val="316CFC"/>
      </a:accent4>
      <a:accent5>
        <a:srgbClr val="B059FD"/>
      </a:accent5>
      <a:accent6>
        <a:srgbClr val="9405FC"/>
      </a:accent6>
      <a:hlink>
        <a:srgbClr val="FFFFFF"/>
      </a:hlink>
      <a:folHlink>
        <a:srgbClr val="FFFFFF"/>
      </a:folHlink>
    </a:clrScheme>
    <a:fontScheme name="Custom 15">
      <a:majorFont>
        <a:latin typeface="Biome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936837_win32_SL_V11" id="{EAD6EF7B-6F25-4469-AF6A-07D6EB1461DD}" vid="{30FEA78B-2F89-4FF0-8415-E3920802C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77B561B-3A65-4A22-9691-EB838E7F9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37456-21FC-4AE2-8A94-BF06CAF2E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5301E-11B3-4B9D-A588-21F3C980937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{4F4D6CAC-3BCB-4FD2-852D-C9AC2E971BD2}TFe8699e8e-689b-4d7e-abcf-e888fd749829db3118dc_win32-d573b439b56f</Template>
  <TotalTime>344</TotalTime>
  <Words>716</Words>
  <Application>Microsoft Office PowerPoint</Application>
  <PresentationFormat>Widescreen</PresentationFormat>
  <Paragraphs>115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Nova</vt:lpstr>
      <vt:lpstr>Biome</vt:lpstr>
      <vt:lpstr>Calibri</vt:lpstr>
      <vt:lpstr>Times New Roman</vt:lpstr>
      <vt:lpstr>Custom</vt:lpstr>
      <vt:lpstr>The Role of Data Acquisition and Software in Particle Physics </vt:lpstr>
      <vt:lpstr>  </vt:lpstr>
      <vt:lpstr>What is Data Acquisition?</vt:lpstr>
      <vt:lpstr>PowerPoint Presentation</vt:lpstr>
      <vt:lpstr>Neutrino Experiment DAQ</vt:lpstr>
      <vt:lpstr>STAR vs Neutrino DAQ Architecture Comparison</vt:lpstr>
      <vt:lpstr>Software in Particle Physics</vt:lpstr>
      <vt:lpstr>Real-Time vs. Offline Processing</vt:lpstr>
      <vt:lpstr>Real-Time vs Offline processing:  Side-by-Side</vt:lpstr>
      <vt:lpstr>Challenges &amp; Future Outlook</vt:lpstr>
      <vt:lpstr>Why It Matters</vt:lpstr>
      <vt:lpstr>THANK YOU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Asher R Tariq</dc:creator>
  <cp:lastModifiedBy>Asher R Tariq</cp:lastModifiedBy>
  <cp:revision>80</cp:revision>
  <dcterms:created xsi:type="dcterms:W3CDTF">2025-07-15T23:28:58Z</dcterms:created>
  <dcterms:modified xsi:type="dcterms:W3CDTF">2025-07-18T14:38:23Z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