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7"/>
  </p:notesMasterIdLst>
  <p:sldIdLst>
    <p:sldId id="256" r:id="rId2"/>
    <p:sldId id="324" r:id="rId3"/>
    <p:sldId id="310" r:id="rId4"/>
    <p:sldId id="316" r:id="rId5"/>
    <p:sldId id="317" r:id="rId6"/>
    <p:sldId id="258" r:id="rId7"/>
    <p:sldId id="318" r:id="rId8"/>
    <p:sldId id="326" r:id="rId9"/>
    <p:sldId id="327" r:id="rId10"/>
    <p:sldId id="328" r:id="rId11"/>
    <p:sldId id="325" r:id="rId12"/>
    <p:sldId id="319" r:id="rId13"/>
    <p:sldId id="332" r:id="rId14"/>
    <p:sldId id="323" r:id="rId15"/>
    <p:sldId id="333" r:id="rId16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8"/>
      <p:bold r:id="rId19"/>
      <p:italic r:id="rId20"/>
      <p:boldItalic r:id="rId21"/>
    </p:embeddedFont>
    <p:embeddedFont>
      <p:font typeface="Darker Grotesque" panose="020B0604020202020204" charset="0"/>
      <p:regular r:id="rId22"/>
      <p:bold r:id="rId23"/>
    </p:embeddedFont>
    <p:embeddedFont>
      <p:font typeface="Darker Grotesque Medium" panose="020B0604020202020204" charset="0"/>
      <p:regular r:id="rId24"/>
      <p:bold r:id="rId25"/>
    </p:embeddedFont>
    <p:embeddedFont>
      <p:font typeface="Poppins" panose="000005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6AF024-DB8E-4A82-8E66-0B2417B17DEA}">
  <a:tblStyle styleId="{826AF024-DB8E-4A82-8E66-0B2417B17D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87059" autoAdjust="0"/>
  </p:normalViewPr>
  <p:slideViewPr>
    <p:cSldViewPr snapToGrid="0">
      <p:cViewPr varScale="1">
        <p:scale>
          <a:sx n="95" d="100"/>
          <a:sy n="95" d="100"/>
        </p:scale>
        <p:origin x="1354" y="58"/>
      </p:cViewPr>
      <p:guideLst/>
    </p:cSldViewPr>
  </p:slideViewPr>
  <p:outlineViewPr>
    <p:cViewPr>
      <p:scale>
        <a:sx n="33" d="100"/>
        <a:sy n="33" d="100"/>
      </p:scale>
      <p:origin x="0" y="-6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25bb7438c6_2_5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125bb7438c6_2_5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>
          <a:extLst>
            <a:ext uri="{FF2B5EF4-FFF2-40B4-BE49-F238E27FC236}">
              <a16:creationId xmlns:a16="http://schemas.microsoft.com/office/drawing/2014/main" id="{F687CCDB-FB6E-2939-E532-6F24DDDC6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223a0d8328_0_2528:notes">
            <a:extLst>
              <a:ext uri="{FF2B5EF4-FFF2-40B4-BE49-F238E27FC236}">
                <a16:creationId xmlns:a16="http://schemas.microsoft.com/office/drawing/2014/main" id="{233F29CE-D517-B12C-406E-C086591010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223a0d8328_0_2528:notes">
            <a:extLst>
              <a:ext uri="{FF2B5EF4-FFF2-40B4-BE49-F238E27FC236}">
                <a16:creationId xmlns:a16="http://schemas.microsoft.com/office/drawing/2014/main" id="{E23015CC-A7B9-5552-1E67-01062FD84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3791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>
          <a:extLst>
            <a:ext uri="{FF2B5EF4-FFF2-40B4-BE49-F238E27FC236}">
              <a16:creationId xmlns:a16="http://schemas.microsoft.com/office/drawing/2014/main" id="{105995B0-AAA1-A7E5-0758-CF2342819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223a0d8328_0_2528:notes">
            <a:extLst>
              <a:ext uri="{FF2B5EF4-FFF2-40B4-BE49-F238E27FC236}">
                <a16:creationId xmlns:a16="http://schemas.microsoft.com/office/drawing/2014/main" id="{B2989663-B1B4-E1AD-5AEB-9787580A75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223a0d8328_0_2528:notes">
            <a:extLst>
              <a:ext uri="{FF2B5EF4-FFF2-40B4-BE49-F238E27FC236}">
                <a16:creationId xmlns:a16="http://schemas.microsoft.com/office/drawing/2014/main" id="{611F80A8-72E4-583E-6558-13874CC9F3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4290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>
          <a:extLst>
            <a:ext uri="{FF2B5EF4-FFF2-40B4-BE49-F238E27FC236}">
              <a16:creationId xmlns:a16="http://schemas.microsoft.com/office/drawing/2014/main" id="{37A14046-317E-E943-4C4D-F4DC4FCD7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223a0d8328_0_2528:notes">
            <a:extLst>
              <a:ext uri="{FF2B5EF4-FFF2-40B4-BE49-F238E27FC236}">
                <a16:creationId xmlns:a16="http://schemas.microsoft.com/office/drawing/2014/main" id="{01236973-3F38-8FFF-C297-C7105DBC29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223a0d8328_0_2528:notes">
            <a:extLst>
              <a:ext uri="{FF2B5EF4-FFF2-40B4-BE49-F238E27FC236}">
                <a16:creationId xmlns:a16="http://schemas.microsoft.com/office/drawing/2014/main" id="{1FE81E3D-BBBF-CEC0-444A-CD00858C2E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0780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>
          <a:extLst>
            <a:ext uri="{FF2B5EF4-FFF2-40B4-BE49-F238E27FC236}">
              <a16:creationId xmlns:a16="http://schemas.microsoft.com/office/drawing/2014/main" id="{DA6D5F63-2D74-A9F6-9F96-AFDD754DF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223a0d8328_0_2528:notes">
            <a:extLst>
              <a:ext uri="{FF2B5EF4-FFF2-40B4-BE49-F238E27FC236}">
                <a16:creationId xmlns:a16="http://schemas.microsoft.com/office/drawing/2014/main" id="{B3F8F321-53C7-E8FB-80F3-570233E0AB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223a0d8328_0_2528:notes">
            <a:extLst>
              <a:ext uri="{FF2B5EF4-FFF2-40B4-BE49-F238E27FC236}">
                <a16:creationId xmlns:a16="http://schemas.microsoft.com/office/drawing/2014/main" id="{364B126B-78FE-EFF8-3832-F3E403B463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296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>
          <a:extLst>
            <a:ext uri="{FF2B5EF4-FFF2-40B4-BE49-F238E27FC236}">
              <a16:creationId xmlns:a16="http://schemas.microsoft.com/office/drawing/2014/main" id="{8E7CAD4C-4BF5-3F93-503D-5BB486E44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223a0d8328_0_2528:notes">
            <a:extLst>
              <a:ext uri="{FF2B5EF4-FFF2-40B4-BE49-F238E27FC236}">
                <a16:creationId xmlns:a16="http://schemas.microsoft.com/office/drawing/2014/main" id="{5AE94029-B341-AB30-1C19-2AAE105338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223a0d8328_0_2528:notes">
            <a:extLst>
              <a:ext uri="{FF2B5EF4-FFF2-40B4-BE49-F238E27FC236}">
                <a16:creationId xmlns:a16="http://schemas.microsoft.com/office/drawing/2014/main" id="{BD74DE7C-2C73-797A-CB9D-6AB1544B5D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5048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>
          <a:extLst>
            <a:ext uri="{FF2B5EF4-FFF2-40B4-BE49-F238E27FC236}">
              <a16:creationId xmlns:a16="http://schemas.microsoft.com/office/drawing/2014/main" id="{E86FFDF3-9955-799A-4976-82F2FFD23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223a0d8328_0_2528:notes">
            <a:extLst>
              <a:ext uri="{FF2B5EF4-FFF2-40B4-BE49-F238E27FC236}">
                <a16:creationId xmlns:a16="http://schemas.microsoft.com/office/drawing/2014/main" id="{C3338C9B-578F-1065-416C-1684C6E148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223a0d8328_0_2528:notes">
            <a:extLst>
              <a:ext uri="{FF2B5EF4-FFF2-40B4-BE49-F238E27FC236}">
                <a16:creationId xmlns:a16="http://schemas.microsoft.com/office/drawing/2014/main" id="{1AA5EC21-89B3-2A6D-5479-74FA7360C9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080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>
          <a:extLst>
            <a:ext uri="{FF2B5EF4-FFF2-40B4-BE49-F238E27FC236}">
              <a16:creationId xmlns:a16="http://schemas.microsoft.com/office/drawing/2014/main" id="{C20B820D-5113-1696-FD6C-AEDAF898B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223a0d8328_0_2528:notes">
            <a:extLst>
              <a:ext uri="{FF2B5EF4-FFF2-40B4-BE49-F238E27FC236}">
                <a16:creationId xmlns:a16="http://schemas.microsoft.com/office/drawing/2014/main" id="{C141B8FD-EE33-C915-F088-43B4F8128D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223a0d8328_0_2528:notes">
            <a:extLst>
              <a:ext uri="{FF2B5EF4-FFF2-40B4-BE49-F238E27FC236}">
                <a16:creationId xmlns:a16="http://schemas.microsoft.com/office/drawing/2014/main" id="{DB3393B2-56D2-BF17-1C15-E0EEA185C2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2718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>
          <a:extLst>
            <a:ext uri="{FF2B5EF4-FFF2-40B4-BE49-F238E27FC236}">
              <a16:creationId xmlns:a16="http://schemas.microsoft.com/office/drawing/2014/main" id="{052EF61D-16FF-81E0-D1C3-CC7605BA0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223a0d8328_0_2528:notes">
            <a:extLst>
              <a:ext uri="{FF2B5EF4-FFF2-40B4-BE49-F238E27FC236}">
                <a16:creationId xmlns:a16="http://schemas.microsoft.com/office/drawing/2014/main" id="{B40249EC-2A71-03A1-4A5D-78E07096A1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223a0d8328_0_2528:notes">
            <a:extLst>
              <a:ext uri="{FF2B5EF4-FFF2-40B4-BE49-F238E27FC236}">
                <a16:creationId xmlns:a16="http://schemas.microsoft.com/office/drawing/2014/main" id="{5C7127D6-D672-BE74-F880-1EE8092569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>
              <a:solidFill>
                <a:schemeClr val="lt1"/>
              </a:solidFill>
              <a:latin typeface="Barlow" panose="00000500000000000000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16119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>
          <a:extLst>
            <a:ext uri="{FF2B5EF4-FFF2-40B4-BE49-F238E27FC236}">
              <a16:creationId xmlns:a16="http://schemas.microsoft.com/office/drawing/2014/main" id="{1C7ECD96-8DED-E6C6-8B00-569CB6AAE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223a0d8328_0_2528:notes">
            <a:extLst>
              <a:ext uri="{FF2B5EF4-FFF2-40B4-BE49-F238E27FC236}">
                <a16:creationId xmlns:a16="http://schemas.microsoft.com/office/drawing/2014/main" id="{D4C5A539-8E32-5BB0-C02F-8356CE377B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223a0d8328_0_2528:notes">
            <a:extLst>
              <a:ext uri="{FF2B5EF4-FFF2-40B4-BE49-F238E27FC236}">
                <a16:creationId xmlns:a16="http://schemas.microsoft.com/office/drawing/2014/main" id="{C5CB86DC-B8F5-AE18-21B5-C415822A03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bg1"/>
              </a:buClr>
              <a:buFont typeface="Courier New" panose="02070309020205020404" pitchFamily="49" charset="0"/>
              <a:buNone/>
              <a:defRPr/>
            </a:pPr>
            <a:endParaRPr lang="en-US" sz="1100" dirty="0">
              <a:solidFill>
                <a:schemeClr val="lt1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37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>
          <a:extLst>
            <a:ext uri="{FF2B5EF4-FFF2-40B4-BE49-F238E27FC236}">
              <a16:creationId xmlns:a16="http://schemas.microsoft.com/office/drawing/2014/main" id="{A724E6E3-EF8F-FCE9-2DC0-16CD93E46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223a0d8328_0_2528:notes">
            <a:extLst>
              <a:ext uri="{FF2B5EF4-FFF2-40B4-BE49-F238E27FC236}">
                <a16:creationId xmlns:a16="http://schemas.microsoft.com/office/drawing/2014/main" id="{93C316FB-467C-6186-7CC7-B22A497163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223a0d8328_0_2528:notes">
            <a:extLst>
              <a:ext uri="{FF2B5EF4-FFF2-40B4-BE49-F238E27FC236}">
                <a16:creationId xmlns:a16="http://schemas.microsoft.com/office/drawing/2014/main" id="{C0E1D2E4-5D8A-AA82-FF59-FAA16CE73A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824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223a0d8328_0_2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223a0d8328_0_2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>
          <a:extLst>
            <a:ext uri="{FF2B5EF4-FFF2-40B4-BE49-F238E27FC236}">
              <a16:creationId xmlns:a16="http://schemas.microsoft.com/office/drawing/2014/main" id="{B40382A3-20F0-0FBE-3DA1-4425C0CCF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223a0d8328_0_2528:notes">
            <a:extLst>
              <a:ext uri="{FF2B5EF4-FFF2-40B4-BE49-F238E27FC236}">
                <a16:creationId xmlns:a16="http://schemas.microsoft.com/office/drawing/2014/main" id="{41C6799C-545A-B819-EFE2-0589EEE75F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223a0d8328_0_2528:notes">
            <a:extLst>
              <a:ext uri="{FF2B5EF4-FFF2-40B4-BE49-F238E27FC236}">
                <a16:creationId xmlns:a16="http://schemas.microsoft.com/office/drawing/2014/main" id="{7405F750-D614-E1E6-2844-7754EEB149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4730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>
          <a:extLst>
            <a:ext uri="{FF2B5EF4-FFF2-40B4-BE49-F238E27FC236}">
              <a16:creationId xmlns:a16="http://schemas.microsoft.com/office/drawing/2014/main" id="{03FDFBEE-101B-F219-785A-4B157D1EA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223a0d8328_0_2528:notes">
            <a:extLst>
              <a:ext uri="{FF2B5EF4-FFF2-40B4-BE49-F238E27FC236}">
                <a16:creationId xmlns:a16="http://schemas.microsoft.com/office/drawing/2014/main" id="{25A962D3-21BE-D01D-10EB-5B6DC44B29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223a0d8328_0_2528:notes">
            <a:extLst>
              <a:ext uri="{FF2B5EF4-FFF2-40B4-BE49-F238E27FC236}">
                <a16:creationId xmlns:a16="http://schemas.microsoft.com/office/drawing/2014/main" id="{284B8990-0EFE-3BDD-237B-7E1B28F1EC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3112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>
          <a:extLst>
            <a:ext uri="{FF2B5EF4-FFF2-40B4-BE49-F238E27FC236}">
              <a16:creationId xmlns:a16="http://schemas.microsoft.com/office/drawing/2014/main" id="{4CDDACE4-2B3D-0BF7-FA89-265E2CBF3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223a0d8328_0_2528:notes">
            <a:extLst>
              <a:ext uri="{FF2B5EF4-FFF2-40B4-BE49-F238E27FC236}">
                <a16:creationId xmlns:a16="http://schemas.microsoft.com/office/drawing/2014/main" id="{B17DFCA6-0DA8-2E89-2885-28362B2BB5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223a0d8328_0_2528:notes">
            <a:extLst>
              <a:ext uri="{FF2B5EF4-FFF2-40B4-BE49-F238E27FC236}">
                <a16:creationId xmlns:a16="http://schemas.microsoft.com/office/drawing/2014/main" id="{B1939CF0-AF4B-260F-B15C-37F37E8D44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006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0C1D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37550" y="-723950"/>
            <a:ext cx="10711301" cy="65914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887575" y="1115650"/>
            <a:ext cx="5543100" cy="2487000"/>
          </a:xfrm>
          <a:prstGeom prst="rect">
            <a:avLst/>
          </a:prstGeom>
          <a:effectLst>
            <a:outerShdw blurRad="342900" dist="19050" dir="5400000" algn="bl" rotWithShape="0">
              <a:srgbClr val="6D9EEB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Darker Grotesque"/>
              <a:buNone/>
              <a:defRPr sz="52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887575" y="3649525"/>
            <a:ext cx="55431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886" y="-538675"/>
            <a:ext cx="3388340" cy="705930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550475" y="539500"/>
            <a:ext cx="1980900" cy="4069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678243" y="1550391"/>
            <a:ext cx="69975" cy="2562633"/>
            <a:chOff x="988238" y="2172950"/>
            <a:chExt cx="22725" cy="832375"/>
          </a:xfrm>
        </p:grpSpPr>
        <p:sp>
          <p:nvSpPr>
            <p:cNvPr id="16" name="Google Shape;16;p2"/>
            <p:cNvSpPr/>
            <p:nvPr/>
          </p:nvSpPr>
          <p:spPr>
            <a:xfrm>
              <a:off x="988238" y="2172950"/>
              <a:ext cx="10150" cy="14275"/>
            </a:xfrm>
            <a:custGeom>
              <a:avLst/>
              <a:gdLst/>
              <a:ahLst/>
              <a:cxnLst/>
              <a:rect l="l" t="t" r="r" b="b"/>
              <a:pathLst>
                <a:path w="406" h="571" fill="none" extrusionOk="0">
                  <a:moveTo>
                    <a:pt x="396" y="135"/>
                  </a:moveTo>
                  <a:cubicBezTo>
                    <a:pt x="387" y="106"/>
                    <a:pt x="377" y="87"/>
                    <a:pt x="358" y="68"/>
                  </a:cubicBezTo>
                  <a:cubicBezTo>
                    <a:pt x="338" y="48"/>
                    <a:pt x="319" y="29"/>
                    <a:pt x="290" y="19"/>
                  </a:cubicBezTo>
                  <a:cubicBezTo>
                    <a:pt x="271" y="10"/>
                    <a:pt x="242" y="0"/>
                    <a:pt x="203" y="0"/>
                  </a:cubicBezTo>
                  <a:cubicBezTo>
                    <a:pt x="164" y="0"/>
                    <a:pt x="135" y="10"/>
                    <a:pt x="116" y="19"/>
                  </a:cubicBezTo>
                  <a:cubicBezTo>
                    <a:pt x="87" y="29"/>
                    <a:pt x="68" y="48"/>
                    <a:pt x="48" y="68"/>
                  </a:cubicBezTo>
                  <a:cubicBezTo>
                    <a:pt x="39" y="87"/>
                    <a:pt x="19" y="106"/>
                    <a:pt x="19" y="135"/>
                  </a:cubicBezTo>
                  <a:cubicBezTo>
                    <a:pt x="10" y="155"/>
                    <a:pt x="0" y="184"/>
                    <a:pt x="0" y="222"/>
                  </a:cubicBezTo>
                  <a:cubicBezTo>
                    <a:pt x="0" y="242"/>
                    <a:pt x="0" y="261"/>
                    <a:pt x="0" y="290"/>
                  </a:cubicBezTo>
                  <a:cubicBezTo>
                    <a:pt x="0" y="309"/>
                    <a:pt x="0" y="329"/>
                    <a:pt x="0" y="348"/>
                  </a:cubicBezTo>
                  <a:cubicBezTo>
                    <a:pt x="0" y="386"/>
                    <a:pt x="10" y="415"/>
                    <a:pt x="19" y="435"/>
                  </a:cubicBezTo>
                  <a:cubicBezTo>
                    <a:pt x="19" y="464"/>
                    <a:pt x="39" y="493"/>
                    <a:pt x="48" y="512"/>
                  </a:cubicBezTo>
                  <a:cubicBezTo>
                    <a:pt x="68" y="531"/>
                    <a:pt x="87" y="541"/>
                    <a:pt x="116" y="551"/>
                  </a:cubicBezTo>
                  <a:cubicBezTo>
                    <a:pt x="135" y="560"/>
                    <a:pt x="164" y="570"/>
                    <a:pt x="203" y="570"/>
                  </a:cubicBezTo>
                  <a:cubicBezTo>
                    <a:pt x="242" y="570"/>
                    <a:pt x="271" y="560"/>
                    <a:pt x="290" y="551"/>
                  </a:cubicBezTo>
                  <a:cubicBezTo>
                    <a:pt x="319" y="541"/>
                    <a:pt x="338" y="531"/>
                    <a:pt x="358" y="512"/>
                  </a:cubicBezTo>
                  <a:cubicBezTo>
                    <a:pt x="377" y="493"/>
                    <a:pt x="387" y="464"/>
                    <a:pt x="396" y="435"/>
                  </a:cubicBezTo>
                  <a:cubicBezTo>
                    <a:pt x="396" y="415"/>
                    <a:pt x="406" y="386"/>
                    <a:pt x="406" y="348"/>
                  </a:cubicBezTo>
                  <a:cubicBezTo>
                    <a:pt x="406" y="329"/>
                    <a:pt x="406" y="309"/>
                    <a:pt x="406" y="290"/>
                  </a:cubicBezTo>
                  <a:cubicBezTo>
                    <a:pt x="406" y="261"/>
                    <a:pt x="406" y="242"/>
                    <a:pt x="406" y="222"/>
                  </a:cubicBezTo>
                  <a:cubicBezTo>
                    <a:pt x="406" y="184"/>
                    <a:pt x="396" y="155"/>
                    <a:pt x="396" y="135"/>
                  </a:cubicBezTo>
                  <a:close/>
                  <a:moveTo>
                    <a:pt x="77" y="290"/>
                  </a:moveTo>
                  <a:cubicBezTo>
                    <a:pt x="77" y="261"/>
                    <a:pt x="77" y="242"/>
                    <a:pt x="77" y="222"/>
                  </a:cubicBezTo>
                  <a:cubicBezTo>
                    <a:pt x="77" y="164"/>
                    <a:pt x="87" y="135"/>
                    <a:pt x="106" y="106"/>
                  </a:cubicBezTo>
                  <a:cubicBezTo>
                    <a:pt x="135" y="87"/>
                    <a:pt x="164" y="68"/>
                    <a:pt x="203" y="68"/>
                  </a:cubicBezTo>
                  <a:cubicBezTo>
                    <a:pt x="242" y="68"/>
                    <a:pt x="280" y="87"/>
                    <a:pt x="300" y="106"/>
                  </a:cubicBezTo>
                  <a:cubicBezTo>
                    <a:pt x="319" y="135"/>
                    <a:pt x="329" y="164"/>
                    <a:pt x="329" y="222"/>
                  </a:cubicBezTo>
                  <a:cubicBezTo>
                    <a:pt x="329" y="242"/>
                    <a:pt x="329" y="261"/>
                    <a:pt x="329" y="290"/>
                  </a:cubicBezTo>
                  <a:cubicBezTo>
                    <a:pt x="329" y="309"/>
                    <a:pt x="329" y="329"/>
                    <a:pt x="329" y="348"/>
                  </a:cubicBezTo>
                  <a:cubicBezTo>
                    <a:pt x="329" y="406"/>
                    <a:pt x="319" y="435"/>
                    <a:pt x="300" y="464"/>
                  </a:cubicBezTo>
                  <a:cubicBezTo>
                    <a:pt x="280" y="483"/>
                    <a:pt x="242" y="502"/>
                    <a:pt x="203" y="502"/>
                  </a:cubicBezTo>
                  <a:cubicBezTo>
                    <a:pt x="164" y="502"/>
                    <a:pt x="135" y="483"/>
                    <a:pt x="106" y="464"/>
                  </a:cubicBezTo>
                  <a:cubicBezTo>
                    <a:pt x="87" y="435"/>
                    <a:pt x="77" y="406"/>
                    <a:pt x="77" y="348"/>
                  </a:cubicBezTo>
                  <a:cubicBezTo>
                    <a:pt x="77" y="329"/>
                    <a:pt x="77" y="309"/>
                    <a:pt x="77" y="290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00063" y="2173175"/>
              <a:ext cx="6550" cy="13800"/>
            </a:xfrm>
            <a:custGeom>
              <a:avLst/>
              <a:gdLst/>
              <a:ahLst/>
              <a:cxnLst/>
              <a:rect l="l" t="t" r="r" b="b"/>
              <a:pathLst>
                <a:path w="262" h="552" fill="none" extrusionOk="0">
                  <a:moveTo>
                    <a:pt x="261" y="20"/>
                  </a:moveTo>
                  <a:cubicBezTo>
                    <a:pt x="261" y="10"/>
                    <a:pt x="252" y="10"/>
                    <a:pt x="252" y="1"/>
                  </a:cubicBezTo>
                  <a:cubicBezTo>
                    <a:pt x="242" y="1"/>
                    <a:pt x="242" y="1"/>
                    <a:pt x="232" y="1"/>
                  </a:cubicBezTo>
                  <a:lnTo>
                    <a:pt x="203" y="1"/>
                  </a:lnTo>
                  <a:cubicBezTo>
                    <a:pt x="203" y="1"/>
                    <a:pt x="194" y="1"/>
                    <a:pt x="194" y="1"/>
                  </a:cubicBezTo>
                  <a:cubicBezTo>
                    <a:pt x="184" y="1"/>
                    <a:pt x="184" y="1"/>
                    <a:pt x="174" y="1"/>
                  </a:cubicBezTo>
                  <a:lnTo>
                    <a:pt x="10" y="136"/>
                  </a:lnTo>
                  <a:cubicBezTo>
                    <a:pt x="1" y="136"/>
                    <a:pt x="1" y="146"/>
                    <a:pt x="1" y="146"/>
                  </a:cubicBezTo>
                  <a:cubicBezTo>
                    <a:pt x="1" y="155"/>
                    <a:pt x="1" y="165"/>
                    <a:pt x="1" y="165"/>
                  </a:cubicBezTo>
                  <a:lnTo>
                    <a:pt x="20" y="194"/>
                  </a:lnTo>
                  <a:cubicBezTo>
                    <a:pt x="30" y="194"/>
                    <a:pt x="30" y="194"/>
                    <a:pt x="39" y="194"/>
                  </a:cubicBezTo>
                  <a:cubicBezTo>
                    <a:pt x="39" y="194"/>
                    <a:pt x="49" y="194"/>
                    <a:pt x="49" y="194"/>
                  </a:cubicBezTo>
                  <a:lnTo>
                    <a:pt x="184" y="97"/>
                  </a:lnTo>
                  <a:lnTo>
                    <a:pt x="184" y="532"/>
                  </a:lnTo>
                  <a:cubicBezTo>
                    <a:pt x="184" y="542"/>
                    <a:pt x="184" y="542"/>
                    <a:pt x="184" y="551"/>
                  </a:cubicBezTo>
                  <a:cubicBezTo>
                    <a:pt x="194" y="551"/>
                    <a:pt x="194" y="551"/>
                    <a:pt x="203" y="551"/>
                  </a:cubicBezTo>
                  <a:lnTo>
                    <a:pt x="232" y="551"/>
                  </a:lnTo>
                  <a:cubicBezTo>
                    <a:pt x="242" y="551"/>
                    <a:pt x="242" y="551"/>
                    <a:pt x="252" y="551"/>
                  </a:cubicBezTo>
                  <a:cubicBezTo>
                    <a:pt x="252" y="542"/>
                    <a:pt x="261" y="542"/>
                    <a:pt x="261" y="532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88463" y="2384775"/>
              <a:ext cx="6800" cy="1725"/>
            </a:xfrm>
            <a:custGeom>
              <a:avLst/>
              <a:gdLst/>
              <a:ahLst/>
              <a:cxnLst/>
              <a:rect l="l" t="t" r="r" b="b"/>
              <a:pathLst>
                <a:path w="272" h="69" fill="none" extrusionOk="0">
                  <a:moveTo>
                    <a:pt x="252" y="68"/>
                  </a:moveTo>
                  <a:cubicBezTo>
                    <a:pt x="262" y="68"/>
                    <a:pt x="262" y="68"/>
                    <a:pt x="271" y="58"/>
                  </a:cubicBezTo>
                  <a:cubicBezTo>
                    <a:pt x="271" y="58"/>
                    <a:pt x="271" y="49"/>
                    <a:pt x="271" y="49"/>
                  </a:cubicBezTo>
                  <a:lnTo>
                    <a:pt x="271" y="20"/>
                  </a:lnTo>
                  <a:cubicBezTo>
                    <a:pt x="271" y="10"/>
                    <a:pt x="271" y="10"/>
                    <a:pt x="271" y="0"/>
                  </a:cubicBezTo>
                  <a:cubicBezTo>
                    <a:pt x="262" y="0"/>
                    <a:pt x="262" y="0"/>
                    <a:pt x="252" y="0"/>
                  </a:cubicBezTo>
                  <a:lnTo>
                    <a:pt x="20" y="0"/>
                  </a:lnTo>
                  <a:cubicBezTo>
                    <a:pt x="10" y="0"/>
                    <a:pt x="10" y="0"/>
                    <a:pt x="1" y="0"/>
                  </a:cubicBezTo>
                  <a:cubicBezTo>
                    <a:pt x="1" y="10"/>
                    <a:pt x="1" y="10"/>
                    <a:pt x="1" y="20"/>
                  </a:cubicBezTo>
                  <a:lnTo>
                    <a:pt x="1" y="49"/>
                  </a:lnTo>
                  <a:cubicBezTo>
                    <a:pt x="1" y="49"/>
                    <a:pt x="1" y="58"/>
                    <a:pt x="1" y="58"/>
                  </a:cubicBezTo>
                  <a:cubicBezTo>
                    <a:pt x="10" y="68"/>
                    <a:pt x="10" y="68"/>
                    <a:pt x="20" y="68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88238" y="2581875"/>
              <a:ext cx="10150" cy="14525"/>
            </a:xfrm>
            <a:custGeom>
              <a:avLst/>
              <a:gdLst/>
              <a:ahLst/>
              <a:cxnLst/>
              <a:rect l="l" t="t" r="r" b="b"/>
              <a:pathLst>
                <a:path w="406" h="581" fill="none" extrusionOk="0">
                  <a:moveTo>
                    <a:pt x="396" y="136"/>
                  </a:moveTo>
                  <a:cubicBezTo>
                    <a:pt x="387" y="107"/>
                    <a:pt x="377" y="88"/>
                    <a:pt x="358" y="68"/>
                  </a:cubicBezTo>
                  <a:cubicBezTo>
                    <a:pt x="338" y="49"/>
                    <a:pt x="319" y="30"/>
                    <a:pt x="290" y="20"/>
                  </a:cubicBezTo>
                  <a:cubicBezTo>
                    <a:pt x="271" y="10"/>
                    <a:pt x="242" y="1"/>
                    <a:pt x="203" y="1"/>
                  </a:cubicBezTo>
                  <a:cubicBezTo>
                    <a:pt x="164" y="1"/>
                    <a:pt x="135" y="10"/>
                    <a:pt x="116" y="20"/>
                  </a:cubicBezTo>
                  <a:cubicBezTo>
                    <a:pt x="87" y="30"/>
                    <a:pt x="68" y="49"/>
                    <a:pt x="48" y="68"/>
                  </a:cubicBezTo>
                  <a:cubicBezTo>
                    <a:pt x="39" y="88"/>
                    <a:pt x="19" y="107"/>
                    <a:pt x="19" y="136"/>
                  </a:cubicBezTo>
                  <a:cubicBezTo>
                    <a:pt x="10" y="165"/>
                    <a:pt x="0" y="194"/>
                    <a:pt x="0" y="223"/>
                  </a:cubicBezTo>
                  <a:cubicBezTo>
                    <a:pt x="0" y="252"/>
                    <a:pt x="0" y="271"/>
                    <a:pt x="0" y="290"/>
                  </a:cubicBezTo>
                  <a:cubicBezTo>
                    <a:pt x="0" y="310"/>
                    <a:pt x="0" y="329"/>
                    <a:pt x="0" y="358"/>
                  </a:cubicBezTo>
                  <a:cubicBezTo>
                    <a:pt x="0" y="387"/>
                    <a:pt x="10" y="416"/>
                    <a:pt x="19" y="445"/>
                  </a:cubicBezTo>
                  <a:cubicBezTo>
                    <a:pt x="19" y="474"/>
                    <a:pt x="39" y="493"/>
                    <a:pt x="48" y="513"/>
                  </a:cubicBezTo>
                  <a:cubicBezTo>
                    <a:pt x="68" y="532"/>
                    <a:pt x="87" y="551"/>
                    <a:pt x="116" y="561"/>
                  </a:cubicBezTo>
                  <a:cubicBezTo>
                    <a:pt x="135" y="571"/>
                    <a:pt x="164" y="580"/>
                    <a:pt x="203" y="580"/>
                  </a:cubicBezTo>
                  <a:cubicBezTo>
                    <a:pt x="242" y="580"/>
                    <a:pt x="271" y="571"/>
                    <a:pt x="290" y="561"/>
                  </a:cubicBezTo>
                  <a:cubicBezTo>
                    <a:pt x="319" y="551"/>
                    <a:pt x="338" y="532"/>
                    <a:pt x="358" y="513"/>
                  </a:cubicBezTo>
                  <a:cubicBezTo>
                    <a:pt x="377" y="493"/>
                    <a:pt x="387" y="474"/>
                    <a:pt x="396" y="445"/>
                  </a:cubicBezTo>
                  <a:cubicBezTo>
                    <a:pt x="396" y="416"/>
                    <a:pt x="406" y="387"/>
                    <a:pt x="406" y="358"/>
                  </a:cubicBezTo>
                  <a:cubicBezTo>
                    <a:pt x="406" y="329"/>
                    <a:pt x="406" y="310"/>
                    <a:pt x="406" y="290"/>
                  </a:cubicBezTo>
                  <a:cubicBezTo>
                    <a:pt x="406" y="271"/>
                    <a:pt x="406" y="252"/>
                    <a:pt x="406" y="223"/>
                  </a:cubicBezTo>
                  <a:cubicBezTo>
                    <a:pt x="406" y="194"/>
                    <a:pt x="396" y="165"/>
                    <a:pt x="396" y="136"/>
                  </a:cubicBezTo>
                  <a:close/>
                  <a:moveTo>
                    <a:pt x="77" y="290"/>
                  </a:moveTo>
                  <a:cubicBezTo>
                    <a:pt x="77" y="271"/>
                    <a:pt x="77" y="252"/>
                    <a:pt x="77" y="223"/>
                  </a:cubicBezTo>
                  <a:cubicBezTo>
                    <a:pt x="77" y="174"/>
                    <a:pt x="87" y="136"/>
                    <a:pt x="106" y="117"/>
                  </a:cubicBezTo>
                  <a:cubicBezTo>
                    <a:pt x="135" y="88"/>
                    <a:pt x="164" y="78"/>
                    <a:pt x="203" y="78"/>
                  </a:cubicBezTo>
                  <a:cubicBezTo>
                    <a:pt x="242" y="78"/>
                    <a:pt x="280" y="88"/>
                    <a:pt x="300" y="117"/>
                  </a:cubicBezTo>
                  <a:cubicBezTo>
                    <a:pt x="319" y="136"/>
                    <a:pt x="329" y="174"/>
                    <a:pt x="329" y="223"/>
                  </a:cubicBezTo>
                  <a:cubicBezTo>
                    <a:pt x="329" y="252"/>
                    <a:pt x="329" y="271"/>
                    <a:pt x="329" y="290"/>
                  </a:cubicBezTo>
                  <a:cubicBezTo>
                    <a:pt x="329" y="310"/>
                    <a:pt x="329" y="329"/>
                    <a:pt x="329" y="358"/>
                  </a:cubicBezTo>
                  <a:cubicBezTo>
                    <a:pt x="329" y="406"/>
                    <a:pt x="319" y="445"/>
                    <a:pt x="300" y="464"/>
                  </a:cubicBezTo>
                  <a:cubicBezTo>
                    <a:pt x="280" y="493"/>
                    <a:pt x="242" y="503"/>
                    <a:pt x="203" y="503"/>
                  </a:cubicBezTo>
                  <a:cubicBezTo>
                    <a:pt x="164" y="503"/>
                    <a:pt x="135" y="493"/>
                    <a:pt x="106" y="464"/>
                  </a:cubicBezTo>
                  <a:cubicBezTo>
                    <a:pt x="87" y="445"/>
                    <a:pt x="77" y="406"/>
                    <a:pt x="77" y="358"/>
                  </a:cubicBezTo>
                  <a:cubicBezTo>
                    <a:pt x="77" y="329"/>
                    <a:pt x="77" y="310"/>
                    <a:pt x="77" y="290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00538" y="2581875"/>
              <a:ext cx="9700" cy="14275"/>
            </a:xfrm>
            <a:custGeom>
              <a:avLst/>
              <a:gdLst/>
              <a:ahLst/>
              <a:cxnLst/>
              <a:rect l="l" t="t" r="r" b="b"/>
              <a:pathLst>
                <a:path w="388" h="571" fill="none" extrusionOk="0">
                  <a:moveTo>
                    <a:pt x="20" y="484"/>
                  </a:moveTo>
                  <a:cubicBezTo>
                    <a:pt x="11" y="493"/>
                    <a:pt x="11" y="503"/>
                    <a:pt x="1" y="503"/>
                  </a:cubicBezTo>
                  <a:cubicBezTo>
                    <a:pt x="1" y="503"/>
                    <a:pt x="1" y="513"/>
                    <a:pt x="1" y="522"/>
                  </a:cubicBezTo>
                  <a:lnTo>
                    <a:pt x="1" y="542"/>
                  </a:lnTo>
                  <a:cubicBezTo>
                    <a:pt x="1" y="551"/>
                    <a:pt x="1" y="561"/>
                    <a:pt x="11" y="561"/>
                  </a:cubicBezTo>
                  <a:cubicBezTo>
                    <a:pt x="11" y="561"/>
                    <a:pt x="20" y="571"/>
                    <a:pt x="20" y="571"/>
                  </a:cubicBezTo>
                  <a:lnTo>
                    <a:pt x="368" y="571"/>
                  </a:lnTo>
                  <a:cubicBezTo>
                    <a:pt x="368" y="571"/>
                    <a:pt x="378" y="561"/>
                    <a:pt x="378" y="561"/>
                  </a:cubicBezTo>
                  <a:cubicBezTo>
                    <a:pt x="387" y="561"/>
                    <a:pt x="387" y="551"/>
                    <a:pt x="387" y="542"/>
                  </a:cubicBezTo>
                  <a:lnTo>
                    <a:pt x="387" y="522"/>
                  </a:lnTo>
                  <a:cubicBezTo>
                    <a:pt x="387" y="513"/>
                    <a:pt x="387" y="503"/>
                    <a:pt x="378" y="503"/>
                  </a:cubicBezTo>
                  <a:cubicBezTo>
                    <a:pt x="378" y="503"/>
                    <a:pt x="368" y="493"/>
                    <a:pt x="368" y="493"/>
                  </a:cubicBezTo>
                  <a:lnTo>
                    <a:pt x="117" y="493"/>
                  </a:lnTo>
                  <a:lnTo>
                    <a:pt x="300" y="329"/>
                  </a:lnTo>
                  <a:cubicBezTo>
                    <a:pt x="310" y="319"/>
                    <a:pt x="320" y="310"/>
                    <a:pt x="329" y="300"/>
                  </a:cubicBezTo>
                  <a:cubicBezTo>
                    <a:pt x="339" y="281"/>
                    <a:pt x="349" y="271"/>
                    <a:pt x="358" y="261"/>
                  </a:cubicBezTo>
                  <a:cubicBezTo>
                    <a:pt x="358" y="252"/>
                    <a:pt x="368" y="232"/>
                    <a:pt x="368" y="223"/>
                  </a:cubicBezTo>
                  <a:cubicBezTo>
                    <a:pt x="368" y="203"/>
                    <a:pt x="378" y="194"/>
                    <a:pt x="378" y="174"/>
                  </a:cubicBezTo>
                  <a:cubicBezTo>
                    <a:pt x="378" y="155"/>
                    <a:pt x="368" y="126"/>
                    <a:pt x="358" y="107"/>
                  </a:cubicBezTo>
                  <a:cubicBezTo>
                    <a:pt x="358" y="88"/>
                    <a:pt x="339" y="68"/>
                    <a:pt x="329" y="59"/>
                  </a:cubicBezTo>
                  <a:cubicBezTo>
                    <a:pt x="310" y="39"/>
                    <a:pt x="291" y="30"/>
                    <a:pt x="271" y="20"/>
                  </a:cubicBezTo>
                  <a:cubicBezTo>
                    <a:pt x="252" y="10"/>
                    <a:pt x="223" y="1"/>
                    <a:pt x="194" y="1"/>
                  </a:cubicBezTo>
                  <a:cubicBezTo>
                    <a:pt x="165" y="1"/>
                    <a:pt x="136" y="10"/>
                    <a:pt x="117" y="20"/>
                  </a:cubicBezTo>
                  <a:cubicBezTo>
                    <a:pt x="98" y="30"/>
                    <a:pt x="78" y="49"/>
                    <a:pt x="59" y="59"/>
                  </a:cubicBezTo>
                  <a:cubicBezTo>
                    <a:pt x="40" y="78"/>
                    <a:pt x="30" y="97"/>
                    <a:pt x="20" y="117"/>
                  </a:cubicBezTo>
                  <a:cubicBezTo>
                    <a:pt x="11" y="136"/>
                    <a:pt x="11" y="155"/>
                    <a:pt x="11" y="174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20" y="194"/>
                    <a:pt x="20" y="194"/>
                    <a:pt x="30" y="194"/>
                  </a:cubicBezTo>
                  <a:lnTo>
                    <a:pt x="59" y="194"/>
                  </a:lnTo>
                  <a:cubicBezTo>
                    <a:pt x="69" y="194"/>
                    <a:pt x="69" y="194"/>
                    <a:pt x="78" y="184"/>
                  </a:cubicBezTo>
                  <a:cubicBezTo>
                    <a:pt x="78" y="184"/>
                    <a:pt x="78" y="184"/>
                    <a:pt x="88" y="174"/>
                  </a:cubicBezTo>
                  <a:cubicBezTo>
                    <a:pt x="88" y="165"/>
                    <a:pt x="88" y="145"/>
                    <a:pt x="98" y="136"/>
                  </a:cubicBezTo>
                  <a:cubicBezTo>
                    <a:pt x="98" y="126"/>
                    <a:pt x="107" y="117"/>
                    <a:pt x="117" y="107"/>
                  </a:cubicBezTo>
                  <a:cubicBezTo>
                    <a:pt x="126" y="97"/>
                    <a:pt x="136" y="88"/>
                    <a:pt x="146" y="88"/>
                  </a:cubicBezTo>
                  <a:cubicBezTo>
                    <a:pt x="165" y="78"/>
                    <a:pt x="175" y="78"/>
                    <a:pt x="194" y="78"/>
                  </a:cubicBezTo>
                  <a:cubicBezTo>
                    <a:pt x="233" y="78"/>
                    <a:pt x="262" y="88"/>
                    <a:pt x="271" y="107"/>
                  </a:cubicBezTo>
                  <a:cubicBezTo>
                    <a:pt x="291" y="126"/>
                    <a:pt x="300" y="145"/>
                    <a:pt x="300" y="174"/>
                  </a:cubicBezTo>
                  <a:cubicBezTo>
                    <a:pt x="300" y="194"/>
                    <a:pt x="291" y="213"/>
                    <a:pt x="291" y="232"/>
                  </a:cubicBezTo>
                  <a:cubicBezTo>
                    <a:pt x="281" y="252"/>
                    <a:pt x="271" y="261"/>
                    <a:pt x="252" y="281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88238" y="2786475"/>
              <a:ext cx="10150" cy="14275"/>
            </a:xfrm>
            <a:custGeom>
              <a:avLst/>
              <a:gdLst/>
              <a:ahLst/>
              <a:cxnLst/>
              <a:rect l="l" t="t" r="r" b="b"/>
              <a:pathLst>
                <a:path w="406" h="571" fill="none" extrusionOk="0">
                  <a:moveTo>
                    <a:pt x="396" y="135"/>
                  </a:moveTo>
                  <a:cubicBezTo>
                    <a:pt x="387" y="106"/>
                    <a:pt x="377" y="87"/>
                    <a:pt x="358" y="68"/>
                  </a:cubicBezTo>
                  <a:cubicBezTo>
                    <a:pt x="338" y="48"/>
                    <a:pt x="319" y="29"/>
                    <a:pt x="290" y="19"/>
                  </a:cubicBezTo>
                  <a:cubicBezTo>
                    <a:pt x="271" y="10"/>
                    <a:pt x="242" y="0"/>
                    <a:pt x="203" y="0"/>
                  </a:cubicBezTo>
                  <a:cubicBezTo>
                    <a:pt x="164" y="0"/>
                    <a:pt x="135" y="10"/>
                    <a:pt x="116" y="19"/>
                  </a:cubicBezTo>
                  <a:cubicBezTo>
                    <a:pt x="87" y="29"/>
                    <a:pt x="68" y="48"/>
                    <a:pt x="48" y="68"/>
                  </a:cubicBezTo>
                  <a:cubicBezTo>
                    <a:pt x="39" y="87"/>
                    <a:pt x="19" y="106"/>
                    <a:pt x="19" y="135"/>
                  </a:cubicBezTo>
                  <a:cubicBezTo>
                    <a:pt x="10" y="164"/>
                    <a:pt x="0" y="193"/>
                    <a:pt x="0" y="222"/>
                  </a:cubicBezTo>
                  <a:cubicBezTo>
                    <a:pt x="0" y="242"/>
                    <a:pt x="0" y="271"/>
                    <a:pt x="0" y="290"/>
                  </a:cubicBezTo>
                  <a:cubicBezTo>
                    <a:pt x="0" y="309"/>
                    <a:pt x="0" y="329"/>
                    <a:pt x="0" y="358"/>
                  </a:cubicBezTo>
                  <a:cubicBezTo>
                    <a:pt x="0" y="387"/>
                    <a:pt x="10" y="416"/>
                    <a:pt x="19" y="445"/>
                  </a:cubicBezTo>
                  <a:cubicBezTo>
                    <a:pt x="19" y="464"/>
                    <a:pt x="39" y="493"/>
                    <a:pt x="48" y="512"/>
                  </a:cubicBezTo>
                  <a:cubicBezTo>
                    <a:pt x="68" y="532"/>
                    <a:pt x="87" y="541"/>
                    <a:pt x="116" y="561"/>
                  </a:cubicBezTo>
                  <a:cubicBezTo>
                    <a:pt x="135" y="570"/>
                    <a:pt x="164" y="570"/>
                    <a:pt x="203" y="570"/>
                  </a:cubicBezTo>
                  <a:cubicBezTo>
                    <a:pt x="242" y="570"/>
                    <a:pt x="271" y="570"/>
                    <a:pt x="290" y="561"/>
                  </a:cubicBezTo>
                  <a:cubicBezTo>
                    <a:pt x="319" y="541"/>
                    <a:pt x="338" y="532"/>
                    <a:pt x="358" y="512"/>
                  </a:cubicBezTo>
                  <a:cubicBezTo>
                    <a:pt x="377" y="493"/>
                    <a:pt x="387" y="464"/>
                    <a:pt x="396" y="445"/>
                  </a:cubicBezTo>
                  <a:cubicBezTo>
                    <a:pt x="396" y="416"/>
                    <a:pt x="406" y="387"/>
                    <a:pt x="406" y="358"/>
                  </a:cubicBezTo>
                  <a:cubicBezTo>
                    <a:pt x="406" y="329"/>
                    <a:pt x="406" y="309"/>
                    <a:pt x="406" y="290"/>
                  </a:cubicBezTo>
                  <a:cubicBezTo>
                    <a:pt x="406" y="271"/>
                    <a:pt x="406" y="242"/>
                    <a:pt x="406" y="222"/>
                  </a:cubicBezTo>
                  <a:cubicBezTo>
                    <a:pt x="406" y="193"/>
                    <a:pt x="396" y="164"/>
                    <a:pt x="396" y="135"/>
                  </a:cubicBezTo>
                  <a:close/>
                  <a:moveTo>
                    <a:pt x="77" y="290"/>
                  </a:moveTo>
                  <a:cubicBezTo>
                    <a:pt x="77" y="271"/>
                    <a:pt x="77" y="242"/>
                    <a:pt x="77" y="222"/>
                  </a:cubicBezTo>
                  <a:cubicBezTo>
                    <a:pt x="77" y="174"/>
                    <a:pt x="87" y="135"/>
                    <a:pt x="106" y="106"/>
                  </a:cubicBezTo>
                  <a:cubicBezTo>
                    <a:pt x="135" y="87"/>
                    <a:pt x="164" y="77"/>
                    <a:pt x="203" y="77"/>
                  </a:cubicBezTo>
                  <a:cubicBezTo>
                    <a:pt x="242" y="77"/>
                    <a:pt x="280" y="87"/>
                    <a:pt x="300" y="106"/>
                  </a:cubicBezTo>
                  <a:cubicBezTo>
                    <a:pt x="319" y="135"/>
                    <a:pt x="329" y="174"/>
                    <a:pt x="329" y="222"/>
                  </a:cubicBezTo>
                  <a:cubicBezTo>
                    <a:pt x="329" y="242"/>
                    <a:pt x="329" y="271"/>
                    <a:pt x="329" y="290"/>
                  </a:cubicBezTo>
                  <a:cubicBezTo>
                    <a:pt x="329" y="309"/>
                    <a:pt x="329" y="329"/>
                    <a:pt x="329" y="358"/>
                  </a:cubicBezTo>
                  <a:cubicBezTo>
                    <a:pt x="329" y="406"/>
                    <a:pt x="319" y="445"/>
                    <a:pt x="300" y="464"/>
                  </a:cubicBezTo>
                  <a:cubicBezTo>
                    <a:pt x="280" y="493"/>
                    <a:pt x="242" y="503"/>
                    <a:pt x="203" y="503"/>
                  </a:cubicBezTo>
                  <a:cubicBezTo>
                    <a:pt x="164" y="503"/>
                    <a:pt x="135" y="493"/>
                    <a:pt x="106" y="464"/>
                  </a:cubicBezTo>
                  <a:cubicBezTo>
                    <a:pt x="87" y="445"/>
                    <a:pt x="77" y="406"/>
                    <a:pt x="77" y="358"/>
                  </a:cubicBezTo>
                  <a:cubicBezTo>
                    <a:pt x="77" y="329"/>
                    <a:pt x="77" y="309"/>
                    <a:pt x="77" y="290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00313" y="2786700"/>
              <a:ext cx="10175" cy="14050"/>
            </a:xfrm>
            <a:custGeom>
              <a:avLst/>
              <a:gdLst/>
              <a:ahLst/>
              <a:cxnLst/>
              <a:rect l="l" t="t" r="r" b="b"/>
              <a:pathLst>
                <a:path w="407" h="562" fill="none" extrusionOk="0">
                  <a:moveTo>
                    <a:pt x="68" y="407"/>
                  </a:moveTo>
                  <a:cubicBezTo>
                    <a:pt x="68" y="407"/>
                    <a:pt x="68" y="407"/>
                    <a:pt x="58" y="407"/>
                  </a:cubicBezTo>
                  <a:lnTo>
                    <a:pt x="20" y="407"/>
                  </a:lnTo>
                  <a:cubicBezTo>
                    <a:pt x="20" y="407"/>
                    <a:pt x="10" y="407"/>
                    <a:pt x="10" y="407"/>
                  </a:cubicBezTo>
                  <a:cubicBezTo>
                    <a:pt x="10" y="416"/>
                    <a:pt x="0" y="416"/>
                    <a:pt x="0" y="426"/>
                  </a:cubicBezTo>
                  <a:cubicBezTo>
                    <a:pt x="10" y="436"/>
                    <a:pt x="10" y="455"/>
                    <a:pt x="20" y="474"/>
                  </a:cubicBezTo>
                  <a:cubicBezTo>
                    <a:pt x="29" y="494"/>
                    <a:pt x="39" y="503"/>
                    <a:pt x="58" y="523"/>
                  </a:cubicBezTo>
                  <a:cubicBezTo>
                    <a:pt x="68" y="532"/>
                    <a:pt x="97" y="542"/>
                    <a:pt x="116" y="552"/>
                  </a:cubicBezTo>
                  <a:cubicBezTo>
                    <a:pt x="145" y="561"/>
                    <a:pt x="174" y="561"/>
                    <a:pt x="213" y="561"/>
                  </a:cubicBezTo>
                  <a:cubicBezTo>
                    <a:pt x="232" y="561"/>
                    <a:pt x="261" y="561"/>
                    <a:pt x="290" y="552"/>
                  </a:cubicBezTo>
                  <a:cubicBezTo>
                    <a:pt x="309" y="542"/>
                    <a:pt x="329" y="532"/>
                    <a:pt x="348" y="523"/>
                  </a:cubicBezTo>
                  <a:cubicBezTo>
                    <a:pt x="367" y="503"/>
                    <a:pt x="377" y="484"/>
                    <a:pt x="387" y="465"/>
                  </a:cubicBezTo>
                  <a:cubicBezTo>
                    <a:pt x="406" y="445"/>
                    <a:pt x="406" y="416"/>
                    <a:pt x="406" y="387"/>
                  </a:cubicBezTo>
                  <a:cubicBezTo>
                    <a:pt x="406" y="368"/>
                    <a:pt x="406" y="349"/>
                    <a:pt x="396" y="329"/>
                  </a:cubicBezTo>
                  <a:cubicBezTo>
                    <a:pt x="387" y="300"/>
                    <a:pt x="377" y="291"/>
                    <a:pt x="358" y="271"/>
                  </a:cubicBezTo>
                  <a:cubicBezTo>
                    <a:pt x="338" y="262"/>
                    <a:pt x="319" y="252"/>
                    <a:pt x="300" y="242"/>
                  </a:cubicBezTo>
                  <a:cubicBezTo>
                    <a:pt x="280" y="233"/>
                    <a:pt x="251" y="233"/>
                    <a:pt x="232" y="233"/>
                  </a:cubicBezTo>
                  <a:lnTo>
                    <a:pt x="367" y="78"/>
                  </a:lnTo>
                  <a:cubicBezTo>
                    <a:pt x="377" y="78"/>
                    <a:pt x="377" y="68"/>
                    <a:pt x="377" y="68"/>
                  </a:cubicBezTo>
                  <a:cubicBezTo>
                    <a:pt x="387" y="59"/>
                    <a:pt x="387" y="59"/>
                    <a:pt x="387" y="49"/>
                  </a:cubicBezTo>
                  <a:lnTo>
                    <a:pt x="387" y="20"/>
                  </a:lnTo>
                  <a:cubicBezTo>
                    <a:pt x="387" y="20"/>
                    <a:pt x="377" y="10"/>
                    <a:pt x="377" y="10"/>
                  </a:cubicBezTo>
                  <a:cubicBezTo>
                    <a:pt x="377" y="1"/>
                    <a:pt x="367" y="1"/>
                    <a:pt x="358" y="1"/>
                  </a:cubicBezTo>
                  <a:lnTo>
                    <a:pt x="49" y="1"/>
                  </a:lnTo>
                  <a:cubicBezTo>
                    <a:pt x="49" y="1"/>
                    <a:pt x="39" y="1"/>
                    <a:pt x="39" y="10"/>
                  </a:cubicBezTo>
                  <a:cubicBezTo>
                    <a:pt x="29" y="10"/>
                    <a:pt x="29" y="20"/>
                    <a:pt x="29" y="20"/>
                  </a:cubicBezTo>
                  <a:lnTo>
                    <a:pt x="29" y="49"/>
                  </a:lnTo>
                  <a:cubicBezTo>
                    <a:pt x="29" y="59"/>
                    <a:pt x="29" y="59"/>
                    <a:pt x="39" y="68"/>
                  </a:cubicBezTo>
                  <a:cubicBezTo>
                    <a:pt x="39" y="68"/>
                    <a:pt x="49" y="68"/>
                    <a:pt x="49" y="68"/>
                  </a:cubicBezTo>
                  <a:lnTo>
                    <a:pt x="280" y="68"/>
                  </a:lnTo>
                  <a:lnTo>
                    <a:pt x="135" y="223"/>
                  </a:lnTo>
                  <a:cubicBezTo>
                    <a:pt x="135" y="233"/>
                    <a:pt x="126" y="233"/>
                    <a:pt x="126" y="233"/>
                  </a:cubicBezTo>
                  <a:cubicBezTo>
                    <a:pt x="126" y="242"/>
                    <a:pt x="126" y="242"/>
                    <a:pt x="126" y="252"/>
                  </a:cubicBezTo>
                  <a:lnTo>
                    <a:pt x="126" y="281"/>
                  </a:lnTo>
                  <a:cubicBezTo>
                    <a:pt x="126" y="281"/>
                    <a:pt x="126" y="291"/>
                    <a:pt x="126" y="291"/>
                  </a:cubicBezTo>
                  <a:cubicBezTo>
                    <a:pt x="135" y="300"/>
                    <a:pt x="135" y="300"/>
                    <a:pt x="145" y="300"/>
                  </a:cubicBezTo>
                  <a:lnTo>
                    <a:pt x="213" y="300"/>
                  </a:lnTo>
                  <a:cubicBezTo>
                    <a:pt x="222" y="300"/>
                    <a:pt x="242" y="300"/>
                    <a:pt x="261" y="300"/>
                  </a:cubicBezTo>
                  <a:cubicBezTo>
                    <a:pt x="271" y="310"/>
                    <a:pt x="290" y="310"/>
                    <a:pt x="300" y="320"/>
                  </a:cubicBezTo>
                  <a:cubicBezTo>
                    <a:pt x="309" y="329"/>
                    <a:pt x="319" y="339"/>
                    <a:pt x="319" y="349"/>
                  </a:cubicBezTo>
                  <a:cubicBezTo>
                    <a:pt x="329" y="358"/>
                    <a:pt x="329" y="378"/>
                    <a:pt x="329" y="387"/>
                  </a:cubicBezTo>
                  <a:cubicBezTo>
                    <a:pt x="329" y="407"/>
                    <a:pt x="329" y="426"/>
                    <a:pt x="319" y="436"/>
                  </a:cubicBezTo>
                  <a:cubicBezTo>
                    <a:pt x="319" y="445"/>
                    <a:pt x="309" y="455"/>
                    <a:pt x="300" y="465"/>
                  </a:cubicBezTo>
                  <a:cubicBezTo>
                    <a:pt x="280" y="474"/>
                    <a:pt x="271" y="484"/>
                    <a:pt x="261" y="484"/>
                  </a:cubicBezTo>
                  <a:cubicBezTo>
                    <a:pt x="242" y="494"/>
                    <a:pt x="222" y="494"/>
                    <a:pt x="213" y="494"/>
                  </a:cubicBezTo>
                  <a:cubicBezTo>
                    <a:pt x="184" y="494"/>
                    <a:pt x="164" y="494"/>
                    <a:pt x="145" y="484"/>
                  </a:cubicBezTo>
                  <a:cubicBezTo>
                    <a:pt x="135" y="484"/>
                    <a:pt x="126" y="474"/>
                    <a:pt x="116" y="474"/>
                  </a:cubicBezTo>
                  <a:cubicBezTo>
                    <a:pt x="107" y="465"/>
                    <a:pt x="97" y="455"/>
                    <a:pt x="87" y="445"/>
                  </a:cubicBezTo>
                  <a:cubicBezTo>
                    <a:pt x="87" y="436"/>
                    <a:pt x="78" y="426"/>
                    <a:pt x="78" y="426"/>
                  </a:cubicBezTo>
                  <a:cubicBezTo>
                    <a:pt x="78" y="416"/>
                    <a:pt x="78" y="416"/>
                    <a:pt x="68" y="407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88238" y="2991050"/>
              <a:ext cx="10150" cy="14275"/>
            </a:xfrm>
            <a:custGeom>
              <a:avLst/>
              <a:gdLst/>
              <a:ahLst/>
              <a:cxnLst/>
              <a:rect l="l" t="t" r="r" b="b"/>
              <a:pathLst>
                <a:path w="406" h="571" fill="none" extrusionOk="0">
                  <a:moveTo>
                    <a:pt x="396" y="136"/>
                  </a:moveTo>
                  <a:cubicBezTo>
                    <a:pt x="387" y="107"/>
                    <a:pt x="377" y="88"/>
                    <a:pt x="358" y="59"/>
                  </a:cubicBezTo>
                  <a:cubicBezTo>
                    <a:pt x="338" y="39"/>
                    <a:pt x="319" y="30"/>
                    <a:pt x="290" y="20"/>
                  </a:cubicBezTo>
                  <a:cubicBezTo>
                    <a:pt x="271" y="10"/>
                    <a:pt x="242" y="1"/>
                    <a:pt x="203" y="1"/>
                  </a:cubicBezTo>
                  <a:cubicBezTo>
                    <a:pt x="164" y="1"/>
                    <a:pt x="135" y="10"/>
                    <a:pt x="116" y="20"/>
                  </a:cubicBezTo>
                  <a:cubicBezTo>
                    <a:pt x="87" y="30"/>
                    <a:pt x="68" y="39"/>
                    <a:pt x="48" y="59"/>
                  </a:cubicBezTo>
                  <a:cubicBezTo>
                    <a:pt x="39" y="88"/>
                    <a:pt x="19" y="107"/>
                    <a:pt x="19" y="136"/>
                  </a:cubicBezTo>
                  <a:cubicBezTo>
                    <a:pt x="10" y="155"/>
                    <a:pt x="0" y="184"/>
                    <a:pt x="0" y="223"/>
                  </a:cubicBezTo>
                  <a:cubicBezTo>
                    <a:pt x="0" y="242"/>
                    <a:pt x="0" y="262"/>
                    <a:pt x="0" y="281"/>
                  </a:cubicBezTo>
                  <a:cubicBezTo>
                    <a:pt x="0" y="310"/>
                    <a:pt x="0" y="329"/>
                    <a:pt x="0" y="349"/>
                  </a:cubicBezTo>
                  <a:cubicBezTo>
                    <a:pt x="0" y="387"/>
                    <a:pt x="10" y="416"/>
                    <a:pt x="19" y="436"/>
                  </a:cubicBezTo>
                  <a:cubicBezTo>
                    <a:pt x="19" y="465"/>
                    <a:pt x="39" y="484"/>
                    <a:pt x="48" y="513"/>
                  </a:cubicBezTo>
                  <a:cubicBezTo>
                    <a:pt x="68" y="532"/>
                    <a:pt x="87" y="542"/>
                    <a:pt x="116" y="552"/>
                  </a:cubicBezTo>
                  <a:cubicBezTo>
                    <a:pt x="135" y="561"/>
                    <a:pt x="164" y="571"/>
                    <a:pt x="203" y="571"/>
                  </a:cubicBezTo>
                  <a:cubicBezTo>
                    <a:pt x="242" y="571"/>
                    <a:pt x="271" y="561"/>
                    <a:pt x="290" y="552"/>
                  </a:cubicBezTo>
                  <a:cubicBezTo>
                    <a:pt x="319" y="542"/>
                    <a:pt x="338" y="532"/>
                    <a:pt x="358" y="513"/>
                  </a:cubicBezTo>
                  <a:cubicBezTo>
                    <a:pt x="377" y="484"/>
                    <a:pt x="387" y="465"/>
                    <a:pt x="396" y="436"/>
                  </a:cubicBezTo>
                  <a:cubicBezTo>
                    <a:pt x="396" y="416"/>
                    <a:pt x="406" y="387"/>
                    <a:pt x="406" y="349"/>
                  </a:cubicBezTo>
                  <a:cubicBezTo>
                    <a:pt x="406" y="329"/>
                    <a:pt x="406" y="310"/>
                    <a:pt x="406" y="281"/>
                  </a:cubicBezTo>
                  <a:cubicBezTo>
                    <a:pt x="406" y="262"/>
                    <a:pt x="406" y="242"/>
                    <a:pt x="406" y="223"/>
                  </a:cubicBezTo>
                  <a:cubicBezTo>
                    <a:pt x="406" y="184"/>
                    <a:pt x="396" y="155"/>
                    <a:pt x="396" y="136"/>
                  </a:cubicBezTo>
                  <a:close/>
                  <a:moveTo>
                    <a:pt x="77" y="281"/>
                  </a:moveTo>
                  <a:cubicBezTo>
                    <a:pt x="77" y="262"/>
                    <a:pt x="77" y="242"/>
                    <a:pt x="77" y="223"/>
                  </a:cubicBezTo>
                  <a:cubicBezTo>
                    <a:pt x="77" y="165"/>
                    <a:pt x="87" y="136"/>
                    <a:pt x="106" y="107"/>
                  </a:cubicBezTo>
                  <a:cubicBezTo>
                    <a:pt x="135" y="88"/>
                    <a:pt x="164" y="68"/>
                    <a:pt x="203" y="68"/>
                  </a:cubicBezTo>
                  <a:cubicBezTo>
                    <a:pt x="242" y="68"/>
                    <a:pt x="280" y="88"/>
                    <a:pt x="300" y="107"/>
                  </a:cubicBezTo>
                  <a:cubicBezTo>
                    <a:pt x="319" y="136"/>
                    <a:pt x="329" y="165"/>
                    <a:pt x="329" y="223"/>
                  </a:cubicBezTo>
                  <a:cubicBezTo>
                    <a:pt x="329" y="242"/>
                    <a:pt x="329" y="262"/>
                    <a:pt x="329" y="281"/>
                  </a:cubicBezTo>
                  <a:cubicBezTo>
                    <a:pt x="329" y="310"/>
                    <a:pt x="329" y="329"/>
                    <a:pt x="329" y="349"/>
                  </a:cubicBezTo>
                  <a:cubicBezTo>
                    <a:pt x="329" y="407"/>
                    <a:pt x="319" y="436"/>
                    <a:pt x="300" y="465"/>
                  </a:cubicBezTo>
                  <a:cubicBezTo>
                    <a:pt x="280" y="484"/>
                    <a:pt x="242" y="503"/>
                    <a:pt x="203" y="503"/>
                  </a:cubicBezTo>
                  <a:cubicBezTo>
                    <a:pt x="164" y="503"/>
                    <a:pt x="135" y="484"/>
                    <a:pt x="106" y="465"/>
                  </a:cubicBezTo>
                  <a:cubicBezTo>
                    <a:pt x="87" y="436"/>
                    <a:pt x="77" y="407"/>
                    <a:pt x="77" y="349"/>
                  </a:cubicBezTo>
                  <a:cubicBezTo>
                    <a:pt x="77" y="329"/>
                    <a:pt x="77" y="310"/>
                    <a:pt x="77" y="281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00063" y="2991300"/>
              <a:ext cx="10900" cy="13800"/>
            </a:xfrm>
            <a:custGeom>
              <a:avLst/>
              <a:gdLst/>
              <a:ahLst/>
              <a:cxnLst/>
              <a:rect l="l" t="t" r="r" b="b"/>
              <a:pathLst>
                <a:path w="436" h="552" fill="none" extrusionOk="0">
                  <a:moveTo>
                    <a:pt x="329" y="551"/>
                  </a:moveTo>
                  <a:cubicBezTo>
                    <a:pt x="339" y="551"/>
                    <a:pt x="339" y="551"/>
                    <a:pt x="348" y="551"/>
                  </a:cubicBezTo>
                  <a:cubicBezTo>
                    <a:pt x="348" y="542"/>
                    <a:pt x="348" y="542"/>
                    <a:pt x="348" y="532"/>
                  </a:cubicBezTo>
                  <a:lnTo>
                    <a:pt x="348" y="426"/>
                  </a:lnTo>
                  <a:lnTo>
                    <a:pt x="416" y="426"/>
                  </a:lnTo>
                  <a:cubicBezTo>
                    <a:pt x="426" y="426"/>
                    <a:pt x="426" y="416"/>
                    <a:pt x="435" y="416"/>
                  </a:cubicBezTo>
                  <a:cubicBezTo>
                    <a:pt x="435" y="416"/>
                    <a:pt x="435" y="406"/>
                    <a:pt x="435" y="397"/>
                  </a:cubicBezTo>
                  <a:lnTo>
                    <a:pt x="435" y="368"/>
                  </a:lnTo>
                  <a:cubicBezTo>
                    <a:pt x="435" y="368"/>
                    <a:pt x="435" y="358"/>
                    <a:pt x="435" y="358"/>
                  </a:cubicBezTo>
                  <a:cubicBezTo>
                    <a:pt x="426" y="348"/>
                    <a:pt x="426" y="348"/>
                    <a:pt x="416" y="348"/>
                  </a:cubicBezTo>
                  <a:lnTo>
                    <a:pt x="348" y="348"/>
                  </a:lnTo>
                  <a:lnTo>
                    <a:pt x="348" y="20"/>
                  </a:lnTo>
                  <a:cubicBezTo>
                    <a:pt x="348" y="10"/>
                    <a:pt x="348" y="10"/>
                    <a:pt x="348" y="0"/>
                  </a:cubicBezTo>
                  <a:cubicBezTo>
                    <a:pt x="339" y="0"/>
                    <a:pt x="339" y="0"/>
                    <a:pt x="329" y="0"/>
                  </a:cubicBezTo>
                  <a:lnTo>
                    <a:pt x="300" y="0"/>
                  </a:lnTo>
                  <a:cubicBezTo>
                    <a:pt x="290" y="0"/>
                    <a:pt x="281" y="0"/>
                    <a:pt x="281" y="0"/>
                  </a:cubicBezTo>
                  <a:cubicBezTo>
                    <a:pt x="271" y="10"/>
                    <a:pt x="271" y="10"/>
                    <a:pt x="271" y="20"/>
                  </a:cubicBezTo>
                  <a:lnTo>
                    <a:pt x="20" y="348"/>
                  </a:lnTo>
                  <a:cubicBezTo>
                    <a:pt x="10" y="348"/>
                    <a:pt x="10" y="358"/>
                    <a:pt x="10" y="358"/>
                  </a:cubicBezTo>
                  <a:cubicBezTo>
                    <a:pt x="10" y="368"/>
                    <a:pt x="1" y="368"/>
                    <a:pt x="1" y="368"/>
                  </a:cubicBezTo>
                  <a:lnTo>
                    <a:pt x="1" y="397"/>
                  </a:lnTo>
                  <a:cubicBezTo>
                    <a:pt x="1" y="406"/>
                    <a:pt x="10" y="416"/>
                    <a:pt x="10" y="416"/>
                  </a:cubicBezTo>
                  <a:cubicBezTo>
                    <a:pt x="20" y="416"/>
                    <a:pt x="20" y="426"/>
                    <a:pt x="30" y="426"/>
                  </a:cubicBezTo>
                  <a:lnTo>
                    <a:pt x="271" y="426"/>
                  </a:lnTo>
                  <a:lnTo>
                    <a:pt x="271" y="532"/>
                  </a:lnTo>
                  <a:cubicBezTo>
                    <a:pt x="271" y="542"/>
                    <a:pt x="281" y="542"/>
                    <a:pt x="281" y="551"/>
                  </a:cubicBezTo>
                  <a:cubicBezTo>
                    <a:pt x="290" y="551"/>
                    <a:pt x="290" y="551"/>
                    <a:pt x="300" y="551"/>
                  </a:cubicBezTo>
                  <a:close/>
                  <a:moveTo>
                    <a:pt x="107" y="348"/>
                  </a:moveTo>
                  <a:lnTo>
                    <a:pt x="271" y="126"/>
                  </a:lnTo>
                  <a:lnTo>
                    <a:pt x="271" y="348"/>
                  </a:ln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2599075" y="539500"/>
            <a:ext cx="5994300" cy="4069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0C1D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Google Shape;3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37550" y="-723950"/>
            <a:ext cx="10711301" cy="65914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effectLst>
            <a:outerShdw blurRad="314325" dist="19050" dir="3960000" algn="bl" rotWithShape="0">
              <a:schemeClr val="accent3">
                <a:alpha val="9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550475" y="539500"/>
            <a:ext cx="8043000" cy="4069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dist="19050" dir="6120000" algn="bl" rotWithShape="0">
              <a:srgbClr val="000000">
                <a:alpha val="9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4"/>
          <p:cNvCxnSpPr/>
          <p:nvPr/>
        </p:nvCxnSpPr>
        <p:spPr>
          <a:xfrm>
            <a:off x="564600" y="1862250"/>
            <a:ext cx="8014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550475" y="4117750"/>
            <a:ext cx="8014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Google Shape;4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5900" y="539500"/>
            <a:ext cx="1476999" cy="1320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4"/>
          <p:cNvCxnSpPr/>
          <p:nvPr/>
        </p:nvCxnSpPr>
        <p:spPr>
          <a:xfrm rot="10800000">
            <a:off x="8265825" y="2009575"/>
            <a:ext cx="0" cy="1362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7175" algn="bl" rotWithShape="0">
              <a:schemeClr val="accent3">
                <a:alpha val="90000"/>
              </a:schemeClr>
            </a:outerShdw>
          </a:effectLst>
        </p:spPr>
      </p:cxnSp>
      <p:sp>
        <p:nvSpPr>
          <p:cNvPr id="46" name="Google Shape;46;p4"/>
          <p:cNvSpPr/>
          <p:nvPr/>
        </p:nvSpPr>
        <p:spPr>
          <a:xfrm>
            <a:off x="8059275" y="3571813"/>
            <a:ext cx="413100" cy="4131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  <a:effectLst>
            <a:outerShdw blurRad="342900" dist="19050" dir="840000" algn="bl" rotWithShape="0">
              <a:schemeClr val="accent3">
                <a:alpha val="8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TWO_COLUMNS_2_1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0C1D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4" name="Google Shape;424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37550" y="-723950"/>
            <a:ext cx="10711301" cy="6591401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2"/>
          </p:nvPr>
        </p:nvSpPr>
        <p:spPr>
          <a:xfrm>
            <a:off x="4929822" y="1451275"/>
            <a:ext cx="341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36"/>
          <p:cNvSpPr txBox="1">
            <a:spLocks noGrp="1"/>
          </p:cNvSpPr>
          <p:nvPr>
            <p:ph type="body" idx="1"/>
          </p:nvPr>
        </p:nvSpPr>
        <p:spPr>
          <a:xfrm>
            <a:off x="797775" y="1451275"/>
            <a:ext cx="3768900" cy="28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527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oppins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eriod"/>
              <a:defRPr sz="1200">
                <a:solidFill>
                  <a:schemeClr val="dk1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romanLcPeriod"/>
              <a:defRPr sz="1200">
                <a:solidFill>
                  <a:schemeClr val="dk1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  <a:defRPr sz="1200">
                <a:solidFill>
                  <a:schemeClr val="dk1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eriod"/>
              <a:defRPr sz="1200">
                <a:solidFill>
                  <a:schemeClr val="dk1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romanLcPeriod"/>
              <a:defRPr sz="1200">
                <a:solidFill>
                  <a:schemeClr val="dk1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  <a:defRPr sz="1200">
                <a:solidFill>
                  <a:schemeClr val="dk1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eriod"/>
              <a:defRPr sz="1200">
                <a:solidFill>
                  <a:schemeClr val="dk1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romanLcPeriod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_1_1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0C1D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8" name="Google Shape;478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37550" y="-723950"/>
            <a:ext cx="10711301" cy="659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2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0C1D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1" name="Google Shape;481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37550" y="-723950"/>
            <a:ext cx="10711301" cy="6591401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1"/>
          <p:cNvSpPr/>
          <p:nvPr/>
        </p:nvSpPr>
        <p:spPr>
          <a:xfrm>
            <a:off x="8240075" y="4243525"/>
            <a:ext cx="413100" cy="4131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  <a:effectLst>
            <a:outerShdw blurRad="228600" algn="bl" rotWithShape="0">
              <a:srgbClr val="6D9EEB">
                <a:alpha val="8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3" name="Google Shape;483;p41"/>
          <p:cNvCxnSpPr/>
          <p:nvPr/>
        </p:nvCxnSpPr>
        <p:spPr>
          <a:xfrm rot="10800000">
            <a:off x="6425050" y="4461900"/>
            <a:ext cx="1650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21212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●"/>
              <a:defRPr sz="1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82" r:id="rId4"/>
    <p:sldLayoutId id="2147483686" r:id="rId5"/>
    <p:sldLayoutId id="214748368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vemyexams.com/a-level/physics/cie/25/revision-notes/24-medical-physics/24-3-pet-scanning/radioactive-tracer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books/NBK55901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5"/>
          <p:cNvSpPr txBox="1">
            <a:spLocks noGrp="1"/>
          </p:cNvSpPr>
          <p:nvPr>
            <p:ph type="ctrTitle"/>
          </p:nvPr>
        </p:nvSpPr>
        <p:spPr>
          <a:xfrm>
            <a:off x="2887575" y="1030475"/>
            <a:ext cx="5543100" cy="2487000"/>
          </a:xfrm>
          <a:prstGeom prst="rect">
            <a:avLst/>
          </a:prstGeom>
          <a:effectLst>
            <a:outerShdw blurRad="342900" dist="19050" dir="5400000" algn="bl" rotWithShape="0">
              <a:srgbClr val="6D9EEB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Darker Grotesque"/>
                <a:ea typeface="Darker Grotesque"/>
                <a:cs typeface="Darker Grotesque"/>
                <a:sym typeface="Darker Grotesque"/>
              </a:rPr>
              <a:t>Applications of Nuclear Physics with the Medical Field</a:t>
            </a:r>
            <a:endParaRPr sz="4800" dirty="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495" name="Google Shape;495;p45"/>
          <p:cNvSpPr txBox="1">
            <a:spLocks noGrp="1"/>
          </p:cNvSpPr>
          <p:nvPr>
            <p:ph type="subTitle" idx="1"/>
          </p:nvPr>
        </p:nvSpPr>
        <p:spPr>
          <a:xfrm>
            <a:off x="2961943" y="3239225"/>
            <a:ext cx="55431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Alysa Patteson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Lamar University</a:t>
            </a:r>
            <a:endParaRPr lang="en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NuSTEAM 2025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DF9751-A8B1-4482-9AFC-CC87AE16C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57" y="1298122"/>
            <a:ext cx="259114" cy="31476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88E4EB-02B6-8B06-0174-3CCBDBD06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" r="52722"/>
          <a:stretch/>
        </p:blipFill>
        <p:spPr bwMode="auto">
          <a:xfrm>
            <a:off x="566285" y="553453"/>
            <a:ext cx="1936284" cy="404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9B6FF5-7D03-DF16-631A-1A1A9058C914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66284" y="547437"/>
            <a:ext cx="2030231" cy="4062662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5" name="Google Shape;495;p45">
            <a:extLst>
              <a:ext uri="{FF2B5EF4-FFF2-40B4-BE49-F238E27FC236}">
                <a16:creationId xmlns:a16="http://schemas.microsoft.com/office/drawing/2014/main" id="{7DC32B1A-33F3-1CFF-804D-73298D3873B6}"/>
              </a:ext>
            </a:extLst>
          </p:cNvPr>
          <p:cNvSpPr txBox="1">
            <a:spLocks/>
          </p:cNvSpPr>
          <p:nvPr/>
        </p:nvSpPr>
        <p:spPr>
          <a:xfrm>
            <a:off x="499772" y="1064206"/>
            <a:ext cx="2195300" cy="3381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"/>
              <a:buNone/>
              <a:defRPr sz="18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"/>
              <a:buNone/>
              <a:defRPr sz="2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"/>
              <a:buNone/>
              <a:defRPr sz="2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"/>
              <a:buNone/>
              <a:defRPr sz="2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"/>
              <a:buNone/>
              <a:defRPr sz="2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"/>
              <a:buNone/>
              <a:defRPr sz="2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"/>
              <a:buNone/>
              <a:defRPr sz="2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"/>
              <a:buNone/>
              <a:defRPr sz="2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"/>
              <a:buNone/>
              <a:defRPr sz="2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buClr>
                <a:schemeClr val="bg1"/>
              </a:buClr>
            </a:pPr>
            <a:r>
              <a:rPr lang="en-US" dirty="0"/>
              <a:t>01 - PET Scans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>
              <a:buClr>
                <a:schemeClr val="bg1"/>
              </a:buClr>
            </a:pPr>
            <a:r>
              <a:rPr lang="en-US" dirty="0"/>
              <a:t>02 - MRI’s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>
              <a:buClr>
                <a:schemeClr val="bg1"/>
              </a:buClr>
            </a:pPr>
            <a:r>
              <a:rPr lang="en-US" dirty="0"/>
              <a:t>03 - SPECT Imaging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>
          <a:extLst>
            <a:ext uri="{FF2B5EF4-FFF2-40B4-BE49-F238E27FC236}">
              <a16:creationId xmlns:a16="http://schemas.microsoft.com/office/drawing/2014/main" id="{539511B8-7964-F862-7EA3-1B5F507C2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ED854C-9042-6B84-A2C8-7964F02FD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85" y="1784720"/>
            <a:ext cx="5650903" cy="12480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01AFFC-B2E7-30DB-6833-A9C474465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86" y="607095"/>
            <a:ext cx="8017429" cy="3939174"/>
          </a:xfrm>
          <a:prstGeom prst="rect">
            <a:avLst/>
          </a:prstGeom>
        </p:spPr>
      </p:pic>
      <p:sp>
        <p:nvSpPr>
          <p:cNvPr id="520" name="Google Shape;520;p47">
            <a:extLst>
              <a:ext uri="{FF2B5EF4-FFF2-40B4-BE49-F238E27FC236}">
                <a16:creationId xmlns:a16="http://schemas.microsoft.com/office/drawing/2014/main" id="{770DB177-7DDF-4BAD-A504-C86BEC943F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283" y="487652"/>
            <a:ext cx="7717500" cy="4617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dirty="0"/>
              <a:t>MRI Machine</a:t>
            </a:r>
            <a:endParaRPr sz="2800" u="sng" dirty="0"/>
          </a:p>
        </p:txBody>
      </p:sp>
      <p:graphicFrame>
        <p:nvGraphicFramePr>
          <p:cNvPr id="522" name="Google Shape;522;p47">
            <a:extLst>
              <a:ext uri="{FF2B5EF4-FFF2-40B4-BE49-F238E27FC236}">
                <a16:creationId xmlns:a16="http://schemas.microsoft.com/office/drawing/2014/main" id="{2C9311AB-8F5C-BC5A-D21A-5C9F41A509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9566096"/>
              </p:ext>
            </p:extLst>
          </p:nvPr>
        </p:nvGraphicFramePr>
        <p:xfrm>
          <a:off x="563282" y="914872"/>
          <a:ext cx="5200900" cy="4170480"/>
        </p:xfrm>
        <a:graphic>
          <a:graphicData uri="http://schemas.openxmlformats.org/drawingml/2006/table">
            <a:tbl>
              <a:tblPr>
                <a:noFill/>
                <a:tableStyleId>{826AF024-DB8E-4A82-8E66-0B2417B17DEA}</a:tableStyleId>
              </a:tblPr>
              <a:tblGrid>
                <a:gridCol w="520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3953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lt1"/>
                          </a:solidFill>
                          <a:latin typeface="Barlow" panose="00000500000000000000" pitchFamily="2" charset="0"/>
                        </a:rPr>
                        <a:t>Creates external magnetic field of varying strength around the patient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lt1"/>
                          </a:solidFill>
                          <a:latin typeface="Barlow" panose="00000500000000000000" pitchFamily="2" charset="0"/>
                        </a:rPr>
                        <a:t>Apply radiation at a specific frequency, flipping direction of dipole moments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lt1"/>
                          </a:solidFill>
                          <a:latin typeface="Barlow" panose="00000500000000000000" pitchFamily="2" charset="0"/>
                        </a:rPr>
                        <a:t>Turn off radiation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, proton goes back to lower energy state and releases radiation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Radiation detected by the MRI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Can work out how many protons (and therefore water molecules) are in a specific volume by the amount of radiation detected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Gradually alter frequency or magnetic field strength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Can work out the distribution of water at each point in the human body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Purpose: used to image soft tissues</a:t>
                      </a: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>
                        <a:solidFill>
                          <a:schemeClr val="lt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3481902"/>
                  </a:ext>
                </a:extLst>
              </a:tr>
            </a:tbl>
          </a:graphicData>
        </a:graphic>
      </p:graphicFrame>
      <p:sp>
        <p:nvSpPr>
          <p:cNvPr id="524" name="Google Shape;524;p47">
            <a:extLst>
              <a:ext uri="{FF2B5EF4-FFF2-40B4-BE49-F238E27FC236}">
                <a16:creationId xmlns:a16="http://schemas.microsoft.com/office/drawing/2014/main" id="{59F91460-56B7-1131-59B3-1CEA30F38739}"/>
              </a:ext>
            </a:extLst>
          </p:cNvPr>
          <p:cNvSpPr txBox="1"/>
          <p:nvPr/>
        </p:nvSpPr>
        <p:spPr>
          <a:xfrm>
            <a:off x="4753453" y="3979535"/>
            <a:ext cx="323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6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E4BD7B-E820-A946-9EDB-596838D69003}"/>
              </a:ext>
            </a:extLst>
          </p:cNvPr>
          <p:cNvSpPr txBox="1"/>
          <p:nvPr/>
        </p:nvSpPr>
        <p:spPr>
          <a:xfrm>
            <a:off x="6278774" y="607095"/>
            <a:ext cx="1487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Barlow" panose="00000500000000000000" pitchFamily="2" charset="0"/>
              </a:rPr>
              <a:t>Band of Stability</a:t>
            </a:r>
          </a:p>
        </p:txBody>
      </p:sp>
      <p:pic>
        <p:nvPicPr>
          <p:cNvPr id="1026" name="Picture 2" descr="Brain Mri Scan Machine">
            <a:extLst>
              <a:ext uri="{FF2B5EF4-FFF2-40B4-BE49-F238E27FC236}">
                <a16:creationId xmlns:a16="http://schemas.microsoft.com/office/drawing/2014/main" id="{5EA7DD31-02AD-6034-C1C2-45AC6E5F7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182" y="718502"/>
            <a:ext cx="2661133" cy="191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MRI images comparing a normal brain with one showing shrinkage in the frontal lobes.&#10;">
            <a:extLst>
              <a:ext uri="{FF2B5EF4-FFF2-40B4-BE49-F238E27FC236}">
                <a16:creationId xmlns:a16="http://schemas.microsoft.com/office/drawing/2014/main" id="{A2B672EB-4947-AF2B-8283-9AA4E8E46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b="11800"/>
          <a:stretch/>
        </p:blipFill>
        <p:spPr bwMode="auto">
          <a:xfrm>
            <a:off x="5694885" y="2860930"/>
            <a:ext cx="2828659" cy="168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0A80E3-F27F-33B7-EB12-163D4C409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26" y="2620941"/>
            <a:ext cx="41437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Image source: Windsor Imaging,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F8CED3-A6AD-5D87-6A2A-F1FFD9015484}"/>
              </a:ext>
            </a:extLst>
          </p:cNvPr>
          <p:cNvSpPr txBox="1"/>
          <p:nvPr/>
        </p:nvSpPr>
        <p:spPr>
          <a:xfrm>
            <a:off x="5637714" y="4400251"/>
            <a:ext cx="17419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Barlow" panose="00000500000000000000" pitchFamily="2" charset="0"/>
              </a:rPr>
              <a:t>Image source: Mayo Clinic, </a:t>
            </a:r>
            <a:r>
              <a:rPr lang="fr-FR" sz="800" dirty="0" err="1">
                <a:solidFill>
                  <a:schemeClr val="bg1"/>
                </a:solidFill>
                <a:latin typeface="Barlow" panose="00000500000000000000" pitchFamily="2" charset="0"/>
              </a:rPr>
              <a:t>n.d</a:t>
            </a:r>
            <a:r>
              <a:rPr lang="fr-FR" sz="800" dirty="0">
                <a:solidFill>
                  <a:schemeClr val="bg1"/>
                </a:solidFill>
                <a:latin typeface="Barlow" panose="00000500000000000000" pitchFamily="2" charset="0"/>
              </a:rPr>
              <a:t>.</a:t>
            </a:r>
            <a:endParaRPr lang="en-US" sz="800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8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>
          <a:extLst>
            <a:ext uri="{FF2B5EF4-FFF2-40B4-BE49-F238E27FC236}">
              <a16:creationId xmlns:a16="http://schemas.microsoft.com/office/drawing/2014/main" id="{38423663-39C5-D4E6-227D-9E16BEB17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57990-121A-0A29-C7C5-2AB65A3E5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36" y="602726"/>
            <a:ext cx="8011278" cy="39380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F00295-550D-C4B1-483C-A0DAC1A74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86" y="4075597"/>
            <a:ext cx="5650904" cy="470672"/>
          </a:xfrm>
          <a:prstGeom prst="rect">
            <a:avLst/>
          </a:prstGeom>
        </p:spPr>
      </p:pic>
      <p:sp>
        <p:nvSpPr>
          <p:cNvPr id="520" name="Google Shape;520;p47">
            <a:extLst>
              <a:ext uri="{FF2B5EF4-FFF2-40B4-BE49-F238E27FC236}">
                <a16:creationId xmlns:a16="http://schemas.microsoft.com/office/drawing/2014/main" id="{8E936E49-7E09-3892-E4E7-01065F272C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3736" y="2340899"/>
            <a:ext cx="7656527" cy="4617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03 – </a:t>
            </a:r>
            <a:r>
              <a:rPr lang="en" sz="4400" u="sng" dirty="0"/>
              <a:t>Single Photon Emission Computed Tomography (SPECT) Imaging</a:t>
            </a:r>
            <a:endParaRPr sz="4400" u="sng" dirty="0"/>
          </a:p>
        </p:txBody>
      </p:sp>
      <p:sp>
        <p:nvSpPr>
          <p:cNvPr id="523" name="Google Shape;523;p47">
            <a:extLst>
              <a:ext uri="{FF2B5EF4-FFF2-40B4-BE49-F238E27FC236}">
                <a16:creationId xmlns:a16="http://schemas.microsoft.com/office/drawing/2014/main" id="{392FA68A-6520-CA80-E90A-C85F0A08AC32}"/>
              </a:ext>
            </a:extLst>
          </p:cNvPr>
          <p:cNvSpPr txBox="1"/>
          <p:nvPr/>
        </p:nvSpPr>
        <p:spPr>
          <a:xfrm>
            <a:off x="1270174" y="4098313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4" name="Google Shape;524;p47">
            <a:extLst>
              <a:ext uri="{FF2B5EF4-FFF2-40B4-BE49-F238E27FC236}">
                <a16:creationId xmlns:a16="http://schemas.microsoft.com/office/drawing/2014/main" id="{7E8E2760-F82D-9853-83F4-E9046231F2B7}"/>
              </a:ext>
            </a:extLst>
          </p:cNvPr>
          <p:cNvSpPr txBox="1"/>
          <p:nvPr/>
        </p:nvSpPr>
        <p:spPr>
          <a:xfrm>
            <a:off x="4636826" y="4146875"/>
            <a:ext cx="323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6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13454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>
          <a:extLst>
            <a:ext uri="{FF2B5EF4-FFF2-40B4-BE49-F238E27FC236}">
              <a16:creationId xmlns:a16="http://schemas.microsoft.com/office/drawing/2014/main" id="{8B026F88-E117-1075-60F0-869AF4890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AA94EB-DF5A-1465-AAF4-69403B9E6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36" y="602726"/>
            <a:ext cx="8011278" cy="39435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0D20AA-38F4-C2DD-4FAF-EA16D3E06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86" y="4075597"/>
            <a:ext cx="5650904" cy="470672"/>
          </a:xfrm>
          <a:prstGeom prst="rect">
            <a:avLst/>
          </a:prstGeom>
        </p:spPr>
      </p:pic>
      <p:sp>
        <p:nvSpPr>
          <p:cNvPr id="520" name="Google Shape;520;p47">
            <a:extLst>
              <a:ext uri="{FF2B5EF4-FFF2-40B4-BE49-F238E27FC236}">
                <a16:creationId xmlns:a16="http://schemas.microsoft.com/office/drawing/2014/main" id="{6997AE52-998D-BFE1-B352-B868E513EE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286" y="569271"/>
            <a:ext cx="7656527" cy="4617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 dirty="0"/>
              <a:t>Metastable State</a:t>
            </a:r>
            <a:endParaRPr sz="2800" u="sng" dirty="0"/>
          </a:p>
        </p:txBody>
      </p:sp>
      <p:sp>
        <p:nvSpPr>
          <p:cNvPr id="521" name="Google Shape;521;p47">
            <a:extLst>
              <a:ext uri="{FF2B5EF4-FFF2-40B4-BE49-F238E27FC236}">
                <a16:creationId xmlns:a16="http://schemas.microsoft.com/office/drawing/2014/main" id="{6D4602F2-5CBE-C1A3-A887-82BDDE2795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4260" y="1023489"/>
            <a:ext cx="7956454" cy="35805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u="sng" dirty="0">
                <a:solidFill>
                  <a:schemeClr val="lt1"/>
                </a:solidFill>
              </a:rPr>
              <a:t> </a:t>
            </a:r>
            <a:endParaRPr lang="en-US" b="1" dirty="0">
              <a:solidFill>
                <a:schemeClr val="lt1"/>
              </a:solidFill>
            </a:endParaRPr>
          </a:p>
        </p:txBody>
      </p:sp>
      <p:sp>
        <p:nvSpPr>
          <p:cNvPr id="523" name="Google Shape;523;p47">
            <a:extLst>
              <a:ext uri="{FF2B5EF4-FFF2-40B4-BE49-F238E27FC236}">
                <a16:creationId xmlns:a16="http://schemas.microsoft.com/office/drawing/2014/main" id="{9B4711DA-FDCD-A490-E924-D0B7CD99098A}"/>
              </a:ext>
            </a:extLst>
          </p:cNvPr>
          <p:cNvSpPr txBox="1"/>
          <p:nvPr/>
        </p:nvSpPr>
        <p:spPr>
          <a:xfrm>
            <a:off x="1270575" y="41468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4" name="Google Shape;524;p47">
            <a:extLst>
              <a:ext uri="{FF2B5EF4-FFF2-40B4-BE49-F238E27FC236}">
                <a16:creationId xmlns:a16="http://schemas.microsoft.com/office/drawing/2014/main" id="{980DEA08-A656-AE6A-AF78-E78ED3CB9610}"/>
              </a:ext>
            </a:extLst>
          </p:cNvPr>
          <p:cNvSpPr txBox="1"/>
          <p:nvPr/>
        </p:nvSpPr>
        <p:spPr>
          <a:xfrm>
            <a:off x="4636826" y="4146875"/>
            <a:ext cx="323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6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4754D3-61D5-B9BA-0701-A3D5713315A5}"/>
              </a:ext>
            </a:extLst>
          </p:cNvPr>
          <p:cNvSpPr txBox="1"/>
          <p:nvPr/>
        </p:nvSpPr>
        <p:spPr>
          <a:xfrm>
            <a:off x="2460165" y="2601782"/>
            <a:ext cx="60115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500" dirty="0">
                <a:solidFill>
                  <a:schemeClr val="lt1"/>
                </a:solidFill>
                <a:latin typeface="Barlow" panose="00000500000000000000" pitchFamily="2" charset="0"/>
              </a:rPr>
              <a:t>A common radioisotope used in SPECT scans is 99m-Technetium.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500" dirty="0">
                <a:solidFill>
                  <a:schemeClr val="lt1"/>
                </a:solidFill>
                <a:latin typeface="Barlow" panose="00000500000000000000" pitchFamily="2" charset="0"/>
              </a:rPr>
              <a:t>99m-Technetium has a metastable nucleus so it wants to lose the extra energy to become 99-Tc. </a:t>
            </a:r>
            <a:r>
              <a:rPr lang="en-US" sz="1500" dirty="0">
                <a:solidFill>
                  <a:schemeClr val="accent3">
                    <a:lumMod val="90000"/>
                  </a:schemeClr>
                </a:solidFill>
                <a:latin typeface="Barlow" panose="00000500000000000000" pitchFamily="2" charset="0"/>
              </a:rPr>
              <a:t>Half life of 6 hours.</a:t>
            </a:r>
            <a:endParaRPr lang="en-US" sz="1500" dirty="0">
              <a:solidFill>
                <a:schemeClr val="lt1"/>
              </a:solidFill>
              <a:latin typeface="Barlow" panose="00000500000000000000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500" dirty="0">
                <a:solidFill>
                  <a:schemeClr val="lt1"/>
                </a:solidFill>
                <a:latin typeface="Barlow" panose="00000500000000000000" pitchFamily="2" charset="0"/>
              </a:rPr>
              <a:t>Unlike fluorine-18 which is unstable due to an imbalance of protons and neutrons, 99m-Tc is unstable because its nucleus is in an excited state and directly emits a photon.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500" dirty="0">
                <a:solidFill>
                  <a:schemeClr val="lt1"/>
                </a:solidFill>
                <a:latin typeface="Barlow" panose="00000500000000000000" pitchFamily="2" charset="0"/>
              </a:rPr>
              <a:t>99m-Tc can release energy by emitting a gamma photon.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500" dirty="0">
                <a:solidFill>
                  <a:schemeClr val="lt1"/>
                </a:solidFill>
                <a:latin typeface="Barlow" panose="00000500000000000000" pitchFamily="2" charset="0"/>
              </a:rPr>
              <a:t>This is the radioactive reaction that underlies SPECT.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8C0DB1-F97F-4D77-AAFE-1F092DE0BD18}"/>
              </a:ext>
            </a:extLst>
          </p:cNvPr>
          <p:cNvSpPr txBox="1"/>
          <p:nvPr/>
        </p:nvSpPr>
        <p:spPr>
          <a:xfrm>
            <a:off x="570601" y="964387"/>
            <a:ext cx="79011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500" dirty="0">
                <a:solidFill>
                  <a:schemeClr val="lt1"/>
                </a:solidFill>
                <a:latin typeface="Barlow" panose="00000500000000000000" pitchFamily="2" charset="0"/>
              </a:rPr>
              <a:t>A metastable state is when a nucleus is in an excited energy state longer than usual before releasing that energy.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500" dirty="0">
                <a:solidFill>
                  <a:schemeClr val="lt1"/>
                </a:solidFill>
                <a:latin typeface="Barlow" panose="00000500000000000000" pitchFamily="2" charset="0"/>
              </a:rPr>
              <a:t>It is not stable, but it does not decay immediately.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500" dirty="0">
                <a:solidFill>
                  <a:schemeClr val="lt1"/>
                </a:solidFill>
                <a:latin typeface="Barlow" panose="00000500000000000000" pitchFamily="2" charset="0"/>
              </a:rPr>
              <a:t>Gives doctors enough time to let it localize in the body and perform scan while the tracer is still active. A shorter half life also means the tracer decays quickly, so  the body is exposed to less radiation.</a:t>
            </a:r>
            <a:endParaRPr lang="en-US" sz="1500" b="1" dirty="0">
              <a:solidFill>
                <a:schemeClr val="lt1"/>
              </a:solidFill>
              <a:latin typeface="Barlow" panose="00000500000000000000" pitchFamily="2" charset="0"/>
            </a:endParaRPr>
          </a:p>
        </p:txBody>
      </p:sp>
      <p:sp>
        <p:nvSpPr>
          <p:cNvPr id="6" name="Google Shape;520;p47">
            <a:extLst>
              <a:ext uri="{FF2B5EF4-FFF2-40B4-BE49-F238E27FC236}">
                <a16:creationId xmlns:a16="http://schemas.microsoft.com/office/drawing/2014/main" id="{50A0C500-1E2B-5647-051E-536D7303B5FB}"/>
              </a:ext>
            </a:extLst>
          </p:cNvPr>
          <p:cNvSpPr txBox="1">
            <a:spLocks/>
          </p:cNvSpPr>
          <p:nvPr/>
        </p:nvSpPr>
        <p:spPr>
          <a:xfrm>
            <a:off x="2479927" y="2226793"/>
            <a:ext cx="7656527" cy="461701"/>
          </a:xfrm>
          <a:prstGeom prst="rect">
            <a:avLst/>
          </a:prstGeom>
          <a:noFill/>
          <a:ln>
            <a:noFill/>
          </a:ln>
          <a:effectLst>
            <a:outerShdw blurRad="314325" dist="19050" dir="3960000" algn="bl" rotWithShape="0">
              <a:schemeClr val="accent3">
                <a:alpha val="9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3000" b="0" i="0" u="none" strike="noStrike" cap="none">
                <a:solidFill>
                  <a:schemeClr val="lt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r>
              <a:rPr lang="en-US" sz="2800" u="sng" dirty="0"/>
              <a:t>99m-Technetium</a:t>
            </a:r>
          </a:p>
        </p:txBody>
      </p:sp>
      <p:pic>
        <p:nvPicPr>
          <p:cNvPr id="6146" name="Picture 2" descr="Technetium 99m mebrofenin for Hepatobiliary Imaging">
            <a:extLst>
              <a:ext uri="{FF2B5EF4-FFF2-40B4-BE49-F238E27FC236}">
                <a16:creationId xmlns:a16="http://schemas.microsoft.com/office/drawing/2014/main" id="{27551981-FB77-9E88-2508-92FF2E191B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4" t="29742" r="35013" b="11722"/>
          <a:stretch/>
        </p:blipFill>
        <p:spPr bwMode="auto">
          <a:xfrm>
            <a:off x="876213" y="2414577"/>
            <a:ext cx="1351761" cy="19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7CA1CC-12FE-2278-7FC6-6153FCC1BD92}"/>
              </a:ext>
            </a:extLst>
          </p:cNvPr>
          <p:cNvSpPr txBox="1"/>
          <p:nvPr/>
        </p:nvSpPr>
        <p:spPr>
          <a:xfrm>
            <a:off x="808584" y="4402103"/>
            <a:ext cx="15468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Barlow" panose="00000500000000000000" pitchFamily="2" charset="0"/>
              </a:rPr>
              <a:t>Image source: eMedz.net, 2019</a:t>
            </a:r>
            <a:endParaRPr lang="en-US" sz="800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>
          <a:extLst>
            <a:ext uri="{FF2B5EF4-FFF2-40B4-BE49-F238E27FC236}">
              <a16:creationId xmlns:a16="http://schemas.microsoft.com/office/drawing/2014/main" id="{38EDEDF0-ACDC-E0A0-BF5B-68C39B452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44A21-DAC6-71BA-55E3-E8FD8D863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31" y="411982"/>
            <a:ext cx="8269793" cy="42906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C20450-0CB5-357B-AA45-8BDA1EA33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86" y="4075597"/>
            <a:ext cx="5650904" cy="470672"/>
          </a:xfrm>
          <a:prstGeom prst="rect">
            <a:avLst/>
          </a:prstGeom>
        </p:spPr>
      </p:pic>
      <p:sp>
        <p:nvSpPr>
          <p:cNvPr id="520" name="Google Shape;520;p47">
            <a:extLst>
              <a:ext uri="{FF2B5EF4-FFF2-40B4-BE49-F238E27FC236}">
                <a16:creationId xmlns:a16="http://schemas.microsoft.com/office/drawing/2014/main" id="{581E0EE0-56E9-D40A-1E7D-7064C74D5F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431" y="534925"/>
            <a:ext cx="7656527" cy="4617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 dirty="0"/>
              <a:t>Single Photon Emission Computed Tomography (SPECT) Imaging</a:t>
            </a:r>
            <a:endParaRPr lang="en-US" sz="2800" u="sng" dirty="0"/>
          </a:p>
        </p:txBody>
      </p:sp>
      <p:sp>
        <p:nvSpPr>
          <p:cNvPr id="521" name="Google Shape;521;p47">
            <a:extLst>
              <a:ext uri="{FF2B5EF4-FFF2-40B4-BE49-F238E27FC236}">
                <a16:creationId xmlns:a16="http://schemas.microsoft.com/office/drawing/2014/main" id="{99CAB08F-9745-5865-F8E8-16AD686368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4260" y="1023489"/>
            <a:ext cx="7956454" cy="35805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u="sng" dirty="0">
                <a:solidFill>
                  <a:schemeClr val="lt1"/>
                </a:solidFill>
              </a:rPr>
              <a:t> </a:t>
            </a:r>
            <a:endParaRPr lang="en-US" b="1" dirty="0">
              <a:solidFill>
                <a:schemeClr val="lt1"/>
              </a:solidFill>
            </a:endParaRPr>
          </a:p>
        </p:txBody>
      </p:sp>
      <p:sp>
        <p:nvSpPr>
          <p:cNvPr id="523" name="Google Shape;523;p47">
            <a:extLst>
              <a:ext uri="{FF2B5EF4-FFF2-40B4-BE49-F238E27FC236}">
                <a16:creationId xmlns:a16="http://schemas.microsoft.com/office/drawing/2014/main" id="{BD6500FF-1667-732E-F997-E7D6C8FD8D2C}"/>
              </a:ext>
            </a:extLst>
          </p:cNvPr>
          <p:cNvSpPr txBox="1"/>
          <p:nvPr/>
        </p:nvSpPr>
        <p:spPr>
          <a:xfrm>
            <a:off x="1270575" y="41468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4" name="Google Shape;524;p47">
            <a:extLst>
              <a:ext uri="{FF2B5EF4-FFF2-40B4-BE49-F238E27FC236}">
                <a16:creationId xmlns:a16="http://schemas.microsoft.com/office/drawing/2014/main" id="{B981F2AF-68B6-8071-17B5-B02334CF48B2}"/>
              </a:ext>
            </a:extLst>
          </p:cNvPr>
          <p:cNvSpPr txBox="1"/>
          <p:nvPr/>
        </p:nvSpPr>
        <p:spPr>
          <a:xfrm>
            <a:off x="4636826" y="4146875"/>
            <a:ext cx="323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6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33DBF9-00BF-FA12-A0A7-CB097B0DA11B}"/>
              </a:ext>
            </a:extLst>
          </p:cNvPr>
          <p:cNvSpPr txBox="1"/>
          <p:nvPr/>
        </p:nvSpPr>
        <p:spPr>
          <a:xfrm>
            <a:off x="3845796" y="1113884"/>
            <a:ext cx="514124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chemeClr val="lt1"/>
                </a:solidFill>
                <a:latin typeface="Barlow" panose="00000500000000000000" pitchFamily="2" charset="0"/>
              </a:rPr>
              <a:t>What is SPECT Imaging?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600" dirty="0">
                <a:solidFill>
                  <a:schemeClr val="lt1"/>
                </a:solidFill>
                <a:latin typeface="Barlow" panose="00000500000000000000" pitchFamily="2" charset="0"/>
              </a:rPr>
              <a:t>Another type of nuclear imaging test.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lt1"/>
                </a:solidFill>
                <a:latin typeface="Barlow" panose="00000500000000000000" pitchFamily="2" charset="0"/>
              </a:rPr>
              <a:t>Uses radioactive tracers (contain radioisotopes like Technetium-99m) that can be given through an IV.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lt1"/>
                </a:solidFill>
                <a:latin typeface="Barlow" panose="00000500000000000000" pitchFamily="2" charset="0"/>
              </a:rPr>
              <a:t>After the tracer has gone into the bloodstream, it travels to areas where apoptosis occurs (programmed cell death).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lt1"/>
                </a:solidFill>
                <a:latin typeface="Barlow" panose="00000500000000000000" pitchFamily="2" charset="0"/>
              </a:rPr>
              <a:t>Technetium-99m (99m-Tc) is going to decay into 99-Tc, the normal isomer of Technetium, and release a gamma photon.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lt1"/>
                </a:solidFill>
                <a:latin typeface="Barlow" panose="00000500000000000000" pitchFamily="2" charset="0"/>
              </a:rPr>
              <a:t>The gamma photon will be detected by the machine.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lt1"/>
                </a:solidFill>
                <a:latin typeface="Barlow" panose="00000500000000000000" pitchFamily="2" charset="0"/>
              </a:rPr>
              <a:t>Purpose: primarily used to evaluate blood flow and organ function </a:t>
            </a:r>
          </a:p>
          <a:p>
            <a:pPr marL="171450" lvl="8" indent="-171450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lt1"/>
              </a:solidFill>
              <a:latin typeface="Barlow" panose="00000500000000000000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8ACCBDE-F7D0-6FCB-8D1A-02A674EC5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6" y="1410777"/>
            <a:ext cx="3341140" cy="280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937F5E-336F-425F-A1E5-E5A6E37EE39F}"/>
              </a:ext>
            </a:extLst>
          </p:cNvPr>
          <p:cNvSpPr txBox="1"/>
          <p:nvPr/>
        </p:nvSpPr>
        <p:spPr>
          <a:xfrm>
            <a:off x="363820" y="4203211"/>
            <a:ext cx="18127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Barlow" panose="00000500000000000000" pitchFamily="2" charset="0"/>
              </a:rPr>
              <a:t>Image Source: IMR Press,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3C914-F72D-112F-532A-8F04A789A08E}"/>
              </a:ext>
            </a:extLst>
          </p:cNvPr>
          <p:cNvSpPr txBox="1"/>
          <p:nvPr/>
        </p:nvSpPr>
        <p:spPr>
          <a:xfrm>
            <a:off x="4751748" y="4292391"/>
            <a:ext cx="5141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lt1"/>
                </a:solidFill>
                <a:latin typeface="Barlow" panose="00000500000000000000" pitchFamily="2" charset="0"/>
              </a:rPr>
              <a:t>Myocardial perfusion SPECT scans</a:t>
            </a:r>
          </a:p>
        </p:txBody>
      </p:sp>
    </p:spTree>
    <p:extLst>
      <p:ext uri="{BB962C8B-B14F-4D97-AF65-F5344CB8AC3E}">
        <p14:creationId xmlns:p14="http://schemas.microsoft.com/office/powerpoint/2010/main" val="104938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>
          <a:extLst>
            <a:ext uri="{FF2B5EF4-FFF2-40B4-BE49-F238E27FC236}">
              <a16:creationId xmlns:a16="http://schemas.microsoft.com/office/drawing/2014/main" id="{055818B0-EA2B-2148-E123-0F08830E1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253B6D-90B6-6D11-B04E-1B500429B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36" y="602726"/>
            <a:ext cx="8011278" cy="39435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711021-4FCF-03C8-D909-9892389A7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86" y="4075597"/>
            <a:ext cx="5650904" cy="470672"/>
          </a:xfrm>
          <a:prstGeom prst="rect">
            <a:avLst/>
          </a:prstGeom>
        </p:spPr>
      </p:pic>
      <p:sp>
        <p:nvSpPr>
          <p:cNvPr id="520" name="Google Shape;520;p47">
            <a:extLst>
              <a:ext uri="{FF2B5EF4-FFF2-40B4-BE49-F238E27FC236}">
                <a16:creationId xmlns:a16="http://schemas.microsoft.com/office/drawing/2014/main" id="{3CDA8C63-C79C-FCC0-B32E-F8AA347567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3736" y="976664"/>
            <a:ext cx="7656527" cy="4617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 dirty="0"/>
              <a:t>Detection</a:t>
            </a:r>
            <a:endParaRPr sz="2800" u="sng" dirty="0"/>
          </a:p>
        </p:txBody>
      </p:sp>
      <p:sp>
        <p:nvSpPr>
          <p:cNvPr id="521" name="Google Shape;521;p47">
            <a:extLst>
              <a:ext uri="{FF2B5EF4-FFF2-40B4-BE49-F238E27FC236}">
                <a16:creationId xmlns:a16="http://schemas.microsoft.com/office/drawing/2014/main" id="{662BCB7C-62AE-5E27-8A53-44945BE1F1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4260" y="1023489"/>
            <a:ext cx="7956454" cy="35805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u="sng" dirty="0">
                <a:solidFill>
                  <a:schemeClr val="lt1"/>
                </a:solidFill>
              </a:rPr>
              <a:t> </a:t>
            </a:r>
            <a:endParaRPr lang="en-US" b="1" dirty="0">
              <a:solidFill>
                <a:schemeClr val="lt1"/>
              </a:solidFill>
            </a:endParaRPr>
          </a:p>
        </p:txBody>
      </p:sp>
      <p:sp>
        <p:nvSpPr>
          <p:cNvPr id="523" name="Google Shape;523;p47">
            <a:extLst>
              <a:ext uri="{FF2B5EF4-FFF2-40B4-BE49-F238E27FC236}">
                <a16:creationId xmlns:a16="http://schemas.microsoft.com/office/drawing/2014/main" id="{2984FEB5-9C6C-21C2-012B-F04346219A5D}"/>
              </a:ext>
            </a:extLst>
          </p:cNvPr>
          <p:cNvSpPr txBox="1"/>
          <p:nvPr/>
        </p:nvSpPr>
        <p:spPr>
          <a:xfrm>
            <a:off x="1270575" y="41468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4" name="Google Shape;524;p47">
            <a:extLst>
              <a:ext uri="{FF2B5EF4-FFF2-40B4-BE49-F238E27FC236}">
                <a16:creationId xmlns:a16="http://schemas.microsoft.com/office/drawing/2014/main" id="{6342DB33-B9A3-FF3D-4621-31906C079350}"/>
              </a:ext>
            </a:extLst>
          </p:cNvPr>
          <p:cNvSpPr txBox="1"/>
          <p:nvPr/>
        </p:nvSpPr>
        <p:spPr>
          <a:xfrm>
            <a:off x="4636826" y="4146875"/>
            <a:ext cx="323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6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33DC13-78FF-A87F-14D2-06C2C89C5305}"/>
              </a:ext>
            </a:extLst>
          </p:cNvPr>
          <p:cNvSpPr txBox="1"/>
          <p:nvPr/>
        </p:nvSpPr>
        <p:spPr>
          <a:xfrm>
            <a:off x="761868" y="1474004"/>
            <a:ext cx="41854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en-US" sz="1600" dirty="0">
                <a:solidFill>
                  <a:schemeClr val="lt1"/>
                </a:solidFill>
                <a:latin typeface="Barlow" panose="00000500000000000000" pitchFamily="2" charset="0"/>
              </a:rPr>
              <a:t>The SPECT scan detects the emission of the gamma photon. 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lt1"/>
                </a:solidFill>
                <a:latin typeface="Barlow" panose="00000500000000000000" pitchFamily="2" charset="0"/>
              </a:rPr>
              <a:t>Cannot control direction of the gamma photon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lt1"/>
                </a:solidFill>
                <a:latin typeface="Barlow" panose="00000500000000000000" pitchFamily="2" charset="0"/>
              </a:rPr>
              <a:t>Lead Collimator – absorbs the gamma radiation</a:t>
            </a:r>
          </a:p>
        </p:txBody>
      </p:sp>
      <p:pic>
        <p:nvPicPr>
          <p:cNvPr id="4" name="Picture 3" descr="A drawing of a row of windows&#10;&#10;AI-generated content may be incorrect.">
            <a:extLst>
              <a:ext uri="{FF2B5EF4-FFF2-40B4-BE49-F238E27FC236}">
                <a16:creationId xmlns:a16="http://schemas.microsoft.com/office/drawing/2014/main" id="{64A7E39E-1757-581B-0E6C-F93069FAD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137" y="1078849"/>
            <a:ext cx="3301426" cy="252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2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519">
          <a:extLst>
            <a:ext uri="{FF2B5EF4-FFF2-40B4-BE49-F238E27FC236}">
              <a16:creationId xmlns:a16="http://schemas.microsoft.com/office/drawing/2014/main" id="{68D23724-CE89-A4E7-7A1B-984488EB0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7">
            <a:extLst>
              <a:ext uri="{FF2B5EF4-FFF2-40B4-BE49-F238E27FC236}">
                <a16:creationId xmlns:a16="http://schemas.microsoft.com/office/drawing/2014/main" id="{A96300FA-BE83-9F1F-C4F0-DE047148165F}"/>
              </a:ext>
            </a:extLst>
          </p:cNvPr>
          <p:cNvSpPr txBox="1"/>
          <p:nvPr/>
        </p:nvSpPr>
        <p:spPr>
          <a:xfrm>
            <a:off x="1270575" y="41468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4" name="Google Shape;524;p47">
            <a:extLst>
              <a:ext uri="{FF2B5EF4-FFF2-40B4-BE49-F238E27FC236}">
                <a16:creationId xmlns:a16="http://schemas.microsoft.com/office/drawing/2014/main" id="{17035DC6-5C96-421D-2F73-E258D71EAD72}"/>
              </a:ext>
            </a:extLst>
          </p:cNvPr>
          <p:cNvSpPr txBox="1"/>
          <p:nvPr/>
        </p:nvSpPr>
        <p:spPr>
          <a:xfrm>
            <a:off x="4636826" y="4146875"/>
            <a:ext cx="323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6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1" name="Google Shape;521;p47">
            <a:extLst>
              <a:ext uri="{FF2B5EF4-FFF2-40B4-BE49-F238E27FC236}">
                <a16:creationId xmlns:a16="http://schemas.microsoft.com/office/drawing/2014/main" id="{B72A0CBF-36BE-68D7-6972-2DD42B68A1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0956" y="470756"/>
            <a:ext cx="8822087" cy="32941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buNone/>
            </a:pPr>
            <a:r>
              <a:rPr lang="en-US" sz="800" dirty="0">
                <a:solidFill>
                  <a:schemeClr val="bg2"/>
                </a:solidFill>
                <a:effectLst/>
              </a:rPr>
              <a:t>(2014). </a:t>
            </a:r>
            <a:r>
              <a:rPr lang="en-US" sz="800" i="1" dirty="0">
                <a:solidFill>
                  <a:schemeClr val="bg2"/>
                </a:solidFill>
                <a:effectLst/>
              </a:rPr>
              <a:t>Magnetic Resonance Imaging (MRI)</a:t>
            </a:r>
            <a:r>
              <a:rPr lang="en-US" sz="800" dirty="0">
                <a:solidFill>
                  <a:schemeClr val="bg2"/>
                </a:solidFill>
                <a:effectLst/>
              </a:rPr>
              <a:t>. Retrieved from https://www.youtube.com/@elliotnicholson5117/featured. </a:t>
            </a:r>
          </a:p>
          <a:p>
            <a:pPr indent="-457200">
              <a:buNone/>
            </a:pPr>
            <a:endParaRPr lang="en-US" sz="800" dirty="0">
              <a:solidFill>
                <a:schemeClr val="bg2"/>
              </a:solidFill>
              <a:effectLst/>
            </a:endParaRPr>
          </a:p>
          <a:p>
            <a:pPr indent="-457200">
              <a:buNone/>
            </a:pPr>
            <a:r>
              <a:rPr lang="en-US" sz="800" dirty="0">
                <a:solidFill>
                  <a:schemeClr val="bg2"/>
                </a:solidFill>
                <a:effectLst/>
              </a:rPr>
              <a:t>(2014). </a:t>
            </a:r>
            <a:r>
              <a:rPr lang="en-US" sz="800" i="1" dirty="0">
                <a:solidFill>
                  <a:schemeClr val="bg2"/>
                </a:solidFill>
                <a:effectLst/>
              </a:rPr>
              <a:t>Positron Emission Tomography (PET)</a:t>
            </a:r>
            <a:r>
              <a:rPr lang="en-US" sz="800" dirty="0">
                <a:solidFill>
                  <a:schemeClr val="bg2"/>
                </a:solidFill>
                <a:effectLst/>
              </a:rPr>
              <a:t>. Retrieved from https://www.youtube.com/@elliotnicholson5117/featured. </a:t>
            </a:r>
          </a:p>
          <a:p>
            <a:pPr indent="-457200">
              <a:buNone/>
            </a:pPr>
            <a:endParaRPr lang="en-US" sz="800" dirty="0">
              <a:solidFill>
                <a:schemeClr val="bg2"/>
              </a:solidFill>
              <a:effectLst/>
            </a:endParaRPr>
          </a:p>
          <a:p>
            <a:pPr indent="-457200">
              <a:buNone/>
            </a:pPr>
            <a:r>
              <a:rPr lang="en-US" sz="800" dirty="0">
                <a:solidFill>
                  <a:schemeClr val="bg2"/>
                </a:solidFill>
                <a:effectLst/>
              </a:rPr>
              <a:t>(2014). </a:t>
            </a:r>
            <a:r>
              <a:rPr lang="en-US" sz="800" i="1" dirty="0">
                <a:solidFill>
                  <a:schemeClr val="bg2"/>
                </a:solidFill>
                <a:effectLst/>
              </a:rPr>
              <a:t>Single Photon Emission Computed Tomography (SPECT)</a:t>
            </a:r>
            <a:r>
              <a:rPr lang="en-US" sz="800" dirty="0">
                <a:solidFill>
                  <a:schemeClr val="bg2"/>
                </a:solidFill>
                <a:effectLst/>
              </a:rPr>
              <a:t>. Retrieved from https://www.youtube.com/@elliotnicholson5117/featured. </a:t>
            </a:r>
          </a:p>
          <a:p>
            <a:pPr indent="-457200">
              <a:buNone/>
            </a:pPr>
            <a:endParaRPr lang="en-US" sz="800" dirty="0">
              <a:solidFill>
                <a:schemeClr val="bg2"/>
              </a:solidFill>
              <a:effectLst/>
            </a:endParaRPr>
          </a:p>
          <a:p>
            <a:pPr indent="-457200">
              <a:buNone/>
            </a:pPr>
            <a:r>
              <a:rPr lang="en-US" sz="800" dirty="0">
                <a:solidFill>
                  <a:schemeClr val="bg2"/>
                </a:solidFill>
                <a:effectLst/>
              </a:rPr>
              <a:t>Ashika. (2025, June 19). </a:t>
            </a:r>
            <a:r>
              <a:rPr lang="en-US" sz="800" i="1" dirty="0">
                <a:solidFill>
                  <a:schemeClr val="bg2"/>
                </a:solidFill>
                <a:effectLst/>
              </a:rPr>
              <a:t>Radioactive Tracers - CIE A level physics revision notes</a:t>
            </a:r>
            <a:r>
              <a:rPr lang="en-US" sz="800" dirty="0">
                <a:solidFill>
                  <a:schemeClr val="bg2"/>
                </a:solidFill>
                <a:effectLst/>
              </a:rPr>
              <a:t>. Save My Exams. </a:t>
            </a:r>
            <a:r>
              <a:rPr lang="en-US" sz="800" dirty="0">
                <a:solidFill>
                  <a:schemeClr val="bg2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https://www.savemyexams.com/a-level/physics/cie/25/revision-notes/24-medical-physics/24-3-pet-scanning/radioactive-tracers</a:t>
            </a:r>
            <a:endParaRPr lang="en-US" sz="800" dirty="0">
              <a:solidFill>
                <a:schemeClr val="bg2"/>
              </a:solidFill>
              <a:effectLst/>
            </a:endParaRPr>
          </a:p>
          <a:p>
            <a:pPr indent="-457200">
              <a:buNone/>
            </a:pPr>
            <a:endParaRPr lang="en-US" sz="800" dirty="0">
              <a:solidFill>
                <a:schemeClr val="bg2"/>
              </a:solidFill>
              <a:effectLst/>
            </a:endParaRPr>
          </a:p>
          <a:p>
            <a:pPr indent="-457200">
              <a:buNone/>
            </a:pPr>
            <a:r>
              <a:rPr lang="en-US" sz="800" i="1" dirty="0">
                <a:solidFill>
                  <a:schemeClr val="bg2"/>
                </a:solidFill>
                <a:effectLst/>
              </a:rPr>
              <a:t>Band of Stability</a:t>
            </a:r>
            <a:r>
              <a:rPr lang="en-US" sz="800" dirty="0">
                <a:solidFill>
                  <a:schemeClr val="bg2"/>
                </a:solidFill>
                <a:effectLst/>
              </a:rPr>
              <a:t>. (2010). photograph. </a:t>
            </a:r>
          </a:p>
          <a:p>
            <a:pPr indent="-457200">
              <a:buNone/>
            </a:pPr>
            <a:endParaRPr lang="en-US" sz="800" dirty="0">
              <a:solidFill>
                <a:schemeClr val="bg2"/>
              </a:solidFill>
              <a:effectLst/>
            </a:endParaRPr>
          </a:p>
          <a:p>
            <a:pPr indent="-457200">
              <a:buNone/>
            </a:pPr>
            <a:r>
              <a:rPr lang="en-US" sz="800" i="1" dirty="0" err="1">
                <a:solidFill>
                  <a:schemeClr val="bg2"/>
                </a:solidFill>
                <a:effectLst/>
              </a:rPr>
              <a:t>Coloured</a:t>
            </a:r>
            <a:r>
              <a:rPr lang="en-US" sz="800" i="1" dirty="0">
                <a:solidFill>
                  <a:schemeClr val="bg2"/>
                </a:solidFill>
                <a:effectLst/>
              </a:rPr>
              <a:t> Pet Scan of Brain Containing a </a:t>
            </a:r>
            <a:r>
              <a:rPr lang="en-US" sz="800" i="1" dirty="0" err="1">
                <a:solidFill>
                  <a:schemeClr val="bg2"/>
                </a:solidFill>
                <a:effectLst/>
              </a:rPr>
              <a:t>Tumour</a:t>
            </a:r>
            <a:r>
              <a:rPr lang="en-US" sz="800" i="1" dirty="0">
                <a:solidFill>
                  <a:schemeClr val="bg2"/>
                </a:solidFill>
                <a:effectLst/>
              </a:rPr>
              <a:t> Photograph</a:t>
            </a:r>
            <a:r>
              <a:rPr lang="en-US" sz="800" dirty="0">
                <a:solidFill>
                  <a:schemeClr val="bg2"/>
                </a:solidFill>
                <a:effectLst/>
              </a:rPr>
              <a:t>. (2020). photograph. </a:t>
            </a:r>
          </a:p>
          <a:p>
            <a:pPr indent="-457200">
              <a:buNone/>
            </a:pPr>
            <a:endParaRPr lang="en-US" sz="800" dirty="0">
              <a:solidFill>
                <a:schemeClr val="bg2"/>
              </a:solidFill>
              <a:effectLst/>
            </a:endParaRPr>
          </a:p>
          <a:p>
            <a:pPr indent="-457200">
              <a:buNone/>
            </a:pPr>
            <a:r>
              <a:rPr lang="en-US" sz="800" i="1" dirty="0">
                <a:solidFill>
                  <a:schemeClr val="bg2"/>
                </a:solidFill>
                <a:effectLst/>
              </a:rPr>
              <a:t>How Does an MRI System Produce a Diagnostic Image?</a:t>
            </a:r>
            <a:r>
              <a:rPr lang="en-US" sz="800" dirty="0">
                <a:solidFill>
                  <a:schemeClr val="bg2"/>
                </a:solidFill>
                <a:effectLst/>
              </a:rPr>
              <a:t> (2023). photograph. </a:t>
            </a:r>
          </a:p>
          <a:p>
            <a:pPr indent="-457200">
              <a:buNone/>
            </a:pPr>
            <a:endParaRPr lang="en-US" sz="800" dirty="0">
              <a:solidFill>
                <a:schemeClr val="bg2"/>
              </a:solidFill>
              <a:effectLst/>
            </a:endParaRPr>
          </a:p>
          <a:p>
            <a:pPr indent="-457200">
              <a:buNone/>
            </a:pPr>
            <a:r>
              <a:rPr lang="en-US" sz="800" dirty="0">
                <a:solidFill>
                  <a:schemeClr val="bg2"/>
                </a:solidFill>
                <a:effectLst/>
              </a:rPr>
              <a:t>Kane, S. M. (2024, February 29). </a:t>
            </a:r>
            <a:r>
              <a:rPr lang="en-US" sz="800" i="1" dirty="0">
                <a:solidFill>
                  <a:schemeClr val="bg2"/>
                </a:solidFill>
                <a:effectLst/>
              </a:rPr>
              <a:t>Technetium-99m</a:t>
            </a:r>
            <a:r>
              <a:rPr lang="en-US" sz="800" dirty="0">
                <a:solidFill>
                  <a:schemeClr val="bg2"/>
                </a:solidFill>
                <a:effectLst/>
              </a:rPr>
              <a:t>. </a:t>
            </a:r>
            <a:r>
              <a:rPr lang="en-US" sz="800" dirty="0" err="1">
                <a:solidFill>
                  <a:schemeClr val="bg2"/>
                </a:solidFill>
                <a:effectLst/>
              </a:rPr>
              <a:t>StatPearls</a:t>
            </a:r>
            <a:r>
              <a:rPr lang="en-US" sz="800" dirty="0">
                <a:solidFill>
                  <a:schemeClr val="bg2"/>
                </a:solidFill>
                <a:effectLst/>
              </a:rPr>
              <a:t> [Internet]. </a:t>
            </a:r>
            <a:r>
              <a:rPr lang="en-US" sz="800" dirty="0">
                <a:solidFill>
                  <a:schemeClr val="bg2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https://www.ncbi.nlm.nih.gov/books/NBK559013</a:t>
            </a:r>
            <a:endParaRPr lang="en-US" sz="800" dirty="0">
              <a:solidFill>
                <a:schemeClr val="bg2"/>
              </a:solidFill>
              <a:effectLst/>
            </a:endParaRPr>
          </a:p>
          <a:p>
            <a:pPr indent="-457200">
              <a:buNone/>
            </a:pPr>
            <a:endParaRPr lang="en-US" sz="800" dirty="0">
              <a:solidFill>
                <a:schemeClr val="bg2"/>
              </a:solidFill>
              <a:effectLst/>
            </a:endParaRPr>
          </a:p>
          <a:p>
            <a:pPr indent="-457200">
              <a:buNone/>
            </a:pPr>
            <a:r>
              <a:rPr lang="en-US" sz="800" dirty="0">
                <a:solidFill>
                  <a:schemeClr val="bg2"/>
                </a:solidFill>
                <a:effectLst/>
              </a:rPr>
              <a:t>Langmaid, J. (2025, March 5). </a:t>
            </a:r>
            <a:r>
              <a:rPr lang="en-US" sz="800" i="1" dirty="0">
                <a:solidFill>
                  <a:schemeClr val="bg2"/>
                </a:solidFill>
                <a:effectLst/>
              </a:rPr>
              <a:t>The 10 most common MRI scans and what they reveal about your health</a:t>
            </a:r>
            <a:r>
              <a:rPr lang="en-US" sz="800" dirty="0">
                <a:solidFill>
                  <a:schemeClr val="bg2"/>
                </a:solidFill>
                <a:effectLst/>
              </a:rPr>
              <a:t>. Read My MRI. https://readmymri.com/blog/the-10-most-common-mri-scans </a:t>
            </a:r>
          </a:p>
          <a:p>
            <a:pPr indent="-457200">
              <a:buNone/>
            </a:pPr>
            <a:endParaRPr lang="en-US" sz="800" dirty="0">
              <a:solidFill>
                <a:schemeClr val="bg2"/>
              </a:solidFill>
              <a:effectLst/>
            </a:endParaRPr>
          </a:p>
          <a:p>
            <a:pPr indent="-457200">
              <a:buNone/>
            </a:pPr>
            <a:r>
              <a:rPr lang="en-US" sz="800" dirty="0">
                <a:solidFill>
                  <a:schemeClr val="bg2"/>
                </a:solidFill>
                <a:effectLst/>
              </a:rPr>
              <a:t>The Lifesciences Magazine. (2023, December 4). </a:t>
            </a:r>
            <a:r>
              <a:rPr lang="en-US" sz="800" i="1" dirty="0">
                <a:solidFill>
                  <a:schemeClr val="bg2"/>
                </a:solidFill>
                <a:effectLst/>
              </a:rPr>
              <a:t>7 best applications of Nuclear Medicine Technology</a:t>
            </a:r>
            <a:r>
              <a:rPr lang="en-US" sz="800" dirty="0">
                <a:solidFill>
                  <a:schemeClr val="bg2"/>
                </a:solidFill>
                <a:effectLst/>
              </a:rPr>
              <a:t>. The Lifesciences Magazine. https://thelifesciencesmagazine.com/nuclear-medicine-technology/ </a:t>
            </a:r>
          </a:p>
          <a:p>
            <a:pPr indent="-457200">
              <a:buNone/>
            </a:pPr>
            <a:endParaRPr lang="en-US" sz="800" dirty="0">
              <a:solidFill>
                <a:schemeClr val="bg2"/>
              </a:solidFill>
              <a:effectLst/>
            </a:endParaRPr>
          </a:p>
          <a:p>
            <a:pPr indent="-457200">
              <a:buNone/>
            </a:pPr>
            <a:r>
              <a:rPr lang="en-US" sz="800" dirty="0" err="1">
                <a:solidFill>
                  <a:schemeClr val="bg2"/>
                </a:solidFill>
                <a:effectLst/>
              </a:rPr>
              <a:t>Maffeis</a:t>
            </a:r>
            <a:r>
              <a:rPr lang="en-US" sz="800" dirty="0">
                <a:solidFill>
                  <a:schemeClr val="bg2"/>
                </a:solidFill>
                <a:effectLst/>
              </a:rPr>
              <a:t>, C., Dondi, F., </a:t>
            </a:r>
            <a:r>
              <a:rPr lang="en-US" sz="800" dirty="0" err="1">
                <a:solidFill>
                  <a:schemeClr val="bg2"/>
                </a:solidFill>
                <a:effectLst/>
              </a:rPr>
              <a:t>Ribichini</a:t>
            </a:r>
            <a:r>
              <a:rPr lang="en-US" sz="800" dirty="0">
                <a:solidFill>
                  <a:schemeClr val="bg2"/>
                </a:solidFill>
                <a:effectLst/>
              </a:rPr>
              <a:t>, F. L., </a:t>
            </a:r>
            <a:r>
              <a:rPr lang="en-US" sz="800" dirty="0" err="1">
                <a:solidFill>
                  <a:schemeClr val="bg2"/>
                </a:solidFill>
                <a:effectLst/>
              </a:rPr>
              <a:t>Giubbini</a:t>
            </a:r>
            <a:r>
              <a:rPr lang="en-US" sz="800" dirty="0">
                <a:solidFill>
                  <a:schemeClr val="bg2"/>
                </a:solidFill>
                <a:effectLst/>
              </a:rPr>
              <a:t>, R., &amp; </a:t>
            </a:r>
            <a:r>
              <a:rPr lang="en-US" sz="800" dirty="0" err="1">
                <a:solidFill>
                  <a:schemeClr val="bg2"/>
                </a:solidFill>
                <a:effectLst/>
              </a:rPr>
              <a:t>Gimelli</a:t>
            </a:r>
            <a:r>
              <a:rPr lang="en-US" sz="800" dirty="0">
                <a:solidFill>
                  <a:schemeClr val="bg2"/>
                </a:solidFill>
                <a:effectLst/>
              </a:rPr>
              <a:t>, A. (2023). </a:t>
            </a:r>
            <a:r>
              <a:rPr lang="en-US" sz="800" i="1" dirty="0">
                <a:solidFill>
                  <a:schemeClr val="bg2"/>
                </a:solidFill>
                <a:effectLst/>
              </a:rPr>
              <a:t>Clinical Application of Myocardial Perfusion SPECT in Patients with Suspended or Known Coronary Artery Disease. What Role in the Multimodality Imaging Era?</a:t>
            </a:r>
            <a:r>
              <a:rPr lang="en-US" sz="800" dirty="0">
                <a:solidFill>
                  <a:schemeClr val="bg2"/>
                </a:solidFill>
                <a:effectLst/>
              </a:rPr>
              <a:t> photograph. </a:t>
            </a:r>
          </a:p>
          <a:p>
            <a:pPr indent="-457200">
              <a:buNone/>
            </a:pPr>
            <a:endParaRPr lang="en-US" sz="800" dirty="0">
              <a:solidFill>
                <a:schemeClr val="bg2"/>
              </a:solidFill>
              <a:effectLst/>
            </a:endParaRPr>
          </a:p>
          <a:p>
            <a:pPr indent="-457200">
              <a:buNone/>
            </a:pPr>
            <a:r>
              <a:rPr lang="en-US" sz="800" i="1" dirty="0">
                <a:solidFill>
                  <a:schemeClr val="bg2"/>
                </a:solidFill>
                <a:effectLst/>
              </a:rPr>
              <a:t>MRI Comparison</a:t>
            </a:r>
            <a:r>
              <a:rPr lang="en-US" sz="800" dirty="0">
                <a:solidFill>
                  <a:schemeClr val="bg2"/>
                </a:solidFill>
                <a:effectLst/>
              </a:rPr>
              <a:t>. (2017). photograph. </a:t>
            </a:r>
          </a:p>
          <a:p>
            <a:pPr indent="-457200">
              <a:buNone/>
            </a:pPr>
            <a:endParaRPr lang="en-US" sz="800" i="1" dirty="0">
              <a:solidFill>
                <a:schemeClr val="bg2"/>
              </a:solidFill>
              <a:effectLst/>
            </a:endParaRPr>
          </a:p>
          <a:p>
            <a:pPr indent="-457200">
              <a:buNone/>
            </a:pPr>
            <a:r>
              <a:rPr lang="en-US" sz="800" i="1" dirty="0">
                <a:solidFill>
                  <a:schemeClr val="bg2"/>
                </a:solidFill>
                <a:effectLst/>
              </a:rPr>
              <a:t>PET Scan</a:t>
            </a:r>
            <a:r>
              <a:rPr lang="en-US" sz="800" dirty="0">
                <a:solidFill>
                  <a:schemeClr val="bg2"/>
                </a:solidFill>
                <a:effectLst/>
              </a:rPr>
              <a:t>. (2020). photograph. </a:t>
            </a:r>
          </a:p>
          <a:p>
            <a:pPr indent="-457200">
              <a:buNone/>
            </a:pPr>
            <a:endParaRPr lang="en-US" sz="800" dirty="0">
              <a:solidFill>
                <a:schemeClr val="bg2"/>
              </a:solidFill>
              <a:effectLst/>
            </a:endParaRPr>
          </a:p>
          <a:p>
            <a:pPr indent="-457200">
              <a:buNone/>
            </a:pPr>
            <a:r>
              <a:rPr lang="en-US" sz="800" dirty="0">
                <a:solidFill>
                  <a:schemeClr val="bg2"/>
                </a:solidFill>
                <a:effectLst/>
              </a:rPr>
              <a:t>Spine, M. B. &amp;. (n.d.). </a:t>
            </a:r>
            <a:r>
              <a:rPr lang="en-US" sz="800" i="1" dirty="0">
                <a:solidFill>
                  <a:schemeClr val="bg2"/>
                </a:solidFill>
                <a:effectLst/>
              </a:rPr>
              <a:t>SPECT scan</a:t>
            </a:r>
            <a:r>
              <a:rPr lang="en-US" sz="800" dirty="0">
                <a:solidFill>
                  <a:schemeClr val="bg2"/>
                </a:solidFill>
                <a:effectLst/>
              </a:rPr>
              <a:t>. SPECT scan | Single Photon Emission Computed Tomography. https://mayfieldclinic.com/pe-spect.htm </a:t>
            </a:r>
          </a:p>
          <a:p>
            <a:pPr indent="-457200">
              <a:buNone/>
            </a:pPr>
            <a:endParaRPr lang="en-US" sz="800" dirty="0">
              <a:solidFill>
                <a:schemeClr val="bg2"/>
              </a:solidFill>
              <a:effectLst/>
            </a:endParaRPr>
          </a:p>
          <a:p>
            <a:pPr indent="-457200">
              <a:buNone/>
            </a:pPr>
            <a:r>
              <a:rPr lang="en-US" sz="800" dirty="0" err="1">
                <a:solidFill>
                  <a:schemeClr val="bg2"/>
                </a:solidFill>
                <a:effectLst/>
              </a:rPr>
              <a:t>Tafti</a:t>
            </a:r>
            <a:r>
              <a:rPr lang="en-US" sz="800" dirty="0">
                <a:solidFill>
                  <a:schemeClr val="bg2"/>
                </a:solidFill>
                <a:effectLst/>
              </a:rPr>
              <a:t>, D. (2023, February 13). </a:t>
            </a:r>
            <a:r>
              <a:rPr lang="en-US" sz="800" i="1" dirty="0">
                <a:solidFill>
                  <a:schemeClr val="bg2"/>
                </a:solidFill>
                <a:effectLst/>
              </a:rPr>
              <a:t>Nuclear medicine physics</a:t>
            </a:r>
            <a:r>
              <a:rPr lang="en-US" sz="800" dirty="0">
                <a:solidFill>
                  <a:schemeClr val="bg2"/>
                </a:solidFill>
                <a:effectLst/>
              </a:rPr>
              <a:t>. </a:t>
            </a:r>
            <a:r>
              <a:rPr lang="en-US" sz="800" dirty="0" err="1">
                <a:solidFill>
                  <a:schemeClr val="bg2"/>
                </a:solidFill>
                <a:effectLst/>
              </a:rPr>
              <a:t>StatPearls</a:t>
            </a:r>
            <a:r>
              <a:rPr lang="en-US" sz="800" dirty="0">
                <a:solidFill>
                  <a:schemeClr val="bg2"/>
                </a:solidFill>
                <a:effectLst/>
              </a:rPr>
              <a:t> [Internet]. https://www.ncbi.nlm.nih.gov/books/NBK568731/ </a:t>
            </a:r>
          </a:p>
          <a:p>
            <a:pPr indent="-457200">
              <a:buNone/>
            </a:pPr>
            <a:endParaRPr lang="en-US" sz="800" dirty="0">
              <a:solidFill>
                <a:schemeClr val="bg2"/>
              </a:solidFill>
              <a:effectLst/>
            </a:endParaRPr>
          </a:p>
          <a:p>
            <a:pPr indent="-457200">
              <a:buNone/>
            </a:pPr>
            <a:r>
              <a:rPr lang="en-US" sz="800" i="1" dirty="0">
                <a:solidFill>
                  <a:schemeClr val="bg2"/>
                </a:solidFill>
                <a:effectLst/>
              </a:rPr>
              <a:t>Technetium 99m mebrofenin for Hepatobiliary Imaging</a:t>
            </a:r>
            <a:r>
              <a:rPr lang="en-US" sz="800" dirty="0">
                <a:solidFill>
                  <a:schemeClr val="bg2"/>
                </a:solidFill>
                <a:effectLst/>
              </a:rPr>
              <a:t>. (2020). photograph. </a:t>
            </a:r>
          </a:p>
          <a:p>
            <a:pPr indent="-457200">
              <a:buNone/>
            </a:pPr>
            <a:endParaRPr lang="en-US" sz="800" dirty="0">
              <a:solidFill>
                <a:schemeClr val="bg2"/>
              </a:solidFill>
              <a:effectLst/>
            </a:endParaRPr>
          </a:p>
          <a:p>
            <a:pPr indent="-457200">
              <a:buNone/>
            </a:pPr>
            <a:r>
              <a:rPr lang="en-US" sz="800" dirty="0">
                <a:solidFill>
                  <a:schemeClr val="bg2"/>
                </a:solidFill>
                <a:effectLst/>
              </a:rPr>
              <a:t>Vaquero, J. J., &amp; Kinahan, P. (2015). </a:t>
            </a:r>
            <a:r>
              <a:rPr lang="en-US" sz="800" i="1" dirty="0">
                <a:solidFill>
                  <a:schemeClr val="bg2"/>
                </a:solidFill>
                <a:effectLst/>
              </a:rPr>
              <a:t>Positron emission tomography: Current challenges and opportunities for technological advances in clinical and preclinical imaging systems</a:t>
            </a:r>
            <a:r>
              <a:rPr lang="en-US" sz="800" dirty="0">
                <a:solidFill>
                  <a:schemeClr val="bg2"/>
                </a:solidFill>
                <a:effectLst/>
              </a:rPr>
              <a:t>. Annual review of biomedical engineering. https://pmc.ncbi.nlm.nih.gov/articles/PMC5299095/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lt1"/>
              </a:solidFill>
            </a:endParaRPr>
          </a:p>
        </p:txBody>
      </p:sp>
      <p:sp>
        <p:nvSpPr>
          <p:cNvPr id="520" name="Google Shape;520;p47">
            <a:extLst>
              <a:ext uri="{FF2B5EF4-FFF2-40B4-BE49-F238E27FC236}">
                <a16:creationId xmlns:a16="http://schemas.microsoft.com/office/drawing/2014/main" id="{0ECE02C3-54A4-050C-3E3E-7568ADCEB3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244" y="99299"/>
            <a:ext cx="7656527" cy="4617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2"/>
                </a:solidFill>
              </a:rPr>
              <a:t>References</a:t>
            </a:r>
            <a:endParaRPr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>
          <a:extLst>
            <a:ext uri="{FF2B5EF4-FFF2-40B4-BE49-F238E27FC236}">
              <a16:creationId xmlns:a16="http://schemas.microsoft.com/office/drawing/2014/main" id="{B7EDE81E-1E97-A48C-12D9-0D717836B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8F15F3-F279-42EA-C68B-A1EE4A42A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36" y="602726"/>
            <a:ext cx="8011278" cy="39380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2F6649-3A5A-9616-37D9-8FD85A73A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86" y="4075597"/>
            <a:ext cx="5650904" cy="470672"/>
          </a:xfrm>
          <a:prstGeom prst="rect">
            <a:avLst/>
          </a:prstGeom>
        </p:spPr>
      </p:pic>
      <p:sp>
        <p:nvSpPr>
          <p:cNvPr id="520" name="Google Shape;520;p47">
            <a:extLst>
              <a:ext uri="{FF2B5EF4-FFF2-40B4-BE49-F238E27FC236}">
                <a16:creationId xmlns:a16="http://schemas.microsoft.com/office/drawing/2014/main" id="{BEEECBED-8B02-7EE5-3B0A-FF6F6DFBAC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3736" y="2340899"/>
            <a:ext cx="7656527" cy="4617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01 - </a:t>
            </a:r>
            <a:r>
              <a:rPr lang="en" sz="4400" u="sng" dirty="0"/>
              <a:t>Proton Emission Tomography (PET) Scans</a:t>
            </a:r>
            <a:endParaRPr sz="4400" u="sng" dirty="0"/>
          </a:p>
        </p:txBody>
      </p:sp>
      <p:sp>
        <p:nvSpPr>
          <p:cNvPr id="523" name="Google Shape;523;p47">
            <a:extLst>
              <a:ext uri="{FF2B5EF4-FFF2-40B4-BE49-F238E27FC236}">
                <a16:creationId xmlns:a16="http://schemas.microsoft.com/office/drawing/2014/main" id="{ABEC1F58-CC58-16E4-551E-190867EE83C9}"/>
              </a:ext>
            </a:extLst>
          </p:cNvPr>
          <p:cNvSpPr txBox="1"/>
          <p:nvPr/>
        </p:nvSpPr>
        <p:spPr>
          <a:xfrm>
            <a:off x="1270174" y="4098313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4" name="Google Shape;524;p47">
            <a:extLst>
              <a:ext uri="{FF2B5EF4-FFF2-40B4-BE49-F238E27FC236}">
                <a16:creationId xmlns:a16="http://schemas.microsoft.com/office/drawing/2014/main" id="{460F2707-C777-C794-4F33-D449C672B682}"/>
              </a:ext>
            </a:extLst>
          </p:cNvPr>
          <p:cNvSpPr txBox="1"/>
          <p:nvPr/>
        </p:nvSpPr>
        <p:spPr>
          <a:xfrm>
            <a:off x="4636826" y="4146875"/>
            <a:ext cx="323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6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35785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>
          <a:extLst>
            <a:ext uri="{FF2B5EF4-FFF2-40B4-BE49-F238E27FC236}">
              <a16:creationId xmlns:a16="http://schemas.microsoft.com/office/drawing/2014/main" id="{D2E1CEEA-38FD-5C96-E902-D9369DED2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0F22D5-B5EC-F117-E46C-19C3705D4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85" y="1784720"/>
            <a:ext cx="5650903" cy="12480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33CE28-92B2-4D70-13E6-60C121448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86" y="4075597"/>
            <a:ext cx="5650903" cy="470672"/>
          </a:xfrm>
          <a:prstGeom prst="rect">
            <a:avLst/>
          </a:prstGeom>
        </p:spPr>
      </p:pic>
      <p:sp>
        <p:nvSpPr>
          <p:cNvPr id="520" name="Google Shape;520;p47">
            <a:extLst>
              <a:ext uri="{FF2B5EF4-FFF2-40B4-BE49-F238E27FC236}">
                <a16:creationId xmlns:a16="http://schemas.microsoft.com/office/drawing/2014/main" id="{FFD00EB2-9294-C5ED-AF90-6C51750004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285" y="681192"/>
            <a:ext cx="7717500" cy="4617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 dirty="0"/>
              <a:t>Radioisotopes</a:t>
            </a:r>
            <a:endParaRPr sz="2800" u="sng" dirty="0"/>
          </a:p>
        </p:txBody>
      </p:sp>
      <p:graphicFrame>
        <p:nvGraphicFramePr>
          <p:cNvPr id="522" name="Google Shape;522;p47">
            <a:extLst>
              <a:ext uri="{FF2B5EF4-FFF2-40B4-BE49-F238E27FC236}">
                <a16:creationId xmlns:a16="http://schemas.microsoft.com/office/drawing/2014/main" id="{501B4BE6-65F8-6C23-F4A2-017E4E2491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43259"/>
              </p:ext>
            </p:extLst>
          </p:nvPr>
        </p:nvGraphicFramePr>
        <p:xfrm>
          <a:off x="640231" y="1142893"/>
          <a:ext cx="5529305" cy="3682800"/>
        </p:xfrm>
        <a:graphic>
          <a:graphicData uri="http://schemas.openxmlformats.org/drawingml/2006/table">
            <a:tbl>
              <a:tblPr>
                <a:noFill/>
                <a:tableStyleId>{826AF024-DB8E-4A82-8E66-0B2417B17DEA}</a:tableStyleId>
              </a:tblPr>
              <a:tblGrid>
                <a:gridCol w="5529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39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lt1"/>
                          </a:solidFill>
                          <a:latin typeface="Barlow" panose="00000500000000000000" pitchFamily="2" charset="0"/>
                        </a:rPr>
                        <a:t>Radioisotope  (or radionuclide) is an atom with an unstable nucleus that emits radiation to become more stable.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lt1"/>
                        </a:solidFill>
                        <a:latin typeface="Barlow" panose="00000500000000000000" pitchFamily="2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lt1"/>
                          </a:solidFill>
                          <a:latin typeface="Barlow" panose="00000500000000000000" pitchFamily="2" charset="0"/>
                        </a:rPr>
                        <a:t>The band of stability shows the range of proton-neutron ratios where atomic nuclei are stable.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lt1"/>
                          </a:solidFill>
                          <a:latin typeface="Barlow" panose="00000500000000000000" pitchFamily="2" charset="0"/>
                        </a:rPr>
                        <a:t>Stability does not require equal number of protons and neutrons. Heavier atoms often need more neutrons than protons to remain stable.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lt1"/>
                          </a:solidFill>
                          <a:latin typeface="Barlow" panose="00000500000000000000" pitchFamily="2" charset="0"/>
                        </a:rPr>
                        <a:t>Atoms with nuclei located outside of this band (radioisotopes) are unstable and will undergo a reaction to reach this band of stability.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lt1"/>
                          </a:solidFill>
                          <a:latin typeface="Barlow" panose="00000500000000000000" pitchFamily="2" charset="0"/>
                        </a:rPr>
                        <a:t>Example: Beta-plus decay </a:t>
                      </a: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>
                        <a:solidFill>
                          <a:schemeClr val="lt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3481902"/>
                  </a:ext>
                </a:extLst>
              </a:tr>
            </a:tbl>
          </a:graphicData>
        </a:graphic>
      </p:graphicFrame>
      <p:sp>
        <p:nvSpPr>
          <p:cNvPr id="523" name="Google Shape;523;p47">
            <a:extLst>
              <a:ext uri="{FF2B5EF4-FFF2-40B4-BE49-F238E27FC236}">
                <a16:creationId xmlns:a16="http://schemas.microsoft.com/office/drawing/2014/main" id="{10317E8F-73C5-ED46-A28C-0F0AADC5CBE3}"/>
              </a:ext>
            </a:extLst>
          </p:cNvPr>
          <p:cNvSpPr txBox="1"/>
          <p:nvPr/>
        </p:nvSpPr>
        <p:spPr>
          <a:xfrm>
            <a:off x="1270575" y="41468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4" name="Google Shape;524;p47">
            <a:extLst>
              <a:ext uri="{FF2B5EF4-FFF2-40B4-BE49-F238E27FC236}">
                <a16:creationId xmlns:a16="http://schemas.microsoft.com/office/drawing/2014/main" id="{8BB5E868-5CDF-24B3-AC3F-53C005ADC39F}"/>
              </a:ext>
            </a:extLst>
          </p:cNvPr>
          <p:cNvSpPr txBox="1"/>
          <p:nvPr/>
        </p:nvSpPr>
        <p:spPr>
          <a:xfrm>
            <a:off x="4636826" y="4146875"/>
            <a:ext cx="323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6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FB11F7-4DBF-CE20-F0A9-368A3692F70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147866" y="557783"/>
            <a:ext cx="2432848" cy="4050792"/>
          </a:xfrm>
          <a:prstGeom prst="rect">
            <a:avLst/>
          </a:prstGeom>
          <a:ln>
            <a:solidFill>
              <a:schemeClr val="accent3">
                <a:lumMod val="90000"/>
              </a:schemeClr>
            </a:solidFill>
          </a:ln>
        </p:spPr>
      </p:pic>
      <p:pic>
        <p:nvPicPr>
          <p:cNvPr id="1026" name="Picture 2" descr="Band of Stability">
            <a:extLst>
              <a:ext uri="{FF2B5EF4-FFF2-40B4-BE49-F238E27FC236}">
                <a16:creationId xmlns:a16="http://schemas.microsoft.com/office/drawing/2014/main" id="{614E2E28-4CB6-6841-CB5C-DF25297A5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754" y="1052090"/>
            <a:ext cx="2224995" cy="318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53EBA5-85FC-FFE4-B573-02005F15CC97}"/>
              </a:ext>
            </a:extLst>
          </p:cNvPr>
          <p:cNvSpPr txBox="1"/>
          <p:nvPr/>
        </p:nvSpPr>
        <p:spPr>
          <a:xfrm>
            <a:off x="6278774" y="607095"/>
            <a:ext cx="1487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Barlow" panose="00000500000000000000" pitchFamily="2" charset="0"/>
              </a:rPr>
              <a:t>Band of Stability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296C29-1A06-C836-8675-26D6B4B9674A}"/>
              </a:ext>
            </a:extLst>
          </p:cNvPr>
          <p:cNvSpPr txBox="1"/>
          <p:nvPr/>
        </p:nvSpPr>
        <p:spPr>
          <a:xfrm>
            <a:off x="6214188" y="4316562"/>
            <a:ext cx="18127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Barlow" panose="00000500000000000000" pitchFamily="2" charset="0"/>
              </a:rPr>
              <a:t>Image Source: Kent Chemistry, 2010</a:t>
            </a:r>
          </a:p>
        </p:txBody>
      </p:sp>
    </p:spTree>
    <p:extLst>
      <p:ext uri="{BB962C8B-B14F-4D97-AF65-F5344CB8AC3E}">
        <p14:creationId xmlns:p14="http://schemas.microsoft.com/office/powerpoint/2010/main" val="165612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>
          <a:extLst>
            <a:ext uri="{FF2B5EF4-FFF2-40B4-BE49-F238E27FC236}">
              <a16:creationId xmlns:a16="http://schemas.microsoft.com/office/drawing/2014/main" id="{8842A020-7F3D-3438-DBD4-3651D7C7A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60E6DA-EE56-282E-BB73-59B82D582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86" y="597231"/>
            <a:ext cx="8017428" cy="40067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F45E93-2781-244B-4F33-B9DEBD5DD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86" y="4075597"/>
            <a:ext cx="5650903" cy="470672"/>
          </a:xfrm>
          <a:prstGeom prst="rect">
            <a:avLst/>
          </a:prstGeom>
        </p:spPr>
      </p:pic>
      <p:sp>
        <p:nvSpPr>
          <p:cNvPr id="520" name="Google Shape;520;p47">
            <a:extLst>
              <a:ext uri="{FF2B5EF4-FFF2-40B4-BE49-F238E27FC236}">
                <a16:creationId xmlns:a16="http://schemas.microsoft.com/office/drawing/2014/main" id="{4CCFD78F-9937-F9CC-E329-3E1F1C514B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4260" y="743909"/>
            <a:ext cx="2948010" cy="4617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 dirty="0"/>
              <a:t>Beta-Plus Decay</a:t>
            </a:r>
            <a:endParaRPr sz="2800" u="sng" dirty="0"/>
          </a:p>
        </p:txBody>
      </p:sp>
      <p:sp>
        <p:nvSpPr>
          <p:cNvPr id="521" name="Google Shape;521;p47">
            <a:extLst>
              <a:ext uri="{FF2B5EF4-FFF2-40B4-BE49-F238E27FC236}">
                <a16:creationId xmlns:a16="http://schemas.microsoft.com/office/drawing/2014/main" id="{C4BF52D8-3F5A-5FB5-5D95-257091969D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4260" y="1023489"/>
            <a:ext cx="7956454" cy="35805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u="sng" dirty="0">
                <a:solidFill>
                  <a:schemeClr val="lt1"/>
                </a:solidFill>
              </a:rPr>
              <a:t> </a:t>
            </a:r>
            <a:endParaRPr lang="en-US" b="1" dirty="0">
              <a:solidFill>
                <a:schemeClr val="lt1"/>
              </a:solidFill>
            </a:endParaRPr>
          </a:p>
        </p:txBody>
      </p:sp>
      <p:sp>
        <p:nvSpPr>
          <p:cNvPr id="523" name="Google Shape;523;p47">
            <a:extLst>
              <a:ext uri="{FF2B5EF4-FFF2-40B4-BE49-F238E27FC236}">
                <a16:creationId xmlns:a16="http://schemas.microsoft.com/office/drawing/2014/main" id="{5A709293-6DDA-EBB9-6726-42C89EAF6EAF}"/>
              </a:ext>
            </a:extLst>
          </p:cNvPr>
          <p:cNvSpPr txBox="1"/>
          <p:nvPr/>
        </p:nvSpPr>
        <p:spPr>
          <a:xfrm>
            <a:off x="1270575" y="41468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4" name="Google Shape;524;p47">
            <a:extLst>
              <a:ext uri="{FF2B5EF4-FFF2-40B4-BE49-F238E27FC236}">
                <a16:creationId xmlns:a16="http://schemas.microsoft.com/office/drawing/2014/main" id="{11A95AEA-9656-F475-9E4F-CC7559C7400C}"/>
              </a:ext>
            </a:extLst>
          </p:cNvPr>
          <p:cNvSpPr txBox="1"/>
          <p:nvPr/>
        </p:nvSpPr>
        <p:spPr>
          <a:xfrm>
            <a:off x="4636826" y="4146875"/>
            <a:ext cx="323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6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70D5B8-C826-49CB-9018-C8E8D345910D}"/>
              </a:ext>
            </a:extLst>
          </p:cNvPr>
          <p:cNvSpPr txBox="1"/>
          <p:nvPr/>
        </p:nvSpPr>
        <p:spPr>
          <a:xfrm>
            <a:off x="624260" y="2813744"/>
            <a:ext cx="71934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600" u="none" dirty="0">
                <a:solidFill>
                  <a:schemeClr val="lt1"/>
                </a:solidFill>
                <a:latin typeface="Barlow" panose="00000500000000000000" pitchFamily="2" charset="0"/>
              </a:rPr>
              <a:t>Fluorine-18 is a common radioisotope used in PET imaging.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600" dirty="0">
                <a:solidFill>
                  <a:schemeClr val="lt1"/>
                </a:solidFill>
                <a:latin typeface="Barlow" panose="00000500000000000000" pitchFamily="2" charset="0"/>
              </a:rPr>
              <a:t>Unstable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600" dirty="0">
                <a:solidFill>
                  <a:schemeClr val="lt1"/>
                </a:solidFill>
                <a:latin typeface="Barlow" panose="00000500000000000000" pitchFamily="2" charset="0"/>
              </a:rPr>
              <a:t>Normal Isotope: 9 protons, 10 neutrons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600" dirty="0">
                <a:solidFill>
                  <a:schemeClr val="lt1"/>
                </a:solidFill>
                <a:latin typeface="Barlow" panose="00000500000000000000" pitchFamily="2" charset="0"/>
              </a:rPr>
              <a:t>Fluorine-18: 9 protons, 9 neutrons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600" dirty="0">
                <a:solidFill>
                  <a:schemeClr val="lt1"/>
                </a:solidFill>
                <a:latin typeface="Barlow" panose="00000500000000000000" pitchFamily="2" charset="0"/>
              </a:rPr>
              <a:t>Decays into oxygen-18: 8 protons, 10 neutrons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600" dirty="0">
                <a:solidFill>
                  <a:schemeClr val="lt1"/>
                </a:solidFill>
                <a:latin typeface="Barlow" panose="00000500000000000000" pitchFamily="2" charset="0"/>
              </a:rPr>
              <a:t>This is a beta-plus decay</a:t>
            </a:r>
          </a:p>
          <a:p>
            <a:endParaRPr lang="en-US" dirty="0"/>
          </a:p>
        </p:txBody>
      </p:sp>
      <p:sp>
        <p:nvSpPr>
          <p:cNvPr id="9" name="Google Shape;520;p47">
            <a:extLst>
              <a:ext uri="{FF2B5EF4-FFF2-40B4-BE49-F238E27FC236}">
                <a16:creationId xmlns:a16="http://schemas.microsoft.com/office/drawing/2014/main" id="{804E3C50-6BA4-6113-2C0C-843646B594A3}"/>
              </a:ext>
            </a:extLst>
          </p:cNvPr>
          <p:cNvSpPr txBox="1">
            <a:spLocks/>
          </p:cNvSpPr>
          <p:nvPr/>
        </p:nvSpPr>
        <p:spPr>
          <a:xfrm>
            <a:off x="624260" y="2319962"/>
            <a:ext cx="3947740" cy="461701"/>
          </a:xfrm>
          <a:prstGeom prst="rect">
            <a:avLst/>
          </a:prstGeom>
          <a:noFill/>
          <a:ln>
            <a:noFill/>
          </a:ln>
          <a:effectLst>
            <a:outerShdw blurRad="314325" dist="19050" dir="3960000" algn="bl" rotWithShape="0">
              <a:schemeClr val="accent3">
                <a:alpha val="9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3000" b="0" i="0" u="none" strike="noStrike" cap="none">
                <a:solidFill>
                  <a:schemeClr val="lt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r>
              <a:rPr lang="en-US" sz="2800" u="sng" dirty="0"/>
              <a:t>Fluorine-18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53D849-4BAA-F953-8E41-9AA2C59D0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601" y="749631"/>
            <a:ext cx="211114" cy="3849217"/>
          </a:xfrm>
          <a:prstGeom prst="rect">
            <a:avLst/>
          </a:prstGeom>
        </p:spPr>
      </p:pic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7A7C84EE-AB0A-C838-9D2A-736D65501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2215" y="952403"/>
            <a:ext cx="3947741" cy="1486224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4ED21E-AA0B-2E2E-D3CB-C177B2C94C1A}"/>
              </a:ext>
            </a:extLst>
          </p:cNvPr>
          <p:cNvSpPr txBox="1"/>
          <p:nvPr/>
        </p:nvSpPr>
        <p:spPr>
          <a:xfrm>
            <a:off x="624260" y="1210663"/>
            <a:ext cx="38469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lt1"/>
                </a:solidFill>
                <a:latin typeface="Barlow" panose="00000500000000000000" pitchFamily="2" charset="0"/>
              </a:rPr>
              <a:t>Nuclei below the band of stability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u="none" dirty="0">
                <a:solidFill>
                  <a:schemeClr val="lt1"/>
                </a:solidFill>
                <a:latin typeface="Barlow" panose="00000500000000000000" pitchFamily="2" charset="0"/>
              </a:rPr>
              <a:t>Too many </a:t>
            </a:r>
            <a:r>
              <a:rPr lang="en-US" sz="1600" dirty="0">
                <a:solidFill>
                  <a:schemeClr val="lt1"/>
                </a:solidFill>
                <a:latin typeface="Barlow" panose="00000500000000000000" pitchFamily="2" charset="0"/>
              </a:rPr>
              <a:t>protons or too few neutrons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lt1"/>
                </a:solidFill>
                <a:latin typeface="Barlow" panose="00000500000000000000" pitchFamily="2" charset="0"/>
              </a:rPr>
              <a:t>Proton turns into neutron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u="none" dirty="0">
                <a:solidFill>
                  <a:schemeClr val="lt1"/>
                </a:solidFill>
                <a:latin typeface="Barlow" panose="00000500000000000000" pitchFamily="2" charset="0"/>
              </a:rPr>
              <a:t>Positron and</a:t>
            </a:r>
            <a:r>
              <a:rPr lang="en-US" sz="1600" dirty="0">
                <a:solidFill>
                  <a:schemeClr val="lt1"/>
                </a:solidFill>
                <a:latin typeface="Barlow" panose="00000500000000000000" pitchFamily="2" charset="0"/>
              </a:rPr>
              <a:t> neutrino emitted</a:t>
            </a:r>
          </a:p>
        </p:txBody>
      </p:sp>
    </p:spTree>
    <p:extLst>
      <p:ext uri="{BB962C8B-B14F-4D97-AF65-F5344CB8AC3E}">
        <p14:creationId xmlns:p14="http://schemas.microsoft.com/office/powerpoint/2010/main" val="23682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>
          <a:extLst>
            <a:ext uri="{FF2B5EF4-FFF2-40B4-BE49-F238E27FC236}">
              <a16:creationId xmlns:a16="http://schemas.microsoft.com/office/drawing/2014/main" id="{FFF95AC8-5FA6-6D15-49D3-F524D6885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1929E8-DF1F-3B6B-C92C-C5ED80BF7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36" y="602726"/>
            <a:ext cx="8011278" cy="39435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F1C568-5E61-176E-7D66-7F17519AF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86" y="4075597"/>
            <a:ext cx="5650904" cy="470672"/>
          </a:xfrm>
          <a:prstGeom prst="rect">
            <a:avLst/>
          </a:prstGeom>
        </p:spPr>
      </p:pic>
      <p:sp>
        <p:nvSpPr>
          <p:cNvPr id="520" name="Google Shape;520;p47">
            <a:extLst>
              <a:ext uri="{FF2B5EF4-FFF2-40B4-BE49-F238E27FC236}">
                <a16:creationId xmlns:a16="http://schemas.microsoft.com/office/drawing/2014/main" id="{2150D301-3DC1-6A5B-D5FF-29D9AA6F08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3213" y="888434"/>
            <a:ext cx="7656527" cy="4617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 dirty="0"/>
              <a:t>Positron Emission</a:t>
            </a:r>
            <a:endParaRPr sz="2800" u="sng" dirty="0"/>
          </a:p>
        </p:txBody>
      </p:sp>
      <p:sp>
        <p:nvSpPr>
          <p:cNvPr id="521" name="Google Shape;521;p47">
            <a:extLst>
              <a:ext uri="{FF2B5EF4-FFF2-40B4-BE49-F238E27FC236}">
                <a16:creationId xmlns:a16="http://schemas.microsoft.com/office/drawing/2014/main" id="{F80952F8-8BA7-561E-C52D-FDDA63277E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4260" y="1023489"/>
            <a:ext cx="7956454" cy="35805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u="sng" dirty="0">
                <a:solidFill>
                  <a:schemeClr val="lt1"/>
                </a:solidFill>
              </a:rPr>
              <a:t> </a:t>
            </a:r>
            <a:endParaRPr lang="en-US" b="1" dirty="0">
              <a:solidFill>
                <a:schemeClr val="lt1"/>
              </a:solidFill>
            </a:endParaRPr>
          </a:p>
        </p:txBody>
      </p:sp>
      <p:sp>
        <p:nvSpPr>
          <p:cNvPr id="523" name="Google Shape;523;p47">
            <a:extLst>
              <a:ext uri="{FF2B5EF4-FFF2-40B4-BE49-F238E27FC236}">
                <a16:creationId xmlns:a16="http://schemas.microsoft.com/office/drawing/2014/main" id="{61C865BB-C978-7E75-A9A1-0A2C2A145CBF}"/>
              </a:ext>
            </a:extLst>
          </p:cNvPr>
          <p:cNvSpPr txBox="1"/>
          <p:nvPr/>
        </p:nvSpPr>
        <p:spPr>
          <a:xfrm>
            <a:off x="1270575" y="41468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4" name="Google Shape;524;p47">
            <a:extLst>
              <a:ext uri="{FF2B5EF4-FFF2-40B4-BE49-F238E27FC236}">
                <a16:creationId xmlns:a16="http://schemas.microsoft.com/office/drawing/2014/main" id="{B0B9260F-A827-81B0-A816-EBFB57DCD9AD}"/>
              </a:ext>
            </a:extLst>
          </p:cNvPr>
          <p:cNvSpPr txBox="1"/>
          <p:nvPr/>
        </p:nvSpPr>
        <p:spPr>
          <a:xfrm>
            <a:off x="4636826" y="4146875"/>
            <a:ext cx="323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6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63CC49-ECDF-7320-7439-EA4905C5E26E}"/>
              </a:ext>
            </a:extLst>
          </p:cNvPr>
          <p:cNvSpPr txBox="1"/>
          <p:nvPr/>
        </p:nvSpPr>
        <p:spPr>
          <a:xfrm>
            <a:off x="863213" y="1387413"/>
            <a:ext cx="4232429" cy="1815882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600" dirty="0">
                <a:solidFill>
                  <a:schemeClr val="lt1"/>
                </a:solidFill>
                <a:latin typeface="Barlow" panose="00000500000000000000" pitchFamily="2" charset="0"/>
              </a:rPr>
              <a:t>Positron travels a short distance (about 1-2 mm).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600" dirty="0">
                <a:solidFill>
                  <a:schemeClr val="lt1"/>
                </a:solidFill>
                <a:latin typeface="Barlow" panose="00000500000000000000" pitchFamily="2" charset="0"/>
              </a:rPr>
              <a:t>Collides with an electron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600" dirty="0">
                <a:solidFill>
                  <a:schemeClr val="lt1"/>
                </a:solidFill>
                <a:latin typeface="Barlow" panose="00000500000000000000" pitchFamily="2" charset="0"/>
              </a:rPr>
              <a:t>Annihilation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600" dirty="0">
                <a:solidFill>
                  <a:schemeClr val="lt1"/>
                </a:solidFill>
                <a:latin typeface="Barlow" panose="00000500000000000000" pitchFamily="2" charset="0"/>
              </a:rPr>
              <a:t>Two gamma photons produced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600" dirty="0">
                <a:solidFill>
                  <a:schemeClr val="lt1"/>
                </a:solidFill>
                <a:latin typeface="Barlow" panose="00000500000000000000" pitchFamily="2" charset="0"/>
              </a:rPr>
              <a:t>Gamma photons move in exactly opposite directions (180 degrees)</a:t>
            </a:r>
          </a:p>
        </p:txBody>
      </p:sp>
      <p:pic>
        <p:nvPicPr>
          <p:cNvPr id="5" name="Picture 4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1C47D7B1-BCB1-795D-CD1E-EB3C7133B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319" y="1283309"/>
            <a:ext cx="2637507" cy="251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0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1B78F2-09C7-B4D5-1C64-95B9D95E8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67" y="404734"/>
            <a:ext cx="8276507" cy="4392118"/>
          </a:xfrm>
          <a:prstGeom prst="rect">
            <a:avLst/>
          </a:prstGeom>
        </p:spPr>
      </p:pic>
      <p:sp>
        <p:nvSpPr>
          <p:cNvPr id="520" name="Google Shape;520;p47"/>
          <p:cNvSpPr txBox="1">
            <a:spLocks noGrp="1"/>
          </p:cNvSpPr>
          <p:nvPr>
            <p:ph type="title"/>
          </p:nvPr>
        </p:nvSpPr>
        <p:spPr>
          <a:xfrm>
            <a:off x="447767" y="47953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 dirty="0"/>
              <a:t>Positron Emission Tomography (PET) Scans</a:t>
            </a:r>
            <a:endParaRPr sz="2800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9A4E0-6E31-B038-CBCF-A7AA20F41BF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063198"/>
            <a:ext cx="8001000" cy="5135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A5D526-01EF-B91F-C8DF-FF6F81FDE64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066094" y="2893850"/>
            <a:ext cx="2524490" cy="5109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7BCE72-3282-1B60-F1C7-C27281D0C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50" y="2635906"/>
            <a:ext cx="462649" cy="373107"/>
          </a:xfrm>
          <a:prstGeom prst="rect">
            <a:avLst/>
          </a:prstGeom>
        </p:spPr>
      </p:pic>
      <p:graphicFrame>
        <p:nvGraphicFramePr>
          <p:cNvPr id="522" name="Google Shape;522;p47"/>
          <p:cNvGraphicFramePr/>
          <p:nvPr>
            <p:extLst>
              <p:ext uri="{D42A27DB-BD31-4B8C-83A1-F6EECF244321}">
                <p14:modId xmlns:p14="http://schemas.microsoft.com/office/powerpoint/2010/main" val="473408459"/>
              </p:ext>
            </p:extLst>
          </p:nvPr>
        </p:nvGraphicFramePr>
        <p:xfrm>
          <a:off x="447767" y="1127034"/>
          <a:ext cx="5379709" cy="3474660"/>
        </p:xfrm>
        <a:graphic>
          <a:graphicData uri="http://schemas.openxmlformats.org/drawingml/2006/table">
            <a:tbl>
              <a:tblPr>
                <a:noFill/>
                <a:tableStyleId>{826AF024-DB8E-4A82-8E66-0B2417B17DEA}</a:tableStyleId>
              </a:tblPr>
              <a:tblGrid>
                <a:gridCol w="5379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8799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 dirty="0">
                          <a:solidFill>
                            <a:schemeClr val="lt1"/>
                          </a:solidFill>
                          <a:latin typeface="Barlow" panose="00000500000000000000" pitchFamily="2" charset="0"/>
                        </a:rPr>
                        <a:t>What is a PET Scan?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lt1"/>
                          </a:solidFill>
                          <a:latin typeface="Barlow" panose="00000500000000000000" pitchFamily="2" charset="0"/>
                        </a:rPr>
                        <a:t>A nuclear imaging technique that shows how well the tissues and organs are functioning in the body.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600" dirty="0">
                          <a:solidFill>
                            <a:schemeClr val="lt1"/>
                          </a:solidFill>
                          <a:latin typeface="Barlow" panose="00000500000000000000" pitchFamily="2" charset="0"/>
                        </a:rPr>
                        <a:t>Uses radioactive tracers (radioisotopes like Fluorine-18) that can be injected or swallowed by the patient.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600" dirty="0">
                          <a:solidFill>
                            <a:schemeClr val="lt1"/>
                          </a:solidFill>
                          <a:latin typeface="Barlow" panose="00000500000000000000" pitchFamily="2" charset="0"/>
                        </a:rPr>
                        <a:t>After injection, the tracer accumulates in areas with higher metabolic activity, making these areas brighter.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600" dirty="0">
                          <a:solidFill>
                            <a:schemeClr val="lt1"/>
                          </a:solidFill>
                          <a:latin typeface="Barlow" panose="00000500000000000000" pitchFamily="2" charset="0"/>
                        </a:rPr>
                        <a:t>The radioisotope in the tracer will decay, two photons will be released, and the photons will be detected.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600" dirty="0">
                          <a:solidFill>
                            <a:schemeClr val="lt1"/>
                          </a:solidFill>
                          <a:latin typeface="Barlow" panose="00000500000000000000" pitchFamily="2" charset="0"/>
                        </a:rPr>
                        <a:t>Purpose: to measure metabolic processes in the body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600" dirty="0">
                          <a:solidFill>
                            <a:schemeClr val="lt1"/>
                          </a:solidFill>
                          <a:latin typeface="Barlow" panose="00000500000000000000" pitchFamily="2" charset="0"/>
                        </a:rPr>
                        <a:t>Very good at detecting tumors because tumors are very metabolically active.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9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Courier New" panose="02070309020205020404" pitchFamily="49" charset="0"/>
                        <a:buNone/>
                      </a:pPr>
                      <a:endParaRPr lang="en-US" sz="12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8621628"/>
                  </a:ext>
                </a:extLst>
              </a:tr>
            </a:tbl>
          </a:graphicData>
        </a:graphic>
      </p:graphicFrame>
      <p:pic>
        <p:nvPicPr>
          <p:cNvPr id="2052" name="Picture 4" descr="Coloured Pet Scan Of Brain Containing A Tumour Photograph by National ...">
            <a:extLst>
              <a:ext uri="{FF2B5EF4-FFF2-40B4-BE49-F238E27FC236}">
                <a16:creationId xmlns:a16="http://schemas.microsoft.com/office/drawing/2014/main" id="{B2AA8AD2-3D8F-8FFA-B4D5-9C6E53E82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9727" r="5626" b="7621"/>
          <a:stretch/>
        </p:blipFill>
        <p:spPr bwMode="auto">
          <a:xfrm>
            <a:off x="5827476" y="1561894"/>
            <a:ext cx="2859484" cy="2281166"/>
          </a:xfrm>
          <a:prstGeom prst="rect">
            <a:avLst/>
          </a:prstGeom>
          <a:noFill/>
          <a:ln w="28575">
            <a:solidFill>
              <a:schemeClr val="accent3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8AA071-B65A-F834-1EF3-424D2A3A4C6F}"/>
              </a:ext>
            </a:extLst>
          </p:cNvPr>
          <p:cNvSpPr txBox="1"/>
          <p:nvPr/>
        </p:nvSpPr>
        <p:spPr>
          <a:xfrm>
            <a:off x="5717377" y="3893386"/>
            <a:ext cx="18127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Barlow" panose="00000500000000000000" pitchFamily="2" charset="0"/>
              </a:rPr>
              <a:t>Image Source: Pixels, 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>
          <a:extLst>
            <a:ext uri="{FF2B5EF4-FFF2-40B4-BE49-F238E27FC236}">
              <a16:creationId xmlns:a16="http://schemas.microsoft.com/office/drawing/2014/main" id="{7C4AB59C-F948-4DFB-7286-76F7CEE12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AD5F76-D882-5380-7516-55648AD92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36" y="602726"/>
            <a:ext cx="8011278" cy="39380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FE1923-D5D9-380A-B753-B5D1035D0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86" y="4075597"/>
            <a:ext cx="5650904" cy="470672"/>
          </a:xfrm>
          <a:prstGeom prst="rect">
            <a:avLst/>
          </a:prstGeom>
        </p:spPr>
      </p:pic>
      <p:sp>
        <p:nvSpPr>
          <p:cNvPr id="520" name="Google Shape;520;p47">
            <a:extLst>
              <a:ext uri="{FF2B5EF4-FFF2-40B4-BE49-F238E27FC236}">
                <a16:creationId xmlns:a16="http://schemas.microsoft.com/office/drawing/2014/main" id="{2EDC08BC-5654-9708-BBF5-15CF283E93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3401" y="787170"/>
            <a:ext cx="7656527" cy="4617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 dirty="0"/>
              <a:t>Detection</a:t>
            </a:r>
            <a:endParaRPr sz="2800" u="sng" dirty="0"/>
          </a:p>
        </p:txBody>
      </p:sp>
      <p:sp>
        <p:nvSpPr>
          <p:cNvPr id="521" name="Google Shape;521;p47">
            <a:extLst>
              <a:ext uri="{FF2B5EF4-FFF2-40B4-BE49-F238E27FC236}">
                <a16:creationId xmlns:a16="http://schemas.microsoft.com/office/drawing/2014/main" id="{247E6B19-F783-8274-3AFD-996D0504AE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4260" y="1023489"/>
            <a:ext cx="7956454" cy="35172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u="sng" dirty="0">
                <a:solidFill>
                  <a:schemeClr val="lt1"/>
                </a:solidFill>
              </a:rPr>
              <a:t> </a:t>
            </a:r>
            <a:endParaRPr lang="en-US" b="1" dirty="0">
              <a:solidFill>
                <a:schemeClr val="lt1"/>
              </a:solidFill>
            </a:endParaRPr>
          </a:p>
        </p:txBody>
      </p:sp>
      <p:sp>
        <p:nvSpPr>
          <p:cNvPr id="523" name="Google Shape;523;p47">
            <a:extLst>
              <a:ext uri="{FF2B5EF4-FFF2-40B4-BE49-F238E27FC236}">
                <a16:creationId xmlns:a16="http://schemas.microsoft.com/office/drawing/2014/main" id="{5694F38B-2F14-F0CB-F22B-1E1E617EBF43}"/>
              </a:ext>
            </a:extLst>
          </p:cNvPr>
          <p:cNvSpPr txBox="1"/>
          <p:nvPr/>
        </p:nvSpPr>
        <p:spPr>
          <a:xfrm>
            <a:off x="1270174" y="4098313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4" name="Google Shape;524;p47">
            <a:extLst>
              <a:ext uri="{FF2B5EF4-FFF2-40B4-BE49-F238E27FC236}">
                <a16:creationId xmlns:a16="http://schemas.microsoft.com/office/drawing/2014/main" id="{E5E42DEC-1FF9-D8FF-42D3-522982DD523C}"/>
              </a:ext>
            </a:extLst>
          </p:cNvPr>
          <p:cNvSpPr txBox="1"/>
          <p:nvPr/>
        </p:nvSpPr>
        <p:spPr>
          <a:xfrm>
            <a:off x="4636826" y="4146875"/>
            <a:ext cx="323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6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690EE9-8182-D0F8-6A2D-565751FD81C9}"/>
              </a:ext>
            </a:extLst>
          </p:cNvPr>
          <p:cNvSpPr txBox="1"/>
          <p:nvPr/>
        </p:nvSpPr>
        <p:spPr>
          <a:xfrm>
            <a:off x="673401" y="1308778"/>
            <a:ext cx="42003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  <a:latin typeface="Barlow" panose="00000500000000000000" pitchFamily="2" charset="0"/>
              </a:rPr>
              <a:t>PET scanner detects both photons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  <a:latin typeface="Barlow" panose="00000500000000000000" pitchFamily="2" charset="0"/>
              </a:rPr>
              <a:t>Photons arrive at detectors on opposite sides of body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  <a:latin typeface="Barlow" panose="00000500000000000000" pitchFamily="2" charset="0"/>
              </a:rPr>
              <a:t>Example: Photons detected above and below tumor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  <a:latin typeface="Barlow" panose="00000500000000000000" pitchFamily="2" charset="0"/>
              </a:rPr>
              <a:t>Scanner knows annihilation happened along straight line between detections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  <a:latin typeface="Barlow" panose="00000500000000000000" pitchFamily="2" charset="0"/>
              </a:rPr>
              <a:t>Use time difference between detections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  <a:latin typeface="Barlow" panose="00000500000000000000" pitchFamily="2" charset="0"/>
              </a:rPr>
              <a:t>Pinpoints location of annihilation event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  <a:latin typeface="Barlow" panose="00000500000000000000" pitchFamily="2" charset="0"/>
              </a:rPr>
              <a:t>Reconstructs detailed image of where metabolic activity occurs</a:t>
            </a:r>
          </a:p>
        </p:txBody>
      </p:sp>
      <p:pic>
        <p:nvPicPr>
          <p:cNvPr id="2" name="Picture 10" descr="PET scan | Radiology SA">
            <a:extLst>
              <a:ext uri="{FF2B5EF4-FFF2-40B4-BE49-F238E27FC236}">
                <a16:creationId xmlns:a16="http://schemas.microsoft.com/office/drawing/2014/main" id="{C07F8DDE-01AA-D910-FE9B-BFDCFC03C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411" y="788992"/>
            <a:ext cx="3269616" cy="1716548"/>
          </a:xfrm>
          <a:prstGeom prst="rect">
            <a:avLst/>
          </a:prstGeom>
          <a:noFill/>
          <a:ln w="38100">
            <a:solidFill>
              <a:schemeClr val="accent3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847ABE-7406-61A5-E1B0-AEF1074079AF}"/>
              </a:ext>
            </a:extLst>
          </p:cNvPr>
          <p:cNvSpPr txBox="1"/>
          <p:nvPr/>
        </p:nvSpPr>
        <p:spPr>
          <a:xfrm>
            <a:off x="4922866" y="2584084"/>
            <a:ext cx="18127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Barlow" panose="00000500000000000000" pitchFamily="2" charset="0"/>
              </a:rPr>
              <a:t>Image Source: Radiology SA, 2020</a:t>
            </a:r>
          </a:p>
        </p:txBody>
      </p:sp>
      <p:pic>
        <p:nvPicPr>
          <p:cNvPr id="10" name="Picture 9" descr="A blue line drawing of a tube&#10;&#10;AI-generated content may be incorrect.">
            <a:extLst>
              <a:ext uri="{FF2B5EF4-FFF2-40B4-BE49-F238E27FC236}">
                <a16:creationId xmlns:a16="http://schemas.microsoft.com/office/drawing/2014/main" id="{2689B36E-2127-9949-2E99-7C84EEB28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553" y="2799528"/>
            <a:ext cx="3317474" cy="165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9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>
          <a:extLst>
            <a:ext uri="{FF2B5EF4-FFF2-40B4-BE49-F238E27FC236}">
              <a16:creationId xmlns:a16="http://schemas.microsoft.com/office/drawing/2014/main" id="{8384C7B7-CFD3-BBB4-2968-E7297B079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B54A52-9F7A-ADF8-482A-91303A5C6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36" y="602726"/>
            <a:ext cx="8011278" cy="39380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B276E-E6D0-E7A9-8CF6-E6F3B2121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86" y="4075597"/>
            <a:ext cx="5650904" cy="470672"/>
          </a:xfrm>
          <a:prstGeom prst="rect">
            <a:avLst/>
          </a:prstGeom>
        </p:spPr>
      </p:pic>
      <p:sp>
        <p:nvSpPr>
          <p:cNvPr id="520" name="Google Shape;520;p47">
            <a:extLst>
              <a:ext uri="{FF2B5EF4-FFF2-40B4-BE49-F238E27FC236}">
                <a16:creationId xmlns:a16="http://schemas.microsoft.com/office/drawing/2014/main" id="{E20BB590-3AD9-6C07-D72B-B594FCA383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3736" y="2340899"/>
            <a:ext cx="7656527" cy="4617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02 – </a:t>
            </a:r>
            <a:r>
              <a:rPr lang="en" sz="4400" u="sng" dirty="0"/>
              <a:t>Magnetic Resonance Imaging (MRI) </a:t>
            </a:r>
            <a:endParaRPr sz="4400" u="sng" dirty="0"/>
          </a:p>
        </p:txBody>
      </p:sp>
      <p:sp>
        <p:nvSpPr>
          <p:cNvPr id="523" name="Google Shape;523;p47">
            <a:extLst>
              <a:ext uri="{FF2B5EF4-FFF2-40B4-BE49-F238E27FC236}">
                <a16:creationId xmlns:a16="http://schemas.microsoft.com/office/drawing/2014/main" id="{869F4D08-CC58-AB83-6621-34AF22E4845F}"/>
              </a:ext>
            </a:extLst>
          </p:cNvPr>
          <p:cNvSpPr txBox="1"/>
          <p:nvPr/>
        </p:nvSpPr>
        <p:spPr>
          <a:xfrm>
            <a:off x="1270174" y="4098313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4" name="Google Shape;524;p47">
            <a:extLst>
              <a:ext uri="{FF2B5EF4-FFF2-40B4-BE49-F238E27FC236}">
                <a16:creationId xmlns:a16="http://schemas.microsoft.com/office/drawing/2014/main" id="{A507F429-CE91-E4D6-E46B-547020D96D67}"/>
              </a:ext>
            </a:extLst>
          </p:cNvPr>
          <p:cNvSpPr txBox="1"/>
          <p:nvPr/>
        </p:nvSpPr>
        <p:spPr>
          <a:xfrm>
            <a:off x="4636826" y="4146875"/>
            <a:ext cx="323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6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343968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>
          <a:extLst>
            <a:ext uri="{FF2B5EF4-FFF2-40B4-BE49-F238E27FC236}">
              <a16:creationId xmlns:a16="http://schemas.microsoft.com/office/drawing/2014/main" id="{EE1E3B3E-0830-396F-EBDB-E7FC07128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2CF9CC-7283-F83E-237B-4657D83E8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32" y="1784720"/>
            <a:ext cx="5568456" cy="12480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011ABD-668D-2AFC-A2A3-31B1C494C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27" y="597231"/>
            <a:ext cx="8020347" cy="3867004"/>
          </a:xfrm>
          <a:prstGeom prst="rect">
            <a:avLst/>
          </a:prstGeom>
        </p:spPr>
      </p:pic>
      <p:sp>
        <p:nvSpPr>
          <p:cNvPr id="520" name="Google Shape;520;p47">
            <a:extLst>
              <a:ext uri="{FF2B5EF4-FFF2-40B4-BE49-F238E27FC236}">
                <a16:creationId xmlns:a16="http://schemas.microsoft.com/office/drawing/2014/main" id="{2BC7E383-CF7F-1BF8-0953-EA9A8F1242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548626"/>
            <a:ext cx="7717500" cy="4617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dirty="0"/>
              <a:t>Protons</a:t>
            </a:r>
            <a:endParaRPr sz="2800" u="sng" dirty="0"/>
          </a:p>
        </p:txBody>
      </p:sp>
      <p:sp>
        <p:nvSpPr>
          <p:cNvPr id="524" name="Google Shape;524;p47">
            <a:extLst>
              <a:ext uri="{FF2B5EF4-FFF2-40B4-BE49-F238E27FC236}">
                <a16:creationId xmlns:a16="http://schemas.microsoft.com/office/drawing/2014/main" id="{B17E4896-AEED-386C-0DD7-455DD21C8D52}"/>
              </a:ext>
            </a:extLst>
          </p:cNvPr>
          <p:cNvSpPr txBox="1"/>
          <p:nvPr/>
        </p:nvSpPr>
        <p:spPr>
          <a:xfrm>
            <a:off x="4636826" y="4146875"/>
            <a:ext cx="323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6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D9ECAA-AED3-B412-772F-285053DF19AB}"/>
              </a:ext>
            </a:extLst>
          </p:cNvPr>
          <p:cNvSpPr txBox="1"/>
          <p:nvPr/>
        </p:nvSpPr>
        <p:spPr>
          <a:xfrm>
            <a:off x="6278774" y="607095"/>
            <a:ext cx="1487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Barlow" panose="00000500000000000000" pitchFamily="2" charset="0"/>
              </a:rPr>
              <a:t>Band of Stability</a:t>
            </a:r>
          </a:p>
        </p:txBody>
      </p:sp>
      <p:pic>
        <p:nvPicPr>
          <p:cNvPr id="7" name="Picture 6" descr="A group of arrows pointing to a circle&#10;&#10;AI-generated content may be incorrect.">
            <a:extLst>
              <a:ext uri="{FF2B5EF4-FFF2-40B4-BE49-F238E27FC236}">
                <a16:creationId xmlns:a16="http://schemas.microsoft.com/office/drawing/2014/main" id="{BF280FC6-E3BE-94B5-9E1E-4622BAB2C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8549" y="1524974"/>
            <a:ext cx="4149719" cy="2107253"/>
          </a:xfrm>
          <a:prstGeom prst="rect">
            <a:avLst/>
          </a:prstGeom>
        </p:spPr>
      </p:pic>
      <p:graphicFrame>
        <p:nvGraphicFramePr>
          <p:cNvPr id="522" name="Google Shape;522;p47">
            <a:extLst>
              <a:ext uri="{FF2B5EF4-FFF2-40B4-BE49-F238E27FC236}">
                <a16:creationId xmlns:a16="http://schemas.microsoft.com/office/drawing/2014/main" id="{249EAF6C-2D84-8EC7-9630-018442A04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8479571"/>
              </p:ext>
            </p:extLst>
          </p:nvPr>
        </p:nvGraphicFramePr>
        <p:xfrm>
          <a:off x="713250" y="1014248"/>
          <a:ext cx="3839670" cy="4624287"/>
        </p:xfrm>
        <a:graphic>
          <a:graphicData uri="http://schemas.openxmlformats.org/drawingml/2006/table">
            <a:tbl>
              <a:tblPr>
                <a:noFill/>
                <a:tableStyleId>{826AF024-DB8E-4A82-8E66-0B2417B17DEA}</a:tableStyleId>
              </a:tblPr>
              <a:tblGrid>
                <a:gridCol w="3839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102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lt1"/>
                          </a:solidFill>
                          <a:latin typeface="Barlow" panose="00000500000000000000" pitchFamily="2" charset="0"/>
                        </a:rPr>
                        <a:t>Magnetic dipole moments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lt1"/>
                          </a:solidFill>
                          <a:latin typeface="Barlow" panose="00000500000000000000" pitchFamily="2" charset="0"/>
                        </a:rPr>
                        <a:t>Magnetic dipole moment tells us how strong and in what direction an objects magnetic field is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lt1"/>
                          </a:solidFill>
                          <a:latin typeface="Barlow" panose="00000500000000000000" pitchFamily="2" charset="0"/>
                        </a:rPr>
                        <a:t>Protons in a magnetic field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lt1"/>
                          </a:solidFill>
                          <a:latin typeface="Barlow" panose="00000500000000000000" pitchFamily="2" charset="0"/>
                        </a:rPr>
                        <a:t>What happens when we apply electromagnetic radiation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lt1"/>
                          </a:solidFill>
                          <a:latin typeface="Barlow" panose="00000500000000000000" pitchFamily="2" charset="0"/>
                        </a:rPr>
                        <a:t>Lower state to higher state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lt1"/>
                          </a:solidFill>
                          <a:latin typeface="Barlow" panose="00000500000000000000" pitchFamily="2" charset="0"/>
                        </a:rPr>
                        <a:t>Frequency must match energy difference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lt1"/>
                          </a:solidFill>
                          <a:latin typeface="Barlow" panose="00000500000000000000" pitchFamily="2" charset="0"/>
                        </a:rPr>
                        <a:t>Energy difference is dependent on the strength of the magnetic field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lang="en-US" sz="1600" dirty="0">
                        <a:solidFill>
                          <a:schemeClr val="lt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15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>
                        <a:solidFill>
                          <a:schemeClr val="lt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3481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29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cience Subject for High School - 11th Grade: Waves and Sound by Slidesgo">
  <a:themeElements>
    <a:clrScheme name="Simple Light">
      <a:dk1>
        <a:srgbClr val="FFFFFF"/>
      </a:dk1>
      <a:lt1>
        <a:srgbClr val="FFFFFF"/>
      </a:lt1>
      <a:dk2>
        <a:srgbClr val="212121"/>
      </a:dk2>
      <a:lt2>
        <a:srgbClr val="FFFFFF"/>
      </a:lt2>
      <a:accent1>
        <a:srgbClr val="FFFFFF"/>
      </a:accent1>
      <a:accent2>
        <a:srgbClr val="FFFFFF"/>
      </a:accent2>
      <a:accent3>
        <a:srgbClr val="A4C2F4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8680</TotalTime>
  <Words>1374</Words>
  <Application>Microsoft Office PowerPoint</Application>
  <PresentationFormat>On-screen Show (16:9)</PresentationFormat>
  <Paragraphs>160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Barlow</vt:lpstr>
      <vt:lpstr>Darker Grotesque</vt:lpstr>
      <vt:lpstr>Poppins</vt:lpstr>
      <vt:lpstr>Courier New</vt:lpstr>
      <vt:lpstr>Darker Grotesque Medium</vt:lpstr>
      <vt:lpstr>Science Subject for High School - 11th Grade: Waves and Sound by Slidesgo</vt:lpstr>
      <vt:lpstr>Applications of Nuclear Physics with the Medical Field</vt:lpstr>
      <vt:lpstr>01 - Proton Emission Tomography (PET) Scans</vt:lpstr>
      <vt:lpstr>Radioisotopes</vt:lpstr>
      <vt:lpstr>Beta-Plus Decay</vt:lpstr>
      <vt:lpstr>Positron Emission</vt:lpstr>
      <vt:lpstr>Positron Emission Tomography (PET) Scans</vt:lpstr>
      <vt:lpstr>Detection</vt:lpstr>
      <vt:lpstr>02 – Magnetic Resonance Imaging (MRI) </vt:lpstr>
      <vt:lpstr>Protons</vt:lpstr>
      <vt:lpstr>MRI Machine</vt:lpstr>
      <vt:lpstr>03 – Single Photon Emission Computed Tomography (SPECT) Imaging</vt:lpstr>
      <vt:lpstr>Metastable State</vt:lpstr>
      <vt:lpstr>Single Photon Emission Computed Tomography (SPECT) Imaging</vt:lpstr>
      <vt:lpstr>Detection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Alysa Patteson</dc:creator>
  <cp:lastModifiedBy>Alysa Patteson</cp:lastModifiedBy>
  <cp:revision>13</cp:revision>
  <dcterms:modified xsi:type="dcterms:W3CDTF">2025-07-18T14:02:54Z</dcterms:modified>
</cp:coreProperties>
</file>