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Old Standard TT"/>
      <p:regular r:id="rId12"/>
      <p:bold r:id="rId13"/>
      <p: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OldStandardTT-bold.fntdata"/><Relationship Id="rId12" Type="http://schemas.openxmlformats.org/officeDocument/2006/relationships/font" Target="fonts/OldStandardTT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OldStandardTT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7075a6b6e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7075a6b6e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7075a6b6e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7075a6b6e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7075a6b6e6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7075a6b6e6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7075a6b6e6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7075a6b6e6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7075a6b6e6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7075a6b6e6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889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Neutrino</a:t>
            </a:r>
            <a:r>
              <a:rPr lang="en"/>
              <a:t> O</a:t>
            </a:r>
            <a:r>
              <a:rPr lang="en"/>
              <a:t>scillations </a:t>
            </a:r>
            <a:r>
              <a:rPr lang="en"/>
              <a:t> 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By: Justin Lara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Neutron</a:t>
            </a:r>
            <a:r>
              <a:rPr lang="en"/>
              <a:t> mass </a:t>
            </a:r>
            <a:r>
              <a:rPr lang="en"/>
              <a:t>eigenstates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Neutrinos have different states ( muon, tao, electron)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Oscillation  between these states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Oscillation as it passes through time and space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In and out of phase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Probability</a:t>
            </a:r>
            <a:r>
              <a:rPr lang="en"/>
              <a:t> of getting generations of </a:t>
            </a:r>
            <a:r>
              <a:rPr lang="en"/>
              <a:t>neutrinos</a:t>
            </a:r>
            <a:r>
              <a:rPr lang="en"/>
              <a:t> 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We </a:t>
            </a:r>
            <a:r>
              <a:rPr lang="en"/>
              <a:t>don't</a:t>
            </a:r>
            <a:r>
              <a:rPr lang="en"/>
              <a:t> have a real way of defining </a:t>
            </a:r>
            <a:r>
              <a:rPr lang="en"/>
              <a:t>what</a:t>
            </a:r>
            <a:r>
              <a:rPr lang="en"/>
              <a:t> a neutrino will </a:t>
            </a:r>
            <a:r>
              <a:rPr lang="en"/>
              <a:t>oscillate</a:t>
            </a:r>
            <a:r>
              <a:rPr lang="en"/>
              <a:t> to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Based off our mixing angles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Probability of going from one neutrino to another (only 2 neutrinos assumed)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L/E is important for when you will see oscillations or survival of a certain neutrino state</a:t>
            </a:r>
            <a:endParaRPr/>
          </a:p>
        </p:txBody>
      </p:sp>
      <p:pic>
        <p:nvPicPr>
          <p:cNvPr id="73" name="Google Shape;73;p15" title="Screenshot 2025-07-17 153817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6650" y="2944400"/>
            <a:ext cx="6991350" cy="1390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Discrepancies </a:t>
            </a:r>
            <a:endParaRPr/>
          </a:p>
        </p:txBody>
      </p:sp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Matching data from the expected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Neutrino</a:t>
            </a:r>
            <a:r>
              <a:rPr lang="en"/>
              <a:t> mass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Sterile </a:t>
            </a:r>
            <a:r>
              <a:rPr lang="en"/>
              <a:t>neutrino</a:t>
            </a:r>
            <a:r>
              <a:rPr lang="en"/>
              <a:t>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Imposes other ideas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More leptons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Main Problems </a:t>
            </a:r>
            <a:endParaRPr/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311700" y="10868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Normalising the third row within the mixing matrix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Like a basis for a vector space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Help to make more </a:t>
            </a:r>
            <a:r>
              <a:rPr lang="en"/>
              <a:t>precise</a:t>
            </a:r>
            <a:r>
              <a:rPr lang="en"/>
              <a:t> probability calculations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Maybe a four by four matrix?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do these </a:t>
            </a:r>
            <a:r>
              <a:rPr lang="en"/>
              <a:t>oscillations</a:t>
            </a:r>
            <a:r>
              <a:rPr lang="en"/>
              <a:t> tell us</a:t>
            </a:r>
            <a:endParaRPr/>
          </a:p>
        </p:txBody>
      </p:sp>
      <p:sp>
        <p:nvSpPr>
          <p:cNvPr id="91" name="Google Shape;91;p18"/>
          <p:cNvSpPr txBox="1"/>
          <p:nvPr>
            <p:ph idx="1" type="body"/>
          </p:nvPr>
        </p:nvSpPr>
        <p:spPr>
          <a:xfrm>
            <a:off x="311700" y="10867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In the three </a:t>
            </a:r>
            <a:r>
              <a:rPr lang="en"/>
              <a:t>neutrino</a:t>
            </a:r>
            <a:r>
              <a:rPr lang="en"/>
              <a:t> model the term delta cp term is used as a </a:t>
            </a:r>
            <a:r>
              <a:rPr lang="en"/>
              <a:t>suppressive</a:t>
            </a:r>
            <a:r>
              <a:rPr lang="en"/>
              <a:t> effect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If delta cp is 0 or π cp is not </a:t>
            </a:r>
            <a:r>
              <a:rPr lang="en"/>
              <a:t>violated</a:t>
            </a:r>
            <a:r>
              <a:rPr lang="en"/>
              <a:t>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Long </a:t>
            </a:r>
            <a:r>
              <a:rPr lang="en"/>
              <a:t>baseline</a:t>
            </a:r>
            <a:r>
              <a:rPr lang="en"/>
              <a:t> </a:t>
            </a:r>
            <a:r>
              <a:rPr lang="en"/>
              <a:t>experiments</a:t>
            </a:r>
            <a:r>
              <a:rPr lang="en"/>
              <a:t> test this </a:t>
            </a:r>
            <a:endParaRPr/>
          </a:p>
        </p:txBody>
      </p:sp>
      <p:pic>
        <p:nvPicPr>
          <p:cNvPr id="92" name="Google Shape;92;p18" title="Screenshot 2025-07-17 155345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1993" y="1456125"/>
            <a:ext cx="4538482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