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0" r:id="rId6"/>
    <p:sldId id="263" r:id="rId7"/>
    <p:sldId id="269"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4694"/>
  </p:normalViewPr>
  <p:slideViewPr>
    <p:cSldViewPr snapToGrid="0">
      <p:cViewPr varScale="1">
        <p:scale>
          <a:sx n="109" d="100"/>
          <a:sy n="109"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0D941-0B33-4D72-9A3B-CDFCF862FF7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6A9EA9D-32A7-4DAA-93FE-BF26E4CB2420}">
      <dgm:prSet/>
      <dgm:spPr/>
      <dgm:t>
        <a:bodyPr/>
        <a:lstStyle/>
        <a:p>
          <a:r>
            <a:rPr lang="en-US"/>
            <a:t>Nuclear medicine is a branch of medical physics that uses small amounts of radioactive material to diagnose, manage, and treat cancer and other diseases. By using radiopharmaceutical compounds that combine radioactive isotopes with molecules targeting specific tissues, physicians can deliver highly focused radiation to tumors or visualize physiological processes at the molecular level. </a:t>
          </a:r>
        </a:p>
      </dgm:t>
    </dgm:pt>
    <dgm:pt modelId="{3975D85F-9326-4D44-B70E-68CAF9EBC207}" type="parTrans" cxnId="{0032A880-A5D3-43A6-AE24-9C9A74F5C646}">
      <dgm:prSet/>
      <dgm:spPr/>
      <dgm:t>
        <a:bodyPr/>
        <a:lstStyle/>
        <a:p>
          <a:endParaRPr lang="en-US"/>
        </a:p>
      </dgm:t>
    </dgm:pt>
    <dgm:pt modelId="{16524AC0-476C-47EA-9058-23BB05D25442}" type="sibTrans" cxnId="{0032A880-A5D3-43A6-AE24-9C9A74F5C646}">
      <dgm:prSet/>
      <dgm:spPr/>
      <dgm:t>
        <a:bodyPr/>
        <a:lstStyle/>
        <a:p>
          <a:endParaRPr lang="en-US"/>
        </a:p>
      </dgm:t>
    </dgm:pt>
    <dgm:pt modelId="{79E66350-2AAF-443A-8159-1961DECE04BB}">
      <dgm:prSet/>
      <dgm:spPr/>
      <dgm:t>
        <a:bodyPr/>
        <a:lstStyle/>
        <a:p>
          <a:r>
            <a:rPr lang="en-US"/>
            <a:t>This process is closely tied to particle physics because the detection of radiation relies on subatomic interactions and detector technologies that were originally developed for particle research. The same are applied to imaging and planning radiation therapy in nuclear medicine.</a:t>
          </a:r>
        </a:p>
      </dgm:t>
    </dgm:pt>
    <dgm:pt modelId="{D4A35725-2730-4CE1-8B4E-638BEBCADFAB}" type="parTrans" cxnId="{657DF710-2745-4A1C-874E-98DEFB147995}">
      <dgm:prSet/>
      <dgm:spPr/>
      <dgm:t>
        <a:bodyPr/>
        <a:lstStyle/>
        <a:p>
          <a:endParaRPr lang="en-US"/>
        </a:p>
      </dgm:t>
    </dgm:pt>
    <dgm:pt modelId="{419389E6-4E55-41FE-9E8E-AF3F0D844110}" type="sibTrans" cxnId="{657DF710-2745-4A1C-874E-98DEFB147995}">
      <dgm:prSet/>
      <dgm:spPr/>
      <dgm:t>
        <a:bodyPr/>
        <a:lstStyle/>
        <a:p>
          <a:endParaRPr lang="en-US"/>
        </a:p>
      </dgm:t>
    </dgm:pt>
    <dgm:pt modelId="{50597F26-A397-A74A-8913-54C9338F7697}" type="pres">
      <dgm:prSet presAssocID="{B570D941-0B33-4D72-9A3B-CDFCF862FF7A}" presName="linear" presStyleCnt="0">
        <dgm:presLayoutVars>
          <dgm:animLvl val="lvl"/>
          <dgm:resizeHandles val="exact"/>
        </dgm:presLayoutVars>
      </dgm:prSet>
      <dgm:spPr/>
    </dgm:pt>
    <dgm:pt modelId="{79A601A9-1947-4746-830B-96273E445024}" type="pres">
      <dgm:prSet presAssocID="{56A9EA9D-32A7-4DAA-93FE-BF26E4CB2420}" presName="parentText" presStyleLbl="node1" presStyleIdx="0" presStyleCnt="2">
        <dgm:presLayoutVars>
          <dgm:chMax val="0"/>
          <dgm:bulletEnabled val="1"/>
        </dgm:presLayoutVars>
      </dgm:prSet>
      <dgm:spPr/>
    </dgm:pt>
    <dgm:pt modelId="{78856819-B68D-074A-A5DD-527D3FFC85B9}" type="pres">
      <dgm:prSet presAssocID="{16524AC0-476C-47EA-9058-23BB05D25442}" presName="spacer" presStyleCnt="0"/>
      <dgm:spPr/>
    </dgm:pt>
    <dgm:pt modelId="{513B0786-F7AD-8A47-9731-BCD6E341F60B}" type="pres">
      <dgm:prSet presAssocID="{79E66350-2AAF-443A-8159-1961DECE04BB}" presName="parentText" presStyleLbl="node1" presStyleIdx="1" presStyleCnt="2">
        <dgm:presLayoutVars>
          <dgm:chMax val="0"/>
          <dgm:bulletEnabled val="1"/>
        </dgm:presLayoutVars>
      </dgm:prSet>
      <dgm:spPr/>
    </dgm:pt>
  </dgm:ptLst>
  <dgm:cxnLst>
    <dgm:cxn modelId="{657DF710-2745-4A1C-874E-98DEFB147995}" srcId="{B570D941-0B33-4D72-9A3B-CDFCF862FF7A}" destId="{79E66350-2AAF-443A-8159-1961DECE04BB}" srcOrd="1" destOrd="0" parTransId="{D4A35725-2730-4CE1-8B4E-638BEBCADFAB}" sibTransId="{419389E6-4E55-41FE-9E8E-AF3F0D844110}"/>
    <dgm:cxn modelId="{0032A880-A5D3-43A6-AE24-9C9A74F5C646}" srcId="{B570D941-0B33-4D72-9A3B-CDFCF862FF7A}" destId="{56A9EA9D-32A7-4DAA-93FE-BF26E4CB2420}" srcOrd="0" destOrd="0" parTransId="{3975D85F-9326-4D44-B70E-68CAF9EBC207}" sibTransId="{16524AC0-476C-47EA-9058-23BB05D25442}"/>
    <dgm:cxn modelId="{34B2E9AA-8DE9-4B4F-8B94-BF59C528EC11}" type="presOf" srcId="{B570D941-0B33-4D72-9A3B-CDFCF862FF7A}" destId="{50597F26-A397-A74A-8913-54C9338F7697}" srcOrd="0" destOrd="0" presId="urn:microsoft.com/office/officeart/2005/8/layout/vList2"/>
    <dgm:cxn modelId="{C5A6DCD8-8507-D140-A89B-5DA269546B8C}" type="presOf" srcId="{56A9EA9D-32A7-4DAA-93FE-BF26E4CB2420}" destId="{79A601A9-1947-4746-830B-96273E445024}" srcOrd="0" destOrd="0" presId="urn:microsoft.com/office/officeart/2005/8/layout/vList2"/>
    <dgm:cxn modelId="{38286CF1-5261-9D47-9736-7A04E0E8BBEF}" type="presOf" srcId="{79E66350-2AAF-443A-8159-1961DECE04BB}" destId="{513B0786-F7AD-8A47-9731-BCD6E341F60B}" srcOrd="0" destOrd="0" presId="urn:microsoft.com/office/officeart/2005/8/layout/vList2"/>
    <dgm:cxn modelId="{0A9D02EE-C0D3-F54A-8A47-4533D33CEDBA}" type="presParOf" srcId="{50597F26-A397-A74A-8913-54C9338F7697}" destId="{79A601A9-1947-4746-830B-96273E445024}" srcOrd="0" destOrd="0" presId="urn:microsoft.com/office/officeart/2005/8/layout/vList2"/>
    <dgm:cxn modelId="{9FBA89B6-F542-5947-ADCE-9A697B2AAE52}" type="presParOf" srcId="{50597F26-A397-A74A-8913-54C9338F7697}" destId="{78856819-B68D-074A-A5DD-527D3FFC85B9}" srcOrd="1" destOrd="0" presId="urn:microsoft.com/office/officeart/2005/8/layout/vList2"/>
    <dgm:cxn modelId="{049EC06C-3E39-BA44-A4BF-93FD3DA8D4A4}" type="presParOf" srcId="{50597F26-A397-A74A-8913-54C9338F7697}" destId="{513B0786-F7AD-8A47-9731-BCD6E341F60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601A9-1947-4746-830B-96273E445024}">
      <dsp:nvSpPr>
        <dsp:cNvPr id="0" name=""/>
        <dsp:cNvSpPr/>
      </dsp:nvSpPr>
      <dsp:spPr>
        <a:xfrm>
          <a:off x="0" y="148362"/>
          <a:ext cx="9720262" cy="18298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Nuclear medicine is a branch of medical physics that uses small amounts of radioactive material to diagnose, manage, and treat cancer and other diseases. By using radiopharmaceutical compounds that combine radioactive isotopes with molecules targeting specific tissues, physicians can deliver highly focused radiation to tumors or visualize physiological processes at the molecular level. </a:t>
          </a:r>
        </a:p>
      </dsp:txBody>
      <dsp:txXfrm>
        <a:off x="89327" y="237689"/>
        <a:ext cx="9541608" cy="1651226"/>
      </dsp:txXfrm>
    </dsp:sp>
    <dsp:sp modelId="{513B0786-F7AD-8A47-9731-BCD6E341F60B}">
      <dsp:nvSpPr>
        <dsp:cNvPr id="0" name=""/>
        <dsp:cNvSpPr/>
      </dsp:nvSpPr>
      <dsp:spPr>
        <a:xfrm>
          <a:off x="0" y="2044482"/>
          <a:ext cx="9720262" cy="182988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This process is closely tied to particle physics because the detection of radiation relies on subatomic interactions and detector technologies that were originally developed for particle research. The same are applied to imaging and planning radiation therapy in nuclear medicine.</a:t>
          </a:r>
        </a:p>
      </dsp:txBody>
      <dsp:txXfrm>
        <a:off x="89327" y="2133809"/>
        <a:ext cx="9541608" cy="16512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7/18/25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0" name="Rectangle 1059">
            <a:extLst>
              <a:ext uri="{FF2B5EF4-FFF2-40B4-BE49-F238E27FC236}">
                <a16:creationId xmlns:a16="http://schemas.microsoft.com/office/drawing/2014/main" id="{D8CF7905-56DB-4950-ABDD-540F2F837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9A0E0D8E-B442-45FE-887A-5103CCD2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6D95E-E40A-D687-89AF-6C7F80D8F372}"/>
              </a:ext>
            </a:extLst>
          </p:cNvPr>
          <p:cNvSpPr>
            <a:spLocks noGrp="1"/>
          </p:cNvSpPr>
          <p:nvPr>
            <p:ph type="ctrTitle"/>
          </p:nvPr>
        </p:nvSpPr>
        <p:spPr>
          <a:xfrm>
            <a:off x="634276" y="640080"/>
            <a:ext cx="6265288" cy="3034857"/>
          </a:xfrm>
        </p:spPr>
        <p:txBody>
          <a:bodyPr anchor="b">
            <a:normAutofit/>
          </a:bodyPr>
          <a:lstStyle/>
          <a:p>
            <a:br>
              <a:rPr lang="en-US" sz="4600" dirty="0">
                <a:solidFill>
                  <a:srgbClr val="FFFFFF"/>
                </a:solidFill>
              </a:rPr>
            </a:br>
            <a:r>
              <a:rPr lang="en-US" sz="4600" dirty="0">
                <a:solidFill>
                  <a:srgbClr val="FFFFFF"/>
                </a:solidFill>
              </a:rPr>
              <a:t>Cancer Treatment with Nuclear Medicine</a:t>
            </a:r>
            <a:br>
              <a:rPr lang="en-US" sz="4600" dirty="0">
                <a:solidFill>
                  <a:srgbClr val="FFFFFF"/>
                </a:solidFill>
              </a:rPr>
            </a:br>
            <a:endParaRPr lang="en-US" sz="4600" dirty="0">
              <a:solidFill>
                <a:srgbClr val="FFFFFF"/>
              </a:solidFill>
            </a:endParaRPr>
          </a:p>
        </p:txBody>
      </p:sp>
      <p:sp>
        <p:nvSpPr>
          <p:cNvPr id="3" name="Subtitle 2">
            <a:extLst>
              <a:ext uri="{FF2B5EF4-FFF2-40B4-BE49-F238E27FC236}">
                <a16:creationId xmlns:a16="http://schemas.microsoft.com/office/drawing/2014/main" id="{C17733FB-E240-12E7-7EB9-5DA82C8B3AB0}"/>
              </a:ext>
            </a:extLst>
          </p:cNvPr>
          <p:cNvSpPr>
            <a:spLocks noGrp="1"/>
          </p:cNvSpPr>
          <p:nvPr>
            <p:ph type="subTitle" idx="1"/>
          </p:nvPr>
        </p:nvSpPr>
        <p:spPr>
          <a:xfrm>
            <a:off x="638921" y="3849539"/>
            <a:ext cx="6186752" cy="2359417"/>
          </a:xfrm>
        </p:spPr>
        <p:txBody>
          <a:bodyPr anchor="t">
            <a:normAutofit/>
          </a:bodyPr>
          <a:lstStyle/>
          <a:p>
            <a:pPr algn="r"/>
            <a:r>
              <a:rPr lang="en-US" dirty="0">
                <a:solidFill>
                  <a:srgbClr val="FFFFFF"/>
                </a:solidFill>
              </a:rPr>
              <a:t>By: Anthony Montalvo</a:t>
            </a:r>
          </a:p>
          <a:p>
            <a:pPr algn="r"/>
            <a:endParaRPr lang="en-US" dirty="0">
              <a:solidFill>
                <a:srgbClr val="FFFFFF"/>
              </a:solidFill>
            </a:endParaRPr>
          </a:p>
          <a:p>
            <a:pPr algn="r"/>
            <a:r>
              <a:rPr lang="en-US" dirty="0">
                <a:solidFill>
                  <a:srgbClr val="FFFFFF"/>
                </a:solidFill>
              </a:rPr>
              <a:t>Internship: Brookhaven National Lab </a:t>
            </a:r>
            <a:r>
              <a:rPr lang="en-US" dirty="0" err="1">
                <a:solidFill>
                  <a:srgbClr val="FFFFFF"/>
                </a:solidFill>
              </a:rPr>
              <a:t>NuSTEAM</a:t>
            </a:r>
            <a:endParaRPr lang="en-US" dirty="0">
              <a:solidFill>
                <a:srgbClr val="FFFFFF"/>
              </a:solidFill>
            </a:endParaRPr>
          </a:p>
          <a:p>
            <a:pPr algn="r"/>
            <a:endParaRPr lang="en-US" dirty="0">
              <a:solidFill>
                <a:srgbClr val="FFFFFF"/>
              </a:solidFill>
            </a:endParaRPr>
          </a:p>
          <a:p>
            <a:pPr algn="r"/>
            <a:r>
              <a:rPr lang="en-US" dirty="0">
                <a:solidFill>
                  <a:srgbClr val="FFFFFF"/>
                </a:solidFill>
              </a:rPr>
              <a:t>Institution: University of Texas Rio Grande Valley (UTRGV)</a:t>
            </a:r>
          </a:p>
        </p:txBody>
      </p:sp>
      <p:pic>
        <p:nvPicPr>
          <p:cNvPr id="1028" name="Picture 4" descr="UT Rio Grande Valley Vaqueros - Wikipedia">
            <a:extLst>
              <a:ext uri="{FF2B5EF4-FFF2-40B4-BE49-F238E27FC236}">
                <a16:creationId xmlns:a16="http://schemas.microsoft.com/office/drawing/2014/main" id="{82BEEE9C-79F3-5B22-DF49-1002A59F12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5046" y="484633"/>
            <a:ext cx="3538824" cy="2783502"/>
          </a:xfrm>
          <a:prstGeom prst="rect">
            <a:avLst/>
          </a:prstGeom>
          <a:noFill/>
          <a:extLst>
            <a:ext uri="{909E8E84-426E-40DD-AFC4-6F175D3DCCD1}">
              <a14:hiddenFill xmlns:a14="http://schemas.microsoft.com/office/drawing/2010/main">
                <a:solidFill>
                  <a:srgbClr val="FFFFFF"/>
                </a:solidFill>
              </a14:hiddenFill>
            </a:ext>
          </a:extLst>
        </p:spPr>
      </p:pic>
      <p:cxnSp>
        <p:nvCxnSpPr>
          <p:cNvPr id="1064" name="Straight Connector 1063">
            <a:extLst>
              <a:ext uri="{FF2B5EF4-FFF2-40B4-BE49-F238E27FC236}">
                <a16:creationId xmlns:a16="http://schemas.microsoft.com/office/drawing/2014/main" id="{2B5BB601-08A7-443A-BDC2-A0C7DA6694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59436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6" name="Picture 2" descr="Mobirise">
            <a:extLst>
              <a:ext uri="{FF2B5EF4-FFF2-40B4-BE49-F238E27FC236}">
                <a16:creationId xmlns:a16="http://schemas.microsoft.com/office/drawing/2014/main" id="{FE4F5E63-B560-09DF-E5BB-A6913E57D5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6697" y="3589867"/>
            <a:ext cx="3737397" cy="155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02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13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44F5E6-1906-750A-EDB3-485B828EE913}"/>
              </a:ext>
            </a:extLst>
          </p:cNvPr>
          <p:cNvSpPr>
            <a:spLocks noGrp="1"/>
          </p:cNvSpPr>
          <p:nvPr>
            <p:ph type="title"/>
          </p:nvPr>
        </p:nvSpPr>
        <p:spPr>
          <a:xfrm>
            <a:off x="1024128" y="585216"/>
            <a:ext cx="6007027" cy="1499616"/>
          </a:xfrm>
        </p:spPr>
        <p:txBody>
          <a:bodyPr>
            <a:normAutofit/>
          </a:bodyPr>
          <a:lstStyle/>
          <a:p>
            <a:r>
              <a:rPr lang="en-US">
                <a:solidFill>
                  <a:srgbClr val="FFFFFF"/>
                </a:solidFill>
              </a:rPr>
              <a:t>Introduction to Medical Physics</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DBB8AE-6F1F-F090-FEC0-2B7447395858}"/>
              </a:ext>
            </a:extLst>
          </p:cNvPr>
          <p:cNvSpPr>
            <a:spLocks noGrp="1"/>
          </p:cNvSpPr>
          <p:nvPr>
            <p:ph idx="1"/>
          </p:nvPr>
        </p:nvSpPr>
        <p:spPr>
          <a:xfrm>
            <a:off x="1024128" y="2286000"/>
            <a:ext cx="6007027" cy="4023360"/>
          </a:xfrm>
        </p:spPr>
        <p:txBody>
          <a:bodyPr>
            <a:normAutofit/>
          </a:bodyPr>
          <a:lstStyle/>
          <a:p>
            <a:pPr>
              <a:buFont typeface="Arial" panose="020B0604020202020204" pitchFamily="34" charset="0"/>
              <a:buChar char="•"/>
            </a:pPr>
            <a:r>
              <a:rPr lang="en-US" dirty="0">
                <a:solidFill>
                  <a:srgbClr val="FFFFFF"/>
                </a:solidFill>
              </a:rPr>
              <a:t>Medical physics is a field that applies the principles of physics to medicine, specifically in the diagnosis and treatment of diseases like cancer. It plays a critical role in imaging technologies such as PET, CT, and MRI, as well as in therapeutic tools like radiation therapy. </a:t>
            </a:r>
          </a:p>
          <a:p>
            <a:pPr>
              <a:buFont typeface="Arial" panose="020B0604020202020204" pitchFamily="34" charset="0"/>
              <a:buChar char="•"/>
            </a:pPr>
            <a:r>
              <a:rPr lang="en-US" dirty="0">
                <a:solidFill>
                  <a:srgbClr val="FFFFFF"/>
                </a:solidFill>
              </a:rPr>
              <a:t>These applications rely on precise calculations, understanding of radiation, and advanced instrumentation to target and treat cancer safely and effectively.</a:t>
            </a:r>
          </a:p>
          <a:p>
            <a:endParaRPr lang="en-US" dirty="0">
              <a:solidFill>
                <a:srgbClr val="FFFFFF"/>
              </a:solidFill>
            </a:endParaRPr>
          </a:p>
        </p:txBody>
      </p:sp>
      <p:pic>
        <p:nvPicPr>
          <p:cNvPr id="5" name="Picture 4" descr="Scan of a human brain in a neurology clinic">
            <a:extLst>
              <a:ext uri="{FF2B5EF4-FFF2-40B4-BE49-F238E27FC236}">
                <a16:creationId xmlns:a16="http://schemas.microsoft.com/office/drawing/2014/main" id="{2962E877-A59B-D339-F3C2-4134B276A6DC}"/>
              </a:ext>
            </a:extLst>
          </p:cNvPr>
          <p:cNvPicPr>
            <a:picLocks noChangeAspect="1"/>
          </p:cNvPicPr>
          <p:nvPr/>
        </p:nvPicPr>
        <p:blipFill>
          <a:blip r:embed="rId2"/>
          <a:srcRect l="49259"/>
          <a:stretch>
            <a:fillRect/>
          </a:stretch>
        </p:blipFill>
        <p:spPr>
          <a:xfrm>
            <a:off x="7552266" y="10"/>
            <a:ext cx="4639734" cy="6857990"/>
          </a:xfrm>
          <a:prstGeom prst="rect">
            <a:avLst/>
          </a:prstGeom>
        </p:spPr>
      </p:pic>
    </p:spTree>
    <p:extLst>
      <p:ext uri="{BB962C8B-B14F-4D97-AF65-F5344CB8AC3E}">
        <p14:creationId xmlns:p14="http://schemas.microsoft.com/office/powerpoint/2010/main" val="348099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C53F-7BBC-ADE5-D533-767B807CD3F8}"/>
              </a:ext>
            </a:extLst>
          </p:cNvPr>
          <p:cNvSpPr>
            <a:spLocks noGrp="1"/>
          </p:cNvSpPr>
          <p:nvPr>
            <p:ph type="title"/>
          </p:nvPr>
        </p:nvSpPr>
        <p:spPr>
          <a:xfrm>
            <a:off x="1024128" y="585216"/>
            <a:ext cx="9720072" cy="1499616"/>
          </a:xfrm>
        </p:spPr>
        <p:txBody>
          <a:bodyPr>
            <a:normAutofit/>
          </a:bodyPr>
          <a:lstStyle/>
          <a:p>
            <a:r>
              <a:rPr lang="en-US" dirty="0"/>
              <a:t>Nuclear Medicine Technologies</a:t>
            </a:r>
          </a:p>
        </p:txBody>
      </p:sp>
      <p:graphicFrame>
        <p:nvGraphicFramePr>
          <p:cNvPr id="28" name="Content Placeholder 2">
            <a:extLst>
              <a:ext uri="{FF2B5EF4-FFF2-40B4-BE49-F238E27FC236}">
                <a16:creationId xmlns:a16="http://schemas.microsoft.com/office/drawing/2014/main" id="{2865DBB7-6765-74B0-89C6-6395DCD184BE}"/>
              </a:ext>
            </a:extLst>
          </p:cNvPr>
          <p:cNvGraphicFramePr>
            <a:graphicFrameLocks noGrp="1"/>
          </p:cNvGraphicFramePr>
          <p:nvPr>
            <p:ph idx="1"/>
            <p:extLst>
              <p:ext uri="{D42A27DB-BD31-4B8C-83A1-F6EECF244321}">
                <p14:modId xmlns:p14="http://schemas.microsoft.com/office/powerpoint/2010/main" val="416837215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59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CEB8-396B-743B-462A-0CE1CEB8D6C2}"/>
              </a:ext>
            </a:extLst>
          </p:cNvPr>
          <p:cNvSpPr>
            <a:spLocks noGrp="1"/>
          </p:cNvSpPr>
          <p:nvPr>
            <p:ph type="title"/>
          </p:nvPr>
        </p:nvSpPr>
        <p:spPr>
          <a:xfrm>
            <a:off x="1024129" y="585216"/>
            <a:ext cx="4636442" cy="1499616"/>
          </a:xfrm>
        </p:spPr>
        <p:txBody>
          <a:bodyPr>
            <a:normAutofit/>
          </a:bodyPr>
          <a:lstStyle/>
          <a:p>
            <a:r>
              <a:rPr lang="en-US" sz="4400" dirty="0"/>
              <a:t>Radiopharmaceuticals in Use</a:t>
            </a:r>
          </a:p>
        </p:txBody>
      </p:sp>
      <p:sp>
        <p:nvSpPr>
          <p:cNvPr id="3" name="Content Placeholder 2">
            <a:extLst>
              <a:ext uri="{FF2B5EF4-FFF2-40B4-BE49-F238E27FC236}">
                <a16:creationId xmlns:a16="http://schemas.microsoft.com/office/drawing/2014/main" id="{9143DEC5-C93A-CB01-9472-AF82C5119A7C}"/>
              </a:ext>
            </a:extLst>
          </p:cNvPr>
          <p:cNvSpPr>
            <a:spLocks noGrp="1"/>
          </p:cNvSpPr>
          <p:nvPr>
            <p:ph idx="1"/>
          </p:nvPr>
        </p:nvSpPr>
        <p:spPr>
          <a:xfrm>
            <a:off x="1024128" y="2286000"/>
            <a:ext cx="4429615" cy="3931920"/>
          </a:xfrm>
        </p:spPr>
        <p:txBody>
          <a:bodyPr>
            <a:normAutofit fontScale="85000" lnSpcReduction="20000"/>
          </a:bodyPr>
          <a:lstStyle/>
          <a:p>
            <a:pPr marL="457200" indent="-457200">
              <a:buFont typeface="+mj-lt"/>
              <a:buAutoNum type="arabicPeriod"/>
            </a:pPr>
            <a:r>
              <a:rPr lang="en-US" sz="2000" dirty="0"/>
              <a:t>Radiopharmaceuticals are drugs that contain a small amount of radioactive material and are usually given by injection. They travel through the body and release radiation from inside to help create images or treat disease. </a:t>
            </a:r>
          </a:p>
          <a:p>
            <a:pPr marL="457200" indent="-457200">
              <a:buFont typeface="+mj-lt"/>
              <a:buAutoNum type="arabicPeriod"/>
            </a:pPr>
            <a:r>
              <a:rPr lang="en-US" sz="2000" dirty="0"/>
              <a:t>They are specially designed compounds that carry radioactive atoms to specific parts of the body, usually cancer cells. For example, iodine-131 is used to treat thyroid cancer, while lutetium-177 and yttrium-90 (eh-tree-um) are used for tumors in the liver or neuroendocrine system. </a:t>
            </a:r>
          </a:p>
          <a:p>
            <a:pPr marL="457200" indent="-457200">
              <a:buFont typeface="+mj-lt"/>
              <a:buAutoNum type="arabicPeriod"/>
            </a:pPr>
            <a:r>
              <a:rPr lang="en-US" sz="2000" dirty="0"/>
              <a:t>These treatments work by attaching the radioactive isotope to a molecule that binds to cancer cells, allowing radiation to kill the tumor with minimal impact on healthy tissue.</a:t>
            </a:r>
          </a:p>
          <a:p>
            <a:pPr marL="457200" indent="-457200">
              <a:buFont typeface="+mj-lt"/>
              <a:buAutoNum type="arabicPeriod"/>
            </a:pPr>
            <a:endParaRPr lang="en-US" sz="2000" dirty="0"/>
          </a:p>
          <a:p>
            <a:endParaRPr lang="en-US" sz="2000" dirty="0"/>
          </a:p>
        </p:txBody>
      </p:sp>
      <p:pic>
        <p:nvPicPr>
          <p:cNvPr id="2050" name="Picture 2" descr="Radiopharmaceuticals Emerging as New Cancer Therapy - NCI">
            <a:extLst>
              <a:ext uri="{FF2B5EF4-FFF2-40B4-BE49-F238E27FC236}">
                <a16:creationId xmlns:a16="http://schemas.microsoft.com/office/drawing/2014/main" id="{2F6D5C2E-8818-51D8-5B82-DC95E1DAFC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383030"/>
            <a:ext cx="5455921" cy="409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1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95C4-AB48-10E2-2B0A-3D66E4371700}"/>
              </a:ext>
            </a:extLst>
          </p:cNvPr>
          <p:cNvSpPr>
            <a:spLocks noGrp="1"/>
          </p:cNvSpPr>
          <p:nvPr>
            <p:ph type="title"/>
          </p:nvPr>
        </p:nvSpPr>
        <p:spPr>
          <a:xfrm>
            <a:off x="1024128" y="585216"/>
            <a:ext cx="6066818" cy="1499616"/>
          </a:xfrm>
        </p:spPr>
        <p:txBody>
          <a:bodyPr>
            <a:normAutofit/>
          </a:bodyPr>
          <a:lstStyle/>
          <a:p>
            <a:r>
              <a:rPr lang="en-US"/>
              <a:t>Diagnostic Imaging Techniques</a:t>
            </a:r>
          </a:p>
        </p:txBody>
      </p:sp>
      <p:sp>
        <p:nvSpPr>
          <p:cNvPr id="3" name="Content Placeholder 2">
            <a:extLst>
              <a:ext uri="{FF2B5EF4-FFF2-40B4-BE49-F238E27FC236}">
                <a16:creationId xmlns:a16="http://schemas.microsoft.com/office/drawing/2014/main" id="{00FDDA56-9302-9EBD-4E62-294FE6068187}"/>
              </a:ext>
            </a:extLst>
          </p:cNvPr>
          <p:cNvSpPr>
            <a:spLocks noGrp="1"/>
          </p:cNvSpPr>
          <p:nvPr>
            <p:ph idx="1"/>
          </p:nvPr>
        </p:nvSpPr>
        <p:spPr>
          <a:xfrm>
            <a:off x="1024128" y="2286000"/>
            <a:ext cx="6066818" cy="4023360"/>
          </a:xfrm>
        </p:spPr>
        <p:txBody>
          <a:bodyPr>
            <a:normAutofit/>
          </a:bodyPr>
          <a:lstStyle/>
          <a:p>
            <a:pPr marL="457200" indent="-457200">
              <a:buFont typeface="+mj-lt"/>
              <a:buAutoNum type="arabicPeriod"/>
            </a:pPr>
            <a:r>
              <a:rPr lang="en-US" sz="2000" dirty="0"/>
              <a:t>PET (Positron Emission Tomography) and SPECT (Single Photon Emission Computed Tomography) are advanced imaging tools used in nuclear medicine. </a:t>
            </a:r>
          </a:p>
          <a:p>
            <a:pPr marL="457200" indent="-457200">
              <a:buFont typeface="+mj-lt"/>
              <a:buAutoNum type="arabicPeriod"/>
            </a:pPr>
            <a:r>
              <a:rPr lang="en-US" sz="2000" dirty="0"/>
              <a:t>PET uses tracers like fluorine-18 that emit positrons, which interact with electrons to create gamma rays that form an image. </a:t>
            </a:r>
          </a:p>
          <a:p>
            <a:pPr marL="457200" indent="-457200">
              <a:buFont typeface="+mj-lt"/>
              <a:buAutoNum type="arabicPeriod"/>
            </a:pPr>
            <a:r>
              <a:rPr lang="en-US" sz="2000" dirty="0"/>
              <a:t>SPECT uses gamma-emitting tracers such as technetium-99m, rotating around the patient to build 3D images.</a:t>
            </a:r>
          </a:p>
          <a:p>
            <a:pPr marL="457200" indent="-457200">
              <a:buFont typeface="+mj-lt"/>
              <a:buAutoNum type="arabicPeriod"/>
            </a:pPr>
            <a:r>
              <a:rPr lang="en-US" sz="2000" dirty="0"/>
              <a:t>These scans allow doctors to visualize tumors, assess organ function, and evaluate how well treatments are working.</a:t>
            </a:r>
          </a:p>
          <a:p>
            <a:endParaRPr lang="en-US" sz="2000" dirty="0"/>
          </a:p>
        </p:txBody>
      </p:sp>
      <p:pic>
        <p:nvPicPr>
          <p:cNvPr id="1028" name="Picture 4" descr="SPECT imaging myocardial perfusion imaging | Open Medscience">
            <a:extLst>
              <a:ext uri="{FF2B5EF4-FFF2-40B4-BE49-F238E27FC236}">
                <a16:creationId xmlns:a16="http://schemas.microsoft.com/office/drawing/2014/main" id="{ABF3F5AB-26CA-E1FA-AEF7-AF3CABD318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5261" y="3429000"/>
            <a:ext cx="3153663" cy="26280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noising PET scans">
            <a:extLst>
              <a:ext uri="{FF2B5EF4-FFF2-40B4-BE49-F238E27FC236}">
                <a16:creationId xmlns:a16="http://schemas.microsoft.com/office/drawing/2014/main" id="{54970F73-4CD2-8243-667E-369F0FA867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2265" y="1049922"/>
            <a:ext cx="3999654" cy="206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4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90DB3-6FB1-8525-EACB-02CAB3526293}"/>
              </a:ext>
            </a:extLst>
          </p:cNvPr>
          <p:cNvSpPr>
            <a:spLocks noGrp="1"/>
          </p:cNvSpPr>
          <p:nvPr>
            <p:ph type="title"/>
          </p:nvPr>
        </p:nvSpPr>
        <p:spPr>
          <a:xfrm>
            <a:off x="573024" y="4608575"/>
            <a:ext cx="5242560" cy="1765715"/>
          </a:xfrm>
        </p:spPr>
        <p:txBody>
          <a:bodyPr>
            <a:normAutofit/>
          </a:bodyPr>
          <a:lstStyle/>
          <a:p>
            <a:pPr algn="r"/>
            <a:r>
              <a:rPr lang="en-US" sz="4400">
                <a:solidFill>
                  <a:srgbClr val="FFFFFF"/>
                </a:solidFill>
              </a:rPr>
              <a:t>External Beam Radiation Therapy</a:t>
            </a:r>
          </a:p>
        </p:txBody>
      </p:sp>
      <p:pic>
        <p:nvPicPr>
          <p:cNvPr id="1026" name="Picture 2" descr="What is Radiation Therapy? Know Before Treatment | MD Anderson Cancer Center">
            <a:extLst>
              <a:ext uri="{FF2B5EF4-FFF2-40B4-BE49-F238E27FC236}">
                <a16:creationId xmlns:a16="http://schemas.microsoft.com/office/drawing/2014/main" id="{D65A4144-6521-B496-EE49-334223B34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41" r="1" b="1"/>
          <a:stretch>
            <a:fillRect/>
          </a:stretch>
        </p:blipFill>
        <p:spPr bwMode="auto">
          <a:xfrm>
            <a:off x="327547" y="321733"/>
            <a:ext cx="5688020" cy="3899748"/>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5">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C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4F3B5B-FC22-4086-A5F4-E9F6EF9032FB}"/>
              </a:ext>
            </a:extLst>
          </p:cNvPr>
          <p:cNvSpPr>
            <a:spLocks noGrp="1"/>
          </p:cNvSpPr>
          <p:nvPr>
            <p:ph idx="1"/>
          </p:nvPr>
        </p:nvSpPr>
        <p:spPr>
          <a:xfrm>
            <a:off x="6661065" y="650929"/>
            <a:ext cx="4724573" cy="5176308"/>
          </a:xfrm>
        </p:spPr>
        <p:txBody>
          <a:bodyPr anchor="ctr">
            <a:normAutofit/>
          </a:bodyPr>
          <a:lstStyle/>
          <a:p>
            <a:pPr marL="457200" indent="-457200">
              <a:buFont typeface="+mj-lt"/>
              <a:buAutoNum type="arabicPeriod"/>
            </a:pPr>
            <a:r>
              <a:rPr lang="en-US" dirty="0">
                <a:solidFill>
                  <a:srgbClr val="FFFFFF"/>
                </a:solidFill>
              </a:rPr>
              <a:t>External Beam Radiation Therapy (EBRT) delivers radiation from a machine outside the body directly to the tumor. A device called a linear accelerator (LINAC) is used to generate high-energy X-rays or protons/electrons. </a:t>
            </a:r>
          </a:p>
          <a:p>
            <a:pPr marL="457200" indent="-457200">
              <a:buFont typeface="+mj-lt"/>
              <a:buAutoNum type="arabicPeriod"/>
            </a:pPr>
            <a:r>
              <a:rPr lang="en-US" dirty="0">
                <a:solidFill>
                  <a:srgbClr val="FFFFFF"/>
                </a:solidFill>
              </a:rPr>
              <a:t>Medical physicists plan the treatment using imaging software to calculate how much radiation the tumor should receive and from which angles. This approach is noninvasive and typically administered over several weeks.</a:t>
            </a:r>
          </a:p>
        </p:txBody>
      </p:sp>
    </p:spTree>
    <p:extLst>
      <p:ext uri="{BB962C8B-B14F-4D97-AF65-F5344CB8AC3E}">
        <p14:creationId xmlns:p14="http://schemas.microsoft.com/office/powerpoint/2010/main" val="89660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744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CF56B-0744-4266-061C-017AD9812D24}"/>
              </a:ext>
            </a:extLst>
          </p:cNvPr>
          <p:cNvSpPr>
            <a:spLocks noGrp="1"/>
          </p:cNvSpPr>
          <p:nvPr>
            <p:ph type="title"/>
          </p:nvPr>
        </p:nvSpPr>
        <p:spPr>
          <a:xfrm>
            <a:off x="1024128" y="585216"/>
            <a:ext cx="6007027" cy="1499616"/>
          </a:xfrm>
        </p:spPr>
        <p:txBody>
          <a:bodyPr>
            <a:normAutofit/>
          </a:bodyPr>
          <a:lstStyle/>
          <a:p>
            <a:r>
              <a:rPr lang="en-US" sz="4600">
                <a:solidFill>
                  <a:srgbClr val="FFFFFF"/>
                </a:solidFill>
              </a:rPr>
              <a:t>Connecting Particle Physics to Medical Imaging</a:t>
            </a:r>
          </a:p>
        </p:txBody>
      </p:sp>
      <p:cxnSp>
        <p:nvCxnSpPr>
          <p:cNvPr id="1053" name="Straight Connector 1052">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15BA44-F87E-72CA-F6FA-22E373CF0068}"/>
              </a:ext>
            </a:extLst>
          </p:cNvPr>
          <p:cNvSpPr>
            <a:spLocks noGrp="1"/>
          </p:cNvSpPr>
          <p:nvPr>
            <p:ph idx="1"/>
          </p:nvPr>
        </p:nvSpPr>
        <p:spPr>
          <a:xfrm>
            <a:off x="1024128" y="2286000"/>
            <a:ext cx="6007027" cy="4023360"/>
          </a:xfrm>
        </p:spPr>
        <p:txBody>
          <a:bodyPr>
            <a:normAutofit/>
          </a:bodyPr>
          <a:lstStyle/>
          <a:p>
            <a:pPr marL="342900" indent="-342900">
              <a:buFont typeface="+mj-lt"/>
              <a:buAutoNum type="arabicPeriod"/>
            </a:pPr>
            <a:r>
              <a:rPr lang="en-US" sz="1900" dirty="0">
                <a:solidFill>
                  <a:srgbClr val="FFFFFF"/>
                </a:solidFill>
              </a:rPr>
              <a:t>The STAR detector is designed to track particles from heavy ion collisions at RHIC (Relativistic Heavy Ion Collider). It uses a Time Projection Chamber (TPC) to capture the tiny trails that charged particles leave as they pass through gas inside the detector. An electric field moves the electrons from those trails to sensors at the end of the chamber, where the data is processed to reconstruct the 3D paths of the particles.</a:t>
            </a:r>
          </a:p>
          <a:p>
            <a:pPr marL="342900" indent="-342900">
              <a:buFont typeface="+mj-lt"/>
              <a:buAutoNum type="arabicPeriod"/>
            </a:pPr>
            <a:r>
              <a:rPr lang="en-US" sz="1900" dirty="0">
                <a:solidFill>
                  <a:srgbClr val="FFFFFF"/>
                </a:solidFill>
              </a:rPr>
              <a:t>PET scans work similar in medicine. A small amount of radioactive material, called a radiotracer, is injected into the body, and when it emits gamma rays, detectors pick them up to create detailed images of organs or tissues.</a:t>
            </a:r>
          </a:p>
        </p:txBody>
      </p:sp>
      <p:pic>
        <p:nvPicPr>
          <p:cNvPr id="1028" name="Picture 4" descr="Scientists may have seen the first hint of CP parity violation in  collisions of heavy nuclei: Department of Physics and Astronomy: Purdue  University">
            <a:extLst>
              <a:ext uri="{FF2B5EF4-FFF2-40B4-BE49-F238E27FC236}">
                <a16:creationId xmlns:a16="http://schemas.microsoft.com/office/drawing/2014/main" id="{575B692C-0704-53AD-BB45-5CF2CF55F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602" r="24238" b="-1"/>
          <a:stretch>
            <a:fillRect/>
          </a:stretch>
        </p:blipFill>
        <p:spPr bwMode="auto">
          <a:xfrm>
            <a:off x="7552266" y="10"/>
            <a:ext cx="463973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0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AE1F-E408-99B7-59EB-5680D4E63004}"/>
              </a:ext>
            </a:extLst>
          </p:cNvPr>
          <p:cNvSpPr>
            <a:spLocks noGrp="1"/>
          </p:cNvSpPr>
          <p:nvPr>
            <p:ph type="title"/>
          </p:nvPr>
        </p:nvSpPr>
        <p:spPr/>
        <p:txBody>
          <a:bodyPr/>
          <a:lstStyle/>
          <a:p>
            <a:r>
              <a:rPr lang="en-US" dirty="0"/>
              <a:t>Cited sources </a:t>
            </a:r>
          </a:p>
        </p:txBody>
      </p:sp>
      <p:sp>
        <p:nvSpPr>
          <p:cNvPr id="3" name="Content Placeholder 2">
            <a:extLst>
              <a:ext uri="{FF2B5EF4-FFF2-40B4-BE49-F238E27FC236}">
                <a16:creationId xmlns:a16="http://schemas.microsoft.com/office/drawing/2014/main" id="{F6EA52D7-E709-57A9-AB6E-A869E4D235CF}"/>
              </a:ext>
            </a:extLst>
          </p:cNvPr>
          <p:cNvSpPr>
            <a:spLocks noGrp="1"/>
          </p:cNvSpPr>
          <p:nvPr>
            <p:ph idx="1"/>
          </p:nvPr>
        </p:nvSpPr>
        <p:spPr/>
        <p:txBody>
          <a:bodyPr>
            <a:normAutofit fontScale="77500" lnSpcReduction="20000"/>
          </a:bodyPr>
          <a:lstStyle/>
          <a:p>
            <a:pPr marL="457200" indent="-457200">
              <a:buNone/>
            </a:pPr>
            <a:r>
              <a:rPr lang="en-US" dirty="0"/>
              <a:t>Dr. Zoomie. (2023, June 21). </a:t>
            </a:r>
            <a:r>
              <a:rPr lang="en-US" i="1" dirty="0"/>
              <a:t>How do sodium iodide (scintillation) detectors work?</a:t>
            </a:r>
            <a:r>
              <a:rPr lang="en-US" dirty="0"/>
              <a:t>. Nevada Technical Associates, Inc. |. https://</a:t>
            </a:r>
            <a:r>
              <a:rPr lang="en-US" dirty="0" err="1"/>
              <a:t>www.ntanet.net</a:t>
            </a:r>
            <a:r>
              <a:rPr lang="en-US" dirty="0"/>
              <a:t>/how-do-sodium-iodide-scintillation-detectors-work </a:t>
            </a:r>
          </a:p>
          <a:p>
            <a:pPr marL="457200" indent="-457200">
              <a:buNone/>
            </a:pPr>
            <a:r>
              <a:rPr lang="en-US" dirty="0"/>
              <a:t>Fresno State. (n.d.). </a:t>
            </a:r>
            <a:r>
              <a:rPr lang="en-US" i="1" dirty="0"/>
              <a:t>College of Science and Mathematics</a:t>
            </a:r>
            <a:r>
              <a:rPr lang="en-US" dirty="0"/>
              <a:t>. Biomedical Physics Program. https://</a:t>
            </a:r>
            <a:r>
              <a:rPr lang="en-US" dirty="0" err="1"/>
              <a:t>csm.fresnostate.edu</a:t>
            </a:r>
            <a:r>
              <a:rPr lang="en-US" dirty="0"/>
              <a:t>/</a:t>
            </a:r>
            <a:r>
              <a:rPr lang="en-US" dirty="0" err="1"/>
              <a:t>medicalphysics</a:t>
            </a:r>
            <a:r>
              <a:rPr lang="en-US" dirty="0"/>
              <a:t>/program/</a:t>
            </a:r>
            <a:r>
              <a:rPr lang="en-US" dirty="0" err="1"/>
              <a:t>jobs.html</a:t>
            </a:r>
            <a:r>
              <a:rPr lang="en-US" dirty="0"/>
              <a:t> </a:t>
            </a:r>
          </a:p>
          <a:p>
            <a:pPr marL="457200" indent="-457200">
              <a:buNone/>
            </a:pPr>
            <a:r>
              <a:rPr lang="en-US" dirty="0"/>
              <a:t>Mayo Clinic College of Medicine and Science. (n.d.). </a:t>
            </a:r>
            <a:r>
              <a:rPr lang="en-US" i="1" dirty="0"/>
              <a:t>Medical physicist - explore healthcare careers - mayo clinic college of medicine &amp; science</a:t>
            </a:r>
            <a:r>
              <a:rPr lang="en-US" dirty="0"/>
              <a:t>. https://</a:t>
            </a:r>
            <a:r>
              <a:rPr lang="en-US" dirty="0" err="1"/>
              <a:t>college.mayo.edu</a:t>
            </a:r>
            <a:r>
              <a:rPr lang="en-US" dirty="0"/>
              <a:t>/academics/explore-health-care-careers/careers-a-z/medical-physicist/ </a:t>
            </a:r>
          </a:p>
          <a:p>
            <a:pPr marL="457200" indent="-457200">
              <a:buNone/>
            </a:pPr>
            <a:r>
              <a:rPr lang="en-US" dirty="0"/>
              <a:t>MD Anderson Cancer Center. (n.d.). </a:t>
            </a:r>
            <a:r>
              <a:rPr lang="en-US" i="1" dirty="0"/>
              <a:t>Imaging physics</a:t>
            </a:r>
            <a:r>
              <a:rPr lang="en-US" dirty="0"/>
              <a:t>. MD Anderson Cancer Center. https://</a:t>
            </a:r>
            <a:r>
              <a:rPr lang="en-US" dirty="0" err="1"/>
              <a:t>www.mdanderson.org</a:t>
            </a:r>
            <a:r>
              <a:rPr lang="en-US" dirty="0"/>
              <a:t>/research/departments-labs-institutes/departments-divisions/imaging-</a:t>
            </a:r>
            <a:r>
              <a:rPr lang="en-US" dirty="0" err="1"/>
              <a:t>physics.html</a:t>
            </a:r>
            <a:r>
              <a:rPr lang="en-US" dirty="0"/>
              <a:t> </a:t>
            </a:r>
          </a:p>
          <a:p>
            <a:pPr marL="457200" indent="-457200">
              <a:buNone/>
            </a:pPr>
            <a:r>
              <a:rPr lang="en-US" dirty="0"/>
              <a:t>NCI Staff. (2020, October 26). </a:t>
            </a:r>
            <a:r>
              <a:rPr lang="en-US" i="1" dirty="0"/>
              <a:t>Radiopharmaceuticals emerging as new cancer therapy</a:t>
            </a:r>
            <a:r>
              <a:rPr lang="en-US" dirty="0"/>
              <a:t>. Radiopharmaceuticals Emerging as New Cancer Therapy - NCI. https://</a:t>
            </a:r>
            <a:r>
              <a:rPr lang="en-US" dirty="0" err="1"/>
              <a:t>www.cancer.gov</a:t>
            </a:r>
            <a:r>
              <a:rPr lang="en-US" dirty="0"/>
              <a:t>/news-events/cancer-currents-blog/2020/radiopharmaceuticals-cancer-radiation-therapy </a:t>
            </a:r>
          </a:p>
          <a:p>
            <a:pPr marL="457200" indent="-457200">
              <a:buNone/>
            </a:pPr>
            <a:r>
              <a:rPr lang="en-US" dirty="0"/>
              <a:t>University, W. S. (n.d.). </a:t>
            </a:r>
            <a:r>
              <a:rPr lang="en-US" i="1" dirty="0"/>
              <a:t>What is medical physics?</a:t>
            </a:r>
            <a:r>
              <a:rPr lang="en-US" dirty="0"/>
              <a:t>. Medical Physics. https://</a:t>
            </a:r>
            <a:r>
              <a:rPr lang="en-US" dirty="0" err="1"/>
              <a:t>medicalphysics.med.wayne.edu</a:t>
            </a:r>
            <a:r>
              <a:rPr lang="en-US" dirty="0"/>
              <a:t>/</a:t>
            </a:r>
            <a:r>
              <a:rPr lang="en-US" dirty="0" err="1"/>
              <a:t>faq</a:t>
            </a:r>
            <a:r>
              <a:rPr lang="en-US" dirty="0"/>
              <a:t>-students </a:t>
            </a:r>
            <a:endParaRPr lang="en-US" dirty="0">
              <a:effectLst/>
            </a:endParaRPr>
          </a:p>
        </p:txBody>
      </p:sp>
    </p:spTree>
    <p:extLst>
      <p:ext uri="{BB962C8B-B14F-4D97-AF65-F5344CB8AC3E}">
        <p14:creationId xmlns:p14="http://schemas.microsoft.com/office/powerpoint/2010/main" val="961797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2230</TotalTime>
  <Words>840</Words>
  <Application>Microsoft Macintosh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Tw Cen MT</vt:lpstr>
      <vt:lpstr>Tw Cen MT Condensed</vt:lpstr>
      <vt:lpstr>Wingdings 3</vt:lpstr>
      <vt:lpstr>Integral</vt:lpstr>
      <vt:lpstr> Cancer Treatment with Nuclear Medicine </vt:lpstr>
      <vt:lpstr>Introduction to Medical Physics</vt:lpstr>
      <vt:lpstr>Nuclear Medicine Technologies</vt:lpstr>
      <vt:lpstr>Radiopharmaceuticals in Use</vt:lpstr>
      <vt:lpstr>Diagnostic Imaging Techniques</vt:lpstr>
      <vt:lpstr>External Beam Radiation Therapy</vt:lpstr>
      <vt:lpstr>Connecting Particle Physics to Medical Imaging</vt:lpstr>
      <vt:lpstr>Cited 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Anthony Montalvo</dc:creator>
  <cp:lastModifiedBy>Anthony Montalvo</cp:lastModifiedBy>
  <cp:revision>15</cp:revision>
  <dcterms:created xsi:type="dcterms:W3CDTF">2025-06-17T18:08:59Z</dcterms:created>
  <dcterms:modified xsi:type="dcterms:W3CDTF">2025-07-18T13:58:42Z</dcterms:modified>
</cp:coreProperties>
</file>