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14267-A128-5058-1328-BF72B2022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1FEA0-91C0-1CE9-5611-69E5525DD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15DF8-E3B4-0605-187E-D0E9AFB9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CF849-ABF5-1699-25B8-1D75DD37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9E6F0-F129-4D54-A38E-1B58C386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2A1FF-D34C-FFC4-8726-13E329AA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7E342-055D-9B09-2416-0478A5E74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96955-DE55-15AD-A9F9-46CA81744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AE78-4420-ACA3-F2A8-BC259737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9A3A0-88E7-836F-DB2E-46BE45339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2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AC37F-24FD-F5F4-52FC-8E24F073E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5EED73-F816-2590-C024-5D25B90F4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AC7BF-1C50-28F7-5750-C1E3471A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4009F-22BA-E040-03A6-DE839680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DB18C-08F2-70F4-05E4-1BE57691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2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708E-DBA8-AAA7-7272-52E9E814D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30393-6040-1C33-218B-B76C31569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28E4-1655-BDE2-177F-17860CF6A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C52C6-9396-7A41-B70F-A9EBE426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64BDF-19C0-1366-78F2-5EBD4667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9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AED79-6083-9737-7CDC-A91A4F13D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B816-3448-F2D2-36EA-5DC641D33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D3F81-FD74-20C4-EAF6-071E267D3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E15A0-1E65-CFCA-0B4D-2DFA78622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4077D-B785-A947-DEBE-8A364017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7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3E85-A4EF-1860-D281-CAE4CB118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AEC3-EA20-D0E6-AE38-AB12E77E8C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3D885-7049-9123-88EB-8D1EE27B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98593-EB20-3D7B-27FE-71968B31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6CE51-6976-D341-87F7-E443B3FF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823B5-0A71-B691-F094-EAD4B71D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EE7E0-DB02-F327-B448-679A273B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F95DF-CD31-B0DC-0525-FFE670C91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468D4-8100-6DE8-5303-448EEE673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AF0F2-CA98-9040-E061-40E8BE6F6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724FF-8BEE-DB06-9D1D-BF04DCA74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1BCCD0-ED2A-A8BC-81DB-7F34DF81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1C761-0C82-E061-125A-0A1BF960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5ADEE7-2979-3676-4613-2A0C19EDF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DC39-D810-B36A-86F9-07CD1AE1B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46F43-D77B-E20D-0173-178C057D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23F19-B5B0-51C2-0F89-C452E446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818B75-A3DD-C8FA-9EDE-CAD0C91B6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15F3E9-E5B3-A85A-9883-701C2CC9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AB2E6-347E-0610-5F3B-E29FF331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6627F-F562-4D44-6C56-C3CC2539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D20-6B61-519B-F9BE-458C750F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03CA8-ADEC-472D-6D82-C8F6F3044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A3DDD-2F19-C651-A77B-CCF698F50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B9EAD-82E1-4D8F-D9E4-7089079A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13381-0C7E-A616-D1AC-3D6663A6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59161-EE11-A7C6-646F-02FF90A0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5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2687-BBB9-6FC7-B2A8-F081B54F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BD738D-F071-39F6-8761-CD36B60CFD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E5A4-F539-1514-EA15-E5BB1BBD1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5871D-FBAD-7A7C-78DE-A1045CE6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4286B-C077-1116-86C8-C605B339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19A76-162E-F228-5C4B-7213756A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8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AEDA0-3805-2685-332F-F115EB34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8683F-731B-8468-F882-CD196BC60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DC346-6889-819D-F9C3-90D5F7060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85DE34-CCCA-4927-99D5-111223A1FDB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274F4-A8D9-626C-DC3E-2D69A0B77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9ED99-B221-FD78-4899-3AD645441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3DB9BC-774F-4980-BFF7-6088CB8E1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0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0561-005F-1448-5D8E-0FFF2C32BC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thoughts for machining the inner surface of the End 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2B6FF7-3BE6-5E3D-EDA0-C2917193F3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</a:t>
            </a:r>
          </a:p>
        </p:txBody>
      </p:sp>
    </p:spTree>
    <p:extLst>
      <p:ext uri="{BB962C8B-B14F-4D97-AF65-F5344CB8AC3E}">
        <p14:creationId xmlns:p14="http://schemas.microsoft.com/office/powerpoint/2010/main" val="130058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E6DF5-06D5-A4C5-98B6-FD6B7F45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3153"/>
          </a:xfrm>
        </p:spPr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26C2-4807-FE51-17DA-A50E5507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0" y="1359349"/>
            <a:ext cx="11371470" cy="3738321"/>
          </a:xfrm>
        </p:spPr>
        <p:txBody>
          <a:bodyPr>
            <a:normAutofit fontScale="92500"/>
          </a:bodyPr>
          <a:lstStyle/>
          <a:p>
            <a:r>
              <a:rPr lang="en-US" dirty="0"/>
              <a:t>We need to hold the end ring very securely.</a:t>
            </a:r>
          </a:p>
          <a:p>
            <a:r>
              <a:rPr lang="en-US" dirty="0"/>
              <a:t>We need to make the cutting very gentle:</a:t>
            </a:r>
          </a:p>
          <a:p>
            <a:pPr lvl="1"/>
            <a:r>
              <a:rPr lang="en-US" dirty="0"/>
              <a:t>You can do most anything if you have a rather secure apparatus and make the work out of many steps with a small cut at each step.</a:t>
            </a:r>
          </a:p>
          <a:p>
            <a:pPr lvl="1"/>
            <a:r>
              <a:rPr lang="en-US" dirty="0"/>
              <a:t>However, a “novel” cut needs an experienced hand is required to “feel” the process.</a:t>
            </a:r>
          </a:p>
          <a:p>
            <a:r>
              <a:rPr lang="en-US" dirty="0"/>
              <a:t>We need to be rather precise not so much accurate.</a:t>
            </a:r>
          </a:p>
          <a:p>
            <a:pPr lvl="1"/>
            <a:r>
              <a:rPr lang="en-US" dirty="0"/>
              <a:t>We must wear away the inner surface in a series of small steps.</a:t>
            </a:r>
          </a:p>
          <a:p>
            <a:pPr lvl="1"/>
            <a:r>
              <a:rPr lang="en-US" dirty="0"/>
              <a:t>Small steps require PRECISION (each pass moves out a tiny bit in radius).</a:t>
            </a:r>
          </a:p>
          <a:p>
            <a:pPr lvl="1"/>
            <a:r>
              <a:rPr lang="en-US" dirty="0"/>
              <a:t>Our target is enough to make a “glue gap” and so we don’t need much accuracy.</a:t>
            </a:r>
          </a:p>
        </p:txBody>
      </p:sp>
    </p:spTree>
    <p:extLst>
      <p:ext uri="{BB962C8B-B14F-4D97-AF65-F5344CB8AC3E}">
        <p14:creationId xmlns:p14="http://schemas.microsoft.com/office/powerpoint/2010/main" val="106376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FC0F-00EF-0F26-1A3F-1284703F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48139"/>
          </a:xfrm>
        </p:spPr>
        <p:txBody>
          <a:bodyPr/>
          <a:lstStyle/>
          <a:p>
            <a:r>
              <a:rPr lang="en-US"/>
              <a:t>Need Optical Table &amp; BNL Survey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2BA3-7A80-DBC7-0787-866CFDF8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3742" y="848139"/>
            <a:ext cx="3756697" cy="4593677"/>
          </a:xfrm>
        </p:spPr>
        <p:txBody>
          <a:bodyPr/>
          <a:lstStyle/>
          <a:p>
            <a:r>
              <a:rPr lang="en-US" dirty="0"/>
              <a:t>Sometimes survey means </a:t>
            </a:r>
            <a:r>
              <a:rPr lang="en-US" dirty="0">
                <a:solidFill>
                  <a:srgbClr val="FF0000"/>
                </a:solidFill>
              </a:rPr>
              <a:t>“Where is it?”</a:t>
            </a:r>
          </a:p>
          <a:p>
            <a:r>
              <a:rPr lang="en-US" dirty="0"/>
              <a:t>Other times survey means </a:t>
            </a:r>
            <a:r>
              <a:rPr lang="en-US" dirty="0">
                <a:solidFill>
                  <a:srgbClr val="FF0000"/>
                </a:solidFill>
              </a:rPr>
              <a:t>“Put it where I need it.”</a:t>
            </a:r>
          </a:p>
          <a:p>
            <a:r>
              <a:rPr lang="en-US" dirty="0"/>
              <a:t>We have an optical table at SBU:</a:t>
            </a:r>
          </a:p>
          <a:p>
            <a:pPr lvl="1"/>
            <a:r>
              <a:rPr lang="en-US" dirty="0"/>
              <a:t>4’ x 10’ (extra long)</a:t>
            </a:r>
          </a:p>
          <a:p>
            <a:pPr lvl="1"/>
            <a:r>
              <a:rPr lang="en-US" dirty="0"/>
              <a:t>¼-20 holes on 1” spacing.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B7A16-FAFE-2850-295B-E8213CF2F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2" y="848139"/>
            <a:ext cx="8166538" cy="4593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12ECD9-21F4-0BA2-4740-3844F70CEA10}"/>
              </a:ext>
            </a:extLst>
          </p:cNvPr>
          <p:cNvSpPr txBox="1"/>
          <p:nvPr/>
        </p:nvSpPr>
        <p:spPr>
          <a:xfrm>
            <a:off x="1029252" y="5945809"/>
            <a:ext cx="727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Proposal:  BNL Survey team places the end ring concentric with a “post”.</a:t>
            </a:r>
          </a:p>
        </p:txBody>
      </p:sp>
    </p:spTree>
    <p:extLst>
      <p:ext uri="{BB962C8B-B14F-4D97-AF65-F5344CB8AC3E}">
        <p14:creationId xmlns:p14="http://schemas.microsoft.com/office/powerpoint/2010/main" val="99000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75D0-23DF-E420-14C5-0C9D5EB91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6405"/>
          </a:xfrm>
        </p:spPr>
        <p:txBody>
          <a:bodyPr/>
          <a:lstStyle/>
          <a:p>
            <a:r>
              <a:rPr lang="en-US" dirty="0"/>
              <a:t>Cartoonish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734EE-2C29-CAEE-CEFD-4868BA34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3388139"/>
            <a:ext cx="10515600" cy="32644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 is reasonably strong</a:t>
            </a:r>
          </a:p>
          <a:p>
            <a:pPr lvl="1"/>
            <a:r>
              <a:rPr lang="en-US" dirty="0"/>
              <a:t>I recommend brass cylinder with a blind tapped hole in the bottom).</a:t>
            </a:r>
          </a:p>
          <a:p>
            <a:r>
              <a:rPr lang="en-US" dirty="0"/>
              <a:t>Rotating arm is BEEF (e.g. Al C-channel with the flanges up).</a:t>
            </a:r>
          </a:p>
          <a:p>
            <a:pPr lvl="1"/>
            <a:r>
              <a:rPr lang="en-US" dirty="0"/>
              <a:t>NOTE:  Brass and Al make a moderately low friction joint.</a:t>
            </a:r>
          </a:p>
          <a:p>
            <a:pPr lvl="1"/>
            <a:r>
              <a:rPr lang="en-US" dirty="0"/>
              <a:t>Brass/Bronze is lower friction, but steel is a pain in the butt 😂</a:t>
            </a:r>
          </a:p>
          <a:p>
            <a:r>
              <a:rPr lang="en-US" dirty="0"/>
              <a:t>Spc are a slippery material (nylon, PTFE, </a:t>
            </a:r>
            <a:r>
              <a:rPr lang="en-US" dirty="0" err="1"/>
              <a:t>etc</a:t>
            </a:r>
            <a:r>
              <a:rPr lang="en-US" dirty="0"/>
              <a:t>) uniform thickness.</a:t>
            </a:r>
          </a:p>
          <a:p>
            <a:pPr lvl="1"/>
            <a:r>
              <a:rPr lang="en-US" dirty="0"/>
              <a:t>Bought at equal thickness is good enough.</a:t>
            </a:r>
          </a:p>
          <a:p>
            <a:r>
              <a:rPr lang="en-US" dirty="0"/>
              <a:t>Tool is moved radially using a “bought thingy” (there are many).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E01A66-7B77-4EBD-1BFE-AF832F5E878E}"/>
              </a:ext>
            </a:extLst>
          </p:cNvPr>
          <p:cNvSpPr/>
          <p:nvPr/>
        </p:nvSpPr>
        <p:spPr>
          <a:xfrm>
            <a:off x="838200" y="2991678"/>
            <a:ext cx="10479157" cy="1060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BE642-D9A3-7C42-5B50-EAE1B7FDD1F9}"/>
              </a:ext>
            </a:extLst>
          </p:cNvPr>
          <p:cNvSpPr/>
          <p:nvPr/>
        </p:nvSpPr>
        <p:spPr>
          <a:xfrm>
            <a:off x="2883453" y="2359996"/>
            <a:ext cx="265044" cy="572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B6B7F-90AB-B4F4-0AF6-43ECA99E3716}"/>
              </a:ext>
            </a:extLst>
          </p:cNvPr>
          <p:cNvSpPr/>
          <p:nvPr/>
        </p:nvSpPr>
        <p:spPr>
          <a:xfrm>
            <a:off x="9162774" y="2359996"/>
            <a:ext cx="265044" cy="57205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EE535B-DBD1-CCD4-0028-1AD526B27449}"/>
              </a:ext>
            </a:extLst>
          </p:cNvPr>
          <p:cNvSpPr/>
          <p:nvPr/>
        </p:nvSpPr>
        <p:spPr>
          <a:xfrm>
            <a:off x="5846419" y="1837635"/>
            <a:ext cx="618434" cy="1133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A0C914-250E-790B-9A0C-CBF1C1B8D9B2}"/>
              </a:ext>
            </a:extLst>
          </p:cNvPr>
          <p:cNvSpPr/>
          <p:nvPr/>
        </p:nvSpPr>
        <p:spPr>
          <a:xfrm>
            <a:off x="1995557" y="2192680"/>
            <a:ext cx="335721" cy="7934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spc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981C1-2FDB-22C0-47FF-3E7CE6D166E5}"/>
              </a:ext>
            </a:extLst>
          </p:cNvPr>
          <p:cNvSpPr/>
          <p:nvPr/>
        </p:nvSpPr>
        <p:spPr>
          <a:xfrm>
            <a:off x="4051853" y="2171699"/>
            <a:ext cx="335721" cy="809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spc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2390BB-F191-0985-4A75-3AF3365AE219}"/>
              </a:ext>
            </a:extLst>
          </p:cNvPr>
          <p:cNvSpPr/>
          <p:nvPr/>
        </p:nvSpPr>
        <p:spPr>
          <a:xfrm>
            <a:off x="3030884" y="1030763"/>
            <a:ext cx="521252" cy="1126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ABF119-B467-E18C-8B47-8398231BB2AF}"/>
              </a:ext>
            </a:extLst>
          </p:cNvPr>
          <p:cNvSpPr/>
          <p:nvPr/>
        </p:nvSpPr>
        <p:spPr>
          <a:xfrm>
            <a:off x="3224144" y="2171699"/>
            <a:ext cx="119269" cy="79347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B47A41-9A50-01DD-A8BD-D734E2EF2E62}"/>
              </a:ext>
            </a:extLst>
          </p:cNvPr>
          <p:cNvSpPr/>
          <p:nvPr/>
        </p:nvSpPr>
        <p:spPr>
          <a:xfrm>
            <a:off x="1995557" y="1937577"/>
            <a:ext cx="4859130" cy="23412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Rotating arm (Reasonably stiff)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D88BFC4-F3D4-8974-36BA-5BDDCEBB8AC3}"/>
              </a:ext>
            </a:extLst>
          </p:cNvPr>
          <p:cNvCxnSpPr>
            <a:cxnSpLocks/>
          </p:cNvCxnSpPr>
          <p:nvPr/>
        </p:nvCxnSpPr>
        <p:spPr>
          <a:xfrm>
            <a:off x="2966280" y="887897"/>
            <a:ext cx="65046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ED426-2190-0C12-F4A2-D07DFC601A68}"/>
              </a:ext>
            </a:extLst>
          </p:cNvPr>
          <p:cNvSpPr/>
          <p:nvPr/>
        </p:nvSpPr>
        <p:spPr>
          <a:xfrm>
            <a:off x="5442780" y="2184674"/>
            <a:ext cx="335721" cy="8094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spc</a:t>
            </a:r>
          </a:p>
        </p:txBody>
      </p:sp>
    </p:spTree>
    <p:extLst>
      <p:ext uri="{BB962C8B-B14F-4D97-AF65-F5344CB8AC3E}">
        <p14:creationId xmlns:p14="http://schemas.microsoft.com/office/powerpoint/2010/main" val="21562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8452B-1606-B9F6-72A7-2B167837B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30955D31-0F3A-2445-58BA-921BB7B18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526" y="835309"/>
            <a:ext cx="2917370" cy="1614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A9BE03-7B9D-C83F-170C-E4DABD50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6405"/>
          </a:xfrm>
        </p:spPr>
        <p:txBody>
          <a:bodyPr/>
          <a:lstStyle/>
          <a:p>
            <a:r>
              <a:rPr lang="en-US" dirty="0"/>
              <a:t>Cartoonish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EE346-EC48-A5A4-33CD-C2933AD89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1330" y="148120"/>
            <a:ext cx="4833731" cy="22065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Small mods to Positioner:</a:t>
            </a:r>
          </a:p>
          <a:p>
            <a:pPr lvl="1"/>
            <a:r>
              <a:rPr lang="en-US" dirty="0"/>
              <a:t>Offset slot; way to hold tool</a:t>
            </a:r>
          </a:p>
          <a:p>
            <a:r>
              <a:rPr lang="en-US" dirty="0"/>
              <a:t>Long tool must be fat.</a:t>
            </a:r>
          </a:p>
          <a:p>
            <a:r>
              <a:rPr lang="en-US" dirty="0"/>
              <a:t>GENTLE tiny cuts.</a:t>
            </a:r>
          </a:p>
          <a:p>
            <a:pPr lvl="1"/>
            <a:r>
              <a:rPr lang="en-US" dirty="0"/>
              <a:t>Grinding minimizes vertical kick.</a:t>
            </a:r>
          </a:p>
          <a:p>
            <a:pPr lvl="1"/>
            <a:r>
              <a:rPr lang="en-US" dirty="0"/>
              <a:t>Still requires experienced hands.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7C2DCE-DC5C-B792-9A01-4B99A37A6F97}"/>
              </a:ext>
            </a:extLst>
          </p:cNvPr>
          <p:cNvSpPr/>
          <p:nvPr/>
        </p:nvSpPr>
        <p:spPr>
          <a:xfrm>
            <a:off x="838200" y="2466486"/>
            <a:ext cx="10479157" cy="41640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5A824F-4B22-B4EC-1E46-4CC6B03FD1C7}"/>
              </a:ext>
            </a:extLst>
          </p:cNvPr>
          <p:cNvGrpSpPr/>
          <p:nvPr/>
        </p:nvGrpSpPr>
        <p:grpSpPr>
          <a:xfrm>
            <a:off x="4934226" y="3404943"/>
            <a:ext cx="2287104" cy="2287104"/>
            <a:chOff x="4899991" y="3667539"/>
            <a:chExt cx="2287104" cy="228710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1432C3-3126-3A71-8AF8-779886BE6AAB}"/>
                </a:ext>
              </a:extLst>
            </p:cNvPr>
            <p:cNvSpPr/>
            <p:nvPr/>
          </p:nvSpPr>
          <p:spPr>
            <a:xfrm>
              <a:off x="4899991" y="3667539"/>
              <a:ext cx="2287104" cy="228710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37E761-55E7-AA26-B09D-1015AFDD30A9}"/>
                </a:ext>
              </a:extLst>
            </p:cNvPr>
            <p:cNvSpPr/>
            <p:nvPr/>
          </p:nvSpPr>
          <p:spPr>
            <a:xfrm>
              <a:off x="4976191" y="3743739"/>
              <a:ext cx="2134704" cy="21347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FC0BB0B-F4E2-95CF-F9F4-0B7D59204CCF}"/>
              </a:ext>
            </a:extLst>
          </p:cNvPr>
          <p:cNvSpPr/>
          <p:nvPr/>
        </p:nvSpPr>
        <p:spPr>
          <a:xfrm>
            <a:off x="4267188" y="4332422"/>
            <a:ext cx="2034214" cy="43214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B586FEE-6C9E-2C3A-1CF5-8D9E08C42A66}"/>
              </a:ext>
            </a:extLst>
          </p:cNvPr>
          <p:cNvSpPr/>
          <p:nvPr/>
        </p:nvSpPr>
        <p:spPr>
          <a:xfrm>
            <a:off x="5943048" y="4413765"/>
            <a:ext cx="269461" cy="2694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564D5B-F7B1-EBFC-B2AB-834A53CAAA1C}"/>
              </a:ext>
            </a:extLst>
          </p:cNvPr>
          <p:cNvSpPr/>
          <p:nvPr/>
        </p:nvSpPr>
        <p:spPr>
          <a:xfrm>
            <a:off x="4267188" y="4334528"/>
            <a:ext cx="335721" cy="427935"/>
          </a:xfrm>
          <a:prstGeom prst="rect">
            <a:avLst/>
          </a:prstGeom>
          <a:solidFill>
            <a:srgbClr val="E8E8E8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AF18B2-A0CE-B34A-99AE-5EEE050AE57A}"/>
              </a:ext>
            </a:extLst>
          </p:cNvPr>
          <p:cNvSpPr/>
          <p:nvPr/>
        </p:nvSpPr>
        <p:spPr>
          <a:xfrm>
            <a:off x="5450499" y="4334528"/>
            <a:ext cx="335721" cy="427935"/>
          </a:xfrm>
          <a:prstGeom prst="rect">
            <a:avLst/>
          </a:prstGeom>
          <a:solidFill>
            <a:srgbClr val="E8E8E8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011DB28-AE37-1605-DB1B-2B930B61C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6657" t="72602" r="32356" b="6365"/>
          <a:stretch/>
        </p:blipFill>
        <p:spPr>
          <a:xfrm>
            <a:off x="829604" y="832634"/>
            <a:ext cx="2864840" cy="161493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8AD1C11-C760-812E-1552-96ADB788AA2A}"/>
              </a:ext>
            </a:extLst>
          </p:cNvPr>
          <p:cNvGrpSpPr/>
          <p:nvPr/>
        </p:nvGrpSpPr>
        <p:grpSpPr>
          <a:xfrm>
            <a:off x="5075293" y="3208921"/>
            <a:ext cx="2323840" cy="2679148"/>
            <a:chOff x="5075293" y="3471516"/>
            <a:chExt cx="2323840" cy="267914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C8621D0-7BAB-7130-156D-A257A557E2F0}"/>
                </a:ext>
              </a:extLst>
            </p:cNvPr>
            <p:cNvSpPr/>
            <p:nvPr/>
          </p:nvSpPr>
          <p:spPr>
            <a:xfrm>
              <a:off x="7156726" y="4684987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BC725AD-0B78-ADC2-6281-8D294E60C492}"/>
                </a:ext>
              </a:extLst>
            </p:cNvPr>
            <p:cNvSpPr/>
            <p:nvPr/>
          </p:nvSpPr>
          <p:spPr>
            <a:xfrm rot="16200000">
              <a:off x="5956575" y="3521109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535C570-924E-B5E8-7C2A-1F5B956A5B89}"/>
                </a:ext>
              </a:extLst>
            </p:cNvPr>
            <p:cNvSpPr/>
            <p:nvPr/>
          </p:nvSpPr>
          <p:spPr>
            <a:xfrm rot="16200000">
              <a:off x="5956575" y="5957850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8CBD051-8F6F-7F8F-38E8-92DDD55BB059}"/>
                </a:ext>
              </a:extLst>
            </p:cNvPr>
            <p:cNvSpPr/>
            <p:nvPr/>
          </p:nvSpPr>
          <p:spPr>
            <a:xfrm rot="18975475">
              <a:off x="6831770" y="3916683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1AC9CD5-74DF-FA55-35BC-E2EDED1C80ED}"/>
                </a:ext>
              </a:extLst>
            </p:cNvPr>
            <p:cNvSpPr/>
            <p:nvPr/>
          </p:nvSpPr>
          <p:spPr>
            <a:xfrm rot="18975475">
              <a:off x="5075293" y="5573564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A7D2C0-ECA6-8501-3F75-727A9BEF5A72}"/>
                </a:ext>
              </a:extLst>
            </p:cNvPr>
            <p:cNvSpPr/>
            <p:nvPr/>
          </p:nvSpPr>
          <p:spPr>
            <a:xfrm rot="13534512">
              <a:off x="6893742" y="5548369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99DDC1-BE13-C060-BC05-9BD08DBA6183}"/>
                </a:ext>
              </a:extLst>
            </p:cNvPr>
            <p:cNvSpPr/>
            <p:nvPr/>
          </p:nvSpPr>
          <p:spPr>
            <a:xfrm rot="13534512">
              <a:off x="5118920" y="3899899"/>
              <a:ext cx="242407" cy="14322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66D32FF-C721-DC2F-F41A-0E2BA99590DD}"/>
              </a:ext>
            </a:extLst>
          </p:cNvPr>
          <p:cNvSpPr/>
          <p:nvPr/>
        </p:nvSpPr>
        <p:spPr>
          <a:xfrm>
            <a:off x="4756423" y="4380595"/>
            <a:ext cx="617876" cy="3358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462989-9D1F-29FF-4FA7-D47E0FF7C8B6}"/>
              </a:ext>
            </a:extLst>
          </p:cNvPr>
          <p:cNvSpPr/>
          <p:nvPr/>
        </p:nvSpPr>
        <p:spPr>
          <a:xfrm>
            <a:off x="4927035" y="4430048"/>
            <a:ext cx="236895" cy="2368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1990F9-6C49-D10B-1D73-85011A5B46C5}"/>
              </a:ext>
            </a:extLst>
          </p:cNvPr>
          <p:cNvSpPr txBox="1"/>
          <p:nvPr/>
        </p:nvSpPr>
        <p:spPr>
          <a:xfrm>
            <a:off x="862923" y="2033707"/>
            <a:ext cx="139910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Hold Downs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D403C0-BA6C-01EB-3307-6DE8EC27227D}"/>
              </a:ext>
            </a:extLst>
          </p:cNvPr>
          <p:cNvSpPr txBox="1"/>
          <p:nvPr/>
        </p:nvSpPr>
        <p:spPr>
          <a:xfrm>
            <a:off x="4035603" y="2043163"/>
            <a:ext cx="28778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Tool Positioner (one option)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70FBAA-6CA7-EE5C-7DB4-F2D9D312F624}"/>
              </a:ext>
            </a:extLst>
          </p:cNvPr>
          <p:cNvSpPr txBox="1"/>
          <p:nvPr/>
        </p:nvSpPr>
        <p:spPr>
          <a:xfrm>
            <a:off x="7888368" y="2648899"/>
            <a:ext cx="3273288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Survey Group: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Places post (TIGHT)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Precise end ring placement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9FE68C-B769-5BE5-F13B-C04DFF86D5EF}"/>
              </a:ext>
            </a:extLst>
          </p:cNvPr>
          <p:cNvSpPr txBox="1"/>
          <p:nvPr/>
        </p:nvSpPr>
        <p:spPr>
          <a:xfrm>
            <a:off x="923235" y="6207878"/>
            <a:ext cx="389164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NOTE:  Not to scale…conceptual only</a:t>
            </a:r>
          </a:p>
        </p:txBody>
      </p:sp>
    </p:spTree>
    <p:extLst>
      <p:ext uri="{BB962C8B-B14F-4D97-AF65-F5344CB8AC3E}">
        <p14:creationId xmlns:p14="http://schemas.microsoft.com/office/powerpoint/2010/main" val="2384602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5ECC6-B219-8E44-5F5F-1B322731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1988"/>
          </a:xfrm>
        </p:spPr>
        <p:txBody>
          <a:bodyPr/>
          <a:lstStyle/>
          <a:p>
            <a:r>
              <a:rPr lang="en-US" dirty="0"/>
              <a:t>Extraneous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7920-B993-3DC8-D894-1888B13B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Grinding a composite material = dust.</a:t>
            </a:r>
          </a:p>
          <a:p>
            <a:pPr lvl="1"/>
            <a:r>
              <a:rPr lang="en-US" dirty="0"/>
              <a:t>Need to wear some form of mask.</a:t>
            </a:r>
          </a:p>
          <a:p>
            <a:pPr lvl="1"/>
            <a:r>
              <a:rPr lang="en-US" dirty="0"/>
              <a:t>Vacuuming during cut might be difficult:</a:t>
            </a:r>
          </a:p>
          <a:p>
            <a:pPr lvl="2"/>
            <a:r>
              <a:rPr lang="en-US" dirty="0"/>
              <a:t>Geometry (hard to get to the bit).</a:t>
            </a:r>
          </a:p>
          <a:p>
            <a:pPr lvl="2"/>
            <a:r>
              <a:rPr lang="en-US" dirty="0"/>
              <a:t>Noise (good communication is essential during tricky operations).</a:t>
            </a:r>
          </a:p>
          <a:p>
            <a:pPr lvl="1"/>
            <a:r>
              <a:rPr lang="en-US" dirty="0"/>
              <a:t>Maybe put some clear curtains on each side – C-channel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9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439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First thoughts for machining the inner surface of the End Ring</vt:lpstr>
      <vt:lpstr>Ground Rules</vt:lpstr>
      <vt:lpstr>Need Optical Table &amp; BNL Survey group</vt:lpstr>
      <vt:lpstr>Cartoonish - 1</vt:lpstr>
      <vt:lpstr>Cartoonish - 2</vt:lpstr>
      <vt:lpstr>Extraneous 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Hemmick</dc:creator>
  <cp:lastModifiedBy>Tom Hemmick</cp:lastModifiedBy>
  <cp:revision>2</cp:revision>
  <dcterms:created xsi:type="dcterms:W3CDTF">2025-05-08T13:59:16Z</dcterms:created>
  <dcterms:modified xsi:type="dcterms:W3CDTF">2025-05-08T15:40:03Z</dcterms:modified>
</cp:coreProperties>
</file>