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8"/>
  </p:notesMasterIdLst>
  <p:sldIdLst>
    <p:sldId id="256" r:id="rId5"/>
    <p:sldId id="2147375417" r:id="rId6"/>
    <p:sldId id="3850" r:id="rId7"/>
    <p:sldId id="3704" r:id="rId8"/>
    <p:sldId id="2147375418" r:id="rId9"/>
    <p:sldId id="2147375416" r:id="rId10"/>
    <p:sldId id="2147375420" r:id="rId11"/>
    <p:sldId id="2147375419" r:id="rId12"/>
    <p:sldId id="3844" r:id="rId13"/>
    <p:sldId id="2147375421" r:id="rId14"/>
    <p:sldId id="257" r:id="rId15"/>
    <p:sldId id="2147375427" r:id="rId16"/>
    <p:sldId id="2147375422" r:id="rId17"/>
    <p:sldId id="2147375360" r:id="rId18"/>
    <p:sldId id="2147375382" r:id="rId19"/>
    <p:sldId id="2147375383" r:id="rId20"/>
    <p:sldId id="2147375413" r:id="rId21"/>
    <p:sldId id="2147375423" r:id="rId22"/>
    <p:sldId id="2147375424" r:id="rId23"/>
    <p:sldId id="2147375425" r:id="rId24"/>
    <p:sldId id="2147375426" r:id="rId25"/>
    <p:sldId id="5864" r:id="rId26"/>
    <p:sldId id="58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FFFC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07"/>
    <p:restoredTop sz="95679"/>
  </p:normalViewPr>
  <p:slideViewPr>
    <p:cSldViewPr snapToGrid="0" snapToObjects="1">
      <p:cViewPr varScale="1">
        <p:scale>
          <a:sx n="200" d="100"/>
          <a:sy n="200" d="100"/>
        </p:scale>
        <p:origin x="1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1"/>
            <a:ext cx="11499925" cy="49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576179"/>
            <a:ext cx="11499925" cy="537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35169"/>
            <a:ext cx="11499234" cy="4803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7286EC-A822-B758-ACB7-835124A9D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9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D2D2E4-6E67-48B3-BA12-35766E148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1" y="6534374"/>
            <a:ext cx="5414677" cy="294041"/>
          </a:xfrm>
        </p:spPr>
        <p:txBody>
          <a:bodyPr>
            <a:noAutofit/>
          </a:bodyPr>
          <a:lstStyle>
            <a:lvl1pPr marL="0" indent="0" algn="just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indent="0" algn="just">
              <a:buNone/>
            </a:pPr>
            <a:r>
              <a:rPr lang="en-US" sz="1400" i="0" u="none" strike="noStrike" dirty="0" err="1">
                <a:solidFill>
                  <a:schemeClr val="tx1"/>
                </a:solidFill>
                <a:effectLst/>
              </a:rPr>
              <a:t>ePIC</a:t>
            </a:r>
            <a:r>
              <a:rPr lang="en-US" sz="1400" i="0" u="none" strike="noStrike" dirty="0">
                <a:solidFill>
                  <a:schemeClr val="tx1"/>
                </a:solidFill>
                <a:effectLst/>
              </a:rPr>
              <a:t> TIC Meeting, May 19</a:t>
            </a:r>
            <a:r>
              <a:rPr lang="en-US" sz="1400" i="0" u="none" strike="noStrike" baseline="30000" dirty="0">
                <a:solidFill>
                  <a:schemeClr val="tx1"/>
                </a:solidFill>
                <a:effectLst/>
              </a:rPr>
              <a:t>th</a:t>
            </a:r>
            <a:r>
              <a:rPr lang="en-US" sz="1400" i="0" u="none" strike="noStrike" dirty="0">
                <a:solidFill>
                  <a:schemeClr val="tx1"/>
                </a:solidFill>
                <a:effectLst/>
              </a:rPr>
              <a:t> 2025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62C12-2F08-E318-B35D-ED3DD7238288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22308"/>
            <a:ext cx="11499925" cy="4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580215"/>
            <a:ext cx="11499925" cy="54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510468"/>
            <a:ext cx="11499925" cy="0"/>
          </a:xfrm>
          <a:prstGeom prst="line">
            <a:avLst/>
          </a:prstGeom>
          <a:ln w="508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51421" y="6534374"/>
            <a:ext cx="5662103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i="0" u="none" strike="noStrike" dirty="0" err="1">
                <a:solidFill>
                  <a:schemeClr val="tx1"/>
                </a:solidFill>
                <a:effectLst/>
              </a:rPr>
              <a:t>ePIC</a:t>
            </a:r>
            <a:r>
              <a:rPr lang="en-US" sz="1400" i="0" u="none" strike="noStrike" dirty="0">
                <a:solidFill>
                  <a:schemeClr val="tx1"/>
                </a:solidFill>
                <a:effectLst/>
              </a:rPr>
              <a:t> TIC Meeting, May 19</a:t>
            </a:r>
            <a:r>
              <a:rPr lang="en-US" sz="1400" i="0" u="none" strike="noStrike" baseline="30000" dirty="0">
                <a:solidFill>
                  <a:schemeClr val="tx1"/>
                </a:solidFill>
                <a:effectLst/>
              </a:rPr>
              <a:t>th</a:t>
            </a:r>
            <a:r>
              <a:rPr lang="en-US" sz="1400" i="0" u="none" strike="noStrike" dirty="0">
                <a:solidFill>
                  <a:schemeClr val="tx1"/>
                </a:solidFill>
                <a:effectLst/>
              </a:rPr>
              <a:t> 2025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8BF614-7E7A-93A1-7F04-C59DFC02DF91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85" y="1638067"/>
            <a:ext cx="10334625" cy="548826"/>
          </a:xfrm>
        </p:spPr>
        <p:txBody>
          <a:bodyPr>
            <a:noAutofit/>
          </a:bodyPr>
          <a:lstStyle/>
          <a:p>
            <a:r>
              <a:rPr lang="en-US" sz="3200" dirty="0"/>
              <a:t>Common scenarios for </a:t>
            </a:r>
            <a:r>
              <a:rPr lang="en-US" sz="3200" dirty="0" err="1"/>
              <a:t>preTDR</a:t>
            </a:r>
            <a:r>
              <a:rPr lang="en-US" sz="3200" dirty="0"/>
              <a:t>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571500" y="3049979"/>
            <a:ext cx="5282825" cy="8824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E.C. </a:t>
            </a:r>
            <a:r>
              <a:rPr lang="en-US" sz="2800" dirty="0" err="1">
                <a:solidFill>
                  <a:schemeClr val="bg1"/>
                </a:solidFill>
              </a:rPr>
              <a:t>Aschenauer</a:t>
            </a:r>
            <a:r>
              <a:rPr lang="en-US" sz="2800" dirty="0">
                <a:solidFill>
                  <a:schemeClr val="bg1"/>
                </a:solidFill>
              </a:rPr>
              <a:t> (BNL) 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571500" y="3554089"/>
            <a:ext cx="11049000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Great Thanks to Andrii, Alex and the EIC Accelerator Team for the all work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571500" y="4732647"/>
            <a:ext cx="7201470" cy="974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i="0" u="none" strike="noStrike" dirty="0" err="1">
                <a:solidFill>
                  <a:schemeClr val="bg1"/>
                </a:solidFill>
                <a:effectLst/>
              </a:rPr>
              <a:t>ePIC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</a:rPr>
              <a:t> TIC Meeting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May 19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,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A7C2B-C9F7-AE12-13AA-7BC57D5F6BEF}"/>
              </a:ext>
            </a:extLst>
          </p:cNvPr>
          <p:cNvSpPr txBox="1"/>
          <p:nvPr/>
        </p:nvSpPr>
        <p:spPr>
          <a:xfrm>
            <a:off x="2743092" y="2146194"/>
            <a:ext cx="946284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sz="3200" b="1" dirty="0">
                <a:solidFill>
                  <a:schemeClr val="bg1"/>
                </a:solidFill>
              </a:rPr>
              <a:t>Backgrounds, Luminosity, and Radiation Doses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5CC9-F6AE-0625-77CE-2105A22E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0235"/>
            <a:ext cx="11499234" cy="480349"/>
          </a:xfrm>
        </p:spPr>
        <p:txBody>
          <a:bodyPr/>
          <a:lstStyle/>
          <a:p>
            <a:r>
              <a:rPr lang="en-US" dirty="0"/>
              <a:t>Proposal what to use for the pre-TDR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B8B8B-B5E0-1EE1-FF76-942E817F1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99AF2-E0A5-B65C-A69D-A7DA1A3EB909}"/>
              </a:ext>
            </a:extLst>
          </p:cNvPr>
          <p:cNvSpPr txBox="1"/>
          <p:nvPr/>
        </p:nvSpPr>
        <p:spPr>
          <a:xfrm>
            <a:off x="571500" y="665505"/>
            <a:ext cx="11049000" cy="60016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dirty="0"/>
              <a:t>It is reasonable to assume a Run will be 30 weeks per year with a 80% uptime / running efficiency. In addition, we have a 2h store turnaround time and if one assumes 8h long stores, one gets 3024 h of operations per year.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10 GeV: 2.5 A  7500 Ah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18 GeV: 0.2 A  600 Ah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>
              <a:sym typeface="Wingdings" pitchFamily="2" charset="2"/>
            </a:endParaRP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Do first simulations for ultimate EIC performance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parameters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Vacuum after 10000Ah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lepton beam energy 18 GeV 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 hadron beam energy 275 GeV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>
              <a:sym typeface="Wingdings" pitchFamily="2" charset="2"/>
            </a:endParaRP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What is needed an update of the electron beam gas to have Coulomb &amp; Brems and need to include </a:t>
            </a:r>
            <a:r>
              <a:rPr lang="en-US" sz="2000" dirty="0" err="1">
                <a:sym typeface="Wingdings" pitchFamily="2" charset="2"/>
              </a:rPr>
              <a:t>Touschek</a:t>
            </a:r>
            <a:r>
              <a:rPr lang="en-US" sz="2000" dirty="0">
                <a:sym typeface="Wingdings" pitchFamily="2" charset="2"/>
              </a:rPr>
              <a:t>  can be made available soon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1000" dirty="0">
              <a:sym typeface="Wingdings" pitchFamily="2" charset="2"/>
            </a:endParaRP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It is critical that the background simulations and the </a:t>
            </a:r>
            <a:r>
              <a:rPr lang="en-US" sz="2000" dirty="0" err="1">
                <a:sym typeface="Wingdings" pitchFamily="2" charset="2"/>
              </a:rPr>
              <a:t>ePIC</a:t>
            </a:r>
            <a:r>
              <a:rPr lang="en-US" sz="2000" dirty="0">
                <a:sym typeface="Wingdings" pitchFamily="2" charset="2"/>
              </a:rPr>
              <a:t> simulation use the same beam pipe design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It is critical to have the IR magnet material well modeled in Geant  Andrii is working on this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>
                <a:sym typeface="Wingdings" pitchFamily="2" charset="2"/>
              </a:rPr>
              <a:t>Ultimately, we need to simulate different beam energy combinations and hadron beam types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/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A0459B1B-792C-016B-6EE6-B23D3275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555" y="1313395"/>
            <a:ext cx="5219337" cy="30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9EF050-A7A1-5D09-5FE3-57EB02FA8AFE}"/>
                  </a:ext>
                </a:extLst>
              </p:cNvPr>
              <p:cNvSpPr/>
              <p:nvPr/>
            </p:nvSpPr>
            <p:spPr>
              <a:xfrm>
                <a:off x="4298351" y="457200"/>
                <a:ext cx="2677886" cy="16865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Beam Currents: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US" sz="12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ESR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HSR</m:t>
                            </m:r>
                          </m:sup>
                        </m:sSup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2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Beam Dose: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Ah</m:t>
                      </m:r>
                    </m:oMath>
                  </m:oMathPara>
                </a14:m>
                <a:endParaRPr lang="en-US" sz="12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b="0" dirty="0"/>
                  <a:t>Detector Limit: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𝐷𝐿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MHz</m:t>
                      </m:r>
                    </m:oMath>
                  </m:oMathPara>
                </a14:m>
                <a:endParaRPr lang="en-US" sz="12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Acceptable Beam Lifetimes: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bSup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~10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hr</m:t>
                    </m:r>
                  </m:oMath>
                </a14:m>
                <a:r>
                  <a:rPr lang="en-US" sz="1200" b="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HSR</m:t>
                        </m:r>
                      </m:sup>
                    </m:sSubSup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~3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hr</m:t>
                    </m:r>
                  </m:oMath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9EF050-A7A1-5D09-5FE3-57EB02FA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351" y="457200"/>
                <a:ext cx="2677886" cy="1686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37AFBB1-D9A9-EBD7-2E6B-6AD70FDF2AB1}"/>
              </a:ext>
            </a:extLst>
          </p:cNvPr>
          <p:cNvSpPr txBox="1"/>
          <p:nvPr/>
        </p:nvSpPr>
        <p:spPr>
          <a:xfrm>
            <a:off x="1936150" y="987669"/>
            <a:ext cx="2013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Initial Parameters @ 10x275 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1B0B2EE7-BF31-3D29-FFE7-159071BFFACF}"/>
                  </a:ext>
                </a:extLst>
              </p:cNvPr>
              <p:cNvSpPr/>
              <p:nvPr/>
            </p:nvSpPr>
            <p:spPr>
              <a:xfrm>
                <a:off x="4020766" y="3476811"/>
                <a:ext cx="3233056" cy="1524000"/>
              </a:xfrm>
              <a:prstGeom prst="diamond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𝐷𝐿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  <a:p>
                <a:pPr algn="ctr"/>
                <a:r>
                  <a:rPr lang="en-US" sz="1200" b="1" dirty="0"/>
                  <a:t>AND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ESR</m:t>
                                  </m:r>
                                  <m: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HSR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</m:e>
                      </m:nary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acc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ESR</m:t>
                              </m:r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HSR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1B0B2EE7-BF31-3D29-FFE7-159071BFF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766" y="3476811"/>
                <a:ext cx="3233056" cy="1524000"/>
              </a:xfrm>
              <a:prstGeom prst="diamond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7922D87-CB05-0C8D-6F6D-52CD81BC4D12}"/>
                  </a:ext>
                </a:extLst>
              </p:cNvPr>
              <p:cNvSpPr/>
              <p:nvPr/>
            </p:nvSpPr>
            <p:spPr>
              <a:xfrm>
                <a:off x="1936150" y="2385518"/>
                <a:ext cx="7402286" cy="85997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Estimate Gas Pressure: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p>
                  </m:oMath>
                </a14:m>
                <a:r>
                  <a:rPr lang="en-US" sz="12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HSR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Calculate Detector Backgrounds and Beam Lifetimes (Beam-gas, </a:t>
                </a:r>
                <a:r>
                  <a:rPr lang="en-US" sz="1200" dirty="0" err="1"/>
                  <a:t>Touschek</a:t>
                </a:r>
                <a:r>
                  <a:rPr lang="en-US" sz="1200" dirty="0"/>
                  <a:t>, SR, Collision, IBS, etc.):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bSup>
                  </m:oMath>
                </a14:m>
                <a:r>
                  <a:rPr lang="en-US" sz="12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HSR</m:t>
                        </m:r>
                      </m:sup>
                    </m:sSubSup>
                  </m:oMath>
                </a14:m>
                <a:r>
                  <a:rPr lang="en-US" sz="12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COL</m:t>
                        </m:r>
                      </m:sup>
                    </m:sSup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bSup>
                  </m:oMath>
                </a14:m>
                <a:r>
                  <a:rPr lang="en-US" sz="12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HSR</m:t>
                        </m:r>
                      </m:sup>
                    </m:sSub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7922D87-CB05-0C8D-6F6D-52CD81BC4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50" y="2385518"/>
                <a:ext cx="7402286" cy="85997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E366B47-4152-5A9E-36FF-78FC5795071B}"/>
                  </a:ext>
                </a:extLst>
              </p:cNvPr>
              <p:cNvSpPr/>
              <p:nvPr/>
            </p:nvSpPr>
            <p:spPr>
              <a:xfrm>
                <a:off x="7929720" y="4010211"/>
                <a:ext cx="3108960" cy="4572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Increase Beam Dose: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ESR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day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week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E366B47-4152-5A9E-36FF-78FC5795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20" y="4010211"/>
                <a:ext cx="3108960" cy="457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FD87295A-FF00-65CE-4C5A-108609A712E2}"/>
                  </a:ext>
                </a:extLst>
              </p:cNvPr>
              <p:cNvSpPr/>
              <p:nvPr/>
            </p:nvSpPr>
            <p:spPr>
              <a:xfrm>
                <a:off x="1478952" y="4804477"/>
                <a:ext cx="3233056" cy="1524000"/>
              </a:xfrm>
              <a:prstGeom prst="diamond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𝐷𝐿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  <a:p>
                <a:pPr algn="ctr"/>
                <a:r>
                  <a:rPr lang="en-US" sz="1200" b="1" dirty="0"/>
                  <a:t>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ESR</m:t>
                                  </m:r>
                                  <m: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HSR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nary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acc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ESR</m:t>
                              </m:r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HSR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FD87295A-FF00-65CE-4C5A-108609A71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52" y="4804477"/>
                <a:ext cx="3233056" cy="1524000"/>
              </a:xfrm>
              <a:prstGeom prst="diamond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AC95007-F87B-E103-C921-6C455B22D3D1}"/>
                  </a:ext>
                </a:extLst>
              </p:cNvPr>
              <p:cNvSpPr/>
              <p:nvPr/>
            </p:nvSpPr>
            <p:spPr>
              <a:xfrm>
                <a:off x="7929720" y="5337877"/>
                <a:ext cx="3108960" cy="4572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Reduce Beam Current: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ESR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AC95007-F87B-E103-C921-6C455B22D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20" y="5337877"/>
                <a:ext cx="3108960" cy="457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14E48-92EF-9DE8-0C84-E8349707B605}"/>
                  </a:ext>
                </a:extLst>
              </p:cNvPr>
              <p:cNvSpPr/>
              <p:nvPr/>
            </p:nvSpPr>
            <p:spPr>
              <a:xfrm>
                <a:off x="7929720" y="6197849"/>
                <a:ext cx="3108960" cy="4572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Increase Beam Current: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ESR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14E48-92EF-9DE8-0C84-E8349707B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20" y="6197849"/>
                <a:ext cx="3108960" cy="4572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18CC55-01FE-D641-0716-92C547327162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5637293" y="2143705"/>
            <a:ext cx="1" cy="241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404A47-9A35-CCC6-31A3-511A9C0DCB7A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5637293" y="3245491"/>
            <a:ext cx="1" cy="231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18FF43-5A1B-1250-171D-B7F0E7D9C692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7253822" y="4238811"/>
            <a:ext cx="6758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F28E95C0-1F70-10BD-2353-92544C04B047}"/>
              </a:ext>
            </a:extLst>
          </p:cNvPr>
          <p:cNvCxnSpPr>
            <a:cxnSpLocks/>
            <a:stCxn id="6" idx="1"/>
            <a:endCxn id="11" idx="0"/>
          </p:cNvCxnSpPr>
          <p:nvPr/>
        </p:nvCxnSpPr>
        <p:spPr>
          <a:xfrm rot="10800000" flipV="1">
            <a:off x="3095480" y="4238811"/>
            <a:ext cx="925286" cy="56566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5C66FC8-A43A-B79D-4E22-9FA96FC312DA}"/>
              </a:ext>
            </a:extLst>
          </p:cNvPr>
          <p:cNvCxnSpPr>
            <a:cxnSpLocks/>
            <a:stCxn id="11" idx="1"/>
            <a:endCxn id="13" idx="1"/>
          </p:cNvCxnSpPr>
          <p:nvPr/>
        </p:nvCxnSpPr>
        <p:spPr>
          <a:xfrm rot="10800000" flipH="1" flipV="1">
            <a:off x="1478952" y="5566477"/>
            <a:ext cx="6450768" cy="859972"/>
          </a:xfrm>
          <a:prstGeom prst="bentConnector3">
            <a:avLst>
              <a:gd name="adj1" fmla="val -3544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5A74961-293B-E967-4023-24B586C493E0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712008" y="5566477"/>
            <a:ext cx="3217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B2EF871-5F00-6B77-CAEC-3B2E9B270B58}"/>
              </a:ext>
            </a:extLst>
          </p:cNvPr>
          <p:cNvCxnSpPr>
            <a:cxnSpLocks/>
            <a:stCxn id="10" idx="3"/>
            <a:endCxn id="4" idx="3"/>
          </p:cNvCxnSpPr>
          <p:nvPr/>
        </p:nvCxnSpPr>
        <p:spPr>
          <a:xfrm flipH="1" flipV="1">
            <a:off x="6976237" y="1300453"/>
            <a:ext cx="4062443" cy="2938358"/>
          </a:xfrm>
          <a:prstGeom prst="bentConnector3">
            <a:avLst>
              <a:gd name="adj1" fmla="val -5627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58C01AB-BC8C-FEE7-585E-F34EDC60C085}"/>
              </a:ext>
            </a:extLst>
          </p:cNvPr>
          <p:cNvCxnSpPr>
            <a:cxnSpLocks/>
            <a:stCxn id="12" idx="3"/>
            <a:endCxn id="4" idx="3"/>
          </p:cNvCxnSpPr>
          <p:nvPr/>
        </p:nvCxnSpPr>
        <p:spPr>
          <a:xfrm flipH="1" flipV="1">
            <a:off x="6976237" y="1300453"/>
            <a:ext cx="4062443" cy="4266024"/>
          </a:xfrm>
          <a:prstGeom prst="bentConnector3">
            <a:avLst>
              <a:gd name="adj1" fmla="val -13398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61CC210-5B48-7D1C-63E8-8117387435F5}"/>
              </a:ext>
            </a:extLst>
          </p:cNvPr>
          <p:cNvCxnSpPr>
            <a:cxnSpLocks/>
            <a:stCxn id="13" idx="3"/>
            <a:endCxn id="4" idx="3"/>
          </p:cNvCxnSpPr>
          <p:nvPr/>
        </p:nvCxnSpPr>
        <p:spPr>
          <a:xfrm flipH="1" flipV="1">
            <a:off x="6976237" y="1300453"/>
            <a:ext cx="4062443" cy="5125996"/>
          </a:xfrm>
          <a:prstGeom prst="bentConnector3">
            <a:avLst>
              <a:gd name="adj1" fmla="val -21705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706DD1B-1B88-7B7A-C713-4101568B0D5C}"/>
              </a:ext>
            </a:extLst>
          </p:cNvPr>
          <p:cNvSpPr txBox="1"/>
          <p:nvPr/>
        </p:nvSpPr>
        <p:spPr>
          <a:xfrm>
            <a:off x="3316208" y="3879972"/>
            <a:ext cx="5164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NO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8FD258-4B88-E7D0-4BCD-B73330DFC730}"/>
              </a:ext>
            </a:extLst>
          </p:cNvPr>
          <p:cNvSpPr txBox="1"/>
          <p:nvPr/>
        </p:nvSpPr>
        <p:spPr>
          <a:xfrm>
            <a:off x="883252" y="5197145"/>
            <a:ext cx="5164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NO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43AEEC-521F-A895-0038-4A7130B8BE98}"/>
              </a:ext>
            </a:extLst>
          </p:cNvPr>
          <p:cNvSpPr txBox="1"/>
          <p:nvPr/>
        </p:nvSpPr>
        <p:spPr>
          <a:xfrm>
            <a:off x="7284753" y="3879972"/>
            <a:ext cx="5902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169DE5-0EED-FBC8-38C2-34E87031A0A1}"/>
              </a:ext>
            </a:extLst>
          </p:cNvPr>
          <p:cNvSpPr txBox="1"/>
          <p:nvPr/>
        </p:nvSpPr>
        <p:spPr>
          <a:xfrm>
            <a:off x="4712007" y="5197144"/>
            <a:ext cx="59022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40DF46F-EF5B-1C15-CFED-8C26B2654192}"/>
                  </a:ext>
                </a:extLst>
              </p:cNvPr>
              <p:cNvSpPr txBox="1"/>
              <p:nvPr/>
            </p:nvSpPr>
            <p:spPr>
              <a:xfrm>
                <a:off x="7509635" y="775578"/>
                <a:ext cx="3799113" cy="39696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Loop Until: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nominal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(2.5 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40DF46F-EF5B-1C15-CFED-8C26B2654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635" y="775578"/>
                <a:ext cx="3799113" cy="396968"/>
              </a:xfrm>
              <a:prstGeom prst="rect">
                <a:avLst/>
              </a:prstGeom>
              <a:blipFill>
                <a:blip r:embed="rId9"/>
                <a:stretch>
                  <a:fillRect l="-1333" b="-2121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28F8CD6A-8C5D-6E65-B97A-AF90DAABAA3D}"/>
                  </a:ext>
                </a:extLst>
              </p:cNvPr>
              <p:cNvSpPr/>
              <p:nvPr/>
            </p:nvSpPr>
            <p:spPr>
              <a:xfrm>
                <a:off x="7929720" y="4766474"/>
                <a:ext cx="3108960" cy="28283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Log: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ESR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latin typeface="Cambria Math" panose="02040503050406030204" pitchFamily="18" charset="0"/>
                          </a:rPr>
                          <m:t>peak</m:t>
                        </m:r>
                      </m:sub>
                    </m:sSub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1200" dirty="0"/>
                  <a:t>, etc.</a:t>
                </a: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28F8CD6A-8C5D-6E65-B97A-AF90DAABA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20" y="4766474"/>
                <a:ext cx="3108960" cy="2828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DC1961B8-6FBA-211A-08AD-127E2840230A}"/>
              </a:ext>
            </a:extLst>
          </p:cNvPr>
          <p:cNvCxnSpPr>
            <a:cxnSpLocks/>
            <a:stCxn id="6" idx="3"/>
            <a:endCxn id="65" idx="1"/>
          </p:cNvCxnSpPr>
          <p:nvPr/>
        </p:nvCxnSpPr>
        <p:spPr>
          <a:xfrm>
            <a:off x="7253822" y="4238811"/>
            <a:ext cx="675898" cy="669080"/>
          </a:xfrm>
          <a:prstGeom prst="bentConnector3">
            <a:avLst>
              <a:gd name="adj1" fmla="val -1538"/>
            </a:avLst>
          </a:prstGeom>
          <a:ln w="9525">
            <a:solidFill>
              <a:schemeClr val="accent3">
                <a:lumMod val="75000"/>
              </a:schemeClr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Left Brace 71">
            <a:extLst>
              <a:ext uri="{FF2B5EF4-FFF2-40B4-BE49-F238E27FC236}">
                <a16:creationId xmlns:a16="http://schemas.microsoft.com/office/drawing/2014/main" id="{17B085C3-6D54-DFA5-A750-D9A279052114}"/>
              </a:ext>
            </a:extLst>
          </p:cNvPr>
          <p:cNvSpPr/>
          <p:nvPr/>
        </p:nvSpPr>
        <p:spPr>
          <a:xfrm>
            <a:off x="3881973" y="467693"/>
            <a:ext cx="277585" cy="1686505"/>
          </a:xfrm>
          <a:prstGeom prst="leftBrace">
            <a:avLst>
              <a:gd name="adj1" fmla="val 63235"/>
              <a:gd name="adj2" fmla="val 5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5AAC9-386F-6867-67B4-8B9C63E5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Correlation between Vacuum and Beam Current</a:t>
            </a:r>
          </a:p>
        </p:txBody>
      </p:sp>
    </p:spTree>
    <p:extLst>
      <p:ext uri="{BB962C8B-B14F-4D97-AF65-F5344CB8AC3E}">
        <p14:creationId xmlns:p14="http://schemas.microsoft.com/office/powerpoint/2010/main" val="188891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3FC3-6278-67B3-5F03-797D3994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Studies with Background are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2F165-11AD-86DE-7B79-ED8D66FFA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573B7-B9B0-5ED1-21C1-F95D27499950}"/>
              </a:ext>
            </a:extLst>
          </p:cNvPr>
          <p:cNvSpPr txBox="1"/>
          <p:nvPr/>
        </p:nvSpPr>
        <p:spPr>
          <a:xfrm>
            <a:off x="669470" y="718457"/>
            <a:ext cx="10951029" cy="48320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Three “core” combinations to study:</a:t>
            </a:r>
            <a:endParaRPr lang="en-US" dirty="0"/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Separating DIS events from background when both are present in the detector simultaneously.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study impact of background on subsystem performance, tracking, track – cluster matching, energy 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ym typeface="Wingdings" pitchFamily="2" charset="2"/>
              </a:rPr>
              <a:t>     reconstruction in calorimeters, ….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study as function of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of DIS event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determine rates for DAQ (low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(~ 10</a:t>
            </a:r>
            <a:r>
              <a:rPr lang="en-US" baseline="30000" dirty="0">
                <a:sym typeface="Wingdings" pitchFamily="2" charset="2"/>
              </a:rPr>
              <a:t>-9</a:t>
            </a:r>
            <a:r>
              <a:rPr lang="en-US" dirty="0">
                <a:sym typeface="Wingdings" pitchFamily="2" charset="2"/>
              </a:rPr>
              <a:t>) DIS + background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what does the background do to to </a:t>
            </a:r>
            <a:r>
              <a:rPr lang="en-US" dirty="0" err="1">
                <a:sym typeface="Wingdings" pitchFamily="2" charset="2"/>
              </a:rPr>
              <a:t>ePIC</a:t>
            </a:r>
            <a:r>
              <a:rPr lang="en-US" dirty="0">
                <a:sym typeface="Wingdings" pitchFamily="2" charset="2"/>
              </a:rPr>
              <a:t> detection efficiency for rare events, e.g. DVCS, TCS, …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Mix:</a:t>
            </a:r>
            <a:r>
              <a:rPr lang="en-US" dirty="0">
                <a:sym typeface="Wingdings" pitchFamily="2" charset="2"/>
              </a:rPr>
              <a:t> DIS events with full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range with all hadron and electron beam backgrounds</a:t>
            </a:r>
          </a:p>
          <a:p>
            <a:pPr lvl="1">
              <a:buClr>
                <a:schemeClr val="bg2"/>
              </a:buClr>
            </a:pPr>
            <a:endParaRPr lang="en-US" dirty="0">
              <a:sym typeface="Wingdings" pitchFamily="2" charset="2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Identifying events where a “real” low-Q2 event is present (electron misses </a:t>
            </a:r>
            <a:r>
              <a:rPr lang="en-US" dirty="0" err="1"/>
              <a:t>ePIC</a:t>
            </a:r>
            <a:r>
              <a:rPr lang="en-US" dirty="0"/>
              <a:t>), but electron </a:t>
            </a:r>
            <a:r>
              <a:rPr lang="en-US" dirty="0" err="1"/>
              <a:t>beam+gas</a:t>
            </a:r>
            <a:r>
              <a:rPr lang="en-US" dirty="0"/>
              <a:t> background ”tricks” you into thinking you have a higer-Q2 event (</a:t>
            </a:r>
            <a:r>
              <a:rPr lang="en-US" dirty="0" err="1"/>
              <a:t>beam+gas</a:t>
            </a:r>
            <a:r>
              <a:rPr lang="en-US" dirty="0"/>
              <a:t> scattered electron hits </a:t>
            </a:r>
            <a:r>
              <a:rPr lang="en-US" dirty="0" err="1"/>
              <a:t>ePIC</a:t>
            </a:r>
            <a:r>
              <a:rPr lang="en-US" dirty="0"/>
              <a:t> in region where your electron finder ”thinks” a moderate Q2 electron would be)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Mix:</a:t>
            </a:r>
            <a:r>
              <a:rPr lang="en-US" dirty="0">
                <a:sym typeface="Wingdings" pitchFamily="2" charset="2"/>
              </a:rPr>
              <a:t> DIS events with Q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&lt;1 with all hadron and electron beam backgrounds</a:t>
            </a:r>
          </a:p>
          <a:p>
            <a:pPr>
              <a:buClr>
                <a:schemeClr val="bg2"/>
              </a:buClr>
            </a:pPr>
            <a:endParaRPr lang="en-US" dirty="0"/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How often do we mistake “pure” background for a DIS event, when NO DIS event is present?</a:t>
            </a:r>
          </a:p>
          <a:p>
            <a:pPr lvl="1"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Mix:</a:t>
            </a:r>
            <a:r>
              <a:rPr lang="en-US" dirty="0">
                <a:sym typeface="Wingdings" pitchFamily="2" charset="2"/>
              </a:rPr>
              <a:t> all hadron and electron beam backgrounds no DIS events needed</a:t>
            </a:r>
            <a:endParaRPr lang="en-US" dirty="0"/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584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C5CCA-0233-05CD-E802-3749F6EA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B53816-E008-CA7C-EA98-401A17EE6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2E16-1038-CACA-69DF-16201D66F1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6A81F-1D2A-F05A-EBA0-7B9096662EAF}"/>
              </a:ext>
            </a:extLst>
          </p:cNvPr>
          <p:cNvSpPr txBox="1"/>
          <p:nvPr/>
        </p:nvSpPr>
        <p:spPr>
          <a:xfrm>
            <a:off x="4788060" y="3105834"/>
            <a:ext cx="2646878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Luminosity</a:t>
            </a:r>
          </a:p>
        </p:txBody>
      </p:sp>
    </p:spTree>
    <p:extLst>
      <p:ext uri="{BB962C8B-B14F-4D97-AF65-F5344CB8AC3E}">
        <p14:creationId xmlns:p14="http://schemas.microsoft.com/office/powerpoint/2010/main" val="153822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5446-0242-A7FE-0C71-FE964E65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and Luminosity Calculation at EIC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338DF-0632-DF16-C6C9-16911C8E3281}"/>
              </a:ext>
            </a:extLst>
          </p:cNvPr>
          <p:cNvSpPr txBox="1"/>
          <p:nvPr/>
        </p:nvSpPr>
        <p:spPr>
          <a:xfrm>
            <a:off x="461963" y="663000"/>
            <a:ext cx="114992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dirty="0"/>
              <a:t>7 </a:t>
            </a:r>
            <a:r>
              <a:rPr lang="en-US" sz="1600" dirty="0" err="1"/>
              <a:t>nC</a:t>
            </a:r>
            <a:r>
              <a:rPr lang="en-US" sz="1600" dirty="0"/>
              <a:t> electron bunch charge compared to 28 </a:t>
            </a:r>
            <a:r>
              <a:rPr lang="en-US" sz="1600" dirty="0" err="1"/>
              <a:t>nC</a:t>
            </a:r>
            <a:r>
              <a:rPr lang="en-US" sz="1600" dirty="0"/>
              <a:t> (CDR) 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dirty="0"/>
              <a:t>Constant proton beam IP divergencies are maintained throughout the store by gradual increase of proton IP beta-functions as the beam emittance increases.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dirty="0"/>
              <a:t>The electron IP beta-functions are adjusted accordingly to match electron and proton transverse beam size.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Ion beam is cooled at low energy (24 GeV/u) but no stochastic cooling is used in the store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1 Run is ½ year operation at 80% uptime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2 h store turnaround time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30 min at the beginning of the store is taken by the ESR fill and detector turn-on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bg2"/>
              </a:buClr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1E6A8E-3020-8996-A973-AAE959E6B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994932"/>
              </p:ext>
            </p:extLst>
          </p:nvPr>
        </p:nvGraphicFramePr>
        <p:xfrm>
          <a:off x="4051393" y="2884528"/>
          <a:ext cx="4089214" cy="84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431640" progId="Equation.DSMT4">
                  <p:embed/>
                </p:oleObj>
              </mc:Choice>
              <mc:Fallback>
                <p:oleObj name="Equation" r:id="rId2" imgW="208260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6F614D-AD17-5CCB-5986-5D50A9C12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51393" y="2884528"/>
                        <a:ext cx="4089214" cy="848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06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5446-0242-A7FE-0C71-FE964E65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and Luminosity at EIC Start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82AE09-C5B2-7C7A-B2F5-9B3F56D85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89266"/>
              </p:ext>
            </p:extLst>
          </p:nvPr>
        </p:nvGraphicFramePr>
        <p:xfrm>
          <a:off x="622898" y="2597030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Fill (5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115 GeV 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33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GeV e x 100 GeV 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32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GeV e x 130 GeV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11.4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3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GeV e x 166 GeV 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8.65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709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61C690-6055-1D2C-6260-EBE31B184F47}"/>
              </a:ext>
            </a:extLst>
          </p:cNvPr>
          <p:cNvSpPr txBox="1"/>
          <p:nvPr/>
        </p:nvSpPr>
        <p:spPr>
          <a:xfrm>
            <a:off x="622898" y="4936821"/>
            <a:ext cx="310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Note: </a:t>
            </a:r>
          </a:p>
          <a:p>
            <a:r>
              <a:rPr lang="en-US" dirty="0" err="1"/>
              <a:t>eA</a:t>
            </a:r>
            <a:r>
              <a:rPr lang="en-US" dirty="0"/>
              <a:t> luminosity is per nucleon </a:t>
            </a:r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352D0FA-842A-8BEE-DE54-E5642772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373" y="2495897"/>
            <a:ext cx="3958668" cy="3035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13FCA3-323D-2F4E-1A59-44829A6574D5}"/>
              </a:ext>
            </a:extLst>
          </p:cNvPr>
          <p:cNvSpPr txBox="1"/>
          <p:nvPr/>
        </p:nvSpPr>
        <p:spPr>
          <a:xfrm>
            <a:off x="571500" y="2233747"/>
            <a:ext cx="313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eA</a:t>
            </a:r>
            <a:r>
              <a:rPr lang="en-US" b="1" dirty="0"/>
              <a:t> luminosities for Phase-I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F0944-B0D6-6BD0-6460-8900484814E1}"/>
              </a:ext>
            </a:extLst>
          </p:cNvPr>
          <p:cNvSpPr txBox="1"/>
          <p:nvPr/>
        </p:nvSpPr>
        <p:spPr>
          <a:xfrm>
            <a:off x="571500" y="706533"/>
            <a:ext cx="67037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Possible Beam energies:</a:t>
            </a:r>
          </a:p>
          <a:p>
            <a:r>
              <a:rPr lang="en-US" dirty="0"/>
              <a:t>electron: 5 GeV, 10 GeV and ultimately 18 GeV</a:t>
            </a:r>
          </a:p>
          <a:p>
            <a:r>
              <a:rPr lang="en-US" dirty="0"/>
              <a:t>proton: 41 GeV, 100 GeV to 255 GeV ultimately 275 GeV</a:t>
            </a:r>
          </a:p>
          <a:p>
            <a:r>
              <a:rPr lang="en-US" dirty="0"/>
              <a:t>Au: 41 GeV, 100 GeV to 110 GeV ultimately</a:t>
            </a:r>
          </a:p>
          <a:p>
            <a:r>
              <a:rPr lang="en-US" dirty="0"/>
              <a:t>A: 41 GeV, 100 GeV to Max ~255 / (A/Z) ultimately ~275 / (A/Z) </a:t>
            </a:r>
          </a:p>
        </p:txBody>
      </p:sp>
    </p:spTree>
    <p:extLst>
      <p:ext uri="{BB962C8B-B14F-4D97-AF65-F5344CB8AC3E}">
        <p14:creationId xmlns:p14="http://schemas.microsoft.com/office/powerpoint/2010/main" val="154198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BA23D-954C-8F1A-AEC6-3E400AA4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D18B-6CD3-697F-44F8-DA04AA28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 Luminosity for Phase-1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B3960A-111F-3E59-88A7-786317D56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88591"/>
              </p:ext>
            </p:extLst>
          </p:nvPr>
        </p:nvGraphicFramePr>
        <p:xfrm>
          <a:off x="432512" y="733927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High Divergence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Fill (5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9.26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6.48 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6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13.12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9.18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6.3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4.36 fb-1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1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5.33 fb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6185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8543F5-0050-54AC-F0F1-312E1DBFB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32448"/>
              </p:ext>
            </p:extLst>
          </p:nvPr>
        </p:nvGraphicFramePr>
        <p:xfrm>
          <a:off x="6297709" y="733927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Low Divergence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Fill (5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6.81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4.78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6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6.19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5.8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1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4.95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6185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A71B3D-1359-F157-E093-35838378F1DD}"/>
              </a:ext>
            </a:extLst>
          </p:cNvPr>
          <p:cNvSpPr txBox="1"/>
          <p:nvPr/>
        </p:nvSpPr>
        <p:spPr>
          <a:xfrm>
            <a:off x="486936" y="3413575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Remember:</a:t>
            </a:r>
          </a:p>
          <a:p>
            <a:r>
              <a:rPr lang="en-US" dirty="0"/>
              <a:t>high divergence: higher </a:t>
            </a:r>
            <a:r>
              <a:rPr lang="en-US" dirty="0" err="1"/>
              <a:t>lumi</a:t>
            </a:r>
            <a:r>
              <a:rPr lang="en-US" dirty="0"/>
              <a:t>, but reduced acceptance </a:t>
            </a:r>
          </a:p>
          <a:p>
            <a:r>
              <a:rPr lang="en-US" dirty="0"/>
              <a:t>for low forward particle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min</a:t>
            </a:r>
            <a:r>
              <a:rPr lang="en-US" dirty="0"/>
              <a:t> </a:t>
            </a:r>
          </a:p>
          <a:p>
            <a:r>
              <a:rPr lang="en-US" dirty="0"/>
              <a:t>low divergence: lower </a:t>
            </a:r>
            <a:r>
              <a:rPr lang="en-US" dirty="0" err="1"/>
              <a:t>lumi</a:t>
            </a:r>
            <a:r>
              <a:rPr lang="en-US" dirty="0"/>
              <a:t>, but increased acceptance </a:t>
            </a:r>
          </a:p>
          <a:p>
            <a:r>
              <a:rPr lang="en-US" dirty="0"/>
              <a:t>for low forward particle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min</a:t>
            </a:r>
            <a:endParaRPr lang="en-US" baseline="30000" dirty="0"/>
          </a:p>
          <a:p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important for exclusive processes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CF8E-2A27-051E-64C9-1E7D666364B3}"/>
              </a:ext>
            </a:extLst>
          </p:cNvPr>
          <p:cNvGrpSpPr/>
          <p:nvPr/>
        </p:nvGrpSpPr>
        <p:grpSpPr>
          <a:xfrm>
            <a:off x="6735117" y="3491953"/>
            <a:ext cx="3717357" cy="2504160"/>
            <a:chOff x="6735117" y="3413575"/>
            <a:chExt cx="3717357" cy="25041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1E1B3C-A99A-005D-EE8C-6C80C61D987D}"/>
                </a:ext>
              </a:extLst>
            </p:cNvPr>
            <p:cNvGrpSpPr/>
            <p:nvPr/>
          </p:nvGrpSpPr>
          <p:grpSpPr>
            <a:xfrm>
              <a:off x="6735117" y="3413575"/>
              <a:ext cx="3717357" cy="2504160"/>
              <a:chOff x="6745045" y="4353840"/>
              <a:chExt cx="3717357" cy="250416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22A5428-5594-0DBA-8238-27C91166E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45045" y="4353840"/>
                <a:ext cx="3717357" cy="250416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B56B11-E140-E110-21F8-C27A4521F645}"/>
                  </a:ext>
                </a:extLst>
              </p:cNvPr>
              <p:cNvSpPr txBox="1"/>
              <p:nvPr/>
            </p:nvSpPr>
            <p:spPr>
              <a:xfrm>
                <a:off x="8183452" y="6026595"/>
                <a:ext cx="144783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/>
                    </a:solidFill>
                  </a:rPr>
                  <a:t>Low-divergence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029487-F6DA-966E-FA44-290459AE6026}"/>
                </a:ext>
              </a:extLst>
            </p:cNvPr>
            <p:cNvSpPr txBox="1"/>
            <p:nvPr/>
          </p:nvSpPr>
          <p:spPr>
            <a:xfrm>
              <a:off x="7233656" y="3680203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Illustration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930E4A-633F-6E8F-BCB2-99742BCFB48B}"/>
              </a:ext>
            </a:extLst>
          </p:cNvPr>
          <p:cNvSpPr txBox="1"/>
          <p:nvPr/>
        </p:nvSpPr>
        <p:spPr>
          <a:xfrm>
            <a:off x="2756902" y="3060219"/>
            <a:ext cx="6707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432FF"/>
                </a:solidFill>
              </a:rPr>
              <a:t>Compare to HERA integrated luminosity 1992 – 2007: 0.6 fb</a:t>
            </a:r>
            <a:r>
              <a:rPr lang="en-US" sz="1800" baseline="30000" dirty="0">
                <a:solidFill>
                  <a:srgbClr val="0432FF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11443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40104-5F5C-EDD7-FCE0-2976D2B91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84EE9-431F-7EC7-CC29-57B2A602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at Day One and at full Capability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FB1ED-3291-A1FB-DFBC-022AEBF38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7174D117-BA62-13C1-D718-2F340347E210}"/>
              </a:ext>
            </a:extLst>
          </p:cNvPr>
          <p:cNvSpPr/>
          <p:nvPr/>
        </p:nvSpPr>
        <p:spPr>
          <a:xfrm>
            <a:off x="903995" y="578026"/>
            <a:ext cx="4459505" cy="463465"/>
          </a:xfrm>
          <a:prstGeom prst="leftRightArrow">
            <a:avLst>
              <a:gd name="adj1" fmla="val 65243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EIC commissioning and Ramp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9F375-17DD-BED2-2636-42A2E5268C4C}"/>
              </a:ext>
            </a:extLst>
          </p:cNvPr>
          <p:cNvSpPr txBox="1"/>
          <p:nvPr/>
        </p:nvSpPr>
        <p:spPr>
          <a:xfrm>
            <a:off x="461963" y="1005689"/>
            <a:ext cx="364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RCS:</a:t>
            </a:r>
          </a:p>
          <a:p>
            <a:r>
              <a:rPr lang="en-US" dirty="0"/>
              <a:t>7nC / bunch</a:t>
            </a:r>
          </a:p>
          <a:p>
            <a:r>
              <a:rPr lang="en-US" dirty="0"/>
              <a:t>5 – 10 GeV polarized e- 				</a:t>
            </a:r>
          </a:p>
          <a:p>
            <a:r>
              <a:rPr lang="en-US" dirty="0"/>
              <a:t>	 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EAAF-DAE1-67BF-4C3E-CD998221A91E}"/>
              </a:ext>
            </a:extLst>
          </p:cNvPr>
          <p:cNvSpPr txBox="1"/>
          <p:nvPr/>
        </p:nvSpPr>
        <p:spPr>
          <a:xfrm>
            <a:off x="461963" y="3010882"/>
            <a:ext cx="364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HSR:</a:t>
            </a:r>
          </a:p>
          <a:p>
            <a:r>
              <a:rPr lang="en-US" dirty="0"/>
              <a:t>100 – 250 GeV polarized p</a:t>
            </a:r>
          </a:p>
          <a:p>
            <a:r>
              <a:rPr lang="en-US" dirty="0"/>
              <a:t>100 GeV/u nuclear beams</a:t>
            </a:r>
          </a:p>
          <a:p>
            <a:r>
              <a:rPr lang="en-US" dirty="0"/>
              <a:t>cooling at injection energy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DF87AA2-6B09-DED1-7BEE-501B2D29D007}"/>
              </a:ext>
            </a:extLst>
          </p:cNvPr>
          <p:cNvSpPr/>
          <p:nvPr/>
        </p:nvSpPr>
        <p:spPr>
          <a:xfrm>
            <a:off x="4993386" y="1373940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2">
                  <a:lumMod val="40000"/>
                  <a:lumOff val="60000"/>
                </a:schemeClr>
              </a:gs>
              <a:gs pos="68000">
                <a:schemeClr val="bg2">
                  <a:lumMod val="60000"/>
                  <a:lumOff val="40000"/>
                </a:schemeClr>
              </a:gs>
              <a:gs pos="99000">
                <a:schemeClr val="bg2"/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404A58C-8BBA-E383-5099-9CA0DFDE9685}"/>
              </a:ext>
            </a:extLst>
          </p:cNvPr>
          <p:cNvSpPr/>
          <p:nvPr/>
        </p:nvSpPr>
        <p:spPr>
          <a:xfrm>
            <a:off x="4993386" y="3425299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2">
                  <a:lumMod val="40000"/>
                  <a:lumOff val="60000"/>
                </a:schemeClr>
              </a:gs>
              <a:gs pos="68000">
                <a:schemeClr val="bg2">
                  <a:lumMod val="60000"/>
                  <a:lumOff val="40000"/>
                </a:schemeClr>
              </a:gs>
              <a:gs pos="99000">
                <a:schemeClr val="bg2"/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B290CE-125D-1D84-758A-B03BEF542B7E}"/>
              </a:ext>
            </a:extLst>
          </p:cNvPr>
          <p:cNvSpPr txBox="1"/>
          <p:nvPr/>
        </p:nvSpPr>
        <p:spPr>
          <a:xfrm>
            <a:off x="465413" y="2014585"/>
            <a:ext cx="364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ESR:</a:t>
            </a:r>
          </a:p>
          <a:p>
            <a:r>
              <a:rPr lang="en-US" dirty="0"/>
              <a:t>7nC / bunch</a:t>
            </a:r>
          </a:p>
          <a:p>
            <a:r>
              <a:rPr lang="en-US" dirty="0"/>
              <a:t>5 – 10 GeV polarized e-		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AA67C16-EDF1-C604-3897-EC456A603FCC}"/>
              </a:ext>
            </a:extLst>
          </p:cNvPr>
          <p:cNvSpPr/>
          <p:nvPr/>
        </p:nvSpPr>
        <p:spPr>
          <a:xfrm>
            <a:off x="4993386" y="2359185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2">
                  <a:lumMod val="40000"/>
                  <a:lumOff val="60000"/>
                </a:schemeClr>
              </a:gs>
              <a:gs pos="68000">
                <a:schemeClr val="bg2">
                  <a:lumMod val="60000"/>
                  <a:lumOff val="40000"/>
                </a:schemeClr>
              </a:gs>
              <a:gs pos="99000">
                <a:schemeClr val="bg2"/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00FE0C0C-F80A-D686-792B-2A5BBB7A1AE6}"/>
              </a:ext>
            </a:extLst>
          </p:cNvPr>
          <p:cNvSpPr/>
          <p:nvPr/>
        </p:nvSpPr>
        <p:spPr>
          <a:xfrm>
            <a:off x="6096000" y="586969"/>
            <a:ext cx="5788134" cy="415318"/>
          </a:xfrm>
          <a:prstGeom prst="leftRightArrow">
            <a:avLst>
              <a:gd name="adj1" fmla="val 65243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Clr>
                <a:srgbClr val="0096FF"/>
              </a:buClr>
            </a:pPr>
            <a:r>
              <a:rPr lang="en-US" b="1" dirty="0">
                <a:solidFill>
                  <a:schemeClr val="tx1"/>
                </a:solidFill>
              </a:rPr>
              <a:t>Full EIC Capabilities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5EA3A-DE50-E572-D899-F35DFA60E363}"/>
              </a:ext>
            </a:extLst>
          </p:cNvPr>
          <p:cNvSpPr txBox="1"/>
          <p:nvPr/>
        </p:nvSpPr>
        <p:spPr>
          <a:xfrm>
            <a:off x="6448403" y="1293090"/>
            <a:ext cx="521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an accumulation ring to reach 28 </a:t>
            </a:r>
            <a:r>
              <a:rPr lang="en-US" dirty="0" err="1"/>
              <a:t>nC</a:t>
            </a:r>
            <a:r>
              <a:rPr lang="en-US" dirty="0"/>
              <a:t> / bunch and add RF to accelerate to 18 GeV electrons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4CCF85-CD01-FFF5-C609-976A437C2FE1}"/>
              </a:ext>
            </a:extLst>
          </p:cNvPr>
          <p:cNvSpPr txBox="1"/>
          <p:nvPr/>
        </p:nvSpPr>
        <p:spPr>
          <a:xfrm>
            <a:off x="6448403" y="2275076"/>
            <a:ext cx="521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more RF cavities to operate at 18 GeV electrons and 28 </a:t>
            </a:r>
            <a:r>
              <a:rPr lang="en-US" dirty="0" err="1"/>
              <a:t>nC</a:t>
            </a:r>
            <a:r>
              <a:rPr lang="en-US" dirty="0"/>
              <a:t> / bunch 	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EC293-0508-9489-A8D5-A346AE62B8B4}"/>
              </a:ext>
            </a:extLst>
          </p:cNvPr>
          <p:cNvSpPr txBox="1"/>
          <p:nvPr/>
        </p:nvSpPr>
        <p:spPr>
          <a:xfrm>
            <a:off x="6448403" y="3636440"/>
            <a:ext cx="574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PS to reach 275 GeV protons and 110 GeV/u nuclei add 41 GeV bypass to get full HSR beam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45224-55B0-C582-43FA-9D39D95535BB}"/>
              </a:ext>
            </a:extLst>
          </p:cNvPr>
          <p:cNvSpPr txBox="1"/>
          <p:nvPr/>
        </p:nvSpPr>
        <p:spPr>
          <a:xfrm>
            <a:off x="810985" y="4248736"/>
            <a:ext cx="10570029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 the bunch current for electrons from 7nC to 28 </a:t>
            </a:r>
            <a:r>
              <a:rPr lang="en-US" sz="2000" dirty="0" err="1"/>
              <a:t>nC</a:t>
            </a:r>
            <a:endParaRPr lang="en-US" sz="2000" dirty="0"/>
          </a:p>
          <a:p>
            <a:pPr algn="ctr"/>
            <a:r>
              <a:rPr lang="en-US" sz="2000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increase in luminosity ~4</a:t>
            </a:r>
          </a:p>
          <a:p>
            <a:pPr algn="ctr"/>
            <a:r>
              <a:rPr lang="en-US" sz="2000" dirty="0">
                <a:sym typeface="Wingdings" pitchFamily="2" charset="2"/>
              </a:rPr>
              <a:t>need to re-calculate the luminosities at full capability as things change a bit without cooling at store</a:t>
            </a:r>
          </a:p>
          <a:p>
            <a:pPr algn="ctr"/>
            <a:r>
              <a:rPr lang="en-US" sz="2000" dirty="0">
                <a:sym typeface="Wingdings" pitchFamily="2" charset="2"/>
              </a:rPr>
              <a:t>for the pre-TDR one should use </a:t>
            </a:r>
            <a:r>
              <a:rPr lang="en-US" sz="2000" b="1" dirty="0">
                <a:sym typeface="Wingdings" pitchFamily="2" charset="2"/>
              </a:rPr>
              <a:t>10 GeV x 275 GeV </a:t>
            </a:r>
            <a:r>
              <a:rPr lang="en-US" sz="2000" dirty="0">
                <a:sym typeface="Wingdings" pitchFamily="2" charset="2"/>
              </a:rPr>
              <a:t>as it will be the highest luminosity combination and will impact occupancy, radiation and so 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069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3D77B-C87E-159A-B746-4EF5C5AF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532A4-3BD6-0C99-910D-2ABEB93B7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4D293-FDDF-2415-3477-DE9CFFD45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D0554-1F6F-9BF1-DA12-ADE72FC7376C}"/>
              </a:ext>
            </a:extLst>
          </p:cNvPr>
          <p:cNvSpPr txBox="1"/>
          <p:nvPr/>
        </p:nvSpPr>
        <p:spPr>
          <a:xfrm>
            <a:off x="4200232" y="3105834"/>
            <a:ext cx="3801041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Radiation Doses</a:t>
            </a:r>
          </a:p>
        </p:txBody>
      </p:sp>
    </p:spTree>
    <p:extLst>
      <p:ext uri="{BB962C8B-B14F-4D97-AF65-F5344CB8AC3E}">
        <p14:creationId xmlns:p14="http://schemas.microsoft.com/office/powerpoint/2010/main" val="387707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A10C0A-17F6-248C-F51F-32889653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Lifetime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E424B-B6B5-E46F-DA89-C07AA2F8F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F42C23-84FA-27CF-C726-8E3C55C41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88650"/>
              </p:ext>
            </p:extLst>
          </p:nvPr>
        </p:nvGraphicFramePr>
        <p:xfrm>
          <a:off x="2312875" y="2701661"/>
          <a:ext cx="756625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772">
                  <a:extLst>
                    <a:ext uri="{9D8B030D-6E8A-4147-A177-3AD203B41FA5}">
                      <a16:colId xmlns:a16="http://schemas.microsoft.com/office/drawing/2014/main" val="320950576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4163968789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3707723203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1954779594"/>
                    </a:ext>
                  </a:extLst>
                </a:gridCol>
                <a:gridCol w="1261581">
                  <a:extLst>
                    <a:ext uri="{9D8B030D-6E8A-4147-A177-3AD203B41FA5}">
                      <a16:colId xmlns:a16="http://schemas.microsoft.com/office/drawing/2014/main" val="1628466418"/>
                    </a:ext>
                  </a:extLst>
                </a:gridCol>
                <a:gridCol w="1261581">
                  <a:extLst>
                    <a:ext uri="{9D8B030D-6E8A-4147-A177-3AD203B41FA5}">
                      <a16:colId xmlns:a16="http://schemas.microsoft.com/office/drawing/2014/main" val="395230437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Electron Energy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en-US" sz="1800" kern="100">
                          <a:effectLst/>
                        </a:rPr>
                        <a:t>Hadron Energy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77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5 GeV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10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18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41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>
                          <a:effectLst/>
                        </a:rPr>
                        <a:t>100 GeV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>
                          <a:effectLst/>
                        </a:rPr>
                        <a:t>275 GeV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183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10 years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10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10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5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12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13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42532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5B6F042-8EC6-7B0D-9656-841C8664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730020"/>
            <a:ext cx="110490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EIC we define a </a:t>
            </a:r>
            <a:r>
              <a:rPr lang="en-US" dirty="0"/>
              <a:t>30 y lifetime, to define radiation doses one needs to have a rough split between the beam energies over this 30 years here is assumption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EIC is built to run the following beam energy combinations: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GeV x 41 GeV, 5 GeV x 100 GeV, 10 GeV x 100 GeV, 10 GeV x 275 GeV and 18 GeV x 275 GeV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simplicity all hadrons are treated as protons, which should be okay for radiation purposes.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this, one gets the following</a:t>
            </a:r>
            <a:r>
              <a:rPr lang="en-US" alt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BEA4C-DB31-12ED-3855-7EC7816762E5}"/>
              </a:ext>
            </a:extLst>
          </p:cNvPr>
          <p:cNvSpPr txBox="1"/>
          <p:nvPr/>
        </p:nvSpPr>
        <p:spPr>
          <a:xfrm>
            <a:off x="407624" y="4054207"/>
            <a:ext cx="11548482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For </a:t>
            </a:r>
            <a:r>
              <a:rPr lang="en-US" sz="2000" dirty="0" err="1"/>
              <a:t>ePIC</a:t>
            </a:r>
            <a:r>
              <a:rPr lang="en-US" sz="2000" dirty="0"/>
              <a:t> 30 y lifetime for radiation will be too long so my suggestion is to use 15 years with 5 years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a the EIC commissioning and ramp up luminosities ( ∫L = 38 fb</a:t>
            </a:r>
            <a:r>
              <a:rPr lang="en-US" sz="2000" baseline="30000" dirty="0"/>
              <a:t>-1</a:t>
            </a:r>
            <a:r>
              <a:rPr lang="en-US" sz="2000" dirty="0"/>
              <a:t>) and 10 years at full EIC capabilities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endParaRPr lang="en-US" sz="2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6A7E74-1BD2-08D9-CA58-C23BDFB51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44434"/>
              </p:ext>
            </p:extLst>
          </p:nvPr>
        </p:nvGraphicFramePr>
        <p:xfrm>
          <a:off x="2178837" y="4859131"/>
          <a:ext cx="756625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772">
                  <a:extLst>
                    <a:ext uri="{9D8B030D-6E8A-4147-A177-3AD203B41FA5}">
                      <a16:colId xmlns:a16="http://schemas.microsoft.com/office/drawing/2014/main" val="320950576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4163968789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3707723203"/>
                    </a:ext>
                  </a:extLst>
                </a:gridCol>
                <a:gridCol w="1260772">
                  <a:extLst>
                    <a:ext uri="{9D8B030D-6E8A-4147-A177-3AD203B41FA5}">
                      <a16:colId xmlns:a16="http://schemas.microsoft.com/office/drawing/2014/main" val="1954779594"/>
                    </a:ext>
                  </a:extLst>
                </a:gridCol>
                <a:gridCol w="1261581">
                  <a:extLst>
                    <a:ext uri="{9D8B030D-6E8A-4147-A177-3AD203B41FA5}">
                      <a16:colId xmlns:a16="http://schemas.microsoft.com/office/drawing/2014/main" val="1628466418"/>
                    </a:ext>
                  </a:extLst>
                </a:gridCol>
                <a:gridCol w="1261581">
                  <a:extLst>
                    <a:ext uri="{9D8B030D-6E8A-4147-A177-3AD203B41FA5}">
                      <a16:colId xmlns:a16="http://schemas.microsoft.com/office/drawing/2014/main" val="395230437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en-US" sz="1800" kern="100" dirty="0">
                          <a:effectLst/>
                        </a:rPr>
                        <a:t>Electron Energy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7200" algn="ctr">
                        <a:buNone/>
                      </a:pPr>
                      <a:r>
                        <a:rPr lang="en-US" sz="1800" kern="100">
                          <a:effectLst/>
                        </a:rPr>
                        <a:t>Hadron Energy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77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5 GeV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10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18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41 GeV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>
                          <a:effectLst/>
                        </a:rPr>
                        <a:t>100 GeV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>
                          <a:effectLst/>
                        </a:rPr>
                        <a:t>275 GeV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183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3 years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3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4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2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4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800" kern="100" dirty="0">
                          <a:effectLst/>
                        </a:rPr>
                        <a:t>4 years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42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9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F66A4-BE6B-5E39-D401-382DC6DE0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0F2D1-0399-44F7-368A-B2FC4C6FF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20170-6609-C653-9C45-ACCD5ECA31A5}"/>
              </a:ext>
            </a:extLst>
          </p:cNvPr>
          <p:cNvSpPr txBox="1"/>
          <p:nvPr/>
        </p:nvSpPr>
        <p:spPr>
          <a:xfrm>
            <a:off x="961728" y="3105834"/>
            <a:ext cx="10264348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Why do we need to take Backgrounds serious</a:t>
            </a:r>
          </a:p>
        </p:txBody>
      </p:sp>
    </p:spTree>
    <p:extLst>
      <p:ext uri="{BB962C8B-B14F-4D97-AF65-F5344CB8AC3E}">
        <p14:creationId xmlns:p14="http://schemas.microsoft.com/office/powerpoint/2010/main" val="80894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4B76-5F89-91B3-1C96-B6245C47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Doses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93728-73F3-B116-E2F9-2F7577F40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09C09-B68C-8E86-73A6-BF56CBC942CD}"/>
              </a:ext>
            </a:extLst>
          </p:cNvPr>
          <p:cNvSpPr txBox="1"/>
          <p:nvPr/>
        </p:nvSpPr>
        <p:spPr>
          <a:xfrm>
            <a:off x="571500" y="661012"/>
            <a:ext cx="11638122" cy="255454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sz="2000" dirty="0"/>
              <a:t>All the information is posted at https://</a:t>
            </a:r>
            <a:r>
              <a:rPr lang="en-US" sz="2000" dirty="0" err="1"/>
              <a:t>wiki.bnl.gov</a:t>
            </a:r>
            <a:r>
              <a:rPr lang="en-US" sz="2000" dirty="0"/>
              <a:t>/EPIC/</a:t>
            </a:r>
            <a:r>
              <a:rPr lang="en-US" sz="2000" dirty="0" err="1"/>
              <a:t>index.php?title</a:t>
            </a:r>
            <a:r>
              <a:rPr lang="en-US" sz="2000" dirty="0"/>
              <a:t>=</a:t>
            </a:r>
            <a:r>
              <a:rPr lang="en-US" sz="2000" dirty="0" err="1"/>
              <a:t>Radiation_Doses</a:t>
            </a:r>
            <a:r>
              <a:rPr lang="en-US" sz="2000" dirty="0"/>
              <a:t> </a:t>
            </a:r>
          </a:p>
          <a:p>
            <a:pPr>
              <a:buClr>
                <a:srgbClr val="0096FF"/>
              </a:buClr>
            </a:pPr>
            <a:endParaRPr lang="en-US" sz="1000" dirty="0"/>
          </a:p>
          <a:p>
            <a:pPr>
              <a:buClr>
                <a:srgbClr val="0096FF"/>
              </a:buClr>
            </a:pPr>
            <a:r>
              <a:rPr lang="en-US" sz="2000" dirty="0"/>
              <a:t>To obtain the full radiation dose one needs to add the radiation dose due to 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electron-nucleon scattering + electron beam backgrounds and hadron beam backgrounds</a:t>
            </a:r>
          </a:p>
          <a:p>
            <a:pPr>
              <a:buClr>
                <a:srgbClr val="0096FF"/>
              </a:buClr>
            </a:pPr>
            <a:endParaRPr lang="en-US" sz="1000" dirty="0"/>
          </a:p>
          <a:p>
            <a:pPr>
              <a:buClr>
                <a:srgbClr val="0096FF"/>
              </a:buClr>
            </a:pPr>
            <a:r>
              <a:rPr lang="en-US" sz="2000" dirty="0"/>
              <a:t>The figures are for an integrated </a:t>
            </a:r>
            <a:r>
              <a:rPr lang="en-US" sz="2000" dirty="0" err="1"/>
              <a:t>lumi</a:t>
            </a:r>
            <a:r>
              <a:rPr lang="en-US" sz="2000" dirty="0"/>
              <a:t> of 1 fb</a:t>
            </a:r>
            <a:r>
              <a:rPr lang="en-US" sz="2000" baseline="30000" dirty="0"/>
              <a:t>-1</a:t>
            </a:r>
            <a:r>
              <a:rPr lang="en-US" sz="2000" dirty="0"/>
              <a:t>, so one needs to scale to the total integrated luminosity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for the 15 years as described earlier.</a:t>
            </a:r>
          </a:p>
          <a:p>
            <a:pPr>
              <a:buClr>
                <a:srgbClr val="0096FF"/>
              </a:buClr>
            </a:pPr>
            <a:r>
              <a:rPr lang="en-US" sz="2000" dirty="0"/>
              <a:t>It is very important to have the material budget correct also along the beam pipe, like the SC magnets</a:t>
            </a:r>
          </a:p>
          <a:p>
            <a:pPr>
              <a:buClr>
                <a:srgbClr val="0096FF"/>
              </a:buClr>
            </a:pPr>
            <a:endParaRPr lang="en-US" sz="2000" dirty="0"/>
          </a:p>
        </p:txBody>
      </p:sp>
      <p:pic>
        <p:nvPicPr>
          <p:cNvPr id="6" name="Picture 5" descr="A diagram of a graph showing a blue and green explosion&#10;&#10;AI-generated content may be incorrect.">
            <a:extLst>
              <a:ext uri="{FF2B5EF4-FFF2-40B4-BE49-F238E27FC236}">
                <a16:creationId xmlns:a16="http://schemas.microsoft.com/office/drawing/2014/main" id="{AED4CEE6-5809-B859-4847-1DE45CF2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274" y="4138888"/>
            <a:ext cx="6063726" cy="2683944"/>
          </a:xfrm>
          <a:prstGeom prst="rect">
            <a:avLst/>
          </a:prstGeom>
        </p:spPr>
      </p:pic>
      <p:pic>
        <p:nvPicPr>
          <p:cNvPr id="8" name="Picture 7" descr="A diagram of a beam&#10;&#10;AI-generated content may be incorrect.">
            <a:extLst>
              <a:ext uri="{FF2B5EF4-FFF2-40B4-BE49-F238E27FC236}">
                <a16:creationId xmlns:a16="http://schemas.microsoft.com/office/drawing/2014/main" id="{7E5E8495-C173-2146-76AC-ED3024B9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567071"/>
            <a:ext cx="5655432" cy="2503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734442-436A-9B4D-9C00-D16FB1459C2F}"/>
              </a:ext>
            </a:extLst>
          </p:cNvPr>
          <p:cNvSpPr txBox="1"/>
          <p:nvPr/>
        </p:nvSpPr>
        <p:spPr>
          <a:xfrm>
            <a:off x="7445997" y="3764623"/>
            <a:ext cx="354456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dirty="0"/>
              <a:t>Charged hadron radiation doses 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AF869-292A-2F90-F52C-7CFC1A669E3A}"/>
              </a:ext>
            </a:extLst>
          </p:cNvPr>
          <p:cNvSpPr txBox="1"/>
          <p:nvPr/>
        </p:nvSpPr>
        <p:spPr>
          <a:xfrm>
            <a:off x="2269475" y="3197738"/>
            <a:ext cx="346761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96FF"/>
              </a:buClr>
            </a:pPr>
            <a:r>
              <a:rPr lang="en-US" dirty="0"/>
              <a:t>Electromagnetic radiation doses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897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CD73F-EAAF-2486-4770-DB09536ED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89A3E5-F8D1-3DF1-9967-55A24A38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6965-F525-470E-96F7-7C166BAA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493628"/>
            <a:ext cx="11499925" cy="5799221"/>
          </a:xfrm>
        </p:spPr>
        <p:txBody>
          <a:bodyPr>
            <a:noAutofit/>
          </a:bodyPr>
          <a:lstStyle/>
          <a:p>
            <a:r>
              <a:rPr lang="en-US" dirty="0"/>
              <a:t>All information is there to proceed</a:t>
            </a:r>
          </a:p>
          <a:p>
            <a:pPr lvl="1"/>
            <a:r>
              <a:rPr lang="en-US" dirty="0"/>
              <a:t>beam pipe has been updated</a:t>
            </a:r>
          </a:p>
          <a:p>
            <a:pPr lvl="1"/>
            <a:r>
              <a:rPr lang="en-US" dirty="0"/>
              <a:t>background files exist</a:t>
            </a:r>
          </a:p>
          <a:p>
            <a:pPr lvl="2"/>
            <a:r>
              <a:rPr lang="en-US" dirty="0"/>
              <a:t>need to update electron beam gas to include Coulomb and to include. </a:t>
            </a:r>
            <a:r>
              <a:rPr lang="en-US" dirty="0" err="1"/>
              <a:t>Touschek</a:t>
            </a:r>
            <a:endParaRPr lang="en-US" dirty="0"/>
          </a:p>
          <a:p>
            <a:pPr lvl="2"/>
            <a:r>
              <a:rPr lang="en-US" dirty="0"/>
              <a:t>potential more hadron beam backgrounds needs to wait till full particle tracking is complete, especially for Ions</a:t>
            </a:r>
          </a:p>
          <a:p>
            <a:pPr lvl="2"/>
            <a:r>
              <a:rPr lang="en-US" dirty="0"/>
              <a:t>need to integrate realistic model of the IR magnets, especially material budget, into the </a:t>
            </a:r>
            <a:r>
              <a:rPr lang="en-US" dirty="0" err="1"/>
              <a:t>ePIC</a:t>
            </a:r>
            <a:r>
              <a:rPr lang="en-US" dirty="0"/>
              <a:t> simulation</a:t>
            </a:r>
          </a:p>
          <a:p>
            <a:pPr lvl="1"/>
            <a:r>
              <a:rPr lang="en-US" dirty="0"/>
              <a:t>Luminosity numbers for EIC commissioning and ramp up phase are known </a:t>
            </a:r>
          </a:p>
          <a:p>
            <a:pPr lvl="2"/>
            <a:r>
              <a:rPr lang="en-US" dirty="0"/>
              <a:t>will recalculate numbers at full capability</a:t>
            </a:r>
          </a:p>
          <a:p>
            <a:pPr lvl="2"/>
            <a:r>
              <a:rPr lang="en-US" dirty="0"/>
              <a:t>for the pre-TDR one should use 10 GeV x 275 GeV as it will have the highest luminosities</a:t>
            </a:r>
          </a:p>
          <a:p>
            <a:pPr marL="1371600" lvl="3" indent="0">
              <a:buNone/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impacts occupancy, radiation and so on</a:t>
            </a:r>
            <a:endParaRPr lang="en-US" dirty="0"/>
          </a:p>
          <a:p>
            <a:pPr lvl="1"/>
            <a:r>
              <a:rPr lang="en-US" dirty="0"/>
              <a:t>Radiation Doses</a:t>
            </a:r>
          </a:p>
          <a:p>
            <a:pPr lvl="2"/>
            <a:r>
              <a:rPr lang="en-US" dirty="0"/>
              <a:t>Simulations exist since a long time for DIS + beam backgrounds</a:t>
            </a:r>
          </a:p>
          <a:p>
            <a:pPr lvl="3"/>
            <a:r>
              <a:rPr lang="en-US" dirty="0"/>
              <a:t>need to update for electron and hadron beam backgrounds as soon as the realistic model of the IR magnets is integrated </a:t>
            </a:r>
          </a:p>
          <a:p>
            <a:pPr lvl="3"/>
            <a:r>
              <a:rPr lang="en-US" dirty="0"/>
              <a:t>need to make this radiation simulation possible in the </a:t>
            </a:r>
            <a:r>
              <a:rPr lang="en-US" dirty="0" err="1"/>
              <a:t>ePIC</a:t>
            </a:r>
            <a:r>
              <a:rPr lang="en-US" dirty="0"/>
              <a:t> framework </a:t>
            </a:r>
            <a:r>
              <a:rPr lang="en-US" dirty="0">
                <a:sym typeface="Wingdings" pitchFamily="2" charset="2"/>
              </a:rPr>
              <a:t> resolve problem to access stepping information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If you have a question, ask the experts, email to </a:t>
            </a:r>
            <a:r>
              <a:rPr lang="en-US" dirty="0" err="1">
                <a:solidFill>
                  <a:schemeClr val="bg2"/>
                </a:solidFill>
              </a:rPr>
              <a:t>eic-ir-bckgr-l@lists.bnl.gov</a:t>
            </a:r>
            <a:endParaRPr lang="en-US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1600" dirty="0"/>
              <a:t>personal emails will not get the same attention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210E534-57C2-164E-A621-4930B171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1" y="1233889"/>
            <a:ext cx="10508521" cy="392927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1355EC-4B56-CCD8-54DC-EA2530BA1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94368E-3909-EF6E-6B5E-69B1F5183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5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194911-5073-8841-BAF8-E1E38EDC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24" y="3258507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5C9F9B-1F2F-8A22-5642-E0AADFBB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D10A-4659-6BBD-CCEF-17F789610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4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500" y="813285"/>
            <a:ext cx="11049000" cy="4575933"/>
          </a:xfrm>
        </p:spPr>
        <p:txBody>
          <a:bodyPr>
            <a:noAutofit/>
          </a:bodyPr>
          <a:lstStyle/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 HERA performed an upgrade to increase luminosity by a factor of 5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Mainly by squeezing the beam more at the IP by redesign of the IR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 The upgrade increased backgrounds dramatically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/>
              <a:t>Several month shutdown to implement improvements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 Electron beam polarization never reached HERA-I levels, H1 and Zeus solenoids (~1T) not well compensated 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 Main culprits: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 no careful simulations prior to the upgrade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 Proton beam-gas interactions most severe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/>
              <a:t>Needed an extremely good vacuum to mitigate this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 Synchrotron radiation background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/>
              <a:t>Background to detectors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600" dirty="0"/>
              <a:t>Excess heating of beam pipe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/>
              <a:t>Can damage flanges, etc.</a:t>
            </a:r>
          </a:p>
          <a:p>
            <a:pPr lvl="3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400" dirty="0"/>
              <a:t>Can heat beam pipe, decreasing vacuum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800" dirty="0"/>
              <a:t> Electron beam-gas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FD9C9-552F-794C-B3B7-3132BCE0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HERA II upgrade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29" y="971269"/>
            <a:ext cx="440690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8276" y="493748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Dynamic pressure increase due </a:t>
            </a:r>
          </a:p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to thermal and photo desorption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47499"/>
            <a:ext cx="4419600" cy="293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3803" y="519065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Pressure vs. integrated electron </a:t>
            </a:r>
          </a:p>
          <a:p>
            <a:pPr algn="ctr"/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current 2002 - 03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4006850"/>
            <a:ext cx="5124450" cy="2851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4428436"/>
            <a:ext cx="4063933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Proton Beam Gas Background</a:t>
            </a:r>
          </a:p>
          <a:p>
            <a:endParaRPr lang="en-US" sz="900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Two time constants for vacuum </a:t>
            </a:r>
          </a:p>
          <a:p>
            <a:r>
              <a:rPr lang="en-US" dirty="0">
                <a:cs typeface="Times New Roman" panose="02020603050405020304" pitchFamily="18" charset="0"/>
              </a:rPr>
              <a:t>conditioning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Short term after leaks 20 – 30 days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Long term 600 days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B2D57-4F64-9846-A3B4-637283D0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9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8322F-76DD-95B8-5891-4BD72D55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F65DE-A463-6AA1-1032-B88EC1352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81F70-093A-2F4B-7D52-626AE7F0C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202E5-C5EC-EE84-BEC5-36F57B8E422F}"/>
              </a:ext>
            </a:extLst>
          </p:cNvPr>
          <p:cNvSpPr txBox="1"/>
          <p:nvPr/>
        </p:nvSpPr>
        <p:spPr>
          <a:xfrm>
            <a:off x="2610919" y="3105834"/>
            <a:ext cx="7007046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Backgrounds do we have</a:t>
            </a:r>
          </a:p>
        </p:txBody>
      </p:sp>
    </p:spTree>
    <p:extLst>
      <p:ext uri="{BB962C8B-B14F-4D97-AF65-F5344CB8AC3E}">
        <p14:creationId xmlns:p14="http://schemas.microsoft.com/office/powerpoint/2010/main" val="202832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5944-3238-9B48-B7E2-A0318C05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BF4BF-AD2E-D145-B2AB-3DDC8ADAADC8}"/>
              </a:ext>
            </a:extLst>
          </p:cNvPr>
          <p:cNvSpPr/>
          <p:nvPr/>
        </p:nvSpPr>
        <p:spPr>
          <a:xfrm>
            <a:off x="571500" y="625293"/>
            <a:ext cx="1138969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Background/radiation sources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to hadron-hadron colliders beam related background cross-sections are larger than signal cross-section</a:t>
            </a:r>
          </a:p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Hadron Beam</a:t>
            </a:r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1600" dirty="0">
                <a:cs typeface="Comic Sans MS"/>
              </a:rPr>
              <a:t>Low beam lifetime during injection and ramping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cs typeface="Comic Sans MS"/>
              </a:rPr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cs typeface="Comic Sans MS"/>
                <a:sym typeface="Wingdings" pitchFamily="2" charset="2"/>
              </a:rPr>
              <a:t> </a:t>
            </a:r>
            <a:r>
              <a:rPr lang="en-US" sz="1600" dirty="0">
                <a:cs typeface="Comic Sans MS"/>
              </a:rPr>
              <a:t>can be mitigated by collimation system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cs typeface="Comic Sans MS"/>
                <a:sym typeface="Wingdings" pitchFamily="2" charset="2"/>
              </a:rPr>
              <a:t> no impact on data taking</a:t>
            </a:r>
            <a:endParaRPr lang="en-US" sz="1600" dirty="0">
              <a:cs typeface="Comic Sans MS"/>
            </a:endParaRPr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1600" dirty="0"/>
              <a:t>Beam-gas scattering through Coulomb process.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cs typeface="Comic Sans MS"/>
              </a:rPr>
              <a:t>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cs typeface="Comic Sans MS"/>
                <a:sym typeface="Wingdings" pitchFamily="2" charset="2"/>
              </a:rPr>
              <a:t></a:t>
            </a:r>
            <a:r>
              <a:rPr lang="en-US" sz="1600" dirty="0">
                <a:cs typeface="Comic Sans MS"/>
                <a:sym typeface="Wingdings" pitchFamily="2" charset="2"/>
              </a:rPr>
              <a:t> </a:t>
            </a:r>
            <a:r>
              <a:rPr lang="en-US" sz="1600" dirty="0">
                <a:cs typeface="Comic Sans MS"/>
              </a:rPr>
              <a:t>can be mitigated by collimation system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see earlier talks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Zhengqiao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endParaRPr lang="en-US" sz="1600" dirty="0"/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1600" dirty="0"/>
              <a:t>Inelastic beam-gas interaction (producing showers of secondaries in the IR).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do not have yet any full particle tracking for hadrons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working on protons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heavy ions are especially difficult – LHC just finished full particle tracking for ions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 Beam</a:t>
            </a:r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background due to de-excitation of beam if bunches are replaced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can be mitigated by collimation system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ü"/>
            </a:pPr>
            <a:r>
              <a:rPr lang="en-US" sz="1600" b="1" dirty="0"/>
              <a:t>Beam-gas scattering </a:t>
            </a:r>
            <a:r>
              <a:rPr lang="en-US" sz="1600" dirty="0"/>
              <a:t>through Coulomb and Bremsstrahlung (Bethe-Heitler) processes:</a:t>
            </a:r>
          </a:p>
          <a:p>
            <a:pPr lvl="1">
              <a:buClr>
                <a:schemeClr val="bg2"/>
              </a:buClr>
            </a:pPr>
            <a:r>
              <a:rPr lang="en-US" sz="1600" dirty="0"/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/>
              <a:t>Elastic and inelastic beam particle scatterings on residual gas molecules and a hadron beam.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ü"/>
            </a:pPr>
            <a:r>
              <a:rPr lang="en-US" sz="1600" b="1" dirty="0" err="1"/>
              <a:t>Touschek</a:t>
            </a:r>
            <a:r>
              <a:rPr lang="en-US" sz="1600" b="1" dirty="0"/>
              <a:t> effect</a:t>
            </a:r>
            <a:r>
              <a:rPr lang="en-US" sz="1600" dirty="0"/>
              <a:t>:</a:t>
            </a:r>
          </a:p>
          <a:p>
            <a:pPr lvl="1">
              <a:buClr>
                <a:schemeClr val="bg2"/>
              </a:buClr>
            </a:pPr>
            <a:r>
              <a:rPr lang="en-US" sz="1600" dirty="0"/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/>
              <a:t>Incoherent scattering of the particles in the same beam bunch.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good vacuum is critical for all beam gas related backgrounds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need to limit how often we</a:t>
            </a:r>
          </a:p>
          <a:p>
            <a:pPr>
              <a:buClr>
                <a:schemeClr val="bg2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break vacuum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collimation systems will minimize backgrounds, but not if the background is generated in IP-6</a:t>
            </a:r>
          </a:p>
        </p:txBody>
      </p:sp>
      <p:pic>
        <p:nvPicPr>
          <p:cNvPr id="13" name="Picture 12" descr="A screenshot of a diagram&#10;&#10;AI-generated content may be incorrect.">
            <a:extLst>
              <a:ext uri="{FF2B5EF4-FFF2-40B4-BE49-F238E27FC236}">
                <a16:creationId xmlns:a16="http://schemas.microsoft.com/office/drawing/2014/main" id="{EAA1BACA-A369-C31C-7AAE-81DB50E6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23" y="2873828"/>
            <a:ext cx="1546751" cy="1840593"/>
          </a:xfrm>
          <a:prstGeom prst="rect">
            <a:avLst/>
          </a:prstGeom>
        </p:spPr>
      </p:pic>
      <p:pic>
        <p:nvPicPr>
          <p:cNvPr id="16" name="Picture 15" descr="A diagram of a schematic effect&#10;&#10;AI-generated content may be incorrect.">
            <a:extLst>
              <a:ext uri="{FF2B5EF4-FFF2-40B4-BE49-F238E27FC236}">
                <a16:creationId xmlns:a16="http://schemas.microsoft.com/office/drawing/2014/main" id="{1652C6B3-8298-BE2C-05BF-0464B6D22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123" y="4739478"/>
            <a:ext cx="1546751" cy="9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2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4E9F-D678-8DF2-8F7C-5C2E0E28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Gas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6387F-9342-11C3-2F86-F9DFB588C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C3A34089-0592-6105-8A48-8C2B0D49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215"/>
            <a:ext cx="7772400" cy="3858677"/>
          </a:xfrm>
          <a:prstGeom prst="rect">
            <a:avLst/>
          </a:prstGeom>
        </p:spPr>
      </p:pic>
      <p:pic>
        <p:nvPicPr>
          <p:cNvPr id="7" name="Picture 6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131A5B0A-3362-86AB-1D4C-45B3ADDC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857" y="630768"/>
            <a:ext cx="3664733" cy="1524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2C502-4919-40B6-0557-091BFBA167F6}"/>
              </a:ext>
            </a:extLst>
          </p:cNvPr>
          <p:cNvSpPr txBox="1"/>
          <p:nvPr/>
        </p:nvSpPr>
        <p:spPr>
          <a:xfrm>
            <a:off x="685800" y="827314"/>
            <a:ext cx="7616957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Example: 10 GeV x 275 GeV with Electron Current: 2.5 (A) 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at 5 GeV: </a:t>
            </a:r>
            <a:r>
              <a:rPr lang="en-US" sz="2000" dirty="0" err="1"/>
              <a:t>Touschek</a:t>
            </a:r>
            <a:r>
              <a:rPr lang="en-US" sz="2000" dirty="0"/>
              <a:t> increases to rated close to Coulomb &amp; Brems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at 18 GeV: Rates are lower as electron beam current is 0.2 A </a:t>
            </a:r>
          </a:p>
        </p:txBody>
      </p:sp>
    </p:spTree>
    <p:extLst>
      <p:ext uri="{BB962C8B-B14F-4D97-AF65-F5344CB8AC3E}">
        <p14:creationId xmlns:p14="http://schemas.microsoft.com/office/powerpoint/2010/main" val="144065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836E-D35D-073F-7409-D2872F17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Background 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66403-CD56-5864-3597-42F4ADE6B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B1F6B-DB67-F100-A1DA-35E83354B02F}"/>
              </a:ext>
            </a:extLst>
          </p:cNvPr>
          <p:cNvSpPr txBox="1"/>
          <p:nvPr/>
        </p:nvSpPr>
        <p:spPr>
          <a:xfrm>
            <a:off x="484292" y="541491"/>
            <a:ext cx="10967357" cy="30777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0"/>
              </a:spcBef>
              <a:buClr>
                <a:srgbClr val="0096FF"/>
              </a:buClr>
              <a:buFont typeface="Wingdings" pitchFamily="2" charset="2"/>
              <a:buChar char="§"/>
            </a:pPr>
            <a:r>
              <a:rPr lang="en-US" dirty="0"/>
              <a:t>Electron Beam</a:t>
            </a:r>
          </a:p>
          <a:p>
            <a:pPr marL="800100" lvl="1" indent="-342900">
              <a:buClr>
                <a:srgbClr val="0096FF"/>
              </a:buClr>
              <a:buFont typeface="Wingdings" pitchFamily="2" charset="2"/>
              <a:buChar char="ü"/>
            </a:pPr>
            <a:r>
              <a:rPr lang="en-US" sz="1600" dirty="0"/>
              <a:t>Synchrotron Radiation</a:t>
            </a:r>
          </a:p>
          <a:p>
            <a:pPr lvl="1">
              <a:buClr>
                <a:srgbClr val="0096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It is critical to keep the dipole strength closes to the IP low</a:t>
            </a:r>
          </a:p>
          <a:p>
            <a:pPr lvl="1">
              <a:buClr>
                <a:srgbClr val="0096FF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SR largest at highest beam energy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 dirty="0"/>
              <a:t>Key Findings:</a:t>
            </a:r>
            <a:endParaRPr lang="en-US" sz="1600" dirty="0"/>
          </a:p>
          <a:p>
            <a:pPr lvl="1"/>
            <a:r>
              <a:rPr lang="en-US" sz="1600" dirty="0"/>
              <a:t>Highest SR load of ~0.1 kW and ~0.1 W on the superconducting (SC) quad cold mass is at 18 GeV (0.2 A) and 10 GeV (2.5 A), respectively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 err="1"/>
              <a:t>ePIC</a:t>
            </a:r>
            <a:r>
              <a:rPr lang="en-US" sz="1600" dirty="0"/>
              <a:t> detector SR background rates are ~1 THz at 18 GeV (0.2 A)</a:t>
            </a:r>
          </a:p>
          <a:p>
            <a:pPr lvl="1"/>
            <a:r>
              <a:rPr lang="en-US" sz="1600" b="1" dirty="0"/>
              <a:t>Counter measures:</a:t>
            </a:r>
            <a:endParaRPr lang="en-US" sz="1600" dirty="0"/>
          </a:p>
          <a:p>
            <a:pPr lvl="1"/>
            <a:r>
              <a:rPr lang="en-US" sz="1600" dirty="0"/>
              <a:t>High-Z shielding can reduce the load on SC quads by a few orders of magnitude below the safety limit</a:t>
            </a:r>
          </a:p>
          <a:p>
            <a:pPr lvl="1"/>
            <a:r>
              <a:rPr lang="en-US" sz="1600" dirty="0"/>
              <a:t>Dedicated SR masking significantly reduces detector rates down to ~0.1 GHz</a:t>
            </a:r>
          </a:p>
          <a:p>
            <a:pPr lvl="1">
              <a:buClr>
                <a:srgbClr val="0096FF"/>
              </a:buClr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CAED9-F8BD-3ABA-FACE-C912E844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1500" y="3396342"/>
            <a:ext cx="5031676" cy="2659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4C41BA-AF84-2D08-0F77-A3CE5941FA27}"/>
              </a:ext>
            </a:extLst>
          </p:cNvPr>
          <p:cNvSpPr txBox="1"/>
          <p:nvPr/>
        </p:nvSpPr>
        <p:spPr>
          <a:xfrm>
            <a:off x="5603176" y="3578903"/>
            <a:ext cx="411571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1600" dirty="0"/>
              <a:t>The tails of the electron bunches are critical </a:t>
            </a:r>
          </a:p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1600" dirty="0"/>
              <a:t>for the SR: ~ few % realistic </a:t>
            </a:r>
          </a:p>
        </p:txBody>
      </p:sp>
      <p:pic>
        <p:nvPicPr>
          <p:cNvPr id="8" name="Picture 7" descr="A graph showing a graph of a graph&#10;&#10;AI-generated content may be incorrect.">
            <a:extLst>
              <a:ext uri="{FF2B5EF4-FFF2-40B4-BE49-F238E27FC236}">
                <a16:creationId xmlns:a16="http://schemas.microsoft.com/office/drawing/2014/main" id="{DD282AFF-05FF-EE83-E663-5C71578902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1"/>
          <a:stretch>
            <a:fillRect/>
          </a:stretch>
        </p:blipFill>
        <p:spPr>
          <a:xfrm>
            <a:off x="5289851" y="4507489"/>
            <a:ext cx="6902149" cy="18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E3C63-0C67-0A46-8425-8C559708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F125A-51E0-CB4C-9094-D598CEBC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F0826-2302-8148-A3F9-EC322672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Beam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5F186-5848-A547-B8DA-3DDF5B58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43" y="519572"/>
            <a:ext cx="8082314" cy="4741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682F1-B45D-2C41-956E-A3193A04ECA1}"/>
              </a:ext>
            </a:extLst>
          </p:cNvPr>
          <p:cNvSpPr txBox="1"/>
          <p:nvPr/>
        </p:nvSpPr>
        <p:spPr>
          <a:xfrm>
            <a:off x="1524001" y="5290020"/>
            <a:ext cx="9786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electron beam current and energy impact electron beam gas background and synchrotron radiation</a:t>
            </a:r>
          </a:p>
          <a:p>
            <a:pPr>
              <a:buClr>
                <a:srgbClr val="0000FF"/>
              </a:buClr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Radiated SR power: P(kW)=88.46 E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(GeV)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 r(m)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 (A)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hadron beam current impacts hadron beam gas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beam energies and luminosity impact the radiation and neutron fluence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707991-8018-3748-ABF1-B3B8E5B8445B}"/>
              </a:ext>
            </a:extLst>
          </p:cNvPr>
          <p:cNvSpPr/>
          <p:nvPr/>
        </p:nvSpPr>
        <p:spPr>
          <a:xfrm>
            <a:off x="2199342" y="1709271"/>
            <a:ext cx="7631953" cy="209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7EF151-84EF-A34A-B0E1-993D7952B2A3}"/>
              </a:ext>
            </a:extLst>
          </p:cNvPr>
          <p:cNvSpPr/>
          <p:nvPr/>
        </p:nvSpPr>
        <p:spPr>
          <a:xfrm>
            <a:off x="2199342" y="850763"/>
            <a:ext cx="7631953" cy="209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65195-8E39-F543-A8C1-FEF179464CF2}"/>
              </a:ext>
            </a:extLst>
          </p:cNvPr>
          <p:cNvSpPr/>
          <p:nvPr/>
        </p:nvSpPr>
        <p:spPr>
          <a:xfrm>
            <a:off x="2199341" y="4926105"/>
            <a:ext cx="7631953" cy="2091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585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spAutoFit/>
      </a:bodyPr>
      <a:lstStyle>
        <a:defPPr algn="l">
          <a:spcBef>
            <a:spcPts val="0"/>
          </a:spcBef>
          <a:buClr>
            <a:srgbClr val="0096FF"/>
          </a:buCl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D-3B EIC_PPT_Outline_Template_Widescreen_0224.potx" id="{E6C5CCA8-604B-4BF3-AD52-0CCDA95A2BA6}" vid="{8057B053-B9B7-4C41-ADDD-67BAEC9A00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34C91B90C1548A4C3AA992774E13A" ma:contentTypeVersion="7" ma:contentTypeDescription="Create a new document." ma:contentTypeScope="" ma:versionID="7a61f8cd703a7205ecb4e678dec18d87">
  <xsd:schema xmlns:xsd="http://www.w3.org/2001/XMLSchema" xmlns:xs="http://www.w3.org/2001/XMLSchema" xmlns:p="http://schemas.microsoft.com/office/2006/metadata/properties" xmlns:ns2="3b6a705c-5149-41b7-ae9a-732190ba5a52" targetNamespace="http://schemas.microsoft.com/office/2006/metadata/properties" ma:root="true" ma:fieldsID="c225db4bd17ba7aa7935a5a4ed95403e" ns2:_="">
    <xsd:import namespace="3b6a705c-5149-41b7-ae9a-732190ba5a52"/>
    <xsd:element name="properties">
      <xsd:complexType>
        <xsd:sequence>
          <xsd:element name="documentManagement">
            <xsd:complexType>
              <xsd:all>
                <xsd:element ref="ns2:Day" minOccurs="0"/>
                <xsd:element ref="ns2:Status" minOccurs="0"/>
                <xsd:element ref="ns2:Sequenc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a705c-5149-41b7-ae9a-732190ba5a52" elementFormDefault="qualified">
    <xsd:import namespace="http://schemas.microsoft.com/office/2006/documentManagement/types"/>
    <xsd:import namespace="http://schemas.microsoft.com/office/infopath/2007/PartnerControls"/>
    <xsd:element name="Day" ma:index="8" nillable="true" ma:displayName="Day" ma:format="DateOnly" ma:internalName="Day">
      <xsd:simpleType>
        <xsd:restriction base="dms:DateTime"/>
      </xsd:simpleType>
    </xsd:element>
    <xsd:element name="Status" ma:index="9" nillable="true" ma:displayName="Status" ma:format="Dropdown" ma:internalName="Status">
      <xsd:simpleType>
        <xsd:restriction base="dms:Choice">
          <xsd:enumeration value="Draft in Progress"/>
          <xsd:enumeration value="Read for Page Turns"/>
          <xsd:enumeration value="Ready For Dry Run"/>
          <xsd:enumeration value="Final Changes Complete"/>
          <xsd:enumeration value="Ready to Post"/>
          <xsd:enumeration value="Posted"/>
        </xsd:restriction>
      </xsd:simpleType>
    </xsd:element>
    <xsd:element name="Sequence" ma:index="10" nillable="true" ma:displayName="Sequence" ma:format="Dropdown" ma:internalName="Sequence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quence xmlns="3b6a705c-5149-41b7-ae9a-732190ba5a52">01</Sequence>
    <Status xmlns="3b6a705c-5149-41b7-ae9a-732190ba5a52">Final Changes Complete</Status>
    <Day xmlns="3b6a705c-5149-41b7-ae9a-732190ba5a52">2025-01-07T05:00:00+00:00</Da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E82E08-C36A-4352-A2D1-2ECF9A8A3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6a705c-5149-41b7-ae9a-732190ba5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E88647-562A-460A-88A0-13D05ABABF01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3b6a705c-5149-41b7-ae9a-732190ba5a52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7231</TotalTime>
  <Words>2355</Words>
  <Application>Microsoft Macintosh PowerPoint</Application>
  <PresentationFormat>Widescreen</PresentationFormat>
  <Paragraphs>322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Times New Roman</vt:lpstr>
      <vt:lpstr>Wingdings</vt:lpstr>
      <vt:lpstr>BNL</vt:lpstr>
      <vt:lpstr>Equation</vt:lpstr>
      <vt:lpstr>Common scenarios for preTDR: </vt:lpstr>
      <vt:lpstr>PowerPoint Presentation</vt:lpstr>
      <vt:lpstr>Lessons from HERA II upgrade</vt:lpstr>
      <vt:lpstr>Lessons from HERA II upgrade</vt:lpstr>
      <vt:lpstr>PowerPoint Presentation</vt:lpstr>
      <vt:lpstr>Beam Background Sources</vt:lpstr>
      <vt:lpstr>Electron Beam Gas Results</vt:lpstr>
      <vt:lpstr>Beam Background Sources</vt:lpstr>
      <vt:lpstr>EIC Beam Parameters</vt:lpstr>
      <vt:lpstr>Proposal what to use for the pre-TDR</vt:lpstr>
      <vt:lpstr>Finding Correlation between Vacuum and Beam Current</vt:lpstr>
      <vt:lpstr>What Studies with Background are needed</vt:lpstr>
      <vt:lpstr>PowerPoint Presentation</vt:lpstr>
      <vt:lpstr>Assumptions and Luminosity Calculation at EIC Start</vt:lpstr>
      <vt:lpstr>Assumptions and Luminosity at EIC Start</vt:lpstr>
      <vt:lpstr>ep Luminosity for Phase-1</vt:lpstr>
      <vt:lpstr>Accelerator at Day One and at full Capability</vt:lpstr>
      <vt:lpstr>PowerPoint Presentation</vt:lpstr>
      <vt:lpstr>Facility Lifetime</vt:lpstr>
      <vt:lpstr>Radiation Doses</vt:lpstr>
      <vt:lpstr>Summary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and ePIC Overview</dc:title>
  <dc:subject/>
  <dc:creator>Elke-Caroline Aschenauer</dc:creator>
  <cp:keywords/>
  <dc:description/>
  <cp:lastModifiedBy>Elke-Caroline Aschenauer</cp:lastModifiedBy>
  <cp:revision>96</cp:revision>
  <dcterms:created xsi:type="dcterms:W3CDTF">2024-09-19T01:46:49Z</dcterms:created>
  <dcterms:modified xsi:type="dcterms:W3CDTF">2025-05-19T14:52:21Z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0x010100B8C34C91B90C1548A4C3AA992774E13A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omments">
    <vt:lpwstr>Names added to footer.  Fixed tag colors throughout. Slide 10 covered footer for visual. Slide 12 corrected spelling "Forward". Minor formatting.</vt:lpwstr>
  </property>
  <property fmtid="{D5CDD505-2E9C-101B-9397-08002B2CF9AE}" pid="12" name="xd_Signature">
    <vt:lpwstr/>
  </property>
  <property fmtid="{D5CDD505-2E9C-101B-9397-08002B2CF9AE}" pid="13" name="Status">
    <vt:lpwstr>Ready To Post</vt:lpwstr>
  </property>
</Properties>
</file>