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681" r:id="rId3"/>
    <p:sldId id="682" r:id="rId4"/>
    <p:sldId id="6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106F6F7-75EF-4878-A5B8-E9809616C1AF}"/>
    <pc:docChg chg="custSel addSld delSld modSld">
      <pc:chgData name="Jeff Landgraf" userId="367c8676d18b2324" providerId="LiveId" clId="{3106F6F7-75EF-4878-A5B8-E9809616C1AF}" dt="2025-05-15T12:16:26.189" v="5259" actId="20577"/>
      <pc:docMkLst>
        <pc:docMk/>
      </pc:docMkLst>
      <pc:sldChg chg="modSp mod">
        <pc:chgData name="Jeff Landgraf" userId="367c8676d18b2324" providerId="LiveId" clId="{3106F6F7-75EF-4878-A5B8-E9809616C1AF}" dt="2025-05-15T12:03:55.106" v="4424" actId="20577"/>
        <pc:sldMkLst>
          <pc:docMk/>
          <pc:sldMk cId="2650668729" sldId="256"/>
        </pc:sldMkLst>
        <pc:spChg chg="mod">
          <ac:chgData name="Jeff Landgraf" userId="367c8676d18b2324" providerId="LiveId" clId="{3106F6F7-75EF-4878-A5B8-E9809616C1AF}" dt="2025-05-15T11:56:33.471" v="4067" actId="255"/>
          <ac:spMkLst>
            <pc:docMk/>
            <pc:sldMk cId="2650668729" sldId="256"/>
            <ac:spMk id="4" creationId="{721A558F-7E8B-661B-A13B-CAF4D85719FD}"/>
          </ac:spMkLst>
        </pc:spChg>
        <pc:spChg chg="mod">
          <ac:chgData name="Jeff Landgraf" userId="367c8676d18b2324" providerId="LiveId" clId="{3106F6F7-75EF-4878-A5B8-E9809616C1AF}" dt="2025-05-15T12:03:55.106" v="4424" actId="20577"/>
          <ac:spMkLst>
            <pc:docMk/>
            <pc:sldMk cId="2650668729" sldId="256"/>
            <ac:spMk id="5" creationId="{9D1E62A3-EB6C-2BC7-1B3D-186AB959B24A}"/>
          </ac:spMkLst>
        </pc:spChg>
      </pc:sldChg>
      <pc:sldChg chg="modSp new del mod">
        <pc:chgData name="Jeff Landgraf" userId="367c8676d18b2324" providerId="LiveId" clId="{3106F6F7-75EF-4878-A5B8-E9809616C1AF}" dt="2025-05-14T19:10:25.607" v="1499" actId="47"/>
        <pc:sldMkLst>
          <pc:docMk/>
          <pc:sldMk cId="170206504" sldId="257"/>
        </pc:sldMkLst>
        <pc:spChg chg="mod">
          <ac:chgData name="Jeff Landgraf" userId="367c8676d18b2324" providerId="LiveId" clId="{3106F6F7-75EF-4878-A5B8-E9809616C1AF}" dt="2025-05-14T19:07:32.471" v="1379" actId="20577"/>
          <ac:spMkLst>
            <pc:docMk/>
            <pc:sldMk cId="170206504" sldId="257"/>
            <ac:spMk id="2" creationId="{87C8805C-3608-E774-73B0-DE50A887CA0D}"/>
          </ac:spMkLst>
        </pc:spChg>
      </pc:sldChg>
      <pc:sldChg chg="del">
        <pc:chgData name="Jeff Landgraf" userId="367c8676d18b2324" providerId="LiveId" clId="{3106F6F7-75EF-4878-A5B8-E9809616C1AF}" dt="2025-05-14T18:07:42.213" v="1177" actId="47"/>
        <pc:sldMkLst>
          <pc:docMk/>
          <pc:sldMk cId="1243167951" sldId="260"/>
        </pc:sldMkLst>
      </pc:sldChg>
      <pc:sldChg chg="del">
        <pc:chgData name="Jeff Landgraf" userId="367c8676d18b2324" providerId="LiveId" clId="{3106F6F7-75EF-4878-A5B8-E9809616C1AF}" dt="2025-05-14T18:07:38.884" v="1176" actId="47"/>
        <pc:sldMkLst>
          <pc:docMk/>
          <pc:sldMk cId="1663142930" sldId="269"/>
        </pc:sldMkLst>
      </pc:sldChg>
      <pc:sldChg chg="del">
        <pc:chgData name="Jeff Landgraf" userId="367c8676d18b2324" providerId="LiveId" clId="{3106F6F7-75EF-4878-A5B8-E9809616C1AF}" dt="2025-05-14T18:07:44.602" v="1179" actId="47"/>
        <pc:sldMkLst>
          <pc:docMk/>
          <pc:sldMk cId="3426162111" sldId="270"/>
        </pc:sldMkLst>
      </pc:sldChg>
      <pc:sldChg chg="del">
        <pc:chgData name="Jeff Landgraf" userId="367c8676d18b2324" providerId="LiveId" clId="{3106F6F7-75EF-4878-A5B8-E9809616C1AF}" dt="2025-05-14T18:07:45.638" v="1181" actId="47"/>
        <pc:sldMkLst>
          <pc:docMk/>
          <pc:sldMk cId="3709470927" sldId="271"/>
        </pc:sldMkLst>
      </pc:sldChg>
      <pc:sldChg chg="del">
        <pc:chgData name="Jeff Landgraf" userId="367c8676d18b2324" providerId="LiveId" clId="{3106F6F7-75EF-4878-A5B8-E9809616C1AF}" dt="2025-05-14T18:07:44.163" v="1178" actId="47"/>
        <pc:sldMkLst>
          <pc:docMk/>
          <pc:sldMk cId="4237578454" sldId="272"/>
        </pc:sldMkLst>
      </pc:sldChg>
      <pc:sldChg chg="del">
        <pc:chgData name="Jeff Landgraf" userId="367c8676d18b2324" providerId="LiveId" clId="{3106F6F7-75EF-4878-A5B8-E9809616C1AF}" dt="2025-05-14T18:07:48.648" v="1184" actId="47"/>
        <pc:sldMkLst>
          <pc:docMk/>
          <pc:sldMk cId="3723055468" sldId="273"/>
        </pc:sldMkLst>
      </pc:sldChg>
      <pc:sldChg chg="del">
        <pc:chgData name="Jeff Landgraf" userId="367c8676d18b2324" providerId="LiveId" clId="{3106F6F7-75EF-4878-A5B8-E9809616C1AF}" dt="2025-05-14T18:07:47.883" v="1182" actId="47"/>
        <pc:sldMkLst>
          <pc:docMk/>
          <pc:sldMk cId="2066437647" sldId="274"/>
        </pc:sldMkLst>
      </pc:sldChg>
      <pc:sldChg chg="del">
        <pc:chgData name="Jeff Landgraf" userId="367c8676d18b2324" providerId="LiveId" clId="{3106F6F7-75EF-4878-A5B8-E9809616C1AF}" dt="2025-05-14T18:07:45.047" v="1180" actId="47"/>
        <pc:sldMkLst>
          <pc:docMk/>
          <pc:sldMk cId="2271799453" sldId="275"/>
        </pc:sldMkLst>
      </pc:sldChg>
      <pc:sldChg chg="del">
        <pc:chgData name="Jeff Landgraf" userId="367c8676d18b2324" providerId="LiveId" clId="{3106F6F7-75EF-4878-A5B8-E9809616C1AF}" dt="2025-05-14T18:07:48.266" v="1183" actId="47"/>
        <pc:sldMkLst>
          <pc:docMk/>
          <pc:sldMk cId="2813781721" sldId="276"/>
        </pc:sldMkLst>
      </pc:sldChg>
      <pc:sldChg chg="del">
        <pc:chgData name="Jeff Landgraf" userId="367c8676d18b2324" providerId="LiveId" clId="{3106F6F7-75EF-4878-A5B8-E9809616C1AF}" dt="2025-05-14T18:07:49.434" v="1185" actId="47"/>
        <pc:sldMkLst>
          <pc:docMk/>
          <pc:sldMk cId="850241782" sldId="277"/>
        </pc:sldMkLst>
      </pc:sldChg>
      <pc:sldChg chg="del">
        <pc:chgData name="Jeff Landgraf" userId="367c8676d18b2324" providerId="LiveId" clId="{3106F6F7-75EF-4878-A5B8-E9809616C1AF}" dt="2025-05-14T18:07:49.961" v="1186" actId="47"/>
        <pc:sldMkLst>
          <pc:docMk/>
          <pc:sldMk cId="1134725538" sldId="279"/>
        </pc:sldMkLst>
      </pc:sldChg>
      <pc:sldChg chg="del">
        <pc:chgData name="Jeff Landgraf" userId="367c8676d18b2324" providerId="LiveId" clId="{3106F6F7-75EF-4878-A5B8-E9809616C1AF}" dt="2025-05-14T18:07:50.366" v="1187" actId="47"/>
        <pc:sldMkLst>
          <pc:docMk/>
          <pc:sldMk cId="2777828535" sldId="280"/>
        </pc:sldMkLst>
      </pc:sldChg>
      <pc:sldChg chg="del">
        <pc:chgData name="Jeff Landgraf" userId="367c8676d18b2324" providerId="LiveId" clId="{3106F6F7-75EF-4878-A5B8-E9809616C1AF}" dt="2025-05-14T18:07:50.795" v="1188" actId="47"/>
        <pc:sldMkLst>
          <pc:docMk/>
          <pc:sldMk cId="3023711886" sldId="281"/>
        </pc:sldMkLst>
      </pc:sldChg>
      <pc:sldChg chg="del">
        <pc:chgData name="Jeff Landgraf" userId="367c8676d18b2324" providerId="LiveId" clId="{3106F6F7-75EF-4878-A5B8-E9809616C1AF}" dt="2025-05-14T18:07:51.356" v="1189" actId="47"/>
        <pc:sldMkLst>
          <pc:docMk/>
          <pc:sldMk cId="3326080528" sldId="282"/>
        </pc:sldMkLst>
      </pc:sldChg>
      <pc:sldChg chg="modSp add mod">
        <pc:chgData name="Jeff Landgraf" userId="367c8676d18b2324" providerId="LiveId" clId="{3106F6F7-75EF-4878-A5B8-E9809616C1AF}" dt="2025-05-14T19:09:42.441" v="1498" actId="20577"/>
        <pc:sldMkLst>
          <pc:docMk/>
          <pc:sldMk cId="1286171931" sldId="681"/>
        </pc:sldMkLst>
        <pc:spChg chg="mod">
          <ac:chgData name="Jeff Landgraf" userId="367c8676d18b2324" providerId="LiveId" clId="{3106F6F7-75EF-4878-A5B8-E9809616C1AF}" dt="2025-05-14T19:09:42.441" v="1498" actId="20577"/>
          <ac:spMkLst>
            <pc:docMk/>
            <pc:sldMk cId="1286171931" sldId="681"/>
            <ac:spMk id="25" creationId="{4046B44E-4A65-3B70-8D74-0EEF51E213E9}"/>
          </ac:spMkLst>
        </pc:spChg>
      </pc:sldChg>
      <pc:sldChg chg="addSp modSp add mod">
        <pc:chgData name="Jeff Landgraf" userId="367c8676d18b2324" providerId="LiveId" clId="{3106F6F7-75EF-4878-A5B8-E9809616C1AF}" dt="2025-05-15T12:16:26.189" v="5259" actId="20577"/>
        <pc:sldMkLst>
          <pc:docMk/>
          <pc:sldMk cId="1291679895" sldId="682"/>
        </pc:sldMkLst>
        <pc:spChg chg="add mod">
          <ac:chgData name="Jeff Landgraf" userId="367c8676d18b2324" providerId="LiveId" clId="{3106F6F7-75EF-4878-A5B8-E9809616C1AF}" dt="2025-05-15T12:16:26.189" v="5259" actId="20577"/>
          <ac:spMkLst>
            <pc:docMk/>
            <pc:sldMk cId="1291679895" sldId="682"/>
            <ac:spMk id="5" creationId="{F002E1D7-5F8E-D6F5-04FA-10DEA3F537E6}"/>
          </ac:spMkLst>
        </pc:spChg>
      </pc:sldChg>
      <pc:sldChg chg="modSp new mod">
        <pc:chgData name="Jeff Landgraf" userId="367c8676d18b2324" providerId="LiveId" clId="{3106F6F7-75EF-4878-A5B8-E9809616C1AF}" dt="2025-05-15T12:14:49.208" v="5254" actId="20577"/>
        <pc:sldMkLst>
          <pc:docMk/>
          <pc:sldMk cId="2752355435" sldId="683"/>
        </pc:sldMkLst>
        <pc:spChg chg="mod">
          <ac:chgData name="Jeff Landgraf" userId="367c8676d18b2324" providerId="LiveId" clId="{3106F6F7-75EF-4878-A5B8-E9809616C1AF}" dt="2025-05-14T19:48:08.957" v="3740" actId="20577"/>
          <ac:spMkLst>
            <pc:docMk/>
            <pc:sldMk cId="2752355435" sldId="683"/>
            <ac:spMk id="2" creationId="{498A506F-4031-EEF0-B70F-AD78E81EA05C}"/>
          </ac:spMkLst>
        </pc:spChg>
        <pc:spChg chg="mod">
          <ac:chgData name="Jeff Landgraf" userId="367c8676d18b2324" providerId="LiveId" clId="{3106F6F7-75EF-4878-A5B8-E9809616C1AF}" dt="2025-05-15T12:14:49.208" v="5254" actId="20577"/>
          <ac:spMkLst>
            <pc:docMk/>
            <pc:sldMk cId="2752355435" sldId="683"/>
            <ac:spMk id="3" creationId="{EC0CBB03-70C7-6A15-6593-DA3AEB022CC0}"/>
          </ac:spMkLst>
        </pc:spChg>
      </pc:sldChg>
      <pc:sldChg chg="new del">
        <pc:chgData name="Jeff Landgraf" userId="367c8676d18b2324" providerId="LiveId" clId="{3106F6F7-75EF-4878-A5B8-E9809616C1AF}" dt="2025-05-14T19:29:10.534" v="2192" actId="47"/>
        <pc:sldMkLst>
          <pc:docMk/>
          <pc:sldMk cId="4049051163" sldId="6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0C267-4F72-4F70-B8FB-D60B3BB0D2B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D06F-B2B4-43D1-A317-4A631135A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A1B35-0604-E5EB-453C-829A1CAA6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D9924-ECD0-530A-C7C0-93B199A63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42C74-0D1B-8290-B1E1-E89C49EB5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94FE2-C863-241F-A704-6D6E008C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FD35E-1F15-C493-0D27-5E30749B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5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1720-39E1-3040-2DA8-F4DAC78C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9B273-ADA9-F9A3-7426-CA3D21FDD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BD5C8-D876-1E5B-77A7-0C017C27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98234-6A43-8627-B7AD-70E910A8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F9F7F-8A6E-6A5F-D0DA-D968F8463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9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ADE85-9C51-73E2-08E0-5EA6BBDB9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BB4C3-2498-8657-6D51-0DE722DA4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6C72-75D6-D29F-1FE7-1C94AEE4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9EA6B-DAC7-961E-FEBA-D33DF990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6E0A1-4A01-C00C-B6B4-0760BF95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1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B742-0B70-F7DC-4DC8-10680AF7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C66D-7A1F-F4B8-38EF-6166AD07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7720F-A594-3C8A-210A-6F00A335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DFB1B-668F-81F3-C937-A7160547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84EB7-A8B1-6DCA-440A-355E2832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2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1C3E-BA9E-89B8-F50A-1D648563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188C6-8A18-EB70-3EE4-A8F6C9E3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82A10-BB65-8193-A31E-6FD6F87C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2EBF2-F6E4-D909-FE8D-6CC6ECD9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2D9C7-D509-85D0-D955-93AFF711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9DD60-EAF2-C3A1-7660-931347A8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DBA3-C861-D333-DB3A-4F3E33301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99C-E753-17DE-39CB-C707EBC0D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3F928-8796-F70D-7917-D00946D7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DD0E3-631C-86FE-579D-E8EACA89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30960-28C8-7A6C-092F-20C55AABC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4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6472-586A-13D5-140C-73119345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5754C-FA1F-F80E-8249-2E17E9A36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58213-04BA-46E7-7E3B-8CDF00C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C9D0F-C3BD-97D7-E1AB-D60AC499E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265DD-94B2-9960-509E-15342F8E06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A3DE3-439B-F2AD-630E-229B6342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3A4BA-56F2-F872-15FA-A6F5029D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1D93E-1C55-3098-4138-2C1EC5F1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7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01681-9E74-1BB2-E182-22DBE693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F251C-2FDE-5A29-F981-3305885F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E4400-50AC-22F7-90F4-5AD087EF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68132-E3AF-0FF2-2D6C-69383F19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2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8E23EE-F2A6-134E-9449-40379666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A3934-A651-D802-A5DA-4D28E68A6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1933-0BCC-9ACD-243A-C2F7C2A4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1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17222-CAE9-342A-AA51-C5517CA1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B35FE-296E-4BA3-CEC5-3EB2C28F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EC50-0041-3ABF-9B80-6969A43C5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EBD16-E278-270C-7313-C82805547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675B6-F4CF-2712-5BF3-4D365C4FF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2A92F-A940-E538-ABF6-25B4EE6D4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D622-D5EC-E4AE-48EA-6F8B744D8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5F7128-5A65-4C77-266B-C650F4CE6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7598B-AE9A-550C-1DEC-77251ACCE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CAE46-38E3-F6A2-A9E5-C6005077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EA3CF-2C77-3070-3F46-5F8CB5D7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7CBFC-B4DD-5C16-83D8-D0677BC1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5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0DE364-9B3A-916E-E0DA-EBC70B98E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FBDB7-6C83-E29B-A199-931EFB995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E68AF-B471-D80B-340F-B48614ECD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8F418-B646-D50A-7DAA-F5EE03E74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6318C-1F57-C317-06D4-D5A4706C7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5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A558F-7E8B-661B-A13B-CAF4D85719FD}"/>
              </a:ext>
            </a:extLst>
          </p:cNvPr>
          <p:cNvSpPr txBox="1"/>
          <p:nvPr/>
        </p:nvSpPr>
        <p:spPr>
          <a:xfrm>
            <a:off x="589658" y="316983"/>
            <a:ext cx="9608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ePIC</a:t>
            </a:r>
            <a:r>
              <a:rPr lang="en-US" sz="3200" dirty="0"/>
              <a:t> Electronics and DAQ WG – 5/14/2025 – </a:t>
            </a:r>
            <a:r>
              <a:rPr lang="en-US" sz="3200" dirty="0" err="1"/>
              <a:t>PicoDAQ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E62A3-EB6C-2BC7-1B3D-186AB959B24A}"/>
              </a:ext>
            </a:extLst>
          </p:cNvPr>
          <p:cNvSpPr txBox="1"/>
          <p:nvPr/>
        </p:nvSpPr>
        <p:spPr>
          <a:xfrm>
            <a:off x="589659" y="889843"/>
            <a:ext cx="110958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News / Announcements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Schedule</a:t>
            </a:r>
          </a:p>
          <a:p>
            <a:pPr lvl="2"/>
            <a:r>
              <a:rPr lang="en-US" sz="1600" dirty="0"/>
              <a:t>May 19</a:t>
            </a:r>
            <a:r>
              <a:rPr lang="en-US" sz="1600" baseline="30000" dirty="0"/>
              <a:t>th</a:t>
            </a:r>
            <a:r>
              <a:rPr lang="en-US" sz="1600" dirty="0"/>
              <a:t> – TIC meeting dedicated to the </a:t>
            </a:r>
            <a:r>
              <a:rPr lang="en-US" sz="1600" dirty="0" err="1"/>
              <a:t>preTDR</a:t>
            </a:r>
            <a:r>
              <a:rPr lang="en-US" sz="1600" dirty="0"/>
              <a:t> (discussion of standardization of scenarios)</a:t>
            </a:r>
          </a:p>
          <a:p>
            <a:pPr lvl="2"/>
            <a:r>
              <a:rPr lang="en-US" sz="1600" dirty="0"/>
              <a:t>May 20 – RHIC / AGS user meeting:  full day parallel session focused on </a:t>
            </a:r>
            <a:r>
              <a:rPr lang="en-US" sz="1600" dirty="0" err="1"/>
              <a:t>ePIC</a:t>
            </a:r>
            <a:r>
              <a:rPr lang="en-US" sz="1600" dirty="0"/>
              <a:t> (I’ll be giving </a:t>
            </a:r>
            <a:r>
              <a:rPr lang="en-US" sz="1600" dirty="0" err="1"/>
              <a:t>ePIC</a:t>
            </a:r>
            <a:r>
              <a:rPr lang="en-US" sz="1600" dirty="0"/>
              <a:t> DAQ talk at 3:30)</a:t>
            </a:r>
          </a:p>
          <a:p>
            <a:pPr lvl="2"/>
            <a:r>
              <a:rPr lang="en-US" sz="1600" dirty="0"/>
              <a:t>May 22 – WG Meeting: Further Discussion towards developing PICO-DAQ</a:t>
            </a:r>
          </a:p>
          <a:p>
            <a:pPr lvl="2"/>
            <a:r>
              <a:rPr lang="en-US" sz="1600" dirty="0"/>
              <a:t>May 29 – WG Meeting: GTU / Timing Synchronization</a:t>
            </a:r>
          </a:p>
          <a:p>
            <a:pPr lvl="1"/>
            <a:r>
              <a:rPr lang="en-US" sz="1600" dirty="0"/>
              <a:t>	June 2-3  - Project meeting with ASIC developers</a:t>
            </a:r>
          </a:p>
          <a:p>
            <a:pPr lvl="1"/>
            <a:r>
              <a:rPr lang="en-US" sz="1600" dirty="0"/>
              <a:t>	June 4 – ASIC updates (probably just a short summary of the ASIC developer meetings early in the week)</a:t>
            </a:r>
          </a:p>
          <a:p>
            <a:pPr lvl="1"/>
            <a:r>
              <a:rPr lang="en-US" sz="1600" dirty="0"/>
              <a:t>	June 12-13 – DAC Review</a:t>
            </a:r>
          </a:p>
          <a:p>
            <a:pPr lvl="1"/>
            <a:r>
              <a:rPr lang="en-US" sz="1600" dirty="0"/>
              <a:t>	July 14-18 – collaboration meeting:</a:t>
            </a:r>
          </a:p>
          <a:p>
            <a:pPr lvl="1"/>
            <a:r>
              <a:rPr lang="en-US" sz="1600" dirty="0"/>
              <a:t>		1. Requested electronics &amp; DAQ meeting offset from detector meetings:  test beds &amp; PICO-DAQ</a:t>
            </a:r>
          </a:p>
          <a:p>
            <a:pPr lvl="1"/>
            <a:r>
              <a:rPr lang="en-US" sz="1600" dirty="0"/>
              <a:t>		2. Calorimeter session focusing on </a:t>
            </a:r>
            <a:r>
              <a:rPr lang="en-US" sz="1600" dirty="0" err="1"/>
              <a:t>SiPM</a:t>
            </a:r>
            <a:r>
              <a:rPr lang="en-US" sz="1600" dirty="0"/>
              <a:t> dark currents, thresholds required &amp; resulting</a:t>
            </a:r>
          </a:p>
          <a:p>
            <a:pPr lvl="1"/>
            <a:r>
              <a:rPr lang="en-US" sz="1600" dirty="0"/>
              <a:t>		3. ASIC summary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Other Announcements?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Agenda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Intro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BHCAL Test Setup – Norbert </a:t>
            </a:r>
            <a:r>
              <a:rPr lang="en-US" sz="1600" dirty="0" err="1"/>
              <a:t>Novitzky</a:t>
            </a:r>
            <a:r>
              <a:rPr lang="en-US" sz="1600" dirty="0"/>
              <a:t> (ORNL)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FELIX-Lite – Tonko </a:t>
            </a:r>
            <a:r>
              <a:rPr lang="en-US" sz="1600" dirty="0" err="1"/>
              <a:t>Ljubicic</a:t>
            </a:r>
            <a:r>
              <a:rPr lang="en-US" sz="1600" dirty="0"/>
              <a:t> (Rice)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JLAB Test Setups – Ben </a:t>
            </a:r>
            <a:r>
              <a:rPr lang="en-US" sz="1600" dirty="0" err="1"/>
              <a:t>Raydo</a:t>
            </a:r>
            <a:r>
              <a:rPr lang="en-US" sz="1600" dirty="0"/>
              <a:t> (JLAB)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Miniature DAQ setup - William Gu (JLAB)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D01F4E5-4168-D5B4-F4B4-0E46030F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7DF5C-2975-9878-5667-945564437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3F350-10E8-7BF5-A034-17B3693F7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Electronics and DAQ WG Meeting</a:t>
            </a:r>
          </a:p>
        </p:txBody>
      </p:sp>
    </p:spTree>
    <p:extLst>
      <p:ext uri="{BB962C8B-B14F-4D97-AF65-F5344CB8AC3E}">
        <p14:creationId xmlns:p14="http://schemas.microsoft.com/office/powerpoint/2010/main" val="265066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BBB88-EC51-96BA-C420-0B4D76ABE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C3E9C-5F50-8F40-5766-8AB70E51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CB8F8-92C7-53E7-7F3D-FAD9D967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C17E5-804B-4CAE-A503-F9338E442824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6528583-E199-E5A4-7457-33FC222E3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684" y="1395449"/>
            <a:ext cx="8745263" cy="238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472DD33-B6CA-7AD3-574D-E18BF184A47E}"/>
              </a:ext>
            </a:extLst>
          </p:cNvPr>
          <p:cNvSpPr txBox="1"/>
          <p:nvPr/>
        </p:nvSpPr>
        <p:spPr>
          <a:xfrm>
            <a:off x="462579" y="1369315"/>
            <a:ext cx="2662106" cy="4093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Detector Install:        FY29Q2  - FY31Q2</a:t>
            </a:r>
          </a:p>
          <a:p>
            <a:r>
              <a:rPr lang="en-US" sz="1100" dirty="0" err="1"/>
              <a:t>Cosmics</a:t>
            </a:r>
            <a:r>
              <a:rPr lang="en-US" sz="1100" dirty="0"/>
              <a:t>:                      FY31Q3</a:t>
            </a:r>
          </a:p>
          <a:p>
            <a:r>
              <a:rPr lang="en-US" sz="1100" dirty="0"/>
              <a:t>Early CD-4:                  FY32Q4</a:t>
            </a:r>
          </a:p>
          <a:p>
            <a:endParaRPr lang="en-US" sz="1050" dirty="0"/>
          </a:p>
          <a:p>
            <a:endParaRPr lang="en-US" sz="1000" dirty="0"/>
          </a:p>
          <a:p>
            <a:r>
              <a:rPr lang="en-US" sz="1000" b="1" dirty="0">
                <a:solidFill>
                  <a:srgbClr val="C00000"/>
                </a:solidFill>
              </a:rPr>
              <a:t>DAQ Releases:</a:t>
            </a:r>
          </a:p>
          <a:p>
            <a:endParaRPr lang="en-US" sz="1000" dirty="0"/>
          </a:p>
          <a:p>
            <a:r>
              <a:rPr lang="en-US" sz="1000" b="1" dirty="0" err="1"/>
              <a:t>PicoDAQ</a:t>
            </a:r>
            <a:r>
              <a:rPr lang="en-US" sz="1000" b="1" dirty="0"/>
              <a:t> </a:t>
            </a:r>
            <a:r>
              <a:rPr lang="en-US" sz="1000" dirty="0"/>
              <a:t>           	                                    </a:t>
            </a:r>
            <a:r>
              <a:rPr lang="en-US" sz="1000" b="1" dirty="0">
                <a:solidFill>
                  <a:schemeClr val="accent3"/>
                </a:solidFill>
              </a:rPr>
              <a:t>FY26Q1</a:t>
            </a:r>
          </a:p>
          <a:p>
            <a:pPr marL="169863" lvl="1"/>
            <a:r>
              <a:rPr lang="en-US" sz="1000" dirty="0"/>
              <a:t>Readout test setups</a:t>
            </a:r>
          </a:p>
          <a:p>
            <a:endParaRPr lang="en-US" sz="1000" dirty="0"/>
          </a:p>
          <a:p>
            <a:r>
              <a:rPr lang="en-US" sz="1000" b="1" dirty="0" err="1"/>
              <a:t>MicroDAQ</a:t>
            </a:r>
            <a:r>
              <a:rPr lang="en-US" sz="1000" dirty="0"/>
              <a:t>:            	</a:t>
            </a:r>
            <a:r>
              <a:rPr lang="en-US" sz="1000" b="1" dirty="0">
                <a:solidFill>
                  <a:schemeClr val="accent3"/>
                </a:solidFill>
              </a:rPr>
              <a:t>FY26Q4</a:t>
            </a:r>
          </a:p>
          <a:p>
            <a:pPr marL="169863" lvl="1"/>
            <a:r>
              <a:rPr lang="en-US" sz="1000" dirty="0"/>
              <a:t>Readout detector data in test stand using engineering articles </a:t>
            </a:r>
          </a:p>
          <a:p>
            <a:endParaRPr lang="en-US" sz="1000" dirty="0"/>
          </a:p>
          <a:p>
            <a:r>
              <a:rPr lang="en-US" sz="1000" b="1" dirty="0" err="1"/>
              <a:t>MiniDAQ</a:t>
            </a:r>
            <a:r>
              <a:rPr lang="en-US" sz="1000" b="1" dirty="0"/>
              <a:t>:</a:t>
            </a:r>
            <a:r>
              <a:rPr lang="en-US" sz="1000" dirty="0"/>
              <a:t>               	</a:t>
            </a:r>
            <a:r>
              <a:rPr lang="en-US" sz="1000" b="1" dirty="0">
                <a:solidFill>
                  <a:schemeClr val="accent3"/>
                </a:solidFill>
              </a:rPr>
              <a:t>FY28Q1</a:t>
            </a:r>
          </a:p>
          <a:p>
            <a:pPr marL="169863" lvl="1"/>
            <a:r>
              <a:rPr lang="en-US" sz="1000" dirty="0"/>
              <a:t>Readout detector data using full hardware and timing chain</a:t>
            </a:r>
          </a:p>
          <a:p>
            <a:endParaRPr lang="en-US" sz="1000" dirty="0"/>
          </a:p>
          <a:p>
            <a:r>
              <a:rPr lang="en-US" sz="1000" b="1" dirty="0"/>
              <a:t>Full DAQ-v1:</a:t>
            </a:r>
            <a:r>
              <a:rPr lang="en-US" sz="1000" dirty="0"/>
              <a:t>           	</a:t>
            </a:r>
            <a:r>
              <a:rPr lang="en-US" sz="1000" b="1" dirty="0">
                <a:solidFill>
                  <a:schemeClr val="accent3"/>
                </a:solidFill>
              </a:rPr>
              <a:t>FY29Q2</a:t>
            </a:r>
          </a:p>
          <a:p>
            <a:pPr marL="169863" lvl="1"/>
            <a:r>
              <a:rPr lang="en-US" sz="1000" dirty="0"/>
              <a:t>Full functionality DAQ ready for full system integration &amp; testing</a:t>
            </a:r>
          </a:p>
          <a:p>
            <a:pPr marL="169863" lvl="1"/>
            <a:endParaRPr lang="en-US" sz="1000" dirty="0"/>
          </a:p>
          <a:p>
            <a:pPr indent="-287337"/>
            <a:r>
              <a:rPr lang="en-US" sz="1000" b="1" dirty="0"/>
              <a:t>Production DAQ:</a:t>
            </a:r>
            <a:r>
              <a:rPr lang="en-US" sz="1000" dirty="0"/>
              <a:t>     	</a:t>
            </a:r>
            <a:r>
              <a:rPr lang="en-US" sz="1000" b="1" dirty="0">
                <a:solidFill>
                  <a:schemeClr val="accent3"/>
                </a:solidFill>
              </a:rPr>
              <a:t>FY31Q3</a:t>
            </a:r>
          </a:p>
          <a:p>
            <a:pPr indent="-287337"/>
            <a:r>
              <a:rPr lang="en-US" sz="1000" dirty="0"/>
              <a:t>     Ready for </a:t>
            </a:r>
            <a:r>
              <a:rPr lang="en-US" sz="1000" dirty="0" err="1"/>
              <a:t>cosmics</a:t>
            </a:r>
            <a:endParaRPr lang="en-US" sz="1000" dirty="0"/>
          </a:p>
          <a:p>
            <a:pPr indent="-287337"/>
            <a:r>
              <a:rPr lang="en-US" sz="1000" dirty="0"/>
              <a:t>    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FFF7638-027C-6669-4DEA-63C070042D03}"/>
              </a:ext>
            </a:extLst>
          </p:cNvPr>
          <p:cNvCxnSpPr>
            <a:cxnSpLocks/>
          </p:cNvCxnSpPr>
          <p:nvPr/>
        </p:nvCxnSpPr>
        <p:spPr>
          <a:xfrm flipV="1">
            <a:off x="6511762" y="3750809"/>
            <a:ext cx="0" cy="368225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6810A6-0BD2-FC18-7D9B-A576DF864E2B}"/>
              </a:ext>
            </a:extLst>
          </p:cNvPr>
          <p:cNvCxnSpPr>
            <a:cxnSpLocks/>
          </p:cNvCxnSpPr>
          <p:nvPr/>
        </p:nvCxnSpPr>
        <p:spPr>
          <a:xfrm flipV="1">
            <a:off x="6849327" y="3773977"/>
            <a:ext cx="0" cy="829848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E1D22D6-5D93-A35C-E10B-2503E2EBBE2A}"/>
              </a:ext>
            </a:extLst>
          </p:cNvPr>
          <p:cNvCxnSpPr>
            <a:cxnSpLocks/>
          </p:cNvCxnSpPr>
          <p:nvPr/>
        </p:nvCxnSpPr>
        <p:spPr>
          <a:xfrm flipV="1">
            <a:off x="7675670" y="3773977"/>
            <a:ext cx="1" cy="345057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4823AC9-3D5D-6680-8501-5E8743249948}"/>
              </a:ext>
            </a:extLst>
          </p:cNvPr>
          <p:cNvCxnSpPr>
            <a:cxnSpLocks/>
          </p:cNvCxnSpPr>
          <p:nvPr/>
        </p:nvCxnSpPr>
        <p:spPr>
          <a:xfrm flipV="1">
            <a:off x="8230847" y="3773977"/>
            <a:ext cx="0" cy="868792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6DAAAB-4747-C597-D747-0F87F0CF8D53}"/>
              </a:ext>
            </a:extLst>
          </p:cNvPr>
          <p:cNvCxnSpPr>
            <a:cxnSpLocks/>
          </p:cNvCxnSpPr>
          <p:nvPr/>
        </p:nvCxnSpPr>
        <p:spPr>
          <a:xfrm flipV="1">
            <a:off x="9427208" y="3773977"/>
            <a:ext cx="0" cy="356729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77EB1BA-5047-8FFA-7853-A129D50E600F}"/>
              </a:ext>
            </a:extLst>
          </p:cNvPr>
          <p:cNvSpPr txBox="1"/>
          <p:nvPr/>
        </p:nvSpPr>
        <p:spPr>
          <a:xfrm>
            <a:off x="7308373" y="4180389"/>
            <a:ext cx="72648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MiniDAQ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9B5E59-22E8-4FCC-53F4-F8EF7CD59B5E}"/>
              </a:ext>
            </a:extLst>
          </p:cNvPr>
          <p:cNvSpPr txBox="1"/>
          <p:nvPr/>
        </p:nvSpPr>
        <p:spPr>
          <a:xfrm>
            <a:off x="8996641" y="4180389"/>
            <a:ext cx="8611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C00000"/>
                </a:solidFill>
              </a:rPr>
              <a:t>Production</a:t>
            </a:r>
          </a:p>
          <a:p>
            <a:pPr algn="ctr"/>
            <a:r>
              <a:rPr lang="en-US" sz="1000" b="1">
                <a:solidFill>
                  <a:srgbClr val="C00000"/>
                </a:solidFill>
              </a:rPr>
              <a:t>DAQ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41DFA9-5504-9FEE-3CB8-87592D9F46D5}"/>
              </a:ext>
            </a:extLst>
          </p:cNvPr>
          <p:cNvSpPr txBox="1"/>
          <p:nvPr/>
        </p:nvSpPr>
        <p:spPr>
          <a:xfrm>
            <a:off x="6027083" y="4188901"/>
            <a:ext cx="73930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PicoDAQ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6B2DD3-3D1D-1C58-C956-E2B52D21F353}"/>
              </a:ext>
            </a:extLst>
          </p:cNvPr>
          <p:cNvSpPr txBox="1"/>
          <p:nvPr/>
        </p:nvSpPr>
        <p:spPr>
          <a:xfrm>
            <a:off x="6443607" y="4642769"/>
            <a:ext cx="81144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MicroDAQ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F9480A-8225-1C03-8461-8519EDA167E3}"/>
              </a:ext>
            </a:extLst>
          </p:cNvPr>
          <p:cNvSpPr txBox="1"/>
          <p:nvPr/>
        </p:nvSpPr>
        <p:spPr>
          <a:xfrm>
            <a:off x="5183128" y="4540802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>
                    <a:alpha val="38000"/>
                  </a:srgbClr>
                </a:solidFill>
              </a:rPr>
              <a:t>PDR2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05C52D-0D17-F1C0-2075-EB785BBA3948}"/>
              </a:ext>
            </a:extLst>
          </p:cNvPr>
          <p:cNvSpPr txBox="1"/>
          <p:nvPr/>
        </p:nvSpPr>
        <p:spPr>
          <a:xfrm>
            <a:off x="7765015" y="4663515"/>
            <a:ext cx="93166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C00000"/>
                </a:solidFill>
              </a:rPr>
              <a:t>Full DAQ-V1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A3A7459-82B3-3F50-AAA0-F5B3C9CACFAC}"/>
              </a:ext>
            </a:extLst>
          </p:cNvPr>
          <p:cNvCxnSpPr>
            <a:cxnSpLocks/>
          </p:cNvCxnSpPr>
          <p:nvPr/>
        </p:nvCxnSpPr>
        <p:spPr>
          <a:xfrm flipV="1">
            <a:off x="4902279" y="3750809"/>
            <a:ext cx="0" cy="368225"/>
          </a:xfrm>
          <a:prstGeom prst="straightConnector1">
            <a:avLst/>
          </a:prstGeom>
          <a:ln w="28575">
            <a:solidFill>
              <a:schemeClr val="tx2"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8EA2DAB-D1A7-F729-C369-BC11FE10D700}"/>
              </a:ext>
            </a:extLst>
          </p:cNvPr>
          <p:cNvSpPr txBox="1"/>
          <p:nvPr/>
        </p:nvSpPr>
        <p:spPr>
          <a:xfrm>
            <a:off x="4669326" y="4176815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>
                    <a:alpha val="38000"/>
                  </a:srgbClr>
                </a:solidFill>
              </a:rPr>
              <a:t>PDR1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4B38CFE-38FA-023E-A616-57BF3B5274D6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5442715" y="3750809"/>
            <a:ext cx="3466" cy="789993"/>
          </a:xfrm>
          <a:prstGeom prst="straightConnector1">
            <a:avLst/>
          </a:prstGeom>
          <a:ln w="28575">
            <a:solidFill>
              <a:schemeClr val="tx2"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FF5452A-8C91-3D2B-E114-9E39FB949F51}"/>
              </a:ext>
            </a:extLst>
          </p:cNvPr>
          <p:cNvSpPr txBox="1"/>
          <p:nvPr/>
        </p:nvSpPr>
        <p:spPr>
          <a:xfrm>
            <a:off x="5751810" y="4798258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/>
                </a:solidFill>
              </a:rPr>
              <a:t>PDR3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F8965E2-1148-F9E2-ED41-5C86C729A50D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014863" y="3750809"/>
            <a:ext cx="0" cy="104744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046B44E-4A65-3B70-8D74-0EEF51E213E9}"/>
              </a:ext>
            </a:extLst>
          </p:cNvPr>
          <p:cNvSpPr txBox="1"/>
          <p:nvPr/>
        </p:nvSpPr>
        <p:spPr>
          <a:xfrm>
            <a:off x="462579" y="277369"/>
            <a:ext cx="9992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PicoDAQ</a:t>
            </a:r>
            <a:r>
              <a:rPr lang="en-US" sz="3200" dirty="0"/>
              <a:t> development   ---   Streaming DAQ Milestones</a:t>
            </a:r>
          </a:p>
        </p:txBody>
      </p:sp>
    </p:spTree>
    <p:extLst>
      <p:ext uri="{BB962C8B-B14F-4D97-AF65-F5344CB8AC3E}">
        <p14:creationId xmlns:p14="http://schemas.microsoft.com/office/powerpoint/2010/main" val="128617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F8E04-7133-AE1C-EB37-3615C70DA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2AC0D8-CC86-7EB6-C14F-1485D2E1A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B3146-0256-54E4-F650-0B7A28538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263D4-B57D-CD61-DB31-CAB5506D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C17E5-804B-4CAE-A503-F9338E442824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D5E7A80-E2E3-F2A7-1E2F-E146EFE71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684" y="1395449"/>
            <a:ext cx="8745263" cy="238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F44A16-EBA4-612F-C9E6-EB633B774851}"/>
              </a:ext>
            </a:extLst>
          </p:cNvPr>
          <p:cNvSpPr txBox="1"/>
          <p:nvPr/>
        </p:nvSpPr>
        <p:spPr>
          <a:xfrm>
            <a:off x="462579" y="1369315"/>
            <a:ext cx="2662106" cy="4093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Detector Install:        FY29Q2  - FY31Q2</a:t>
            </a:r>
          </a:p>
          <a:p>
            <a:r>
              <a:rPr lang="en-US" sz="1100" dirty="0" err="1"/>
              <a:t>Cosmics</a:t>
            </a:r>
            <a:r>
              <a:rPr lang="en-US" sz="1100" dirty="0"/>
              <a:t>:                      FY31Q3</a:t>
            </a:r>
          </a:p>
          <a:p>
            <a:r>
              <a:rPr lang="en-US" sz="1100" dirty="0"/>
              <a:t>Early CD-4:                  FY32Q4</a:t>
            </a:r>
          </a:p>
          <a:p>
            <a:endParaRPr lang="en-US" sz="1050" dirty="0"/>
          </a:p>
          <a:p>
            <a:endParaRPr lang="en-US" sz="1000" dirty="0"/>
          </a:p>
          <a:p>
            <a:r>
              <a:rPr lang="en-US" sz="1000" b="1" dirty="0">
                <a:solidFill>
                  <a:srgbClr val="C00000"/>
                </a:solidFill>
              </a:rPr>
              <a:t>DAQ Releases:</a:t>
            </a:r>
          </a:p>
          <a:p>
            <a:endParaRPr lang="en-US" sz="1000" dirty="0"/>
          </a:p>
          <a:p>
            <a:r>
              <a:rPr lang="en-US" sz="1000" b="1" dirty="0" err="1"/>
              <a:t>PicoDAQ</a:t>
            </a:r>
            <a:r>
              <a:rPr lang="en-US" sz="1000" b="1" dirty="0"/>
              <a:t> </a:t>
            </a:r>
            <a:r>
              <a:rPr lang="en-US" sz="1000" dirty="0"/>
              <a:t>           	                                    </a:t>
            </a:r>
            <a:r>
              <a:rPr lang="en-US" sz="1000" b="1" dirty="0">
                <a:solidFill>
                  <a:schemeClr val="accent3"/>
                </a:solidFill>
              </a:rPr>
              <a:t>FY26Q1</a:t>
            </a:r>
          </a:p>
          <a:p>
            <a:pPr marL="169863" lvl="1"/>
            <a:r>
              <a:rPr lang="en-US" sz="1000" dirty="0"/>
              <a:t>Readout test setups</a:t>
            </a:r>
          </a:p>
          <a:p>
            <a:endParaRPr lang="en-US" sz="1000" dirty="0"/>
          </a:p>
          <a:p>
            <a:r>
              <a:rPr lang="en-US" sz="1000" b="1" dirty="0" err="1"/>
              <a:t>MicroDAQ</a:t>
            </a:r>
            <a:r>
              <a:rPr lang="en-US" sz="1000" dirty="0"/>
              <a:t>:            	</a:t>
            </a:r>
            <a:r>
              <a:rPr lang="en-US" sz="1000" b="1" dirty="0">
                <a:solidFill>
                  <a:schemeClr val="accent3"/>
                </a:solidFill>
              </a:rPr>
              <a:t>FY26Q4</a:t>
            </a:r>
          </a:p>
          <a:p>
            <a:pPr marL="169863" lvl="1"/>
            <a:r>
              <a:rPr lang="en-US" sz="1000" dirty="0"/>
              <a:t>Readout detector data in test stand using engineering articles </a:t>
            </a:r>
          </a:p>
          <a:p>
            <a:endParaRPr lang="en-US" sz="1000" dirty="0"/>
          </a:p>
          <a:p>
            <a:r>
              <a:rPr lang="en-US" sz="1000" b="1" dirty="0" err="1"/>
              <a:t>MiniDAQ</a:t>
            </a:r>
            <a:r>
              <a:rPr lang="en-US" sz="1000" b="1" dirty="0"/>
              <a:t>:</a:t>
            </a:r>
            <a:r>
              <a:rPr lang="en-US" sz="1000" dirty="0"/>
              <a:t>               	</a:t>
            </a:r>
            <a:r>
              <a:rPr lang="en-US" sz="1000" b="1" dirty="0">
                <a:solidFill>
                  <a:schemeClr val="accent3"/>
                </a:solidFill>
              </a:rPr>
              <a:t>FY28Q1</a:t>
            </a:r>
          </a:p>
          <a:p>
            <a:pPr marL="169863" lvl="1"/>
            <a:r>
              <a:rPr lang="en-US" sz="1000" dirty="0"/>
              <a:t>Readout detector data using full hardware and timing chain</a:t>
            </a:r>
          </a:p>
          <a:p>
            <a:endParaRPr lang="en-US" sz="1000" dirty="0"/>
          </a:p>
          <a:p>
            <a:r>
              <a:rPr lang="en-US" sz="1000" b="1" dirty="0"/>
              <a:t>Full DAQ-v1:</a:t>
            </a:r>
            <a:r>
              <a:rPr lang="en-US" sz="1000" dirty="0"/>
              <a:t>           	</a:t>
            </a:r>
            <a:r>
              <a:rPr lang="en-US" sz="1000" b="1" dirty="0">
                <a:solidFill>
                  <a:schemeClr val="accent3"/>
                </a:solidFill>
              </a:rPr>
              <a:t>FY29Q2</a:t>
            </a:r>
          </a:p>
          <a:p>
            <a:pPr marL="169863" lvl="1"/>
            <a:r>
              <a:rPr lang="en-US" sz="1000" dirty="0"/>
              <a:t>Full functionality DAQ ready for full system integration &amp; testing</a:t>
            </a:r>
          </a:p>
          <a:p>
            <a:pPr marL="169863" lvl="1"/>
            <a:endParaRPr lang="en-US" sz="1000" dirty="0"/>
          </a:p>
          <a:p>
            <a:pPr indent="-287337"/>
            <a:r>
              <a:rPr lang="en-US" sz="1000" b="1" dirty="0"/>
              <a:t>Production DAQ:</a:t>
            </a:r>
            <a:r>
              <a:rPr lang="en-US" sz="1000" dirty="0"/>
              <a:t>     	</a:t>
            </a:r>
            <a:r>
              <a:rPr lang="en-US" sz="1000" b="1" dirty="0">
                <a:solidFill>
                  <a:schemeClr val="accent3"/>
                </a:solidFill>
              </a:rPr>
              <a:t>FY31Q3</a:t>
            </a:r>
          </a:p>
          <a:p>
            <a:pPr indent="-287337"/>
            <a:r>
              <a:rPr lang="en-US" sz="1000" dirty="0"/>
              <a:t>     Ready for </a:t>
            </a:r>
            <a:r>
              <a:rPr lang="en-US" sz="1000" dirty="0" err="1"/>
              <a:t>cosmics</a:t>
            </a:r>
            <a:endParaRPr lang="en-US" sz="1000" dirty="0"/>
          </a:p>
          <a:p>
            <a:pPr indent="-287337"/>
            <a:r>
              <a:rPr lang="en-US" sz="1000" dirty="0"/>
              <a:t>    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59E17D1-6866-336B-AB92-EFD6803AD699}"/>
              </a:ext>
            </a:extLst>
          </p:cNvPr>
          <p:cNvCxnSpPr>
            <a:cxnSpLocks/>
          </p:cNvCxnSpPr>
          <p:nvPr/>
        </p:nvCxnSpPr>
        <p:spPr>
          <a:xfrm flipV="1">
            <a:off x="6511762" y="3750809"/>
            <a:ext cx="0" cy="368225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941F70-8150-7862-A5F5-0630738A2160}"/>
              </a:ext>
            </a:extLst>
          </p:cNvPr>
          <p:cNvCxnSpPr>
            <a:cxnSpLocks/>
          </p:cNvCxnSpPr>
          <p:nvPr/>
        </p:nvCxnSpPr>
        <p:spPr>
          <a:xfrm flipV="1">
            <a:off x="6849327" y="3773977"/>
            <a:ext cx="0" cy="829848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1947E04-56A7-8219-BAF9-7B52201C5D29}"/>
              </a:ext>
            </a:extLst>
          </p:cNvPr>
          <p:cNvCxnSpPr>
            <a:cxnSpLocks/>
          </p:cNvCxnSpPr>
          <p:nvPr/>
        </p:nvCxnSpPr>
        <p:spPr>
          <a:xfrm flipV="1">
            <a:off x="7675670" y="3773977"/>
            <a:ext cx="1" cy="345057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B9646BD-707E-BE83-8FA9-D5549BFFAF58}"/>
              </a:ext>
            </a:extLst>
          </p:cNvPr>
          <p:cNvCxnSpPr>
            <a:cxnSpLocks/>
          </p:cNvCxnSpPr>
          <p:nvPr/>
        </p:nvCxnSpPr>
        <p:spPr>
          <a:xfrm flipV="1">
            <a:off x="8230847" y="3773977"/>
            <a:ext cx="0" cy="868792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2CC7E98-F1FE-2D64-D103-1519470EB685}"/>
              </a:ext>
            </a:extLst>
          </p:cNvPr>
          <p:cNvCxnSpPr>
            <a:cxnSpLocks/>
          </p:cNvCxnSpPr>
          <p:nvPr/>
        </p:nvCxnSpPr>
        <p:spPr>
          <a:xfrm flipV="1">
            <a:off x="9427208" y="3773977"/>
            <a:ext cx="0" cy="356729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FB66E06-8313-48B7-9443-8231D9987380}"/>
              </a:ext>
            </a:extLst>
          </p:cNvPr>
          <p:cNvSpPr txBox="1"/>
          <p:nvPr/>
        </p:nvSpPr>
        <p:spPr>
          <a:xfrm>
            <a:off x="7308373" y="4180389"/>
            <a:ext cx="72648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MiniDAQ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EEAC21-43B9-5190-7B9C-B367968F3C22}"/>
              </a:ext>
            </a:extLst>
          </p:cNvPr>
          <p:cNvSpPr txBox="1"/>
          <p:nvPr/>
        </p:nvSpPr>
        <p:spPr>
          <a:xfrm>
            <a:off x="8996641" y="4180389"/>
            <a:ext cx="8611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C00000"/>
                </a:solidFill>
              </a:rPr>
              <a:t>Production</a:t>
            </a:r>
          </a:p>
          <a:p>
            <a:pPr algn="ctr"/>
            <a:r>
              <a:rPr lang="en-US" sz="1000" b="1">
                <a:solidFill>
                  <a:srgbClr val="C00000"/>
                </a:solidFill>
              </a:rPr>
              <a:t>DAQ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B51A84-3BA7-7A23-263B-EC0174E9BD43}"/>
              </a:ext>
            </a:extLst>
          </p:cNvPr>
          <p:cNvSpPr txBox="1"/>
          <p:nvPr/>
        </p:nvSpPr>
        <p:spPr>
          <a:xfrm>
            <a:off x="6027083" y="4188901"/>
            <a:ext cx="73930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PicoDAQ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DEF4CE-B935-4335-020A-0859A61C1893}"/>
              </a:ext>
            </a:extLst>
          </p:cNvPr>
          <p:cNvSpPr txBox="1"/>
          <p:nvPr/>
        </p:nvSpPr>
        <p:spPr>
          <a:xfrm>
            <a:off x="6443607" y="4642769"/>
            <a:ext cx="81144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 err="1">
                <a:solidFill>
                  <a:srgbClr val="C00000"/>
                </a:solidFill>
              </a:rPr>
              <a:t>MicroDAQ</a:t>
            </a:r>
            <a:endParaRPr lang="en-US" sz="1000" b="1">
              <a:solidFill>
                <a:srgbClr val="C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5C61F6-E5F2-1549-6C52-881EC50EBC2F}"/>
              </a:ext>
            </a:extLst>
          </p:cNvPr>
          <p:cNvSpPr txBox="1"/>
          <p:nvPr/>
        </p:nvSpPr>
        <p:spPr>
          <a:xfrm>
            <a:off x="5183128" y="4540802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>
                    <a:alpha val="38000"/>
                  </a:srgbClr>
                </a:solidFill>
              </a:rPr>
              <a:t>PDR2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883F668-E354-DF27-95E7-C0460B1D6C58}"/>
              </a:ext>
            </a:extLst>
          </p:cNvPr>
          <p:cNvSpPr txBox="1"/>
          <p:nvPr/>
        </p:nvSpPr>
        <p:spPr>
          <a:xfrm>
            <a:off x="7765015" y="4663515"/>
            <a:ext cx="93166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C00000"/>
                </a:solidFill>
              </a:rPr>
              <a:t>Full DAQ-V1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DE830A9-7EFF-869D-DF05-5DF061283B0E}"/>
              </a:ext>
            </a:extLst>
          </p:cNvPr>
          <p:cNvCxnSpPr>
            <a:cxnSpLocks/>
          </p:cNvCxnSpPr>
          <p:nvPr/>
        </p:nvCxnSpPr>
        <p:spPr>
          <a:xfrm flipV="1">
            <a:off x="4902279" y="3750809"/>
            <a:ext cx="0" cy="368225"/>
          </a:xfrm>
          <a:prstGeom prst="straightConnector1">
            <a:avLst/>
          </a:prstGeom>
          <a:ln w="28575">
            <a:solidFill>
              <a:schemeClr val="tx2"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37BF705-00F8-3B1E-E716-ED14113BA976}"/>
              </a:ext>
            </a:extLst>
          </p:cNvPr>
          <p:cNvSpPr txBox="1"/>
          <p:nvPr/>
        </p:nvSpPr>
        <p:spPr>
          <a:xfrm>
            <a:off x="4669326" y="4176815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>
                    <a:alpha val="38000"/>
                  </a:srgbClr>
                </a:solidFill>
              </a:rPr>
              <a:t>PDR1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8EEE01F-E6A3-C760-B3B9-ED88FE7D8A62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5442715" y="3750809"/>
            <a:ext cx="3466" cy="789993"/>
          </a:xfrm>
          <a:prstGeom prst="straightConnector1">
            <a:avLst/>
          </a:prstGeom>
          <a:ln w="28575">
            <a:solidFill>
              <a:schemeClr val="tx2"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FDE1D17-6926-A6C3-74B8-F3D4A9DA86A4}"/>
              </a:ext>
            </a:extLst>
          </p:cNvPr>
          <p:cNvSpPr txBox="1"/>
          <p:nvPr/>
        </p:nvSpPr>
        <p:spPr>
          <a:xfrm>
            <a:off x="5751810" y="4798258"/>
            <a:ext cx="52610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b="1">
                <a:solidFill>
                  <a:srgbClr val="0070C0"/>
                </a:solidFill>
              </a:rPr>
              <a:t>PDR3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5333C4E-AA2B-76EB-7C88-FF5D28200F42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014863" y="3750809"/>
            <a:ext cx="0" cy="104744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8E5F6CC-F264-BA5A-4020-A6B0443F6475}"/>
              </a:ext>
            </a:extLst>
          </p:cNvPr>
          <p:cNvSpPr txBox="1"/>
          <p:nvPr/>
        </p:nvSpPr>
        <p:spPr>
          <a:xfrm>
            <a:off x="462579" y="277369"/>
            <a:ext cx="9992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PicoDAQ</a:t>
            </a:r>
            <a:r>
              <a:rPr lang="en-US" sz="3200" dirty="0"/>
              <a:t> development   ---   Streaming DAQ Milestones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2E1D7-5F8E-D6F5-04FA-10DEA3F537E6}"/>
              </a:ext>
            </a:extLst>
          </p:cNvPr>
          <p:cNvSpPr txBox="1"/>
          <p:nvPr/>
        </p:nvSpPr>
        <p:spPr>
          <a:xfrm>
            <a:off x="5327905" y="61605"/>
            <a:ext cx="5650989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/>
              <a:t>PicoDAQ</a:t>
            </a:r>
            <a:r>
              <a:rPr lang="en-US" sz="2400" dirty="0"/>
              <a:t> Milestone - 7 months away!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Need it to be well defined and show progress by PDR3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Will help the collaboration develop test stands consistent with our eventual plans for </a:t>
            </a:r>
            <a:r>
              <a:rPr lang="en-US" sz="1400" dirty="0" err="1"/>
              <a:t>epicDAQ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Will help avoid duplication of effort when possible</a:t>
            </a:r>
          </a:p>
          <a:p>
            <a:endParaRPr lang="en-US" dirty="0"/>
          </a:p>
          <a:p>
            <a:r>
              <a:rPr lang="en-US" sz="1400" dirty="0"/>
              <a:t>What is it?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Documented, source control tagged software / firmware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Support existing hardware (FELIX, GTU prototype, Dev Boards)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Need to specify details</a:t>
            </a:r>
          </a:p>
        </p:txBody>
      </p:sp>
    </p:spTree>
    <p:extLst>
      <p:ext uri="{BB962C8B-B14F-4D97-AF65-F5344CB8AC3E}">
        <p14:creationId xmlns:p14="http://schemas.microsoft.com/office/powerpoint/2010/main" val="129167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A506F-4031-EEF0-B70F-AD78E81EA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Hear about test stands / early hardware partially to prime discussion of common software: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CBB03-70C7-6A15-6593-DA3AEB022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How to make this useful for collaboration?</a:t>
            </a:r>
          </a:p>
          <a:p>
            <a:pPr lvl="1"/>
            <a:r>
              <a:rPr lang="en-US" dirty="0"/>
              <a:t>Common tools</a:t>
            </a:r>
          </a:p>
          <a:p>
            <a:pPr lvl="1"/>
            <a:r>
              <a:rPr lang="en-US" dirty="0"/>
              <a:t>Instructions</a:t>
            </a:r>
          </a:p>
          <a:p>
            <a:pPr lvl="1"/>
            <a:r>
              <a:rPr lang="en-US" dirty="0"/>
              <a:t>Helpers?</a:t>
            </a:r>
          </a:p>
          <a:p>
            <a:r>
              <a:rPr lang="en-US" dirty="0"/>
              <a:t>How to develop towards an integrated </a:t>
            </a:r>
            <a:r>
              <a:rPr lang="en-US" dirty="0" err="1"/>
              <a:t>ePIC</a:t>
            </a:r>
            <a:r>
              <a:rPr lang="en-US" dirty="0"/>
              <a:t> DAQ?</a:t>
            </a:r>
          </a:p>
          <a:p>
            <a:pPr lvl="1"/>
            <a:r>
              <a:rPr lang="en-US" dirty="0"/>
              <a:t>Present common model for data to collaboration:</a:t>
            </a:r>
          </a:p>
          <a:p>
            <a:pPr lvl="2"/>
            <a:r>
              <a:rPr lang="en-US" dirty="0"/>
              <a:t>Data formats:  decide on one existing format? / implement standard readers handling all existing formats?</a:t>
            </a:r>
          </a:p>
          <a:p>
            <a:pPr lvl="1"/>
            <a:r>
              <a:rPr lang="en-US" dirty="0"/>
              <a:t>Define messaging / data transfer scheme</a:t>
            </a:r>
          </a:p>
          <a:p>
            <a:pPr lvl="2"/>
            <a:r>
              <a:rPr lang="en-US" dirty="0"/>
              <a:t>Node Identification</a:t>
            </a:r>
          </a:p>
          <a:p>
            <a:pPr lvl="2"/>
            <a:r>
              <a:rPr lang="en-US" dirty="0"/>
              <a:t>Common headers for data transfer</a:t>
            </a:r>
          </a:p>
          <a:p>
            <a:pPr lvl="2"/>
            <a:r>
              <a:rPr lang="en-US" dirty="0"/>
              <a:t>Common transfer mechanisms</a:t>
            </a:r>
          </a:p>
          <a:p>
            <a:pPr lvl="1"/>
            <a:r>
              <a:rPr lang="en-US" dirty="0"/>
              <a:t>Streaming Readout:</a:t>
            </a:r>
          </a:p>
          <a:p>
            <a:pPr lvl="2"/>
            <a:r>
              <a:rPr lang="en-US" dirty="0"/>
              <a:t>Time based data even for triggered events?</a:t>
            </a:r>
          </a:p>
          <a:p>
            <a:pPr lvl="1"/>
            <a:r>
              <a:rPr lang="en-US" dirty="0"/>
              <a:t>Consider schemes to easily incorporate aggregation / GTU distribution of clock &amp; fast commands as the new ASICs/hardware becomes available.</a:t>
            </a:r>
          </a:p>
          <a:p>
            <a:r>
              <a:rPr lang="en-US" dirty="0"/>
              <a:t>Will discuss in coming week(s)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46BF1-8560-364A-C961-ABCE3AEC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6E247-0143-E60D-CD5A-8B94E7D26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C3FFC-D6E6-250C-CE33-7C7BABC3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55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2326</TotalTime>
  <Words>600</Words>
  <Application>Microsoft Office PowerPoint</Application>
  <PresentationFormat>Widescreen</PresentationFormat>
  <Paragraphs>125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Hear about test stands / early hardware partially to prime discussion of common software: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6</cp:revision>
  <dcterms:created xsi:type="dcterms:W3CDTF">2025-02-12T19:15:26Z</dcterms:created>
  <dcterms:modified xsi:type="dcterms:W3CDTF">2025-05-15T12:19:13Z</dcterms:modified>
</cp:coreProperties>
</file>