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7"/>
  </p:notesMasterIdLst>
  <p:handoutMasterIdLst>
    <p:handoutMasterId r:id="rId8"/>
  </p:handoutMasterIdLst>
  <p:sldIdLst>
    <p:sldId id="260" r:id="rId5"/>
    <p:sldId id="261" r:id="rId6"/>
  </p:sldIdLst>
  <p:sldSz cx="12192000" cy="6858000"/>
  <p:notesSz cx="9296400" cy="701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634" autoAdjust="0"/>
    <p:restoredTop sz="94651" autoAdjust="0"/>
  </p:normalViewPr>
  <p:slideViewPr>
    <p:cSldViewPr snapToGrid="0">
      <p:cViewPr varScale="1">
        <p:scale>
          <a:sx n="64" d="100"/>
          <a:sy n="64" d="100"/>
        </p:scale>
        <p:origin x="163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5809" y="1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6A75C66-027B-4A37-8156-56D52881D366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5809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47B5155-8270-4247-A3F5-42B9927A3E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6163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2143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6347" y="0"/>
            <a:ext cx="4028440" cy="352143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A9C3E82-846D-45A6-AB20-AD72D47C87A2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46350" y="876300"/>
            <a:ext cx="4203700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73756"/>
            <a:ext cx="7437120" cy="2760344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258"/>
            <a:ext cx="4028440" cy="352142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6347" y="6658258"/>
            <a:ext cx="4028440" cy="352142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842429B-1FC0-40F3-8EBB-BAF3D32A70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6724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5" descr="JLab_logo_text_white1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75"/>
          <a:stretch>
            <a:fillRect/>
          </a:stretch>
        </p:blipFill>
        <p:spPr bwMode="auto">
          <a:xfrm>
            <a:off x="9972675" y="6405005"/>
            <a:ext cx="2166454" cy="449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9346" y="6489613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95929" y="6405005"/>
            <a:ext cx="2743200" cy="365125"/>
          </a:xfrm>
        </p:spPr>
        <p:txBody>
          <a:bodyPr/>
          <a:lstStyle/>
          <a:p>
            <a:fld id="{ED7F7473-35CC-4359-AC04-EFEE0D39A7D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5369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F7473-35CC-4359-AC04-EFEE0D39A7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0691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F7473-35CC-4359-AC04-EFEE0D39A7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816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F7473-35CC-4359-AC04-EFEE0D39A7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9278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F7473-35CC-4359-AC04-EFEE0D39A7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411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F7473-35CC-4359-AC04-EFEE0D39A7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1081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F7473-35CC-4359-AC04-EFEE0D39A7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2124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F7473-35CC-4359-AC04-EFEE0D39A7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616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F7473-35CC-4359-AC04-EFEE0D39A7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6109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F7473-35CC-4359-AC04-EFEE0D39A7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4181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F7473-35CC-4359-AC04-EFEE0D39A7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709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7F7473-35CC-4359-AC04-EFEE0D39A7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483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3.jpg"/><Relationship Id="rId7" Type="http://schemas.openxmlformats.org/officeDocument/2006/relationships/image" Target="../media/image7.jpeg"/><Relationship Id="rId2" Type="http://schemas.openxmlformats.org/officeDocument/2006/relationships/image" Target="../media/image2.t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9.t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g"/><Relationship Id="rId5" Type="http://schemas.openxmlformats.org/officeDocument/2006/relationships/image" Target="../media/image3.jp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55167" y="301963"/>
            <a:ext cx="3138487" cy="480349"/>
          </a:xfrm>
          <a:prstGeom prst="rect">
            <a:avLst/>
          </a:prstGeom>
        </p:spPr>
        <p:txBody>
          <a:bodyPr>
            <a:normAutofit fontScale="6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/>
              <a:t>1. The </a:t>
            </a:r>
            <a:r>
              <a:rPr lang="en-US" b="1" dirty="0" err="1"/>
              <a:t>ePIC</a:t>
            </a:r>
            <a:r>
              <a:rPr lang="en-US" b="1" dirty="0"/>
              <a:t> designs</a:t>
            </a:r>
          </a:p>
        </p:txBody>
      </p:sp>
      <p:sp>
        <p:nvSpPr>
          <p:cNvPr id="37" name="Slide Number Placeholder 3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F7473-35CC-4359-AC04-EFEE0D39A7D2}" type="slidenum">
              <a:rPr lang="en-US" smtClean="0"/>
              <a:t>1</a:t>
            </a:fld>
            <a:endParaRPr lang="en-US" dirty="0"/>
          </a:p>
        </p:txBody>
      </p:sp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75" t="10457" r="4189" b="6675"/>
          <a:stretch/>
        </p:blipFill>
        <p:spPr>
          <a:xfrm>
            <a:off x="504728" y="949085"/>
            <a:ext cx="4404622" cy="4724400"/>
          </a:xfrm>
          <a:prstGeom prst="rect">
            <a:avLst/>
          </a:prstGeom>
        </p:spPr>
      </p:pic>
      <p:sp>
        <p:nvSpPr>
          <p:cNvPr id="56" name="Title 1"/>
          <p:cNvSpPr txBox="1">
            <a:spLocks/>
          </p:cNvSpPr>
          <p:nvPr/>
        </p:nvSpPr>
        <p:spPr>
          <a:xfrm>
            <a:off x="6801168" y="478522"/>
            <a:ext cx="3633525" cy="480349"/>
          </a:xfrm>
          <a:prstGeom prst="rect">
            <a:avLst/>
          </a:prstGeom>
        </p:spPr>
        <p:txBody>
          <a:bodyPr>
            <a:normAutofit fontScale="6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/>
              <a:t>2. FMC/(Q)SFP adaptor</a:t>
            </a:r>
          </a:p>
        </p:txBody>
      </p:sp>
      <p:pic>
        <p:nvPicPr>
          <p:cNvPr id="57" name="Picture 5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5" t="5335" r="551" b="16090"/>
          <a:stretch/>
        </p:blipFill>
        <p:spPr>
          <a:xfrm>
            <a:off x="5580954" y="2869325"/>
            <a:ext cx="6461761" cy="3637280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" t="2221" r="2868" b="1926"/>
          <a:stretch/>
        </p:blipFill>
        <p:spPr>
          <a:xfrm>
            <a:off x="5951437" y="3417811"/>
            <a:ext cx="2241910" cy="2540308"/>
          </a:xfrm>
          <a:prstGeom prst="rect">
            <a:avLst/>
          </a:prstGeom>
          <a:scene3d>
            <a:camera prst="orthographicFront">
              <a:rot lat="0" lon="0" rev="5400000"/>
            </a:camera>
            <a:lightRig rig="threePt" dir="t"/>
          </a:scene3d>
        </p:spPr>
      </p:pic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7" t="1926" r="2022" b="1185"/>
          <a:stretch/>
        </p:blipFill>
        <p:spPr>
          <a:xfrm>
            <a:off x="5797312" y="1050685"/>
            <a:ext cx="2550159" cy="2275312"/>
          </a:xfrm>
          <a:prstGeom prst="rect">
            <a:avLst/>
          </a:prstGeom>
          <a:scene3d>
            <a:camera prst="orthographicFront">
              <a:rot lat="0" lon="0" rev="10800000"/>
            </a:camera>
            <a:lightRig rig="threePt" dir="t"/>
          </a:scene3d>
        </p:spPr>
      </p:pic>
      <p:pic>
        <p:nvPicPr>
          <p:cNvPr id="60" name="Picture 5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07" t="14426" r="54159" b="59152"/>
          <a:stretch/>
        </p:blipFill>
        <p:spPr>
          <a:xfrm flipV="1">
            <a:off x="5049520" y="1196339"/>
            <a:ext cx="2562124" cy="673157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07" t="14425" r="54159" b="59116"/>
          <a:stretch/>
        </p:blipFill>
        <p:spPr>
          <a:xfrm flipV="1">
            <a:off x="5011420" y="2468880"/>
            <a:ext cx="2562124" cy="674094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58" t="23496" r="55499" b="33911"/>
          <a:stretch/>
        </p:blipFill>
        <p:spPr>
          <a:xfrm>
            <a:off x="7789902" y="1262541"/>
            <a:ext cx="498159" cy="1841412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586" b="32626"/>
          <a:stretch/>
        </p:blipFill>
        <p:spPr>
          <a:xfrm>
            <a:off x="5025152" y="1875979"/>
            <a:ext cx="2234565" cy="608563"/>
          </a:xfrm>
          <a:prstGeom prst="rect">
            <a:avLst/>
          </a:prstGeom>
        </p:spPr>
      </p:pic>
      <p:sp>
        <p:nvSpPr>
          <p:cNvPr id="65" name="Rectangle 64"/>
          <p:cNvSpPr/>
          <p:nvPr/>
        </p:nvSpPr>
        <p:spPr>
          <a:xfrm>
            <a:off x="2705100" y="1744980"/>
            <a:ext cx="203858" cy="2942985"/>
          </a:xfrm>
          <a:prstGeom prst="rect">
            <a:avLst/>
          </a:prstGeom>
          <a:solidFill>
            <a:srgbClr val="00B05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/>
          <p:cNvSpPr/>
          <p:nvPr/>
        </p:nvSpPr>
        <p:spPr>
          <a:xfrm>
            <a:off x="445629" y="5985827"/>
            <a:ext cx="219075" cy="601740"/>
          </a:xfrm>
          <a:prstGeom prst="rect">
            <a:avLst/>
          </a:prstGeom>
          <a:solidFill>
            <a:srgbClr val="00B05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TextBox 66"/>
          <p:cNvSpPr txBox="1"/>
          <p:nvPr/>
        </p:nvSpPr>
        <p:spPr>
          <a:xfrm>
            <a:off x="644517" y="5985827"/>
            <a:ext cx="3028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Mini_DAQ</a:t>
            </a:r>
            <a:r>
              <a:rPr lang="en-US" dirty="0"/>
              <a:t>, functionally includes GTU, DAM, and RDO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8347471" y="1231980"/>
            <a:ext cx="396841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With this </a:t>
            </a:r>
            <a:r>
              <a:rPr lang="en-US" sz="1400" b="1" dirty="0"/>
              <a:t>FMC adaptor (ready to be manufactured</a:t>
            </a:r>
            <a:r>
              <a:rPr lang="en-US" sz="1400" dirty="0"/>
              <a:t>), the Axau15P can be  GTU, DAM, or RDO.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dirty="0"/>
              <a:t>Platform For DAQ software development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dirty="0"/>
              <a:t>Platform for firmware development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dirty="0"/>
              <a:t>Mini-daq for detector/FEB/ASIC test</a:t>
            </a:r>
          </a:p>
        </p:txBody>
      </p:sp>
      <p:sp>
        <p:nvSpPr>
          <p:cNvPr id="70" name="Curved Right Arrow 69"/>
          <p:cNvSpPr/>
          <p:nvPr/>
        </p:nvSpPr>
        <p:spPr>
          <a:xfrm>
            <a:off x="5181600" y="2225040"/>
            <a:ext cx="615712" cy="2804160"/>
          </a:xfrm>
          <a:prstGeom prst="curv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04960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55167" y="301963"/>
            <a:ext cx="3138487" cy="480349"/>
          </a:xfrm>
          <a:prstGeom prst="rect">
            <a:avLst/>
          </a:prstGeom>
        </p:spPr>
        <p:txBody>
          <a:bodyPr>
            <a:normAutofit fontScale="4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/>
              <a:t>3. (Q)SFP connection details</a:t>
            </a:r>
          </a:p>
        </p:txBody>
      </p:sp>
      <p:sp>
        <p:nvSpPr>
          <p:cNvPr id="37" name="Slide Number Placeholder 3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F7473-35CC-4359-AC04-EFEE0D39A7D2}" type="slidenum">
              <a:rPr lang="en-US" smtClean="0"/>
              <a:t>2</a:t>
            </a:fld>
            <a:endParaRPr lang="en-US" dirty="0"/>
          </a:p>
        </p:txBody>
      </p:sp>
      <p:sp>
        <p:nvSpPr>
          <p:cNvPr id="56" name="Title 1"/>
          <p:cNvSpPr txBox="1">
            <a:spLocks/>
          </p:cNvSpPr>
          <p:nvPr/>
        </p:nvSpPr>
        <p:spPr>
          <a:xfrm>
            <a:off x="6801168" y="478522"/>
            <a:ext cx="3633525" cy="480349"/>
          </a:xfrm>
          <a:prstGeom prst="rect">
            <a:avLst/>
          </a:prstGeom>
        </p:spPr>
        <p:txBody>
          <a:bodyPr>
            <a:normAutofit fontScale="6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/>
              <a:t>4. (max) system setup</a:t>
            </a:r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7" t="1926" r="2022" b="1185"/>
          <a:stretch/>
        </p:blipFill>
        <p:spPr>
          <a:xfrm>
            <a:off x="3495473" y="1231980"/>
            <a:ext cx="2550159" cy="2275312"/>
          </a:xfrm>
          <a:prstGeom prst="rect">
            <a:avLst/>
          </a:prstGeom>
          <a:scene3d>
            <a:camera prst="orthographicFront">
              <a:rot lat="0" lon="0" rev="10800000"/>
            </a:camera>
            <a:lightRig rig="threePt" dir="t"/>
          </a:scene3d>
        </p:spPr>
      </p:pic>
      <p:pic>
        <p:nvPicPr>
          <p:cNvPr id="60" name="Picture 5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07" t="14426" r="54159" b="59152"/>
          <a:stretch/>
        </p:blipFill>
        <p:spPr>
          <a:xfrm flipV="1">
            <a:off x="2747681" y="1377634"/>
            <a:ext cx="2562124" cy="673157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07" t="14425" r="54159" b="59116"/>
          <a:stretch/>
        </p:blipFill>
        <p:spPr>
          <a:xfrm flipV="1">
            <a:off x="2709581" y="2650175"/>
            <a:ext cx="2562124" cy="674094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58" t="23496" r="55499" b="33911"/>
          <a:stretch/>
        </p:blipFill>
        <p:spPr>
          <a:xfrm>
            <a:off x="5488063" y="1443836"/>
            <a:ext cx="498159" cy="1841412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586" b="32626"/>
          <a:stretch/>
        </p:blipFill>
        <p:spPr>
          <a:xfrm>
            <a:off x="2723313" y="2057274"/>
            <a:ext cx="2234565" cy="60856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397" y="2158217"/>
            <a:ext cx="2399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SFP: 1x DAM </a:t>
            </a:r>
            <a:r>
              <a:rPr lang="en-US" dirty="0">
                <a:sym typeface="Wingdings" panose="05000000000000000000" pitchFamily="2" charset="2"/>
              </a:rPr>
              <a:t> RDO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287386" y="2757601"/>
            <a:ext cx="24868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QSFP: 1x GTU </a:t>
            </a:r>
            <a:r>
              <a:rPr lang="en-US" dirty="0">
                <a:sym typeface="Wingdings" panose="05000000000000000000" pitchFamily="2" charset="2"/>
              </a:rPr>
              <a:t> DAM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323101" y="1442690"/>
            <a:ext cx="2502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QSFP: 4x DAM </a:t>
            </a:r>
            <a:r>
              <a:rPr lang="en-US" dirty="0">
                <a:sym typeface="Wingdings" panose="05000000000000000000" pitchFamily="2" charset="2"/>
              </a:rPr>
              <a:t> RDO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70" t="33424" r="31405" b="35171"/>
          <a:stretch/>
        </p:blipFill>
        <p:spPr>
          <a:xfrm>
            <a:off x="6715588" y="1231981"/>
            <a:ext cx="4580686" cy="205326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176023" y="4644722"/>
            <a:ext cx="1648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Regular ‘DAM’: </a:t>
            </a:r>
          </a:p>
        </p:txBody>
      </p:sp>
      <p:sp>
        <p:nvSpPr>
          <p:cNvPr id="7" name="Rectangle 6"/>
          <p:cNvSpPr/>
          <p:nvPr/>
        </p:nvSpPr>
        <p:spPr>
          <a:xfrm>
            <a:off x="7521605" y="4600419"/>
            <a:ext cx="687214" cy="494023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554666" y="4662765"/>
            <a:ext cx="6541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DAM</a:t>
            </a:r>
          </a:p>
        </p:txBody>
      </p:sp>
      <p:sp>
        <p:nvSpPr>
          <p:cNvPr id="26" name="Rectangle 25"/>
          <p:cNvSpPr/>
          <p:nvPr/>
        </p:nvSpPr>
        <p:spPr>
          <a:xfrm>
            <a:off x="7509591" y="5321163"/>
            <a:ext cx="365096" cy="47420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7810927" y="5361743"/>
            <a:ext cx="365096" cy="433628"/>
          </a:xfrm>
          <a:prstGeom prst="rect">
            <a:avLst/>
          </a:prstGeom>
          <a:solidFill>
            <a:srgbClr val="7030A0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8176023" y="5321163"/>
            <a:ext cx="33281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Master-mode ‘DAM’: built in GTU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81742" y="3450368"/>
            <a:ext cx="109440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One GTU</a:t>
            </a:r>
          </a:p>
          <a:p>
            <a:r>
              <a:rPr lang="en-US" dirty="0"/>
              <a:t>Two DAM</a:t>
            </a:r>
          </a:p>
          <a:p>
            <a:r>
              <a:rPr lang="en-US" dirty="0"/>
              <a:t>Ten RDO</a:t>
            </a:r>
          </a:p>
        </p:txBody>
      </p:sp>
      <p:sp>
        <p:nvSpPr>
          <p:cNvPr id="5" name="Rectangle 4"/>
          <p:cNvSpPr/>
          <p:nvPr/>
        </p:nvSpPr>
        <p:spPr>
          <a:xfrm>
            <a:off x="1229832" y="1420057"/>
            <a:ext cx="1461611" cy="343061"/>
          </a:xfrm>
          <a:prstGeom prst="rect">
            <a:avLst/>
          </a:prstGeom>
          <a:solidFill>
            <a:schemeClr val="accent1">
              <a:alpha val="3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1213928" y="2156769"/>
            <a:ext cx="1461611" cy="343061"/>
          </a:xfrm>
          <a:prstGeom prst="rect">
            <a:avLst/>
          </a:prstGeom>
          <a:solidFill>
            <a:schemeClr val="accent1">
              <a:alpha val="3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1229832" y="2770736"/>
            <a:ext cx="1461611" cy="343061"/>
          </a:xfrm>
          <a:prstGeom prst="rect">
            <a:avLst/>
          </a:prstGeom>
          <a:solidFill>
            <a:srgbClr val="C00000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Elbow Connector 11"/>
          <p:cNvCxnSpPr/>
          <p:nvPr/>
        </p:nvCxnSpPr>
        <p:spPr>
          <a:xfrm flipV="1">
            <a:off x="7648575" y="1591587"/>
            <a:ext cx="828675" cy="499151"/>
          </a:xfrm>
          <a:prstGeom prst="bentConnector3">
            <a:avLst/>
          </a:prstGeom>
          <a:ln w="50800"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98286" y="5014054"/>
            <a:ext cx="538096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Four pieces are being ordered.</a:t>
            </a:r>
          </a:p>
          <a:p>
            <a:r>
              <a:rPr lang="en-US" sz="3200" dirty="0"/>
              <a:t>Expected delivery: one month.</a:t>
            </a:r>
          </a:p>
        </p:txBody>
      </p:sp>
    </p:spTree>
    <p:extLst>
      <p:ext uri="{BB962C8B-B14F-4D97-AF65-F5344CB8AC3E}">
        <p14:creationId xmlns:p14="http://schemas.microsoft.com/office/powerpoint/2010/main" val="30766105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41B1D514388CB41A0EEF7AB490ED85B" ma:contentTypeVersion="14" ma:contentTypeDescription="Create a new document." ma:contentTypeScope="" ma:versionID="a4c10893be17b8e7357174e5110620fb">
  <xsd:schema xmlns:xsd="http://www.w3.org/2001/XMLSchema" xmlns:xs="http://www.w3.org/2001/XMLSchema" xmlns:p="http://schemas.microsoft.com/office/2006/metadata/properties" xmlns:ns3="426b74de-0581-4e94-90c0-1abf6215444e" xmlns:ns4="dcff909e-542d-4672-8557-4ef8d9009dce" targetNamespace="http://schemas.microsoft.com/office/2006/metadata/properties" ma:root="true" ma:fieldsID="107dde507adb31dce467b3d5a5e429ab" ns3:_="" ns4:_="">
    <xsd:import namespace="426b74de-0581-4e94-90c0-1abf6215444e"/>
    <xsd:import namespace="dcff909e-542d-4672-8557-4ef8d9009dc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_activity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ObjectDetectorVersions" minOccurs="0"/>
                <xsd:element ref="ns3:MediaServiceSearchProperties" minOccurs="0"/>
                <xsd:element ref="ns3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6b74de-0581-4e94-90c0-1abf6215444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_activity" ma:index="15" nillable="true" ma:displayName="_activity" ma:hidden="true" ma:internalName="_activity">
      <xsd:simpleType>
        <xsd:restriction base="dms:Note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SystemTags" ma:index="21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ff909e-542d-4672-8557-4ef8d9009dce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426b74de-0581-4e94-90c0-1abf6215444e" xsi:nil="true"/>
  </documentManagement>
</p:properties>
</file>

<file path=customXml/itemProps1.xml><?xml version="1.0" encoding="utf-8"?>
<ds:datastoreItem xmlns:ds="http://schemas.openxmlformats.org/officeDocument/2006/customXml" ds:itemID="{E370AE1A-E48C-44D3-A639-7140392B371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26b74de-0581-4e94-90c0-1abf6215444e"/>
    <ds:schemaRef ds:uri="dcff909e-542d-4672-8557-4ef8d9009dc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8404660-FDAB-4E95-A4FF-CE10D73E8CA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A6A312B-DC41-49A3-A136-63A802259BF2}">
  <ds:schemaRefs>
    <ds:schemaRef ds:uri="http://schemas.microsoft.com/office/2006/documentManagement/types"/>
    <ds:schemaRef ds:uri="426b74de-0581-4e94-90c0-1abf6215444e"/>
    <ds:schemaRef ds:uri="http://purl.org/dc/elements/1.1/"/>
    <ds:schemaRef ds:uri="http://purl.org/dc/dcmitype/"/>
    <ds:schemaRef ds:uri="dcff909e-542d-4672-8557-4ef8d9009dce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51270</TotalTime>
  <Words>129</Words>
  <Application>Microsoft Office PowerPoint</Application>
  <PresentationFormat>Widescreen</PresentationFormat>
  <Paragraphs>22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</vt:vector>
  </TitlesOfParts>
  <Company>JLAB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William Gu</dc:creator>
  <cp:lastModifiedBy>Fernando Barbosa</cp:lastModifiedBy>
  <cp:revision>322</cp:revision>
  <cp:lastPrinted>2024-11-25T19:53:14Z</cp:lastPrinted>
  <dcterms:created xsi:type="dcterms:W3CDTF">2024-11-15T15:29:01Z</dcterms:created>
  <dcterms:modified xsi:type="dcterms:W3CDTF">2025-05-15T12:58:10Z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0x010100C41B1D514388CB41A0EEF7AB490ED85B</vt:lpwstr>
  </property>
</Properties>
</file>