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77" r:id="rId3"/>
    <p:sldId id="306" r:id="rId4"/>
    <p:sldId id="281" r:id="rId5"/>
    <p:sldId id="303" r:id="rId6"/>
    <p:sldId id="297" r:id="rId7"/>
    <p:sldId id="278" r:id="rId8"/>
    <p:sldId id="298" r:id="rId9"/>
    <p:sldId id="299" r:id="rId10"/>
    <p:sldId id="305" r:id="rId11"/>
    <p:sldId id="283" r:id="rId12"/>
    <p:sldId id="264" r:id="rId13"/>
    <p:sldId id="265" r:id="rId14"/>
    <p:sldId id="301" r:id="rId15"/>
    <p:sldId id="280" r:id="rId16"/>
    <p:sldId id="267" r:id="rId17"/>
    <p:sldId id="300" r:id="rId18"/>
    <p:sldId id="290" r:id="rId19"/>
    <p:sldId id="295" r:id="rId20"/>
    <p:sldId id="294" r:id="rId21"/>
    <p:sldId id="288" r:id="rId22"/>
    <p:sldId id="307" r:id="rId23"/>
    <p:sldId id="289"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32" userDrawn="1">
          <p15:clr>
            <a:srgbClr val="A4A3A4"/>
          </p15:clr>
        </p15:guide>
        <p15:guide id="2" orient="horz" pos="15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61"/>
    <p:restoredTop sz="94746"/>
  </p:normalViewPr>
  <p:slideViewPr>
    <p:cSldViewPr snapToGrid="0" showGuides="1">
      <p:cViewPr varScale="1">
        <p:scale>
          <a:sx n="112" d="100"/>
          <a:sy n="112" d="100"/>
        </p:scale>
        <p:origin x="208" y="1456"/>
      </p:cViewPr>
      <p:guideLst>
        <p:guide pos="4032"/>
        <p:guide orient="horz" pos="1596"/>
      </p:guideLst>
    </p:cSldViewPr>
  </p:slid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 Chenran" userId="42015191418_tp_box_2" providerId="OAuth2" clId="{9B3957D6-B124-5ED9-BE66-37E82B7ED828}"/>
    <pc:docChg chg="custSel addSld delSld modSld sldOrd">
      <pc:chgData name="Xu, Chenran" userId="42015191418_tp_box_2" providerId="OAuth2" clId="{9B3957D6-B124-5ED9-BE66-37E82B7ED828}" dt="2025-10-26T05:06:50.971" v="447" actId="20577"/>
      <pc:docMkLst>
        <pc:docMk/>
      </pc:docMkLst>
      <pc:sldChg chg="modSp mod ord">
        <pc:chgData name="Xu, Chenran" userId="42015191418_tp_box_2" providerId="OAuth2" clId="{9B3957D6-B124-5ED9-BE66-37E82B7ED828}" dt="2025-10-26T05:06:50.971" v="447" actId="20577"/>
        <pc:sldMkLst>
          <pc:docMk/>
          <pc:sldMk cId="0" sldId="267"/>
        </pc:sldMkLst>
        <pc:spChg chg="mod">
          <ac:chgData name="Xu, Chenran" userId="42015191418_tp_box_2" providerId="OAuth2" clId="{9B3957D6-B124-5ED9-BE66-37E82B7ED828}" dt="2025-10-26T05:06:25.474" v="422" actId="790"/>
          <ac:spMkLst>
            <pc:docMk/>
            <pc:sldMk cId="0" sldId="267"/>
            <ac:spMk id="254" creationId="{00000000-0000-0000-0000-000000000000}"/>
          </ac:spMkLst>
        </pc:spChg>
        <pc:spChg chg="mod">
          <ac:chgData name="Xu, Chenran" userId="42015191418_tp_box_2" providerId="OAuth2" clId="{9B3957D6-B124-5ED9-BE66-37E82B7ED828}" dt="2025-10-26T05:06:25.474" v="422" actId="790"/>
          <ac:spMkLst>
            <pc:docMk/>
            <pc:sldMk cId="0" sldId="267"/>
            <ac:spMk id="255" creationId="{00000000-0000-0000-0000-000000000000}"/>
          </ac:spMkLst>
        </pc:spChg>
        <pc:spChg chg="mod">
          <ac:chgData name="Xu, Chenran" userId="42015191418_tp_box_2" providerId="OAuth2" clId="{9B3957D6-B124-5ED9-BE66-37E82B7ED828}" dt="2025-10-26T05:06:50.971" v="447" actId="20577"/>
          <ac:spMkLst>
            <pc:docMk/>
            <pc:sldMk cId="0" sldId="267"/>
            <ac:spMk id="256" creationId="{00000000-0000-0000-0000-000000000000}"/>
          </ac:spMkLst>
        </pc:spChg>
      </pc:sldChg>
      <pc:sldChg chg="addSp delSp modSp mod">
        <pc:chgData name="Xu, Chenran" userId="42015191418_tp_box_2" providerId="OAuth2" clId="{9B3957D6-B124-5ED9-BE66-37E82B7ED828}" dt="2025-10-24T16:19:40.201" v="294" actId="113"/>
        <pc:sldMkLst>
          <pc:docMk/>
          <pc:sldMk cId="3867684297" sldId="277"/>
        </pc:sldMkLst>
        <pc:spChg chg="mod">
          <ac:chgData name="Xu, Chenran" userId="42015191418_tp_box_2" providerId="OAuth2" clId="{9B3957D6-B124-5ED9-BE66-37E82B7ED828}" dt="2025-10-24T16:14:25.591" v="62" actId="20577"/>
          <ac:spMkLst>
            <pc:docMk/>
            <pc:sldMk cId="3867684297" sldId="277"/>
            <ac:spMk id="2" creationId="{893985DF-C415-177F-50D2-3754A3C493A1}"/>
          </ac:spMkLst>
        </pc:spChg>
        <pc:spChg chg="add mod">
          <ac:chgData name="Xu, Chenran" userId="42015191418_tp_box_2" providerId="OAuth2" clId="{9B3957D6-B124-5ED9-BE66-37E82B7ED828}" dt="2025-10-24T16:15:57.436" v="98" actId="14100"/>
          <ac:spMkLst>
            <pc:docMk/>
            <pc:sldMk cId="3867684297" sldId="277"/>
            <ac:spMk id="3" creationId="{E8D738D1-88F3-C81D-9C49-9E19F175F7C3}"/>
          </ac:spMkLst>
        </pc:spChg>
        <pc:spChg chg="mod">
          <ac:chgData name="Xu, Chenran" userId="42015191418_tp_box_2" providerId="OAuth2" clId="{9B3957D6-B124-5ED9-BE66-37E82B7ED828}" dt="2025-10-24T16:19:28.919" v="290" actId="207"/>
          <ac:spMkLst>
            <pc:docMk/>
            <pc:sldMk cId="3867684297" sldId="277"/>
            <ac:spMk id="4" creationId="{FCFE4BD6-5A99-F471-BB92-781CAB017608}"/>
          </ac:spMkLst>
        </pc:spChg>
        <pc:spChg chg="add mod">
          <ac:chgData name="Xu, Chenran" userId="42015191418_tp_box_2" providerId="OAuth2" clId="{9B3957D6-B124-5ED9-BE66-37E82B7ED828}" dt="2025-10-24T16:19:37.925" v="293" actId="113"/>
          <ac:spMkLst>
            <pc:docMk/>
            <pc:sldMk cId="3867684297" sldId="277"/>
            <ac:spMk id="11" creationId="{EE822414-AA20-8C06-2E02-764DDDC61E92}"/>
          </ac:spMkLst>
        </pc:spChg>
        <pc:spChg chg="add mod">
          <ac:chgData name="Xu, Chenran" userId="42015191418_tp_box_2" providerId="OAuth2" clId="{9B3957D6-B124-5ED9-BE66-37E82B7ED828}" dt="2025-10-24T16:19:40.201" v="294" actId="113"/>
          <ac:spMkLst>
            <pc:docMk/>
            <pc:sldMk cId="3867684297" sldId="277"/>
            <ac:spMk id="12" creationId="{7E09705D-0763-555D-575F-6ED9A576F445}"/>
          </ac:spMkLst>
        </pc:spChg>
      </pc:sldChg>
      <pc:sldChg chg="ord">
        <pc:chgData name="Xu, Chenran" userId="42015191418_tp_box_2" providerId="OAuth2" clId="{9B3957D6-B124-5ED9-BE66-37E82B7ED828}" dt="2025-10-23T19:57:52.034" v="8" actId="20578"/>
        <pc:sldMkLst>
          <pc:docMk/>
          <pc:sldMk cId="1981498805" sldId="280"/>
        </pc:sldMkLst>
      </pc:sldChg>
      <pc:sldChg chg="addSp modSp mod modAnim">
        <pc:chgData name="Xu, Chenran" userId="42015191418_tp_box_2" providerId="OAuth2" clId="{9B3957D6-B124-5ED9-BE66-37E82B7ED828}" dt="2025-10-24T16:23:42.731" v="397" actId="20577"/>
        <pc:sldMkLst>
          <pc:docMk/>
          <pc:sldMk cId="3574915434" sldId="281"/>
        </pc:sldMkLst>
        <pc:spChg chg="mod">
          <ac:chgData name="Xu, Chenran" userId="42015191418_tp_box_2" providerId="OAuth2" clId="{9B3957D6-B124-5ED9-BE66-37E82B7ED828}" dt="2025-10-24T16:23:42.731" v="397" actId="20577"/>
          <ac:spMkLst>
            <pc:docMk/>
            <pc:sldMk cId="3574915434" sldId="281"/>
            <ac:spMk id="2" creationId="{B60F6CD9-BAE6-218A-79A6-970A87C8C2F4}"/>
          </ac:spMkLst>
        </pc:spChg>
        <pc:spChg chg="mod">
          <ac:chgData name="Xu, Chenran" userId="42015191418_tp_box_2" providerId="OAuth2" clId="{9B3957D6-B124-5ED9-BE66-37E82B7ED828}" dt="2025-10-24T16:22:04.035" v="368" actId="14100"/>
          <ac:spMkLst>
            <pc:docMk/>
            <pc:sldMk cId="3574915434" sldId="281"/>
            <ac:spMk id="4" creationId="{85F7F98A-509B-AC77-9062-E5F2B7BF7783}"/>
          </ac:spMkLst>
        </pc:spChg>
        <pc:spChg chg="add mod">
          <ac:chgData name="Xu, Chenran" userId="42015191418_tp_box_2" providerId="OAuth2" clId="{9B3957D6-B124-5ED9-BE66-37E82B7ED828}" dt="2025-10-24T16:21:52.077" v="363" actId="1076"/>
          <ac:spMkLst>
            <pc:docMk/>
            <pc:sldMk cId="3574915434" sldId="281"/>
            <ac:spMk id="6" creationId="{617A7040-625F-2E5B-2F38-47157233B5FD}"/>
          </ac:spMkLst>
        </pc:spChg>
        <pc:spChg chg="add mod">
          <ac:chgData name="Xu, Chenran" userId="42015191418_tp_box_2" providerId="OAuth2" clId="{9B3957D6-B124-5ED9-BE66-37E82B7ED828}" dt="2025-10-24T16:22:30.389" v="391" actId="403"/>
          <ac:spMkLst>
            <pc:docMk/>
            <pc:sldMk cId="3574915434" sldId="281"/>
            <ac:spMk id="8" creationId="{7AFD8A7E-C6AB-939C-91AC-D0AB931DAE9A}"/>
          </ac:spMkLst>
        </pc:spChg>
        <pc:picChg chg="add mod">
          <ac:chgData name="Xu, Chenran" userId="42015191418_tp_box_2" providerId="OAuth2" clId="{9B3957D6-B124-5ED9-BE66-37E82B7ED828}" dt="2025-10-24T16:21:17.697" v="345" actId="167"/>
          <ac:picMkLst>
            <pc:docMk/>
            <pc:sldMk cId="3574915434" sldId="281"/>
            <ac:picMk id="3" creationId="{30C28A37-16E9-65F4-F468-247C36F46F5A}"/>
          </ac:picMkLst>
        </pc:picChg>
        <pc:picChg chg="mod">
          <ac:chgData name="Xu, Chenran" userId="42015191418_tp_box_2" providerId="OAuth2" clId="{9B3957D6-B124-5ED9-BE66-37E82B7ED828}" dt="2025-10-24T16:21:21.543" v="346" actId="167"/>
          <ac:picMkLst>
            <pc:docMk/>
            <pc:sldMk cId="3574915434" sldId="281"/>
            <ac:picMk id="7" creationId="{179DB739-8CED-823E-A91A-441B566052CE}"/>
          </ac:picMkLst>
        </pc:picChg>
      </pc:sldChg>
      <pc:sldChg chg="add">
        <pc:chgData name="Xu, Chenran" userId="42015191418_tp_box_2" providerId="OAuth2" clId="{9B3957D6-B124-5ED9-BE66-37E82B7ED828}" dt="2025-10-24T16:50:11.794" v="413"/>
        <pc:sldMkLst>
          <pc:docMk/>
          <pc:sldMk cId="2204872972" sldId="289"/>
        </pc:sldMkLst>
      </pc:sldChg>
      <pc:sldChg chg="delSp modSp mod">
        <pc:chgData name="Xu, Chenran" userId="42015191418_tp_box_2" providerId="OAuth2" clId="{9B3957D6-B124-5ED9-BE66-37E82B7ED828}" dt="2025-10-24T16:50:53.187" v="417" actId="14100"/>
        <pc:sldMkLst>
          <pc:docMk/>
          <pc:sldMk cId="506000794" sldId="294"/>
        </pc:sldMkLst>
        <pc:spChg chg="mod">
          <ac:chgData name="Xu, Chenran" userId="42015191418_tp_box_2" providerId="OAuth2" clId="{9B3957D6-B124-5ED9-BE66-37E82B7ED828}" dt="2025-10-24T16:50:53.187" v="417" actId="14100"/>
          <ac:spMkLst>
            <pc:docMk/>
            <pc:sldMk cId="506000794" sldId="294"/>
            <ac:spMk id="5" creationId="{5851F99E-A8D3-572A-10B3-4D2DAEE94CCA}"/>
          </ac:spMkLst>
        </pc:spChg>
      </pc:sldChg>
      <pc:sldChg chg="modSp mod">
        <pc:chgData name="Xu, Chenran" userId="42015191418_tp_box_2" providerId="OAuth2" clId="{9B3957D6-B124-5ED9-BE66-37E82B7ED828}" dt="2025-10-23T19:45:41.898" v="0" actId="20577"/>
        <pc:sldMkLst>
          <pc:docMk/>
          <pc:sldMk cId="2239198799" sldId="299"/>
        </pc:sldMkLst>
        <pc:spChg chg="mod">
          <ac:chgData name="Xu, Chenran" userId="42015191418_tp_box_2" providerId="OAuth2" clId="{9B3957D6-B124-5ED9-BE66-37E82B7ED828}" dt="2025-10-23T19:45:41.898" v="0" actId="20577"/>
          <ac:spMkLst>
            <pc:docMk/>
            <pc:sldMk cId="2239198799" sldId="299"/>
            <ac:spMk id="4" creationId="{68CF3BE3-E9AF-D076-1D45-95EF3A199732}"/>
          </ac:spMkLst>
        </pc:spChg>
      </pc:sldChg>
      <pc:sldChg chg="modSp mod ord">
        <pc:chgData name="Xu, Chenran" userId="42015191418_tp_box_2" providerId="OAuth2" clId="{9B3957D6-B124-5ED9-BE66-37E82B7ED828}" dt="2025-10-26T05:06:03.429" v="420" actId="403"/>
        <pc:sldMkLst>
          <pc:docMk/>
          <pc:sldMk cId="2846680803" sldId="301"/>
        </pc:sldMkLst>
        <pc:spChg chg="mod">
          <ac:chgData name="Xu, Chenran" userId="42015191418_tp_box_2" providerId="OAuth2" clId="{9B3957D6-B124-5ED9-BE66-37E82B7ED828}" dt="2025-10-26T05:06:03.429" v="420" actId="403"/>
          <ac:spMkLst>
            <pc:docMk/>
            <pc:sldMk cId="2846680803" sldId="301"/>
            <ac:spMk id="242" creationId="{BE91C210-A455-A8EB-31E7-740CA9496362}"/>
          </ac:spMkLst>
        </pc:spChg>
        <pc:spChg chg="mod">
          <ac:chgData name="Xu, Chenran" userId="42015191418_tp_box_2" providerId="OAuth2" clId="{9B3957D6-B124-5ED9-BE66-37E82B7ED828}" dt="2025-10-26T05:05:56.252" v="419" actId="403"/>
          <ac:spMkLst>
            <pc:docMk/>
            <pc:sldMk cId="2846680803" sldId="301"/>
            <ac:spMk id="243" creationId="{9CE2C9A8-6D4F-6D1C-81F2-A8848E7B11E6}"/>
          </ac:spMkLst>
        </pc:spChg>
        <pc:spChg chg="mod">
          <ac:chgData name="Xu, Chenran" userId="42015191418_tp_box_2" providerId="OAuth2" clId="{9B3957D6-B124-5ED9-BE66-37E82B7ED828}" dt="2025-10-23T19:57:17.085" v="6" actId="790"/>
          <ac:spMkLst>
            <pc:docMk/>
            <pc:sldMk cId="2846680803" sldId="301"/>
            <ac:spMk id="245" creationId="{F0B5C97F-97B0-F6C6-2E9F-74212B0C45F1}"/>
          </ac:spMkLst>
        </pc:spChg>
        <pc:spChg chg="mod">
          <ac:chgData name="Xu, Chenran" userId="42015191418_tp_box_2" providerId="OAuth2" clId="{9B3957D6-B124-5ED9-BE66-37E82B7ED828}" dt="2025-10-23T19:57:17.085" v="6" actId="790"/>
          <ac:spMkLst>
            <pc:docMk/>
            <pc:sldMk cId="2846680803" sldId="301"/>
            <ac:spMk id="248" creationId="{56E0F172-D1B0-C916-8C8C-406C47429FD8}"/>
          </ac:spMkLst>
        </pc:spChg>
      </pc:sldChg>
      <pc:sldChg chg="modSp mod">
        <pc:chgData name="Xu, Chenran" userId="42015191418_tp_box_2" providerId="OAuth2" clId="{9B3957D6-B124-5ED9-BE66-37E82B7ED828}" dt="2025-10-23T19:47:04.924" v="2" actId="20577"/>
        <pc:sldMkLst>
          <pc:docMk/>
          <pc:sldMk cId="809881912" sldId="305"/>
        </pc:sldMkLst>
        <pc:graphicFrameChg chg="modGraphic">
          <ac:chgData name="Xu, Chenran" userId="42015191418_tp_box_2" providerId="OAuth2" clId="{9B3957D6-B124-5ED9-BE66-37E82B7ED828}" dt="2025-10-23T19:47:04.924" v="2" actId="20577"/>
          <ac:graphicFrameMkLst>
            <pc:docMk/>
            <pc:sldMk cId="809881912" sldId="305"/>
            <ac:graphicFrameMk id="8" creationId="{7600BC3C-3020-C7E0-F1CE-BFCFCB9B8F34}"/>
          </ac:graphicFrameMkLst>
        </pc:graphicFrameChg>
      </pc:sldChg>
      <pc:sldChg chg="modSp add mod">
        <pc:chgData name="Xu, Chenran" userId="42015191418_tp_box_2" providerId="OAuth2" clId="{9B3957D6-B124-5ED9-BE66-37E82B7ED828}" dt="2025-10-24T16:20:20.669" v="325" actId="1036"/>
        <pc:sldMkLst>
          <pc:docMk/>
          <pc:sldMk cId="3234299844" sldId="306"/>
        </pc:sldMkLst>
        <pc:spChg chg="mod">
          <ac:chgData name="Xu, Chenran" userId="42015191418_tp_box_2" providerId="OAuth2" clId="{9B3957D6-B124-5ED9-BE66-37E82B7ED828}" dt="2025-10-24T16:20:15.540" v="317" actId="20577"/>
          <ac:spMkLst>
            <pc:docMk/>
            <pc:sldMk cId="3234299844" sldId="306"/>
            <ac:spMk id="4" creationId="{83E63739-2994-7C02-2C6B-98D43CD41797}"/>
          </ac:spMkLst>
        </pc:spChg>
        <pc:spChg chg="mod">
          <ac:chgData name="Xu, Chenran" userId="42015191418_tp_box_2" providerId="OAuth2" clId="{9B3957D6-B124-5ED9-BE66-37E82B7ED828}" dt="2025-10-24T16:20:20.669" v="325" actId="1036"/>
          <ac:spMkLst>
            <pc:docMk/>
            <pc:sldMk cId="3234299844" sldId="306"/>
            <ac:spMk id="8" creationId="{EA1B8034-463B-B248-3F6A-00549E1B65B2}"/>
          </ac:spMkLst>
        </pc:spChg>
        <pc:spChg chg="mod">
          <ac:chgData name="Xu, Chenran" userId="42015191418_tp_box_2" providerId="OAuth2" clId="{9B3957D6-B124-5ED9-BE66-37E82B7ED828}" dt="2025-10-24T16:20:20.669" v="325" actId="1036"/>
          <ac:spMkLst>
            <pc:docMk/>
            <pc:sldMk cId="3234299844" sldId="306"/>
            <ac:spMk id="9" creationId="{8594BE4A-E8A8-6075-CE29-9498F46B67F1}"/>
          </ac:spMkLst>
        </pc:spChg>
        <pc:spChg chg="mod">
          <ac:chgData name="Xu, Chenran" userId="42015191418_tp_box_2" providerId="OAuth2" clId="{9B3957D6-B124-5ED9-BE66-37E82B7ED828}" dt="2025-10-24T16:20:20.669" v="325" actId="1036"/>
          <ac:spMkLst>
            <pc:docMk/>
            <pc:sldMk cId="3234299844" sldId="306"/>
            <ac:spMk id="10" creationId="{A6B2F997-87DF-0BA0-AF0A-FCF4ECDD704E}"/>
          </ac:spMkLst>
        </pc:spChg>
      </pc:sldChg>
      <pc:sldChg chg="modSp new mod">
        <pc:chgData name="Xu, Chenran" userId="42015191418_tp_box_2" providerId="OAuth2" clId="{9B3957D6-B124-5ED9-BE66-37E82B7ED828}" dt="2025-10-24T16:49:53.029" v="411" actId="20577"/>
        <pc:sldMkLst>
          <pc:docMk/>
          <pc:sldMk cId="3158943887" sldId="307"/>
        </pc:sldMkLst>
        <pc:spChg chg="mod">
          <ac:chgData name="Xu, Chenran" userId="42015191418_tp_box_2" providerId="OAuth2" clId="{9B3957D6-B124-5ED9-BE66-37E82B7ED828}" dt="2025-10-24T16:49:53.029" v="411" actId="20577"/>
          <ac:spMkLst>
            <pc:docMk/>
            <pc:sldMk cId="3158943887" sldId="307"/>
            <ac:spMk id="2" creationId="{CFAAD443-455D-2319-2604-F27B4E373C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51B2D-8B53-F842-85C8-79563F24CCA1}" type="datetimeFigureOut">
              <a:rPr lang="en-US" smtClean="0"/>
              <a:t>10/26/25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437472-F350-E648-BF73-5FBCC1A166B4}" type="slidenum">
              <a:rPr lang="en-US" smtClean="0"/>
              <a:t>‹#›</a:t>
            </a:fld>
            <a:endParaRPr lang="en-US"/>
          </a:p>
        </p:txBody>
      </p:sp>
    </p:spTree>
    <p:extLst>
      <p:ext uri="{BB962C8B-B14F-4D97-AF65-F5344CB8AC3E}">
        <p14:creationId xmlns:p14="http://schemas.microsoft.com/office/powerpoint/2010/main" val="110821286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a:t>
            </a:fld>
            <a:endParaRPr lang="en-US"/>
          </a:p>
        </p:txBody>
      </p:sp>
    </p:spTree>
    <p:extLst>
      <p:ext uri="{BB962C8B-B14F-4D97-AF65-F5344CB8AC3E}">
        <p14:creationId xmlns:p14="http://schemas.microsoft.com/office/powerpoint/2010/main" val="122503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437472-F350-E648-BF73-5FBCC1A166B4}" type="slidenum">
              <a:rPr lang="en-US" smtClean="0"/>
              <a:t>10</a:t>
            </a:fld>
            <a:endParaRPr lang="en-US"/>
          </a:p>
        </p:txBody>
      </p:sp>
    </p:spTree>
    <p:extLst>
      <p:ext uri="{BB962C8B-B14F-4D97-AF65-F5344CB8AC3E}">
        <p14:creationId xmlns:p14="http://schemas.microsoft.com/office/powerpoint/2010/main" val="4044783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bd98164c7b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bd98164c7b_0_396:notes"/>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endParaRPr/>
          </a:p>
        </p:txBody>
      </p:sp>
      <p:sp>
        <p:nvSpPr>
          <p:cNvPr id="205" name="Google Shape;205;g2bd98164c7b_0_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12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d98164c7b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bd98164c7b_0_520:notes"/>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r>
              <a:rPr lang="de"/>
              <a:t>ARES EA example … parasitic data</a:t>
            </a:r>
            <a:endParaRPr/>
          </a:p>
        </p:txBody>
      </p:sp>
      <p:sp>
        <p:nvSpPr>
          <p:cNvPr id="216" name="Google Shape;216;g2bd98164c7b_0_5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13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a:extLst>
            <a:ext uri="{FF2B5EF4-FFF2-40B4-BE49-F238E27FC236}">
              <a16:creationId xmlns:a16="http://schemas.microsoft.com/office/drawing/2014/main" id="{CD891DF0-EE94-665F-EFBD-7C91E16D0CFA}"/>
            </a:ext>
          </a:extLst>
        </p:cNvPr>
        <p:cNvGrpSpPr/>
        <p:nvPr/>
      </p:nvGrpSpPr>
      <p:grpSpPr>
        <a:xfrm>
          <a:off x="0" y="0"/>
          <a:ext cx="0" cy="0"/>
          <a:chOff x="0" y="0"/>
          <a:chExt cx="0" cy="0"/>
        </a:xfrm>
      </p:grpSpPr>
      <p:sp>
        <p:nvSpPr>
          <p:cNvPr id="238" name="Google Shape;238;g2bd98164c7b_0_422:notes">
            <a:extLst>
              <a:ext uri="{FF2B5EF4-FFF2-40B4-BE49-F238E27FC236}">
                <a16:creationId xmlns:a16="http://schemas.microsoft.com/office/drawing/2014/main" id="{9EC8C430-6A65-E627-E954-7F6DF7B7B1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bd98164c7b_0_422:notes">
            <a:extLst>
              <a:ext uri="{FF2B5EF4-FFF2-40B4-BE49-F238E27FC236}">
                <a16:creationId xmlns:a16="http://schemas.microsoft.com/office/drawing/2014/main" id="{30E99EC8-B0D4-29BC-10EE-A98B9CBF162A}"/>
              </a:ext>
            </a:extLst>
          </p:cNvPr>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endParaRPr/>
          </a:p>
        </p:txBody>
      </p:sp>
      <p:sp>
        <p:nvSpPr>
          <p:cNvPr id="240" name="Google Shape;240;g2bd98164c7b_0_422:notes">
            <a:extLst>
              <a:ext uri="{FF2B5EF4-FFF2-40B4-BE49-F238E27FC236}">
                <a16:creationId xmlns:a16="http://schemas.microsoft.com/office/drawing/2014/main" id="{85C1307A-7315-A2F5-77AD-AF1D1F7328D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14</a:t>
            </a:fld>
            <a:endParaRPr/>
          </a:p>
        </p:txBody>
      </p:sp>
    </p:spTree>
    <p:extLst>
      <p:ext uri="{BB962C8B-B14F-4D97-AF65-F5344CB8AC3E}">
        <p14:creationId xmlns:p14="http://schemas.microsoft.com/office/powerpoint/2010/main" val="296061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d98164c7b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bd98164c7b_0_435:notes"/>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endParaRPr/>
          </a:p>
        </p:txBody>
      </p:sp>
      <p:sp>
        <p:nvSpPr>
          <p:cNvPr id="252" name="Google Shape;252;g2bd98164c7b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16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2db9beaae6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2db9beaae6_0_113:notes"/>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9999" lvl="0" indent="-166199" algn="l" rtl="0">
              <a:lnSpc>
                <a:spcPct val="115000"/>
              </a:lnSpc>
              <a:spcBef>
                <a:spcPts val="0"/>
              </a:spcBef>
              <a:spcAft>
                <a:spcPts val="0"/>
              </a:spcAft>
              <a:buClr>
                <a:schemeClr val="dk1"/>
              </a:buClr>
              <a:buSzPts val="1200"/>
              <a:buChar char="•"/>
            </a:pPr>
            <a:r>
              <a:rPr lang="de" sz="1200" b="1">
                <a:solidFill>
                  <a:schemeClr val="dk1"/>
                </a:solidFill>
              </a:rPr>
              <a:t>Weekly meetings</a:t>
            </a:r>
            <a:r>
              <a:rPr lang="de" sz="1200">
                <a:solidFill>
                  <a:schemeClr val="dk1"/>
                </a:solidFill>
              </a:rPr>
              <a:t> for development coordination.</a:t>
            </a:r>
            <a:endParaRPr sz="1200">
              <a:solidFill>
                <a:schemeClr val="dk1"/>
              </a:solidFill>
            </a:endParaRPr>
          </a:p>
          <a:p>
            <a:pPr marL="179999" lvl="0" indent="-166199" algn="l" rtl="0">
              <a:lnSpc>
                <a:spcPct val="115000"/>
              </a:lnSpc>
              <a:spcBef>
                <a:spcPts val="1000"/>
              </a:spcBef>
              <a:spcAft>
                <a:spcPts val="0"/>
              </a:spcAft>
              <a:buClr>
                <a:schemeClr val="dk1"/>
              </a:buClr>
              <a:buSzPts val="1200"/>
              <a:buChar char="•"/>
            </a:pPr>
            <a:r>
              <a:rPr lang="de" sz="1200" b="1">
                <a:solidFill>
                  <a:schemeClr val="dk1"/>
                </a:solidFill>
              </a:rPr>
              <a:t>Very active</a:t>
            </a:r>
            <a:r>
              <a:rPr lang="de" sz="1200">
                <a:solidFill>
                  <a:schemeClr val="dk1"/>
                </a:solidFill>
              </a:rPr>
              <a:t> work to towards taking advantage for </a:t>
            </a:r>
            <a:r>
              <a:rPr lang="de" sz="1200" b="1">
                <a:solidFill>
                  <a:schemeClr val="dk1"/>
                </a:solidFill>
              </a:rPr>
              <a:t>novel applications</a:t>
            </a:r>
            <a:r>
              <a:rPr lang="de" sz="1200">
                <a:solidFill>
                  <a:schemeClr val="dk1"/>
                </a:solidFill>
              </a:rPr>
              <a:t> and making Cheetah even better for </a:t>
            </a:r>
            <a:r>
              <a:rPr lang="de" sz="1200" b="1">
                <a:solidFill>
                  <a:schemeClr val="dk1"/>
                </a:solidFill>
              </a:rPr>
              <a:t>v0.7 release</a:t>
            </a:r>
            <a:r>
              <a:rPr lang="de" sz="1200">
                <a:solidFill>
                  <a:schemeClr val="dk1"/>
                </a:solidFill>
              </a:rPr>
              <a:t>.</a:t>
            </a:r>
            <a:endParaRPr sz="1200">
              <a:solidFill>
                <a:schemeClr val="dk1"/>
              </a:solidFill>
            </a:endParaRPr>
          </a:p>
          <a:p>
            <a:pPr marL="177800" lvl="0" indent="-101600" algn="l" rtl="0">
              <a:spcBef>
                <a:spcPts val="1000"/>
              </a:spcBef>
              <a:spcAft>
                <a:spcPts val="0"/>
              </a:spcAft>
              <a:buClr>
                <a:schemeClr val="dk1"/>
              </a:buClr>
              <a:buSzPts val="1200"/>
              <a:buNone/>
            </a:pPr>
            <a:endParaRPr/>
          </a:p>
        </p:txBody>
      </p:sp>
      <p:sp>
        <p:nvSpPr>
          <p:cNvPr id="397" name="Google Shape;397;g32db9beaae6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21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F71C48E5-4AB0-6B00-8C5C-9ED09A8FA44D}"/>
            </a:ext>
          </a:extLst>
        </p:cNvPr>
        <p:cNvGrpSpPr/>
        <p:nvPr/>
      </p:nvGrpSpPr>
      <p:grpSpPr>
        <a:xfrm>
          <a:off x="0" y="0"/>
          <a:ext cx="0" cy="0"/>
          <a:chOff x="0" y="0"/>
          <a:chExt cx="0" cy="0"/>
        </a:xfrm>
      </p:grpSpPr>
      <p:sp>
        <p:nvSpPr>
          <p:cNvPr id="189" name="Google Shape;189;g2bd98164c7b_0_370:notes">
            <a:extLst>
              <a:ext uri="{FF2B5EF4-FFF2-40B4-BE49-F238E27FC236}">
                <a16:creationId xmlns:a16="http://schemas.microsoft.com/office/drawing/2014/main" id="{8A4E4B31-2FF7-3F8F-5C98-55D262314F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bd98164c7b_0_370:notes">
            <a:extLst>
              <a:ext uri="{FF2B5EF4-FFF2-40B4-BE49-F238E27FC236}">
                <a16:creationId xmlns:a16="http://schemas.microsoft.com/office/drawing/2014/main" id="{DB14099A-14A1-A9F3-A366-C7A9FA607F6C}"/>
              </a:ext>
            </a:extLst>
          </p:cNvPr>
          <p:cNvSpPr txBox="1">
            <a:spLocks noGrp="1"/>
          </p:cNvSpPr>
          <p:nvPr>
            <p:ph type="body" idx="1"/>
          </p:nvPr>
        </p:nvSpPr>
        <p:spPr>
          <a:xfrm>
            <a:off x="685800" y="4400550"/>
            <a:ext cx="5486400" cy="4131900"/>
          </a:xfrm>
          <a:prstGeom prst="rect">
            <a:avLst/>
          </a:prstGeom>
          <a:noFill/>
          <a:ln>
            <a:noFill/>
          </a:ln>
        </p:spPr>
        <p:txBody>
          <a:bodyPr spcFirstLastPara="1" wrap="square" lIns="91425" tIns="45700" rIns="91425" bIns="45700" anchor="t" anchorCtr="0">
            <a:noAutofit/>
          </a:bodyPr>
          <a:lstStyle/>
          <a:p>
            <a:pPr marL="177800" lvl="0" indent="-101600" algn="l" rtl="0">
              <a:spcBef>
                <a:spcPts val="0"/>
              </a:spcBef>
              <a:spcAft>
                <a:spcPts val="0"/>
              </a:spcAft>
              <a:buClr>
                <a:schemeClr val="dk1"/>
              </a:buClr>
              <a:buSzPts val="1200"/>
              <a:buNone/>
            </a:pPr>
            <a:endParaRPr/>
          </a:p>
        </p:txBody>
      </p:sp>
      <p:sp>
        <p:nvSpPr>
          <p:cNvPr id="191" name="Google Shape;191;g2bd98164c7b_0_370:notes">
            <a:extLst>
              <a:ext uri="{FF2B5EF4-FFF2-40B4-BE49-F238E27FC236}">
                <a16:creationId xmlns:a16="http://schemas.microsoft.com/office/drawing/2014/main" id="{68B8FA80-A099-8DD2-C3E9-172F562A8AA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
              <a:t>23</a:t>
            </a:fld>
            <a:endParaRPr/>
          </a:p>
        </p:txBody>
      </p:sp>
    </p:spTree>
    <p:extLst>
      <p:ext uri="{BB962C8B-B14F-4D97-AF65-F5344CB8AC3E}">
        <p14:creationId xmlns:p14="http://schemas.microsoft.com/office/powerpoint/2010/main" val="3613734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BB4A7C-9367-147A-F4E6-9D55ED7060C9}"/>
              </a:ext>
            </a:extLst>
          </p:cNvPr>
          <p:cNvPicPr>
            <a:picLocks noChangeAspect="1"/>
          </p:cNvPicPr>
          <p:nvPr userDrawn="1"/>
        </p:nvPicPr>
        <p:blipFill rotWithShape="1">
          <a:blip r:embed="rId2"/>
          <a:srcRect l="4900" t="26978" r="8429" b="9296"/>
          <a:stretch/>
        </p:blipFill>
        <p:spPr>
          <a:xfrm>
            <a:off x="0" y="0"/>
            <a:ext cx="9142729" cy="4488688"/>
          </a:xfrm>
          <a:prstGeom prst="rect">
            <a:avLst/>
          </a:prstGeom>
        </p:spPr>
      </p:pic>
      <p:pic>
        <p:nvPicPr>
          <p:cNvPr id="10" name="Picture 9">
            <a:extLst>
              <a:ext uri="{FF2B5EF4-FFF2-40B4-BE49-F238E27FC236}">
                <a16:creationId xmlns:a16="http://schemas.microsoft.com/office/drawing/2014/main" id="{6A30F12D-B614-7EB2-5E16-F4CD0DB2A528}"/>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2" name="Title 1"/>
          <p:cNvSpPr>
            <a:spLocks noGrp="1"/>
          </p:cNvSpPr>
          <p:nvPr>
            <p:ph type="ctrTitle" hasCustomPrompt="1"/>
          </p:nvPr>
        </p:nvSpPr>
        <p:spPr>
          <a:xfrm>
            <a:off x="227329" y="923382"/>
            <a:ext cx="5002306" cy="2057400"/>
          </a:xfrm>
          <a:solidFill>
            <a:schemeClr val="accent2">
              <a:alpha val="85000"/>
            </a:schemeClr>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23382"/>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23382"/>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43457"/>
            <a:ext cx="2562036" cy="670943"/>
          </a:xfrm>
          <a:prstGeom prst="rect">
            <a:avLst/>
          </a:prstGeom>
        </p:spPr>
        <p:txBody>
          <a:bodyPr anchor="ctr" anchorCtr="0">
            <a:noAutofit/>
          </a:bodyPr>
          <a:lstStyle>
            <a:lvl1pPr marL="0" indent="0" algn="l">
              <a:buNone/>
              <a:defRPr sz="1600" b="1" cap="all"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MONTH DAY, YEAR</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294286"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294286"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pic>
        <p:nvPicPr>
          <p:cNvPr id="5" name="Graphic 4">
            <a:extLst>
              <a:ext uri="{FF2B5EF4-FFF2-40B4-BE49-F238E27FC236}">
                <a16:creationId xmlns:a16="http://schemas.microsoft.com/office/drawing/2014/main" id="{A75FF612-9839-62C0-88A3-BC0D94F4C11B}"/>
              </a:ext>
            </a:extLst>
          </p:cNvPr>
          <p:cNvPicPr>
            <a:picLocks noChangeAspect="1"/>
          </p:cNvPicPr>
          <p:nvPr userDrawn="1"/>
        </p:nvPicPr>
        <p:blipFill>
          <a:blip r:embed="rId4"/>
          <a:srcRect/>
          <a:stretch/>
        </p:blipFill>
        <p:spPr>
          <a:xfrm>
            <a:off x="6426202" y="4521156"/>
            <a:ext cx="2562724" cy="640681"/>
          </a:xfrm>
          <a:prstGeom prst="rect">
            <a:avLst/>
          </a:prstGeom>
        </p:spPr>
      </p:pic>
      <p:pic>
        <p:nvPicPr>
          <p:cNvPr id="4" name="Picture 3">
            <a:extLst>
              <a:ext uri="{FF2B5EF4-FFF2-40B4-BE49-F238E27FC236}">
                <a16:creationId xmlns:a16="http://schemas.microsoft.com/office/drawing/2014/main" id="{698AEDAD-A86E-4F3C-54CC-EF50ECF5F386}"/>
              </a:ext>
            </a:extLst>
          </p:cNvPr>
          <p:cNvPicPr>
            <a:picLocks noChangeAspect="1"/>
          </p:cNvPicPr>
          <p:nvPr userDrawn="1"/>
        </p:nvPicPr>
        <p:blipFill>
          <a:blip r:embed="rId5"/>
          <a:stretch>
            <a:fillRect/>
          </a:stretch>
        </p:blipFill>
        <p:spPr>
          <a:xfrm>
            <a:off x="463553" y="4706759"/>
            <a:ext cx="2301685" cy="281838"/>
          </a:xfrm>
          <a:prstGeom prst="rect">
            <a:avLst/>
          </a:prstGeom>
        </p:spPr>
      </p:pic>
    </p:spTree>
    <p:extLst>
      <p:ext uri="{BB962C8B-B14F-4D97-AF65-F5344CB8AC3E}">
        <p14:creationId xmlns:p14="http://schemas.microsoft.com/office/powerpoint/2010/main" val="388665321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4 block big id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819628" y="1657348"/>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631138" y="1657349"/>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1" name="Text Placeholder 5">
            <a:extLst>
              <a:ext uri="{FF2B5EF4-FFF2-40B4-BE49-F238E27FC236}">
                <a16:creationId xmlns:a16="http://schemas.microsoft.com/office/drawing/2014/main" id="{74492F8F-BB13-4522-9262-D3D4E3E35851}"/>
              </a:ext>
            </a:extLst>
          </p:cNvPr>
          <p:cNvSpPr>
            <a:spLocks noGrp="1"/>
          </p:cNvSpPr>
          <p:nvPr>
            <p:ph type="body" sz="quarter" idx="18" hasCustomPrompt="1"/>
          </p:nvPr>
        </p:nvSpPr>
        <p:spPr>
          <a:xfrm>
            <a:off x="81962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
        <p:nvSpPr>
          <p:cNvPr id="12" name="Text Placeholder 5">
            <a:extLst>
              <a:ext uri="{FF2B5EF4-FFF2-40B4-BE49-F238E27FC236}">
                <a16:creationId xmlns:a16="http://schemas.microsoft.com/office/drawing/2014/main" id="{59A5E982-F2D5-FC63-C9EC-95A25009EEB2}"/>
              </a:ext>
            </a:extLst>
          </p:cNvPr>
          <p:cNvSpPr>
            <a:spLocks noGrp="1"/>
          </p:cNvSpPr>
          <p:nvPr>
            <p:ph type="body" sz="quarter" idx="19" hasCustomPrompt="1"/>
          </p:nvPr>
        </p:nvSpPr>
        <p:spPr>
          <a:xfrm>
            <a:off x="4631138" y="3174781"/>
            <a:ext cx="3723118" cy="1426464"/>
          </a:xfrm>
          <a:solidFill>
            <a:schemeClr val="tx2"/>
          </a:solidFill>
        </p:spPr>
        <p:txBody>
          <a:bodyPr lIns="182880" tIns="182880" rIns="91440" bIns="91440" anchor="t" anchorCtr="0">
            <a:noAutofit/>
          </a:bodyPr>
          <a:lstStyle>
            <a:lvl1pPr marL="0" indent="0">
              <a:buNone/>
              <a:defRPr sz="24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Big idea/Topic</a:t>
            </a:r>
          </a:p>
        </p:txBody>
      </p:sp>
    </p:spTree>
    <p:extLst>
      <p:ext uri="{BB962C8B-B14F-4D97-AF65-F5344CB8AC3E}">
        <p14:creationId xmlns:p14="http://schemas.microsoft.com/office/powerpoint/2010/main" val="400889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3 column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3711575"/>
            <a:ext cx="2679698"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02949" y="3711575"/>
            <a:ext cx="2679695"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59500" y="3711575"/>
            <a:ext cx="2679700" cy="993775"/>
          </a:xfrm>
          <a:noFill/>
        </p:spPr>
        <p:txBody>
          <a:bodyPr lIns="0" tIns="91440" rIns="45720" bIns="45720">
            <a:normAutofit/>
          </a:bodyPr>
          <a:lstStyle>
            <a:lvl1pPr>
              <a:defRPr sz="1400"/>
            </a:lvl1pPr>
            <a:lvl2pPr>
              <a:defRPr sz="1400"/>
            </a:lvl2pPr>
            <a:lvl3pPr>
              <a:defRPr sz="1600"/>
            </a:lvl3pPr>
            <a:lvl4pPr>
              <a:defRPr sz="1600"/>
            </a:lvl4pPr>
            <a:lvl5pPr>
              <a:defRPr sz="1600"/>
            </a:lvl5pPr>
          </a:lstStyle>
          <a:p>
            <a:pPr lvl="0"/>
            <a:r>
              <a:rPr lang="en-US"/>
              <a:t>Click to edit Master text styles</a:t>
            </a:r>
          </a:p>
        </p:txBody>
      </p:sp>
      <p:sp>
        <p:nvSpPr>
          <p:cNvPr id="14" name="Picture Placeholder 13">
            <a:extLst>
              <a:ext uri="{FF2B5EF4-FFF2-40B4-BE49-F238E27FC236}">
                <a16:creationId xmlns:a16="http://schemas.microsoft.com/office/drawing/2014/main" id="{2117CC75-B838-68D6-2E0E-876246E59A71}"/>
              </a:ext>
            </a:extLst>
          </p:cNvPr>
          <p:cNvSpPr>
            <a:spLocks noGrp="1"/>
          </p:cNvSpPr>
          <p:nvPr>
            <p:ph type="pic" sz="quarter" idx="19"/>
          </p:nvPr>
        </p:nvSpPr>
        <p:spPr>
          <a:xfrm>
            <a:off x="457199" y="1657349"/>
            <a:ext cx="2679700" cy="2054225"/>
          </a:xfrm>
          <a:solidFill>
            <a:schemeClr val="bg1">
              <a:lumMod val="75000"/>
            </a:schemeClr>
          </a:solidFill>
        </p:spPr>
        <p:txBody>
          <a:bodyPr tIns="365760"/>
          <a:lstStyle>
            <a:lvl1pPr marL="0" indent="0" algn="ctr">
              <a:buFontTx/>
              <a:buNone/>
              <a:defRPr/>
            </a:lvl1pPr>
          </a:lstStyle>
          <a:p>
            <a:r>
              <a:rPr lang="en-US"/>
              <a:t>Click icon to add picture</a:t>
            </a:r>
          </a:p>
        </p:txBody>
      </p:sp>
      <p:sp>
        <p:nvSpPr>
          <p:cNvPr id="15" name="Picture Placeholder 13">
            <a:extLst>
              <a:ext uri="{FF2B5EF4-FFF2-40B4-BE49-F238E27FC236}">
                <a16:creationId xmlns:a16="http://schemas.microsoft.com/office/drawing/2014/main" id="{44614E93-F67D-FFB0-1593-0C05E96A4FFD}"/>
              </a:ext>
            </a:extLst>
          </p:cNvPr>
          <p:cNvSpPr>
            <a:spLocks noGrp="1"/>
          </p:cNvSpPr>
          <p:nvPr>
            <p:ph type="pic" sz="quarter" idx="20"/>
          </p:nvPr>
        </p:nvSpPr>
        <p:spPr>
          <a:xfrm>
            <a:off x="3302950" y="1657349"/>
            <a:ext cx="2679700" cy="2054225"/>
          </a:xfrm>
          <a:solidFill>
            <a:schemeClr val="bg1">
              <a:lumMod val="75000"/>
            </a:schemeClr>
          </a:solidFill>
        </p:spPr>
        <p:txBody>
          <a:bodyPr tIns="365760"/>
          <a:lstStyle>
            <a:lvl1pPr marL="0" indent="0" algn="ctr">
              <a:buFontTx/>
              <a:buNone/>
              <a:defRPr/>
            </a:lvl1pPr>
          </a:lstStyle>
          <a:p>
            <a:r>
              <a:rPr lang="en-US"/>
              <a:t>Click icon to add picture</a:t>
            </a:r>
          </a:p>
        </p:txBody>
      </p:sp>
      <p:sp>
        <p:nvSpPr>
          <p:cNvPr id="16" name="Picture Placeholder 13">
            <a:extLst>
              <a:ext uri="{FF2B5EF4-FFF2-40B4-BE49-F238E27FC236}">
                <a16:creationId xmlns:a16="http://schemas.microsoft.com/office/drawing/2014/main" id="{FF202DA5-E559-E016-1658-76A0FFD0A7A9}"/>
              </a:ext>
            </a:extLst>
          </p:cNvPr>
          <p:cNvSpPr>
            <a:spLocks noGrp="1"/>
          </p:cNvSpPr>
          <p:nvPr>
            <p:ph type="pic" sz="quarter" idx="21"/>
          </p:nvPr>
        </p:nvSpPr>
        <p:spPr>
          <a:xfrm>
            <a:off x="6159500" y="1657349"/>
            <a:ext cx="2679700" cy="2054225"/>
          </a:xfrm>
          <a:solidFill>
            <a:schemeClr val="bg1">
              <a:lumMod val="75000"/>
            </a:schemeClr>
          </a:solidFill>
        </p:spPr>
        <p:txBody>
          <a:bodyPr tIns="365760"/>
          <a:lstStyle>
            <a:lvl1pPr marL="0" indent="0" algn="ctr">
              <a:buFontTx/>
              <a:buNone/>
              <a:defRPr/>
            </a:lvl1pPr>
          </a:lstStyle>
          <a:p>
            <a:r>
              <a:rPr lang="en-US"/>
              <a:t>Click icon to add picture</a:t>
            </a:r>
          </a:p>
        </p:txBody>
      </p:sp>
      <p:cxnSp>
        <p:nvCxnSpPr>
          <p:cNvPr id="18" name="Straight Connector 17">
            <a:extLst>
              <a:ext uri="{FF2B5EF4-FFF2-40B4-BE49-F238E27FC236}">
                <a16:creationId xmlns:a16="http://schemas.microsoft.com/office/drawing/2014/main" id="{B59A614F-1746-5E7E-6E40-C0C352E3B87C}"/>
              </a:ext>
            </a:extLst>
          </p:cNvPr>
          <p:cNvCxnSpPr/>
          <p:nvPr userDrawn="1"/>
        </p:nvCxnSpPr>
        <p:spPr>
          <a:xfrm>
            <a:off x="321992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4D771-DA9F-AFF7-8014-770E6875CD71}"/>
              </a:ext>
            </a:extLst>
          </p:cNvPr>
          <p:cNvCxnSpPr/>
          <p:nvPr userDrawn="1"/>
        </p:nvCxnSpPr>
        <p:spPr>
          <a:xfrm>
            <a:off x="6078494" y="1521151"/>
            <a:ext cx="0" cy="327304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4BDB185A-767C-30D3-5FC4-487AEE46B025}"/>
              </a:ext>
            </a:extLst>
          </p:cNvPr>
          <p:cNvSpPr>
            <a:spLocks noGrp="1"/>
          </p:cNvSpPr>
          <p:nvPr>
            <p:ph type="media" sz="quarter" idx="11" hasCustomPrompt="1"/>
          </p:nvPr>
        </p:nvSpPr>
        <p:spPr>
          <a:xfrm>
            <a:off x="0" y="0"/>
            <a:ext cx="9144000" cy="5143500"/>
          </a:xfrm>
          <a:solidFill>
            <a:schemeClr val="tx1"/>
          </a:solidFill>
        </p:spPr>
        <p:txBody>
          <a:bodyPr lIns="0" tIns="1371600"/>
          <a:lstStyle>
            <a:lvl1pPr marL="0" indent="0" algn="ctr">
              <a:buFontTx/>
              <a:buNone/>
              <a:defRPr>
                <a:solidFill>
                  <a:schemeClr val="bg1"/>
                </a:solidFill>
              </a:defRPr>
            </a:lvl1pPr>
          </a:lstStyle>
          <a:p>
            <a:r>
              <a:rPr lang="en-US" dirty="0"/>
              <a:t>CLICK ICON TO INSERT VIDEO</a:t>
            </a:r>
          </a:p>
        </p:txBody>
      </p:sp>
      <p:sp>
        <p:nvSpPr>
          <p:cNvPr id="2" name="Title 1">
            <a:extLst>
              <a:ext uri="{FF2B5EF4-FFF2-40B4-BE49-F238E27FC236}">
                <a16:creationId xmlns:a16="http://schemas.microsoft.com/office/drawing/2014/main" id="{A5D9493A-47CC-919A-B438-67612BC54B04}"/>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US" dirty="0"/>
              <a:t>Headline in all caps 28pt </a:t>
            </a:r>
            <a:br>
              <a:rPr lang="en-US" dirty="0"/>
            </a:br>
            <a:r>
              <a:rPr lang="en-US" dirty="0"/>
              <a:t>preferred as one or two lines</a:t>
            </a:r>
          </a:p>
        </p:txBody>
      </p:sp>
    </p:spTree>
    <p:extLst>
      <p:ext uri="{BB962C8B-B14F-4D97-AF65-F5344CB8AC3E}">
        <p14:creationId xmlns:p14="http://schemas.microsoft.com/office/powerpoint/2010/main" val="22503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2" name="Graphic 1">
            <a:extLst>
              <a:ext uri="{FF2B5EF4-FFF2-40B4-BE49-F238E27FC236}">
                <a16:creationId xmlns:a16="http://schemas.microsoft.com/office/drawing/2014/main" id="{D88ACE93-1609-9289-65EC-4F577E5778C4}"/>
              </a:ext>
            </a:extLst>
          </p:cNvPr>
          <p:cNvPicPr>
            <a:picLocks noChangeAspect="1"/>
          </p:cNvPicPr>
          <p:nvPr userDrawn="1"/>
        </p:nvPicPr>
        <p:blipFill>
          <a:blip r:embed="rId4"/>
          <a:srcRect/>
          <a:stretch/>
        </p:blipFill>
        <p:spPr>
          <a:xfrm>
            <a:off x="1182470" y="1668646"/>
            <a:ext cx="6777788" cy="1694447"/>
          </a:xfrm>
          <a:prstGeom prst="rect">
            <a:avLst/>
          </a:prstGeom>
        </p:spPr>
      </p:pic>
    </p:spTree>
    <p:extLst>
      <p:ext uri="{BB962C8B-B14F-4D97-AF65-F5344CB8AC3E}">
        <p14:creationId xmlns:p14="http://schemas.microsoft.com/office/powerpoint/2010/main" val="2470185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DO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pic>
        <p:nvPicPr>
          <p:cNvPr id="3" name="Graphic 2">
            <a:extLst>
              <a:ext uri="{FF2B5EF4-FFF2-40B4-BE49-F238E27FC236}">
                <a16:creationId xmlns:a16="http://schemas.microsoft.com/office/drawing/2014/main" id="{66A799EB-DA10-934E-BAEF-CA9C92268DC9}"/>
              </a:ext>
            </a:extLst>
          </p:cNvPr>
          <p:cNvPicPr>
            <a:picLocks noChangeAspect="1"/>
          </p:cNvPicPr>
          <p:nvPr userDrawn="1"/>
        </p:nvPicPr>
        <p:blipFill>
          <a:blip r:embed="rId4"/>
          <a:srcRect/>
          <a:stretch/>
        </p:blipFill>
        <p:spPr>
          <a:xfrm>
            <a:off x="575135" y="2009637"/>
            <a:ext cx="4339448" cy="1084862"/>
          </a:xfrm>
          <a:prstGeom prst="rect">
            <a:avLst/>
          </a:prstGeom>
        </p:spPr>
      </p:pic>
      <p:pic>
        <p:nvPicPr>
          <p:cNvPr id="5" name="Picture 4">
            <a:extLst>
              <a:ext uri="{FF2B5EF4-FFF2-40B4-BE49-F238E27FC236}">
                <a16:creationId xmlns:a16="http://schemas.microsoft.com/office/drawing/2014/main" id="{3C1D8ECE-8A76-68CB-AF08-053CE50B4ED0}"/>
              </a:ext>
            </a:extLst>
          </p:cNvPr>
          <p:cNvPicPr>
            <a:picLocks noChangeAspect="1"/>
          </p:cNvPicPr>
          <p:nvPr userDrawn="1"/>
        </p:nvPicPr>
        <p:blipFill>
          <a:blip r:embed="rId5"/>
          <a:srcRect/>
          <a:stretch/>
        </p:blipFill>
        <p:spPr>
          <a:xfrm>
            <a:off x="5139222" y="2147451"/>
            <a:ext cx="2813755" cy="808207"/>
          </a:xfrm>
          <a:prstGeom prst="rect">
            <a:avLst/>
          </a:prstGeom>
        </p:spPr>
      </p:pic>
    </p:spTree>
    <p:extLst>
      <p:ext uri="{BB962C8B-B14F-4D97-AF65-F5344CB8AC3E}">
        <p14:creationId xmlns:p14="http://schemas.microsoft.com/office/powerpoint/2010/main" val="352257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Argon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7" r="8429" b="1"/>
          <a:stretch/>
        </p:blipFill>
        <p:spPr>
          <a:xfrm>
            <a:off x="0" y="0"/>
            <a:ext cx="9142729" cy="5143500"/>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4" r="7262" b="2069"/>
          <a:stretch/>
        </p:blipFill>
        <p:spPr>
          <a:xfrm>
            <a:off x="0" y="-10684"/>
            <a:ext cx="9144000" cy="5154184"/>
          </a:xfrm>
          <a:prstGeom prst="rect">
            <a:avLst/>
          </a:prstGeom>
        </p:spPr>
      </p:pic>
      <p:grpSp>
        <p:nvGrpSpPr>
          <p:cNvPr id="2" name="Group 1">
            <a:extLst>
              <a:ext uri="{FF2B5EF4-FFF2-40B4-BE49-F238E27FC236}">
                <a16:creationId xmlns:a16="http://schemas.microsoft.com/office/drawing/2014/main" id="{51AD80AF-1545-2888-DC5C-2ACBBB58F56B}"/>
              </a:ext>
            </a:extLst>
          </p:cNvPr>
          <p:cNvGrpSpPr>
            <a:grpSpLocks noChangeAspect="1"/>
          </p:cNvGrpSpPr>
          <p:nvPr userDrawn="1"/>
        </p:nvGrpSpPr>
        <p:grpSpPr bwMode="auto">
          <a:xfrm>
            <a:off x="1586265" y="1304924"/>
            <a:ext cx="5971470" cy="2336662"/>
            <a:chOff x="4398" y="-378"/>
            <a:chExt cx="1104" cy="432"/>
          </a:xfrm>
        </p:grpSpPr>
        <p:sp>
          <p:nvSpPr>
            <p:cNvPr id="3" name="Rectangle 2">
              <a:extLst>
                <a:ext uri="{FF2B5EF4-FFF2-40B4-BE49-F238E27FC236}">
                  <a16:creationId xmlns:a16="http://schemas.microsoft.com/office/drawing/2014/main" id="{76CD385B-D85D-B64D-C7C5-0741D4FDA11F}"/>
                </a:ext>
              </a:extLst>
            </p:cNvPr>
            <p:cNvSpPr>
              <a:spLocks noChangeArrowheads="1"/>
            </p:cNvSpPr>
            <p:nvPr/>
          </p:nvSpPr>
          <p:spPr bwMode="auto">
            <a:xfrm>
              <a:off x="4398" y="-378"/>
              <a:ext cx="1104" cy="432"/>
            </a:xfrm>
            <a:prstGeom prst="rect">
              <a:avLst/>
            </a:prstGeom>
            <a:noFill/>
            <a:ln w="0">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Freeform 5">
              <a:extLst>
                <a:ext uri="{FF2B5EF4-FFF2-40B4-BE49-F238E27FC236}">
                  <a16:creationId xmlns:a16="http://schemas.microsoft.com/office/drawing/2014/main" id="{5565DEB9-167C-3795-A7E1-78040F365E4B}"/>
                </a:ext>
              </a:extLst>
            </p:cNvPr>
            <p:cNvSpPr>
              <a:spLocks noEditPoints="1"/>
            </p:cNvSpPr>
            <p:nvPr/>
          </p:nvSpPr>
          <p:spPr bwMode="auto">
            <a:xfrm>
              <a:off x="5198" y="-264"/>
              <a:ext cx="194" cy="168"/>
            </a:xfrm>
            <a:custGeom>
              <a:avLst/>
              <a:gdLst>
                <a:gd name="T0" fmla="*/ 405 w 580"/>
                <a:gd name="T1" fmla="*/ 360 h 502"/>
                <a:gd name="T2" fmla="*/ 441 w 580"/>
                <a:gd name="T3" fmla="*/ 422 h 502"/>
                <a:gd name="T4" fmla="*/ 473 w 580"/>
                <a:gd name="T5" fmla="*/ 478 h 502"/>
                <a:gd name="T6" fmla="*/ 485 w 580"/>
                <a:gd name="T7" fmla="*/ 478 h 502"/>
                <a:gd name="T8" fmla="*/ 518 w 580"/>
                <a:gd name="T9" fmla="*/ 422 h 502"/>
                <a:gd name="T10" fmla="*/ 554 w 580"/>
                <a:gd name="T11" fmla="*/ 360 h 502"/>
                <a:gd name="T12" fmla="*/ 392 w 580"/>
                <a:gd name="T13" fmla="*/ 338 h 502"/>
                <a:gd name="T14" fmla="*/ 186 w 580"/>
                <a:gd name="T15" fmla="*/ 357 h 502"/>
                <a:gd name="T16" fmla="*/ 153 w 580"/>
                <a:gd name="T17" fmla="*/ 415 h 502"/>
                <a:gd name="T18" fmla="*/ 119 w 580"/>
                <a:gd name="T19" fmla="*/ 473 h 502"/>
                <a:gd name="T20" fmla="*/ 471 w 580"/>
                <a:gd name="T21" fmla="*/ 493 h 502"/>
                <a:gd name="T22" fmla="*/ 452 w 580"/>
                <a:gd name="T23" fmla="*/ 461 h 502"/>
                <a:gd name="T24" fmla="*/ 416 w 580"/>
                <a:gd name="T25" fmla="*/ 399 h 502"/>
                <a:gd name="T26" fmla="*/ 387 w 580"/>
                <a:gd name="T27" fmla="*/ 347 h 502"/>
                <a:gd name="T28" fmla="*/ 13 w 580"/>
                <a:gd name="T29" fmla="*/ 338 h 502"/>
                <a:gd name="T30" fmla="*/ 33 w 580"/>
                <a:gd name="T31" fmla="*/ 373 h 502"/>
                <a:gd name="T32" fmla="*/ 71 w 580"/>
                <a:gd name="T33" fmla="*/ 438 h 502"/>
                <a:gd name="T34" fmla="*/ 98 w 580"/>
                <a:gd name="T35" fmla="*/ 485 h 502"/>
                <a:gd name="T36" fmla="*/ 112 w 580"/>
                <a:gd name="T37" fmla="*/ 467 h 502"/>
                <a:gd name="T38" fmla="*/ 148 w 580"/>
                <a:gd name="T39" fmla="*/ 405 h 502"/>
                <a:gd name="T40" fmla="*/ 180 w 580"/>
                <a:gd name="T41" fmla="*/ 349 h 502"/>
                <a:gd name="T42" fmla="*/ 290 w 580"/>
                <a:gd name="T43" fmla="*/ 178 h 502"/>
                <a:gd name="T44" fmla="*/ 270 w 580"/>
                <a:gd name="T45" fmla="*/ 213 h 502"/>
                <a:gd name="T46" fmla="*/ 232 w 580"/>
                <a:gd name="T47" fmla="*/ 278 h 502"/>
                <a:gd name="T48" fmla="*/ 204 w 580"/>
                <a:gd name="T49" fmla="*/ 326 h 502"/>
                <a:gd name="T50" fmla="*/ 370 w 580"/>
                <a:gd name="T51" fmla="*/ 319 h 502"/>
                <a:gd name="T52" fmla="*/ 338 w 580"/>
                <a:gd name="T53" fmla="*/ 262 h 502"/>
                <a:gd name="T54" fmla="*/ 302 w 580"/>
                <a:gd name="T55" fmla="*/ 200 h 502"/>
                <a:gd name="T56" fmla="*/ 384 w 580"/>
                <a:gd name="T57" fmla="*/ 14 h 502"/>
                <a:gd name="T58" fmla="*/ 366 w 580"/>
                <a:gd name="T59" fmla="*/ 47 h 502"/>
                <a:gd name="T60" fmla="*/ 330 w 580"/>
                <a:gd name="T61" fmla="*/ 109 h 502"/>
                <a:gd name="T62" fmla="*/ 300 w 580"/>
                <a:gd name="T63" fmla="*/ 160 h 502"/>
                <a:gd name="T64" fmla="*/ 301 w 580"/>
                <a:gd name="T65" fmla="*/ 178 h 502"/>
                <a:gd name="T66" fmla="*/ 331 w 580"/>
                <a:gd name="T67" fmla="*/ 232 h 502"/>
                <a:gd name="T68" fmla="*/ 369 w 580"/>
                <a:gd name="T69" fmla="*/ 296 h 502"/>
                <a:gd name="T70" fmla="*/ 387 w 580"/>
                <a:gd name="T71" fmla="*/ 329 h 502"/>
                <a:gd name="T72" fmla="*/ 554 w 580"/>
                <a:gd name="T73" fmla="*/ 307 h 502"/>
                <a:gd name="T74" fmla="*/ 510 w 580"/>
                <a:gd name="T75" fmla="*/ 231 h 502"/>
                <a:gd name="T76" fmla="*/ 454 w 580"/>
                <a:gd name="T77" fmla="*/ 135 h 502"/>
                <a:gd name="T78" fmla="*/ 406 w 580"/>
                <a:gd name="T79" fmla="*/ 52 h 502"/>
                <a:gd name="T80" fmla="*/ 384 w 580"/>
                <a:gd name="T81" fmla="*/ 14 h 502"/>
                <a:gd name="T82" fmla="*/ 182 w 580"/>
                <a:gd name="T83" fmla="*/ 36 h 502"/>
                <a:gd name="T84" fmla="*/ 138 w 580"/>
                <a:gd name="T85" fmla="*/ 112 h 502"/>
                <a:gd name="T86" fmla="*/ 83 w 580"/>
                <a:gd name="T87" fmla="*/ 208 h 502"/>
                <a:gd name="T88" fmla="*/ 35 w 580"/>
                <a:gd name="T89" fmla="*/ 291 h 502"/>
                <a:gd name="T90" fmla="*/ 13 w 580"/>
                <a:gd name="T91" fmla="*/ 329 h 502"/>
                <a:gd name="T92" fmla="*/ 203 w 580"/>
                <a:gd name="T93" fmla="*/ 310 h 502"/>
                <a:gd name="T94" fmla="*/ 239 w 580"/>
                <a:gd name="T95" fmla="*/ 249 h 502"/>
                <a:gd name="T96" fmla="*/ 273 w 580"/>
                <a:gd name="T97" fmla="*/ 188 h 502"/>
                <a:gd name="T98" fmla="*/ 283 w 580"/>
                <a:gd name="T99" fmla="*/ 167 h 502"/>
                <a:gd name="T100" fmla="*/ 259 w 580"/>
                <a:gd name="T101" fmla="*/ 124 h 502"/>
                <a:gd name="T102" fmla="*/ 222 w 580"/>
                <a:gd name="T103" fmla="*/ 61 h 502"/>
                <a:gd name="T104" fmla="*/ 196 w 580"/>
                <a:gd name="T105" fmla="*/ 17 h 502"/>
                <a:gd name="T106" fmla="*/ 209 w 580"/>
                <a:gd name="T107" fmla="*/ 20 h 502"/>
                <a:gd name="T108" fmla="*/ 242 w 580"/>
                <a:gd name="T109" fmla="*/ 77 h 502"/>
                <a:gd name="T110" fmla="*/ 277 w 580"/>
                <a:gd name="T111" fmla="*/ 138 h 502"/>
                <a:gd name="T112" fmla="*/ 292 w 580"/>
                <a:gd name="T113" fmla="*/ 157 h 502"/>
                <a:gd name="T114" fmla="*/ 319 w 580"/>
                <a:gd name="T115" fmla="*/ 110 h 502"/>
                <a:gd name="T116" fmla="*/ 356 w 580"/>
                <a:gd name="T117" fmla="*/ 44 h 502"/>
                <a:gd name="T118" fmla="*/ 376 w 580"/>
                <a:gd name="T119" fmla="*/ 9 h 502"/>
                <a:gd name="T120" fmla="*/ 580 w 580"/>
                <a:gd name="T121" fmla="*/ 334 h 502"/>
                <a:gd name="T122" fmla="*/ 192 w 580"/>
                <a:gd name="T12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0" h="502">
                  <a:moveTo>
                    <a:pt x="392" y="338"/>
                  </a:moveTo>
                  <a:lnTo>
                    <a:pt x="394" y="342"/>
                  </a:lnTo>
                  <a:lnTo>
                    <a:pt x="399" y="349"/>
                  </a:lnTo>
                  <a:lnTo>
                    <a:pt x="405" y="360"/>
                  </a:lnTo>
                  <a:lnTo>
                    <a:pt x="413" y="373"/>
                  </a:lnTo>
                  <a:lnTo>
                    <a:pt x="421" y="389"/>
                  </a:lnTo>
                  <a:lnTo>
                    <a:pt x="431" y="405"/>
                  </a:lnTo>
                  <a:lnTo>
                    <a:pt x="441" y="422"/>
                  </a:lnTo>
                  <a:lnTo>
                    <a:pt x="450" y="438"/>
                  </a:lnTo>
                  <a:lnTo>
                    <a:pt x="459" y="453"/>
                  </a:lnTo>
                  <a:lnTo>
                    <a:pt x="467" y="467"/>
                  </a:lnTo>
                  <a:lnTo>
                    <a:pt x="473" y="478"/>
                  </a:lnTo>
                  <a:lnTo>
                    <a:pt x="477" y="485"/>
                  </a:lnTo>
                  <a:lnTo>
                    <a:pt x="479" y="488"/>
                  </a:lnTo>
                  <a:lnTo>
                    <a:pt x="481" y="485"/>
                  </a:lnTo>
                  <a:lnTo>
                    <a:pt x="485" y="478"/>
                  </a:lnTo>
                  <a:lnTo>
                    <a:pt x="491" y="467"/>
                  </a:lnTo>
                  <a:lnTo>
                    <a:pt x="500" y="453"/>
                  </a:lnTo>
                  <a:lnTo>
                    <a:pt x="509" y="438"/>
                  </a:lnTo>
                  <a:lnTo>
                    <a:pt x="518" y="422"/>
                  </a:lnTo>
                  <a:lnTo>
                    <a:pt x="528" y="405"/>
                  </a:lnTo>
                  <a:lnTo>
                    <a:pt x="538" y="389"/>
                  </a:lnTo>
                  <a:lnTo>
                    <a:pt x="546" y="373"/>
                  </a:lnTo>
                  <a:lnTo>
                    <a:pt x="554" y="360"/>
                  </a:lnTo>
                  <a:lnTo>
                    <a:pt x="560" y="349"/>
                  </a:lnTo>
                  <a:lnTo>
                    <a:pt x="565" y="342"/>
                  </a:lnTo>
                  <a:lnTo>
                    <a:pt x="567" y="338"/>
                  </a:lnTo>
                  <a:lnTo>
                    <a:pt x="392" y="338"/>
                  </a:lnTo>
                  <a:close/>
                  <a:moveTo>
                    <a:pt x="197" y="338"/>
                  </a:moveTo>
                  <a:lnTo>
                    <a:pt x="196" y="341"/>
                  </a:lnTo>
                  <a:lnTo>
                    <a:pt x="192" y="347"/>
                  </a:lnTo>
                  <a:lnTo>
                    <a:pt x="186" y="357"/>
                  </a:lnTo>
                  <a:lnTo>
                    <a:pt x="179" y="369"/>
                  </a:lnTo>
                  <a:lnTo>
                    <a:pt x="171" y="383"/>
                  </a:lnTo>
                  <a:lnTo>
                    <a:pt x="162" y="399"/>
                  </a:lnTo>
                  <a:lnTo>
                    <a:pt x="153" y="415"/>
                  </a:lnTo>
                  <a:lnTo>
                    <a:pt x="144" y="431"/>
                  </a:lnTo>
                  <a:lnTo>
                    <a:pt x="135" y="446"/>
                  </a:lnTo>
                  <a:lnTo>
                    <a:pt x="126" y="461"/>
                  </a:lnTo>
                  <a:lnTo>
                    <a:pt x="119" y="473"/>
                  </a:lnTo>
                  <a:lnTo>
                    <a:pt x="114" y="483"/>
                  </a:lnTo>
                  <a:lnTo>
                    <a:pt x="110" y="490"/>
                  </a:lnTo>
                  <a:lnTo>
                    <a:pt x="108" y="493"/>
                  </a:lnTo>
                  <a:lnTo>
                    <a:pt x="471" y="493"/>
                  </a:lnTo>
                  <a:lnTo>
                    <a:pt x="469" y="490"/>
                  </a:lnTo>
                  <a:lnTo>
                    <a:pt x="465" y="483"/>
                  </a:lnTo>
                  <a:lnTo>
                    <a:pt x="460" y="473"/>
                  </a:lnTo>
                  <a:lnTo>
                    <a:pt x="452" y="461"/>
                  </a:lnTo>
                  <a:lnTo>
                    <a:pt x="444" y="446"/>
                  </a:lnTo>
                  <a:lnTo>
                    <a:pt x="435" y="431"/>
                  </a:lnTo>
                  <a:lnTo>
                    <a:pt x="426" y="415"/>
                  </a:lnTo>
                  <a:lnTo>
                    <a:pt x="416" y="399"/>
                  </a:lnTo>
                  <a:lnTo>
                    <a:pt x="408" y="383"/>
                  </a:lnTo>
                  <a:lnTo>
                    <a:pt x="399" y="369"/>
                  </a:lnTo>
                  <a:lnTo>
                    <a:pt x="392" y="357"/>
                  </a:lnTo>
                  <a:lnTo>
                    <a:pt x="387" y="347"/>
                  </a:lnTo>
                  <a:lnTo>
                    <a:pt x="383" y="341"/>
                  </a:lnTo>
                  <a:lnTo>
                    <a:pt x="382" y="338"/>
                  </a:lnTo>
                  <a:lnTo>
                    <a:pt x="197" y="338"/>
                  </a:lnTo>
                  <a:close/>
                  <a:moveTo>
                    <a:pt x="13" y="338"/>
                  </a:moveTo>
                  <a:lnTo>
                    <a:pt x="15" y="342"/>
                  </a:lnTo>
                  <a:lnTo>
                    <a:pt x="19" y="349"/>
                  </a:lnTo>
                  <a:lnTo>
                    <a:pt x="25" y="359"/>
                  </a:lnTo>
                  <a:lnTo>
                    <a:pt x="33" y="373"/>
                  </a:lnTo>
                  <a:lnTo>
                    <a:pt x="42" y="388"/>
                  </a:lnTo>
                  <a:lnTo>
                    <a:pt x="51" y="405"/>
                  </a:lnTo>
                  <a:lnTo>
                    <a:pt x="61" y="421"/>
                  </a:lnTo>
                  <a:lnTo>
                    <a:pt x="71" y="438"/>
                  </a:lnTo>
                  <a:lnTo>
                    <a:pt x="80" y="453"/>
                  </a:lnTo>
                  <a:lnTo>
                    <a:pt x="87" y="467"/>
                  </a:lnTo>
                  <a:lnTo>
                    <a:pt x="94" y="478"/>
                  </a:lnTo>
                  <a:lnTo>
                    <a:pt x="98" y="485"/>
                  </a:lnTo>
                  <a:lnTo>
                    <a:pt x="100" y="488"/>
                  </a:lnTo>
                  <a:lnTo>
                    <a:pt x="102" y="485"/>
                  </a:lnTo>
                  <a:lnTo>
                    <a:pt x="106" y="478"/>
                  </a:lnTo>
                  <a:lnTo>
                    <a:pt x="112" y="467"/>
                  </a:lnTo>
                  <a:lnTo>
                    <a:pt x="120" y="453"/>
                  </a:lnTo>
                  <a:lnTo>
                    <a:pt x="129" y="438"/>
                  </a:lnTo>
                  <a:lnTo>
                    <a:pt x="138" y="422"/>
                  </a:lnTo>
                  <a:lnTo>
                    <a:pt x="148" y="405"/>
                  </a:lnTo>
                  <a:lnTo>
                    <a:pt x="157" y="389"/>
                  </a:lnTo>
                  <a:lnTo>
                    <a:pt x="166" y="373"/>
                  </a:lnTo>
                  <a:lnTo>
                    <a:pt x="174" y="360"/>
                  </a:lnTo>
                  <a:lnTo>
                    <a:pt x="180" y="349"/>
                  </a:lnTo>
                  <a:lnTo>
                    <a:pt x="184" y="342"/>
                  </a:lnTo>
                  <a:lnTo>
                    <a:pt x="186" y="338"/>
                  </a:lnTo>
                  <a:lnTo>
                    <a:pt x="13" y="338"/>
                  </a:lnTo>
                  <a:close/>
                  <a:moveTo>
                    <a:pt x="290" y="178"/>
                  </a:moveTo>
                  <a:lnTo>
                    <a:pt x="288" y="182"/>
                  </a:lnTo>
                  <a:lnTo>
                    <a:pt x="284" y="189"/>
                  </a:lnTo>
                  <a:lnTo>
                    <a:pt x="277" y="200"/>
                  </a:lnTo>
                  <a:lnTo>
                    <a:pt x="270" y="213"/>
                  </a:lnTo>
                  <a:lnTo>
                    <a:pt x="261" y="229"/>
                  </a:lnTo>
                  <a:lnTo>
                    <a:pt x="251" y="245"/>
                  </a:lnTo>
                  <a:lnTo>
                    <a:pt x="242" y="262"/>
                  </a:lnTo>
                  <a:lnTo>
                    <a:pt x="232" y="278"/>
                  </a:lnTo>
                  <a:lnTo>
                    <a:pt x="224" y="293"/>
                  </a:lnTo>
                  <a:lnTo>
                    <a:pt x="215" y="308"/>
                  </a:lnTo>
                  <a:lnTo>
                    <a:pt x="209" y="319"/>
                  </a:lnTo>
                  <a:lnTo>
                    <a:pt x="204" y="326"/>
                  </a:lnTo>
                  <a:lnTo>
                    <a:pt x="202" y="329"/>
                  </a:lnTo>
                  <a:lnTo>
                    <a:pt x="376" y="329"/>
                  </a:lnTo>
                  <a:lnTo>
                    <a:pt x="375" y="326"/>
                  </a:lnTo>
                  <a:lnTo>
                    <a:pt x="370" y="319"/>
                  </a:lnTo>
                  <a:lnTo>
                    <a:pt x="364" y="308"/>
                  </a:lnTo>
                  <a:lnTo>
                    <a:pt x="356" y="293"/>
                  </a:lnTo>
                  <a:lnTo>
                    <a:pt x="347" y="278"/>
                  </a:lnTo>
                  <a:lnTo>
                    <a:pt x="338" y="262"/>
                  </a:lnTo>
                  <a:lnTo>
                    <a:pt x="328" y="245"/>
                  </a:lnTo>
                  <a:lnTo>
                    <a:pt x="319" y="229"/>
                  </a:lnTo>
                  <a:lnTo>
                    <a:pt x="310" y="213"/>
                  </a:lnTo>
                  <a:lnTo>
                    <a:pt x="302" y="200"/>
                  </a:lnTo>
                  <a:lnTo>
                    <a:pt x="296" y="189"/>
                  </a:lnTo>
                  <a:lnTo>
                    <a:pt x="292" y="182"/>
                  </a:lnTo>
                  <a:lnTo>
                    <a:pt x="290" y="178"/>
                  </a:lnTo>
                  <a:close/>
                  <a:moveTo>
                    <a:pt x="384" y="14"/>
                  </a:moveTo>
                  <a:lnTo>
                    <a:pt x="383" y="17"/>
                  </a:lnTo>
                  <a:lnTo>
                    <a:pt x="379" y="23"/>
                  </a:lnTo>
                  <a:lnTo>
                    <a:pt x="373" y="33"/>
                  </a:lnTo>
                  <a:lnTo>
                    <a:pt x="366" y="47"/>
                  </a:lnTo>
                  <a:lnTo>
                    <a:pt x="358" y="61"/>
                  </a:lnTo>
                  <a:lnTo>
                    <a:pt x="349" y="77"/>
                  </a:lnTo>
                  <a:lnTo>
                    <a:pt x="339" y="93"/>
                  </a:lnTo>
                  <a:lnTo>
                    <a:pt x="330" y="109"/>
                  </a:lnTo>
                  <a:lnTo>
                    <a:pt x="321" y="124"/>
                  </a:lnTo>
                  <a:lnTo>
                    <a:pt x="313" y="139"/>
                  </a:lnTo>
                  <a:lnTo>
                    <a:pt x="306" y="151"/>
                  </a:lnTo>
                  <a:lnTo>
                    <a:pt x="300" y="160"/>
                  </a:lnTo>
                  <a:lnTo>
                    <a:pt x="297" y="167"/>
                  </a:lnTo>
                  <a:lnTo>
                    <a:pt x="295" y="169"/>
                  </a:lnTo>
                  <a:lnTo>
                    <a:pt x="297" y="172"/>
                  </a:lnTo>
                  <a:lnTo>
                    <a:pt x="301" y="178"/>
                  </a:lnTo>
                  <a:lnTo>
                    <a:pt x="306" y="188"/>
                  </a:lnTo>
                  <a:lnTo>
                    <a:pt x="314" y="201"/>
                  </a:lnTo>
                  <a:lnTo>
                    <a:pt x="322" y="216"/>
                  </a:lnTo>
                  <a:lnTo>
                    <a:pt x="331" y="232"/>
                  </a:lnTo>
                  <a:lnTo>
                    <a:pt x="341" y="249"/>
                  </a:lnTo>
                  <a:lnTo>
                    <a:pt x="351" y="265"/>
                  </a:lnTo>
                  <a:lnTo>
                    <a:pt x="360" y="282"/>
                  </a:lnTo>
                  <a:lnTo>
                    <a:pt x="369" y="296"/>
                  </a:lnTo>
                  <a:lnTo>
                    <a:pt x="376" y="310"/>
                  </a:lnTo>
                  <a:lnTo>
                    <a:pt x="382" y="320"/>
                  </a:lnTo>
                  <a:lnTo>
                    <a:pt x="386" y="327"/>
                  </a:lnTo>
                  <a:lnTo>
                    <a:pt x="387" y="329"/>
                  </a:lnTo>
                  <a:lnTo>
                    <a:pt x="567" y="329"/>
                  </a:lnTo>
                  <a:lnTo>
                    <a:pt x="565" y="326"/>
                  </a:lnTo>
                  <a:lnTo>
                    <a:pt x="560" y="319"/>
                  </a:lnTo>
                  <a:lnTo>
                    <a:pt x="554" y="307"/>
                  </a:lnTo>
                  <a:lnTo>
                    <a:pt x="545" y="291"/>
                  </a:lnTo>
                  <a:lnTo>
                    <a:pt x="535" y="273"/>
                  </a:lnTo>
                  <a:lnTo>
                    <a:pt x="523" y="253"/>
                  </a:lnTo>
                  <a:lnTo>
                    <a:pt x="510" y="231"/>
                  </a:lnTo>
                  <a:lnTo>
                    <a:pt x="496" y="208"/>
                  </a:lnTo>
                  <a:lnTo>
                    <a:pt x="482" y="184"/>
                  </a:lnTo>
                  <a:lnTo>
                    <a:pt x="468" y="159"/>
                  </a:lnTo>
                  <a:lnTo>
                    <a:pt x="454" y="135"/>
                  </a:lnTo>
                  <a:lnTo>
                    <a:pt x="441" y="112"/>
                  </a:lnTo>
                  <a:lnTo>
                    <a:pt x="428" y="90"/>
                  </a:lnTo>
                  <a:lnTo>
                    <a:pt x="416" y="70"/>
                  </a:lnTo>
                  <a:lnTo>
                    <a:pt x="406" y="52"/>
                  </a:lnTo>
                  <a:lnTo>
                    <a:pt x="397" y="36"/>
                  </a:lnTo>
                  <a:lnTo>
                    <a:pt x="391" y="24"/>
                  </a:lnTo>
                  <a:lnTo>
                    <a:pt x="386" y="17"/>
                  </a:lnTo>
                  <a:lnTo>
                    <a:pt x="384" y="14"/>
                  </a:lnTo>
                  <a:close/>
                  <a:moveTo>
                    <a:pt x="194" y="14"/>
                  </a:moveTo>
                  <a:lnTo>
                    <a:pt x="193" y="17"/>
                  </a:lnTo>
                  <a:lnTo>
                    <a:pt x="188" y="24"/>
                  </a:lnTo>
                  <a:lnTo>
                    <a:pt x="182" y="36"/>
                  </a:lnTo>
                  <a:lnTo>
                    <a:pt x="173" y="52"/>
                  </a:lnTo>
                  <a:lnTo>
                    <a:pt x="163" y="70"/>
                  </a:lnTo>
                  <a:lnTo>
                    <a:pt x="151" y="90"/>
                  </a:lnTo>
                  <a:lnTo>
                    <a:pt x="138" y="112"/>
                  </a:lnTo>
                  <a:lnTo>
                    <a:pt x="125" y="135"/>
                  </a:lnTo>
                  <a:lnTo>
                    <a:pt x="111" y="159"/>
                  </a:lnTo>
                  <a:lnTo>
                    <a:pt x="97" y="184"/>
                  </a:lnTo>
                  <a:lnTo>
                    <a:pt x="83" y="208"/>
                  </a:lnTo>
                  <a:lnTo>
                    <a:pt x="69" y="231"/>
                  </a:lnTo>
                  <a:lnTo>
                    <a:pt x="57" y="253"/>
                  </a:lnTo>
                  <a:lnTo>
                    <a:pt x="45" y="273"/>
                  </a:lnTo>
                  <a:lnTo>
                    <a:pt x="35" y="291"/>
                  </a:lnTo>
                  <a:lnTo>
                    <a:pt x="26" y="307"/>
                  </a:lnTo>
                  <a:lnTo>
                    <a:pt x="19" y="319"/>
                  </a:lnTo>
                  <a:lnTo>
                    <a:pt x="15" y="326"/>
                  </a:lnTo>
                  <a:lnTo>
                    <a:pt x="13" y="329"/>
                  </a:lnTo>
                  <a:lnTo>
                    <a:pt x="192" y="329"/>
                  </a:lnTo>
                  <a:lnTo>
                    <a:pt x="193" y="327"/>
                  </a:lnTo>
                  <a:lnTo>
                    <a:pt x="197" y="320"/>
                  </a:lnTo>
                  <a:lnTo>
                    <a:pt x="203" y="310"/>
                  </a:lnTo>
                  <a:lnTo>
                    <a:pt x="210" y="296"/>
                  </a:lnTo>
                  <a:lnTo>
                    <a:pt x="219" y="282"/>
                  </a:lnTo>
                  <a:lnTo>
                    <a:pt x="229" y="265"/>
                  </a:lnTo>
                  <a:lnTo>
                    <a:pt x="239" y="249"/>
                  </a:lnTo>
                  <a:lnTo>
                    <a:pt x="248" y="232"/>
                  </a:lnTo>
                  <a:lnTo>
                    <a:pt x="258" y="216"/>
                  </a:lnTo>
                  <a:lnTo>
                    <a:pt x="266" y="201"/>
                  </a:lnTo>
                  <a:lnTo>
                    <a:pt x="273" y="188"/>
                  </a:lnTo>
                  <a:lnTo>
                    <a:pt x="279" y="178"/>
                  </a:lnTo>
                  <a:lnTo>
                    <a:pt x="283" y="172"/>
                  </a:lnTo>
                  <a:lnTo>
                    <a:pt x="285" y="169"/>
                  </a:lnTo>
                  <a:lnTo>
                    <a:pt x="283" y="167"/>
                  </a:lnTo>
                  <a:lnTo>
                    <a:pt x="280" y="160"/>
                  </a:lnTo>
                  <a:lnTo>
                    <a:pt x="274" y="151"/>
                  </a:lnTo>
                  <a:lnTo>
                    <a:pt x="267" y="139"/>
                  </a:lnTo>
                  <a:lnTo>
                    <a:pt x="259" y="124"/>
                  </a:lnTo>
                  <a:lnTo>
                    <a:pt x="250" y="109"/>
                  </a:lnTo>
                  <a:lnTo>
                    <a:pt x="241" y="93"/>
                  </a:lnTo>
                  <a:lnTo>
                    <a:pt x="231" y="77"/>
                  </a:lnTo>
                  <a:lnTo>
                    <a:pt x="222" y="61"/>
                  </a:lnTo>
                  <a:lnTo>
                    <a:pt x="213" y="47"/>
                  </a:lnTo>
                  <a:lnTo>
                    <a:pt x="206" y="33"/>
                  </a:lnTo>
                  <a:lnTo>
                    <a:pt x="200" y="23"/>
                  </a:lnTo>
                  <a:lnTo>
                    <a:pt x="196" y="17"/>
                  </a:lnTo>
                  <a:lnTo>
                    <a:pt x="194" y="14"/>
                  </a:lnTo>
                  <a:close/>
                  <a:moveTo>
                    <a:pt x="202" y="9"/>
                  </a:moveTo>
                  <a:lnTo>
                    <a:pt x="204" y="12"/>
                  </a:lnTo>
                  <a:lnTo>
                    <a:pt x="209" y="20"/>
                  </a:lnTo>
                  <a:lnTo>
                    <a:pt x="215" y="30"/>
                  </a:lnTo>
                  <a:lnTo>
                    <a:pt x="224" y="44"/>
                  </a:lnTo>
                  <a:lnTo>
                    <a:pt x="232" y="60"/>
                  </a:lnTo>
                  <a:lnTo>
                    <a:pt x="242" y="77"/>
                  </a:lnTo>
                  <a:lnTo>
                    <a:pt x="251" y="93"/>
                  </a:lnTo>
                  <a:lnTo>
                    <a:pt x="261" y="110"/>
                  </a:lnTo>
                  <a:lnTo>
                    <a:pt x="270" y="125"/>
                  </a:lnTo>
                  <a:lnTo>
                    <a:pt x="277" y="138"/>
                  </a:lnTo>
                  <a:lnTo>
                    <a:pt x="284" y="149"/>
                  </a:lnTo>
                  <a:lnTo>
                    <a:pt x="288" y="157"/>
                  </a:lnTo>
                  <a:lnTo>
                    <a:pt x="290" y="160"/>
                  </a:lnTo>
                  <a:lnTo>
                    <a:pt x="292" y="157"/>
                  </a:lnTo>
                  <a:lnTo>
                    <a:pt x="296" y="149"/>
                  </a:lnTo>
                  <a:lnTo>
                    <a:pt x="302" y="138"/>
                  </a:lnTo>
                  <a:lnTo>
                    <a:pt x="310" y="125"/>
                  </a:lnTo>
                  <a:lnTo>
                    <a:pt x="319" y="110"/>
                  </a:lnTo>
                  <a:lnTo>
                    <a:pt x="328" y="93"/>
                  </a:lnTo>
                  <a:lnTo>
                    <a:pt x="338" y="77"/>
                  </a:lnTo>
                  <a:lnTo>
                    <a:pt x="347" y="60"/>
                  </a:lnTo>
                  <a:lnTo>
                    <a:pt x="356" y="44"/>
                  </a:lnTo>
                  <a:lnTo>
                    <a:pt x="364" y="30"/>
                  </a:lnTo>
                  <a:lnTo>
                    <a:pt x="370" y="20"/>
                  </a:lnTo>
                  <a:lnTo>
                    <a:pt x="375" y="12"/>
                  </a:lnTo>
                  <a:lnTo>
                    <a:pt x="376" y="9"/>
                  </a:lnTo>
                  <a:lnTo>
                    <a:pt x="202" y="9"/>
                  </a:lnTo>
                  <a:close/>
                  <a:moveTo>
                    <a:pt x="192" y="0"/>
                  </a:moveTo>
                  <a:lnTo>
                    <a:pt x="387" y="0"/>
                  </a:lnTo>
                  <a:lnTo>
                    <a:pt x="580" y="334"/>
                  </a:lnTo>
                  <a:lnTo>
                    <a:pt x="482" y="502"/>
                  </a:lnTo>
                  <a:lnTo>
                    <a:pt x="97" y="502"/>
                  </a:lnTo>
                  <a:lnTo>
                    <a:pt x="0" y="334"/>
                  </a:lnTo>
                  <a:lnTo>
                    <a:pt x="192"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8FE0E757-FE52-0454-B46D-2E78143B3057}"/>
                </a:ext>
              </a:extLst>
            </p:cNvPr>
            <p:cNvSpPr>
              <a:spLocks/>
            </p:cNvSpPr>
            <p:nvPr/>
          </p:nvSpPr>
          <p:spPr bwMode="auto">
            <a:xfrm>
              <a:off x="4791" y="-60"/>
              <a:ext cx="28" cy="34"/>
            </a:xfrm>
            <a:custGeom>
              <a:avLst/>
              <a:gdLst>
                <a:gd name="T0" fmla="*/ 0 w 84"/>
                <a:gd name="T1" fmla="*/ 0 h 101"/>
                <a:gd name="T2" fmla="*/ 25 w 84"/>
                <a:gd name="T3" fmla="*/ 0 h 101"/>
                <a:gd name="T4" fmla="*/ 53 w 84"/>
                <a:gd name="T5" fmla="*/ 48 h 101"/>
                <a:gd name="T6" fmla="*/ 66 w 84"/>
                <a:gd name="T7" fmla="*/ 72 h 101"/>
                <a:gd name="T8" fmla="*/ 66 w 84"/>
                <a:gd name="T9" fmla="*/ 60 h 101"/>
                <a:gd name="T10" fmla="*/ 65 w 84"/>
                <a:gd name="T11" fmla="*/ 45 h 101"/>
                <a:gd name="T12" fmla="*/ 65 w 84"/>
                <a:gd name="T13" fmla="*/ 32 h 101"/>
                <a:gd name="T14" fmla="*/ 65 w 84"/>
                <a:gd name="T15" fmla="*/ 0 h 101"/>
                <a:gd name="T16" fmla="*/ 84 w 84"/>
                <a:gd name="T17" fmla="*/ 0 h 101"/>
                <a:gd name="T18" fmla="*/ 84 w 84"/>
                <a:gd name="T19" fmla="*/ 101 h 101"/>
                <a:gd name="T20" fmla="*/ 58 w 84"/>
                <a:gd name="T21" fmla="*/ 101 h 101"/>
                <a:gd name="T22" fmla="*/ 29 w 84"/>
                <a:gd name="T23" fmla="*/ 50 h 101"/>
                <a:gd name="T24" fmla="*/ 23 w 84"/>
                <a:gd name="T25" fmla="*/ 39 h 101"/>
                <a:gd name="T26" fmla="*/ 18 w 84"/>
                <a:gd name="T27" fmla="*/ 28 h 101"/>
                <a:gd name="T28" fmla="*/ 18 w 84"/>
                <a:gd name="T29" fmla="*/ 39 h 101"/>
                <a:gd name="T30" fmla="*/ 19 w 84"/>
                <a:gd name="T31" fmla="*/ 52 h 101"/>
                <a:gd name="T32" fmla="*/ 19 w 84"/>
                <a:gd name="T33" fmla="*/ 65 h 101"/>
                <a:gd name="T34" fmla="*/ 19 w 84"/>
                <a:gd name="T35" fmla="*/ 101 h 101"/>
                <a:gd name="T36" fmla="*/ 0 w 84"/>
                <a:gd name="T37" fmla="*/ 101 h 101"/>
                <a:gd name="T38" fmla="*/ 0 w 84"/>
                <a:gd name="T3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01">
                  <a:moveTo>
                    <a:pt x="0" y="0"/>
                  </a:moveTo>
                  <a:lnTo>
                    <a:pt x="25" y="0"/>
                  </a:lnTo>
                  <a:lnTo>
                    <a:pt x="53" y="48"/>
                  </a:lnTo>
                  <a:lnTo>
                    <a:pt x="66" y="72"/>
                  </a:lnTo>
                  <a:lnTo>
                    <a:pt x="66" y="60"/>
                  </a:lnTo>
                  <a:lnTo>
                    <a:pt x="65" y="45"/>
                  </a:lnTo>
                  <a:lnTo>
                    <a:pt x="65" y="32"/>
                  </a:lnTo>
                  <a:lnTo>
                    <a:pt x="65" y="0"/>
                  </a:lnTo>
                  <a:lnTo>
                    <a:pt x="84" y="0"/>
                  </a:lnTo>
                  <a:lnTo>
                    <a:pt x="84" y="101"/>
                  </a:lnTo>
                  <a:lnTo>
                    <a:pt x="58" y="101"/>
                  </a:lnTo>
                  <a:lnTo>
                    <a:pt x="29" y="50"/>
                  </a:lnTo>
                  <a:lnTo>
                    <a:pt x="23" y="39"/>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a:extLst>
                <a:ext uri="{FF2B5EF4-FFF2-40B4-BE49-F238E27FC236}">
                  <a16:creationId xmlns:a16="http://schemas.microsoft.com/office/drawing/2014/main" id="{B232BC4C-7669-EF14-BF72-E10264276B2B}"/>
                </a:ext>
              </a:extLst>
            </p:cNvPr>
            <p:cNvSpPr>
              <a:spLocks noEditPoints="1"/>
            </p:cNvSpPr>
            <p:nvPr/>
          </p:nvSpPr>
          <p:spPr bwMode="auto">
            <a:xfrm>
              <a:off x="4826" y="-60"/>
              <a:ext cx="31" cy="34"/>
            </a:xfrm>
            <a:custGeom>
              <a:avLst/>
              <a:gdLst>
                <a:gd name="T0" fmla="*/ 45 w 92"/>
                <a:gd name="T1" fmla="*/ 22 h 101"/>
                <a:gd name="T2" fmla="*/ 40 w 92"/>
                <a:gd name="T3" fmla="*/ 39 h 101"/>
                <a:gd name="T4" fmla="*/ 31 w 92"/>
                <a:gd name="T5" fmla="*/ 65 h 101"/>
                <a:gd name="T6" fmla="*/ 59 w 92"/>
                <a:gd name="T7" fmla="*/ 65 h 101"/>
                <a:gd name="T8" fmla="*/ 49 w 92"/>
                <a:gd name="T9" fmla="*/ 39 h 101"/>
                <a:gd name="T10" fmla="*/ 45 w 92"/>
                <a:gd name="T11" fmla="*/ 22 h 101"/>
                <a:gd name="T12" fmla="*/ 45 w 92"/>
                <a:gd name="T13" fmla="*/ 22 h 101"/>
                <a:gd name="T14" fmla="*/ 35 w 92"/>
                <a:gd name="T15" fmla="*/ 0 h 101"/>
                <a:gd name="T16" fmla="*/ 56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49" y="39"/>
                  </a:lnTo>
                  <a:lnTo>
                    <a:pt x="45" y="22"/>
                  </a:lnTo>
                  <a:lnTo>
                    <a:pt x="45" y="22"/>
                  </a:lnTo>
                  <a:close/>
                  <a:moveTo>
                    <a:pt x="35" y="0"/>
                  </a:moveTo>
                  <a:lnTo>
                    <a:pt x="56"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a:extLst>
                <a:ext uri="{FF2B5EF4-FFF2-40B4-BE49-F238E27FC236}">
                  <a16:creationId xmlns:a16="http://schemas.microsoft.com/office/drawing/2014/main" id="{D9CB1566-3B6F-D974-B99B-98362F89B5B5}"/>
                </a:ext>
              </a:extLst>
            </p:cNvPr>
            <p:cNvSpPr>
              <a:spLocks/>
            </p:cNvSpPr>
            <p:nvPr/>
          </p:nvSpPr>
          <p:spPr bwMode="auto">
            <a:xfrm>
              <a:off x="4859" y="-60"/>
              <a:ext cx="24" cy="34"/>
            </a:xfrm>
            <a:custGeom>
              <a:avLst/>
              <a:gdLst>
                <a:gd name="T0" fmla="*/ 0 w 71"/>
                <a:gd name="T1" fmla="*/ 0 h 101"/>
                <a:gd name="T2" fmla="*/ 71 w 71"/>
                <a:gd name="T3" fmla="*/ 0 h 101"/>
                <a:gd name="T4" fmla="*/ 71 w 71"/>
                <a:gd name="T5" fmla="*/ 17 h 101"/>
                <a:gd name="T6" fmla="*/ 46 w 71"/>
                <a:gd name="T7" fmla="*/ 17 h 101"/>
                <a:gd name="T8" fmla="*/ 46 w 71"/>
                <a:gd name="T9" fmla="*/ 101 h 101"/>
                <a:gd name="T10" fmla="*/ 26 w 71"/>
                <a:gd name="T11" fmla="*/ 101 h 101"/>
                <a:gd name="T12" fmla="*/ 26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6" y="17"/>
                  </a:lnTo>
                  <a:lnTo>
                    <a:pt x="46" y="101"/>
                  </a:lnTo>
                  <a:lnTo>
                    <a:pt x="26" y="101"/>
                  </a:lnTo>
                  <a:lnTo>
                    <a:pt x="26"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a:extLst>
                <a:ext uri="{FF2B5EF4-FFF2-40B4-BE49-F238E27FC236}">
                  <a16:creationId xmlns:a16="http://schemas.microsoft.com/office/drawing/2014/main" id="{FF8EB310-A2A0-95FF-5EA7-C095B7DE66D2}"/>
                </a:ext>
              </a:extLst>
            </p:cNvPr>
            <p:cNvSpPr>
              <a:spLocks noChangeArrowheads="1"/>
            </p:cNvSpPr>
            <p:nvPr/>
          </p:nvSpPr>
          <p:spPr bwMode="auto">
            <a:xfrm>
              <a:off x="4890" y="-60"/>
              <a:ext cx="7" cy="34"/>
            </a:xfrm>
            <a:prstGeom prst="rect">
              <a:avLst/>
            </a:prstGeom>
            <a:solidFill>
              <a:srgbClr val="FFFFFF"/>
            </a:solid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4" name="Freeform 13">
              <a:extLst>
                <a:ext uri="{FF2B5EF4-FFF2-40B4-BE49-F238E27FC236}">
                  <a16:creationId xmlns:a16="http://schemas.microsoft.com/office/drawing/2014/main" id="{B66B2319-5837-09EE-F1F7-D88A4F5475D3}"/>
                </a:ext>
              </a:extLst>
            </p:cNvPr>
            <p:cNvSpPr>
              <a:spLocks noEditPoints="1"/>
            </p:cNvSpPr>
            <p:nvPr/>
          </p:nvSpPr>
          <p:spPr bwMode="auto">
            <a:xfrm>
              <a:off x="4905"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1 w 94"/>
                <a:gd name="T11" fmla="*/ 51 h 104"/>
                <a:gd name="T12" fmla="*/ 22 w 94"/>
                <a:gd name="T13" fmla="*/ 63 h 104"/>
                <a:gd name="T14" fmla="*/ 25 w 94"/>
                <a:gd name="T15" fmla="*/ 72 h 104"/>
                <a:gd name="T16" fmla="*/ 30 w 94"/>
                <a:gd name="T17" fmla="*/ 80 h 104"/>
                <a:gd name="T18" fmla="*/ 37 w 94"/>
                <a:gd name="T19" fmla="*/ 84 h 104"/>
                <a:gd name="T20" fmla="*/ 47 w 94"/>
                <a:gd name="T21" fmla="*/ 86 h 104"/>
                <a:gd name="T22" fmla="*/ 55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9 w 94"/>
                <a:gd name="T37" fmla="*/ 19 h 104"/>
                <a:gd name="T38" fmla="*/ 47 w 94"/>
                <a:gd name="T39" fmla="*/ 17 h 104"/>
                <a:gd name="T40" fmla="*/ 49 w 94"/>
                <a:gd name="T41" fmla="*/ 0 h 104"/>
                <a:gd name="T42" fmla="*/ 62 w 94"/>
                <a:gd name="T43" fmla="*/ 1 h 104"/>
                <a:gd name="T44" fmla="*/ 73 w 94"/>
                <a:gd name="T45" fmla="*/ 5 h 104"/>
                <a:gd name="T46" fmla="*/ 82 w 94"/>
                <a:gd name="T47" fmla="*/ 12 h 104"/>
                <a:gd name="T48" fmla="*/ 89 w 94"/>
                <a:gd name="T49" fmla="*/ 22 h 104"/>
                <a:gd name="T50" fmla="*/ 93 w 94"/>
                <a:gd name="T51" fmla="*/ 34 h 104"/>
                <a:gd name="T52" fmla="*/ 94 w 94"/>
                <a:gd name="T53" fmla="*/ 50 h 104"/>
                <a:gd name="T54" fmla="*/ 93 w 94"/>
                <a:gd name="T55" fmla="*/ 66 h 104"/>
                <a:gd name="T56" fmla="*/ 88 w 94"/>
                <a:gd name="T57" fmla="*/ 79 h 104"/>
                <a:gd name="T58" fmla="*/ 80 w 94"/>
                <a:gd name="T59" fmla="*/ 89 h 104"/>
                <a:gd name="T60" fmla="*/ 70 w 94"/>
                <a:gd name="T61" fmla="*/ 97 h 104"/>
                <a:gd name="T62" fmla="*/ 59 w 94"/>
                <a:gd name="T63" fmla="*/ 102 h 104"/>
                <a:gd name="T64" fmla="*/ 46 w 94"/>
                <a:gd name="T65" fmla="*/ 104 h 104"/>
                <a:gd name="T66" fmla="*/ 32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5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1" y="51"/>
                  </a:lnTo>
                  <a:lnTo>
                    <a:pt x="22" y="63"/>
                  </a:lnTo>
                  <a:lnTo>
                    <a:pt x="25" y="72"/>
                  </a:lnTo>
                  <a:lnTo>
                    <a:pt x="30" y="80"/>
                  </a:lnTo>
                  <a:lnTo>
                    <a:pt x="37" y="84"/>
                  </a:lnTo>
                  <a:lnTo>
                    <a:pt x="47" y="86"/>
                  </a:lnTo>
                  <a:lnTo>
                    <a:pt x="55" y="85"/>
                  </a:lnTo>
                  <a:lnTo>
                    <a:pt x="62" y="81"/>
                  </a:lnTo>
                  <a:lnTo>
                    <a:pt x="68" y="74"/>
                  </a:lnTo>
                  <a:lnTo>
                    <a:pt x="72"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4" y="50"/>
                  </a:lnTo>
                  <a:lnTo>
                    <a:pt x="93" y="66"/>
                  </a:lnTo>
                  <a:lnTo>
                    <a:pt x="88" y="79"/>
                  </a:lnTo>
                  <a:lnTo>
                    <a:pt x="80" y="89"/>
                  </a:lnTo>
                  <a:lnTo>
                    <a:pt x="70" y="97"/>
                  </a:lnTo>
                  <a:lnTo>
                    <a:pt x="59" y="102"/>
                  </a:lnTo>
                  <a:lnTo>
                    <a:pt x="46" y="104"/>
                  </a:lnTo>
                  <a:lnTo>
                    <a:pt x="32" y="102"/>
                  </a:lnTo>
                  <a:lnTo>
                    <a:pt x="20" y="97"/>
                  </a:lnTo>
                  <a:lnTo>
                    <a:pt x="11" y="90"/>
                  </a:lnTo>
                  <a:lnTo>
                    <a:pt x="5" y="80"/>
                  </a:lnTo>
                  <a:lnTo>
                    <a:pt x="1" y="67"/>
                  </a:lnTo>
                  <a:lnTo>
                    <a:pt x="0" y="53"/>
                  </a:lnTo>
                  <a:lnTo>
                    <a:pt x="2" y="37"/>
                  </a:lnTo>
                  <a:lnTo>
                    <a:pt x="7" y="24"/>
                  </a:lnTo>
                  <a:lnTo>
                    <a:pt x="15"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5" name="Freeform 14">
              <a:extLst>
                <a:ext uri="{FF2B5EF4-FFF2-40B4-BE49-F238E27FC236}">
                  <a16:creationId xmlns:a16="http://schemas.microsoft.com/office/drawing/2014/main" id="{AE3CE8EC-1722-1CDF-4233-5020330DE765}"/>
                </a:ext>
              </a:extLst>
            </p:cNvPr>
            <p:cNvSpPr>
              <a:spLocks/>
            </p:cNvSpPr>
            <p:nvPr/>
          </p:nvSpPr>
          <p:spPr bwMode="auto">
            <a:xfrm>
              <a:off x="4943" y="-60"/>
              <a:ext cx="28" cy="34"/>
            </a:xfrm>
            <a:custGeom>
              <a:avLst/>
              <a:gdLst>
                <a:gd name="T0" fmla="*/ 0 w 83"/>
                <a:gd name="T1" fmla="*/ 0 h 101"/>
                <a:gd name="T2" fmla="*/ 25 w 83"/>
                <a:gd name="T3" fmla="*/ 0 h 101"/>
                <a:gd name="T4" fmla="*/ 53 w 83"/>
                <a:gd name="T5" fmla="*/ 48 h 101"/>
                <a:gd name="T6" fmla="*/ 65 w 83"/>
                <a:gd name="T7" fmla="*/ 72 h 101"/>
                <a:gd name="T8" fmla="*/ 65 w 83"/>
                <a:gd name="T9" fmla="*/ 60 h 101"/>
                <a:gd name="T10" fmla="*/ 64 w 83"/>
                <a:gd name="T11" fmla="*/ 45 h 101"/>
                <a:gd name="T12" fmla="*/ 64 w 83"/>
                <a:gd name="T13" fmla="*/ 32 h 101"/>
                <a:gd name="T14" fmla="*/ 64 w 83"/>
                <a:gd name="T15" fmla="*/ 0 h 101"/>
                <a:gd name="T16" fmla="*/ 83 w 83"/>
                <a:gd name="T17" fmla="*/ 0 h 101"/>
                <a:gd name="T18" fmla="*/ 83 w 83"/>
                <a:gd name="T19" fmla="*/ 101 h 101"/>
                <a:gd name="T20" fmla="*/ 58 w 83"/>
                <a:gd name="T21" fmla="*/ 101 h 101"/>
                <a:gd name="T22" fmla="*/ 29 w 83"/>
                <a:gd name="T23" fmla="*/ 50 h 101"/>
                <a:gd name="T24" fmla="*/ 18 w 83"/>
                <a:gd name="T25" fmla="*/ 28 h 101"/>
                <a:gd name="T26" fmla="*/ 18 w 83"/>
                <a:gd name="T27" fmla="*/ 39 h 101"/>
                <a:gd name="T28" fmla="*/ 19 w 83"/>
                <a:gd name="T29" fmla="*/ 52 h 101"/>
                <a:gd name="T30" fmla="*/ 19 w 83"/>
                <a:gd name="T31" fmla="*/ 65 h 101"/>
                <a:gd name="T32" fmla="*/ 19 w 83"/>
                <a:gd name="T33" fmla="*/ 101 h 101"/>
                <a:gd name="T34" fmla="*/ 0 w 83"/>
                <a:gd name="T35" fmla="*/ 101 h 101"/>
                <a:gd name="T36" fmla="*/ 0 w 83"/>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1">
                  <a:moveTo>
                    <a:pt x="0" y="0"/>
                  </a:moveTo>
                  <a:lnTo>
                    <a:pt x="25" y="0"/>
                  </a:lnTo>
                  <a:lnTo>
                    <a:pt x="53" y="48"/>
                  </a:lnTo>
                  <a:lnTo>
                    <a:pt x="65" y="72"/>
                  </a:lnTo>
                  <a:lnTo>
                    <a:pt x="65" y="60"/>
                  </a:lnTo>
                  <a:lnTo>
                    <a:pt x="64" y="45"/>
                  </a:lnTo>
                  <a:lnTo>
                    <a:pt x="64" y="32"/>
                  </a:lnTo>
                  <a:lnTo>
                    <a:pt x="64" y="0"/>
                  </a:lnTo>
                  <a:lnTo>
                    <a:pt x="83" y="0"/>
                  </a:lnTo>
                  <a:lnTo>
                    <a:pt x="83" y="101"/>
                  </a:lnTo>
                  <a:lnTo>
                    <a:pt x="58" y="101"/>
                  </a:lnTo>
                  <a:lnTo>
                    <a:pt x="29" y="50"/>
                  </a:lnTo>
                  <a:lnTo>
                    <a:pt x="18" y="28"/>
                  </a:lnTo>
                  <a:lnTo>
                    <a:pt x="18" y="39"/>
                  </a:lnTo>
                  <a:lnTo>
                    <a:pt x="19" y="52"/>
                  </a:lnTo>
                  <a:lnTo>
                    <a:pt x="19" y="65"/>
                  </a:lnTo>
                  <a:lnTo>
                    <a:pt x="19"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6" name="Freeform 15">
              <a:extLst>
                <a:ext uri="{FF2B5EF4-FFF2-40B4-BE49-F238E27FC236}">
                  <a16:creationId xmlns:a16="http://schemas.microsoft.com/office/drawing/2014/main" id="{EE8FFFD1-62A4-349B-CC3F-92AB9CA1C941}"/>
                </a:ext>
              </a:extLst>
            </p:cNvPr>
            <p:cNvSpPr>
              <a:spLocks noEditPoints="1"/>
            </p:cNvSpPr>
            <p:nvPr/>
          </p:nvSpPr>
          <p:spPr bwMode="auto">
            <a:xfrm>
              <a:off x="4978" y="-60"/>
              <a:ext cx="31" cy="34"/>
            </a:xfrm>
            <a:custGeom>
              <a:avLst/>
              <a:gdLst>
                <a:gd name="T0" fmla="*/ 45 w 93"/>
                <a:gd name="T1" fmla="*/ 22 h 101"/>
                <a:gd name="T2" fmla="*/ 40 w 93"/>
                <a:gd name="T3" fmla="*/ 39 h 101"/>
                <a:gd name="T4" fmla="*/ 31 w 93"/>
                <a:gd name="T5" fmla="*/ 65 h 101"/>
                <a:gd name="T6" fmla="*/ 60 w 93"/>
                <a:gd name="T7" fmla="*/ 65 h 101"/>
                <a:gd name="T8" fmla="*/ 49 w 93"/>
                <a:gd name="T9" fmla="*/ 39 h 101"/>
                <a:gd name="T10" fmla="*/ 45 w 93"/>
                <a:gd name="T11" fmla="*/ 22 h 101"/>
                <a:gd name="T12" fmla="*/ 45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5" y="22"/>
                  </a:moveTo>
                  <a:lnTo>
                    <a:pt x="40" y="39"/>
                  </a:lnTo>
                  <a:lnTo>
                    <a:pt x="31" y="65"/>
                  </a:lnTo>
                  <a:lnTo>
                    <a:pt x="60" y="65"/>
                  </a:lnTo>
                  <a:lnTo>
                    <a:pt x="49" y="39"/>
                  </a:lnTo>
                  <a:lnTo>
                    <a:pt x="45" y="22"/>
                  </a:lnTo>
                  <a:lnTo>
                    <a:pt x="45"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7" name="Freeform 16">
              <a:extLst>
                <a:ext uri="{FF2B5EF4-FFF2-40B4-BE49-F238E27FC236}">
                  <a16:creationId xmlns:a16="http://schemas.microsoft.com/office/drawing/2014/main" id="{5E84AAD6-D7E3-BA42-F46F-C703A1E120EF}"/>
                </a:ext>
              </a:extLst>
            </p:cNvPr>
            <p:cNvSpPr>
              <a:spLocks/>
            </p:cNvSpPr>
            <p:nvPr/>
          </p:nvSpPr>
          <p:spPr bwMode="auto">
            <a:xfrm>
              <a:off x="5016"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8" name="Freeform 17">
              <a:extLst>
                <a:ext uri="{FF2B5EF4-FFF2-40B4-BE49-F238E27FC236}">
                  <a16:creationId xmlns:a16="http://schemas.microsoft.com/office/drawing/2014/main" id="{437E8A8B-0E42-BBAB-948B-135BA959A7D9}"/>
                </a:ext>
              </a:extLst>
            </p:cNvPr>
            <p:cNvSpPr>
              <a:spLocks/>
            </p:cNvSpPr>
            <p:nvPr/>
          </p:nvSpPr>
          <p:spPr bwMode="auto">
            <a:xfrm>
              <a:off x="5054" y="-60"/>
              <a:ext cx="18" cy="34"/>
            </a:xfrm>
            <a:custGeom>
              <a:avLst/>
              <a:gdLst>
                <a:gd name="T0" fmla="*/ 0 w 52"/>
                <a:gd name="T1" fmla="*/ 0 h 101"/>
                <a:gd name="T2" fmla="*/ 19 w 52"/>
                <a:gd name="T3" fmla="*/ 0 h 101"/>
                <a:gd name="T4" fmla="*/ 19 w 52"/>
                <a:gd name="T5" fmla="*/ 84 h 101"/>
                <a:gd name="T6" fmla="*/ 52 w 52"/>
                <a:gd name="T7" fmla="*/ 84 h 101"/>
                <a:gd name="T8" fmla="*/ 52 w 52"/>
                <a:gd name="T9" fmla="*/ 101 h 101"/>
                <a:gd name="T10" fmla="*/ 0 w 52"/>
                <a:gd name="T11" fmla="*/ 101 h 101"/>
                <a:gd name="T12" fmla="*/ 0 w 5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52" h="101">
                  <a:moveTo>
                    <a:pt x="0" y="0"/>
                  </a:moveTo>
                  <a:lnTo>
                    <a:pt x="19" y="0"/>
                  </a:lnTo>
                  <a:lnTo>
                    <a:pt x="19" y="84"/>
                  </a:lnTo>
                  <a:lnTo>
                    <a:pt x="52" y="84"/>
                  </a:lnTo>
                  <a:lnTo>
                    <a:pt x="52" y="101"/>
                  </a:lnTo>
                  <a:lnTo>
                    <a:pt x="0" y="101"/>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8">
              <a:extLst>
                <a:ext uri="{FF2B5EF4-FFF2-40B4-BE49-F238E27FC236}">
                  <a16:creationId xmlns:a16="http://schemas.microsoft.com/office/drawing/2014/main" id="{3CB36C56-30D2-744F-C850-901ED90BE86C}"/>
                </a:ext>
              </a:extLst>
            </p:cNvPr>
            <p:cNvSpPr>
              <a:spLocks noEditPoints="1"/>
            </p:cNvSpPr>
            <p:nvPr/>
          </p:nvSpPr>
          <p:spPr bwMode="auto">
            <a:xfrm>
              <a:off x="5079" y="-60"/>
              <a:ext cx="31" cy="34"/>
            </a:xfrm>
            <a:custGeom>
              <a:avLst/>
              <a:gdLst>
                <a:gd name="T0" fmla="*/ 46 w 93"/>
                <a:gd name="T1" fmla="*/ 22 h 101"/>
                <a:gd name="T2" fmla="*/ 41 w 93"/>
                <a:gd name="T3" fmla="*/ 39 h 101"/>
                <a:gd name="T4" fmla="*/ 32 w 93"/>
                <a:gd name="T5" fmla="*/ 65 h 101"/>
                <a:gd name="T6" fmla="*/ 60 w 93"/>
                <a:gd name="T7" fmla="*/ 65 h 101"/>
                <a:gd name="T8" fmla="*/ 50 w 93"/>
                <a:gd name="T9" fmla="*/ 39 h 101"/>
                <a:gd name="T10" fmla="*/ 46 w 93"/>
                <a:gd name="T11" fmla="*/ 22 h 101"/>
                <a:gd name="T12" fmla="*/ 46 w 93"/>
                <a:gd name="T13" fmla="*/ 22 h 101"/>
                <a:gd name="T14" fmla="*/ 35 w 93"/>
                <a:gd name="T15" fmla="*/ 0 h 101"/>
                <a:gd name="T16" fmla="*/ 57 w 93"/>
                <a:gd name="T17" fmla="*/ 0 h 101"/>
                <a:gd name="T18" fmla="*/ 93 w 93"/>
                <a:gd name="T19" fmla="*/ 101 h 101"/>
                <a:gd name="T20" fmla="*/ 72 w 93"/>
                <a:gd name="T21" fmla="*/ 101 h 101"/>
                <a:gd name="T22" fmla="*/ 65 w 93"/>
                <a:gd name="T23" fmla="*/ 80 h 101"/>
                <a:gd name="T24" fmla="*/ 26 w 93"/>
                <a:gd name="T25" fmla="*/ 80 h 101"/>
                <a:gd name="T26" fmla="*/ 19 w 93"/>
                <a:gd name="T27" fmla="*/ 101 h 101"/>
                <a:gd name="T28" fmla="*/ 0 w 93"/>
                <a:gd name="T29" fmla="*/ 101 h 101"/>
                <a:gd name="T30" fmla="*/ 35 w 93"/>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1">
                  <a:moveTo>
                    <a:pt x="46" y="22"/>
                  </a:moveTo>
                  <a:lnTo>
                    <a:pt x="41" y="39"/>
                  </a:lnTo>
                  <a:lnTo>
                    <a:pt x="32" y="65"/>
                  </a:lnTo>
                  <a:lnTo>
                    <a:pt x="60" y="65"/>
                  </a:lnTo>
                  <a:lnTo>
                    <a:pt x="50" y="39"/>
                  </a:lnTo>
                  <a:lnTo>
                    <a:pt x="46" y="22"/>
                  </a:lnTo>
                  <a:lnTo>
                    <a:pt x="46" y="22"/>
                  </a:lnTo>
                  <a:close/>
                  <a:moveTo>
                    <a:pt x="35" y="0"/>
                  </a:moveTo>
                  <a:lnTo>
                    <a:pt x="57" y="0"/>
                  </a:lnTo>
                  <a:lnTo>
                    <a:pt x="93" y="101"/>
                  </a:lnTo>
                  <a:lnTo>
                    <a:pt x="72" y="101"/>
                  </a:lnTo>
                  <a:lnTo>
                    <a:pt x="65"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0" name="Freeform 19">
              <a:extLst>
                <a:ext uri="{FF2B5EF4-FFF2-40B4-BE49-F238E27FC236}">
                  <a16:creationId xmlns:a16="http://schemas.microsoft.com/office/drawing/2014/main" id="{B40A1785-166A-8C92-FEC2-E6E478BBF6AF}"/>
                </a:ext>
              </a:extLst>
            </p:cNvPr>
            <p:cNvSpPr>
              <a:spLocks noEditPoints="1"/>
            </p:cNvSpPr>
            <p:nvPr/>
          </p:nvSpPr>
          <p:spPr bwMode="auto">
            <a:xfrm>
              <a:off x="5117" y="-60"/>
              <a:ext cx="23" cy="34"/>
            </a:xfrm>
            <a:custGeom>
              <a:avLst/>
              <a:gdLst>
                <a:gd name="T0" fmla="*/ 28 w 70"/>
                <a:gd name="T1" fmla="*/ 56 h 101"/>
                <a:gd name="T2" fmla="*/ 26 w 70"/>
                <a:gd name="T3" fmla="*/ 56 h 101"/>
                <a:gd name="T4" fmla="*/ 24 w 70"/>
                <a:gd name="T5" fmla="*/ 56 h 101"/>
                <a:gd name="T6" fmla="*/ 22 w 70"/>
                <a:gd name="T7" fmla="*/ 57 h 101"/>
                <a:gd name="T8" fmla="*/ 20 w 70"/>
                <a:gd name="T9" fmla="*/ 57 h 101"/>
                <a:gd name="T10" fmla="*/ 20 w 70"/>
                <a:gd name="T11" fmla="*/ 85 h 101"/>
                <a:gd name="T12" fmla="*/ 22 w 70"/>
                <a:gd name="T13" fmla="*/ 85 h 101"/>
                <a:gd name="T14" fmla="*/ 26 w 70"/>
                <a:gd name="T15" fmla="*/ 85 h 101"/>
                <a:gd name="T16" fmla="*/ 30 w 70"/>
                <a:gd name="T17" fmla="*/ 85 h 101"/>
                <a:gd name="T18" fmla="*/ 38 w 70"/>
                <a:gd name="T19" fmla="*/ 84 h 101"/>
                <a:gd name="T20" fmla="*/ 44 w 70"/>
                <a:gd name="T21" fmla="*/ 81 h 101"/>
                <a:gd name="T22" fmla="*/ 48 w 70"/>
                <a:gd name="T23" fmla="*/ 77 h 101"/>
                <a:gd name="T24" fmla="*/ 49 w 70"/>
                <a:gd name="T25" fmla="*/ 70 h 101"/>
                <a:gd name="T26" fmla="*/ 47 w 70"/>
                <a:gd name="T27" fmla="*/ 64 h 101"/>
                <a:gd name="T28" fmla="*/ 43 w 70"/>
                <a:gd name="T29" fmla="*/ 60 h 101"/>
                <a:gd name="T30" fmla="*/ 37 w 70"/>
                <a:gd name="T31" fmla="*/ 57 h 101"/>
                <a:gd name="T32" fmla="*/ 28 w 70"/>
                <a:gd name="T33" fmla="*/ 56 h 101"/>
                <a:gd name="T34" fmla="*/ 31 w 70"/>
                <a:gd name="T35" fmla="*/ 15 h 101"/>
                <a:gd name="T36" fmla="*/ 25 w 70"/>
                <a:gd name="T37" fmla="*/ 15 h 101"/>
                <a:gd name="T38" fmla="*/ 20 w 70"/>
                <a:gd name="T39" fmla="*/ 16 h 101"/>
                <a:gd name="T40" fmla="*/ 20 w 70"/>
                <a:gd name="T41" fmla="*/ 42 h 101"/>
                <a:gd name="T42" fmla="*/ 23 w 70"/>
                <a:gd name="T43" fmla="*/ 42 h 101"/>
                <a:gd name="T44" fmla="*/ 27 w 70"/>
                <a:gd name="T45" fmla="*/ 42 h 101"/>
                <a:gd name="T46" fmla="*/ 38 w 70"/>
                <a:gd name="T47" fmla="*/ 40 h 101"/>
                <a:gd name="T48" fmla="*/ 45 w 70"/>
                <a:gd name="T49" fmla="*/ 35 h 101"/>
                <a:gd name="T50" fmla="*/ 47 w 70"/>
                <a:gd name="T51" fmla="*/ 28 h 101"/>
                <a:gd name="T52" fmla="*/ 46 w 70"/>
                <a:gd name="T53" fmla="*/ 23 h 101"/>
                <a:gd name="T54" fmla="*/ 44 w 70"/>
                <a:gd name="T55" fmla="*/ 19 h 101"/>
                <a:gd name="T56" fmla="*/ 39 w 70"/>
                <a:gd name="T57" fmla="*/ 16 h 101"/>
                <a:gd name="T58" fmla="*/ 31 w 70"/>
                <a:gd name="T59" fmla="*/ 15 h 101"/>
                <a:gd name="T60" fmla="*/ 34 w 70"/>
                <a:gd name="T61" fmla="*/ 0 h 101"/>
                <a:gd name="T62" fmla="*/ 48 w 70"/>
                <a:gd name="T63" fmla="*/ 1 h 101"/>
                <a:gd name="T64" fmla="*/ 59 w 70"/>
                <a:gd name="T65" fmla="*/ 6 h 101"/>
                <a:gd name="T66" fmla="*/ 65 w 70"/>
                <a:gd name="T67" fmla="*/ 14 h 101"/>
                <a:gd name="T68" fmla="*/ 68 w 70"/>
                <a:gd name="T69" fmla="*/ 25 h 101"/>
                <a:gd name="T70" fmla="*/ 66 w 70"/>
                <a:gd name="T71" fmla="*/ 34 h 101"/>
                <a:gd name="T72" fmla="*/ 60 w 70"/>
                <a:gd name="T73" fmla="*/ 42 h 101"/>
                <a:gd name="T74" fmla="*/ 52 w 70"/>
                <a:gd name="T75" fmla="*/ 47 h 101"/>
                <a:gd name="T76" fmla="*/ 52 w 70"/>
                <a:gd name="T77" fmla="*/ 47 h 101"/>
                <a:gd name="T78" fmla="*/ 60 w 70"/>
                <a:gd name="T79" fmla="*/ 51 h 101"/>
                <a:gd name="T80" fmla="*/ 65 w 70"/>
                <a:gd name="T81" fmla="*/ 56 h 101"/>
                <a:gd name="T82" fmla="*/ 68 w 70"/>
                <a:gd name="T83" fmla="*/ 62 h 101"/>
                <a:gd name="T84" fmla="*/ 70 w 70"/>
                <a:gd name="T85" fmla="*/ 70 h 101"/>
                <a:gd name="T86" fmla="*/ 69 w 70"/>
                <a:gd name="T87" fmla="*/ 77 h 101"/>
                <a:gd name="T88" fmla="*/ 66 w 70"/>
                <a:gd name="T89" fmla="*/ 85 h 101"/>
                <a:gd name="T90" fmla="*/ 61 w 70"/>
                <a:gd name="T91" fmla="*/ 91 h 101"/>
                <a:gd name="T92" fmla="*/ 53 w 70"/>
                <a:gd name="T93" fmla="*/ 96 h 101"/>
                <a:gd name="T94" fmla="*/ 43 w 70"/>
                <a:gd name="T95" fmla="*/ 100 h 101"/>
                <a:gd name="T96" fmla="*/ 29 w 70"/>
                <a:gd name="T97" fmla="*/ 101 h 101"/>
                <a:gd name="T98" fmla="*/ 17 w 70"/>
                <a:gd name="T99" fmla="*/ 101 h 101"/>
                <a:gd name="T100" fmla="*/ 0 w 70"/>
                <a:gd name="T101" fmla="*/ 101 h 101"/>
                <a:gd name="T102" fmla="*/ 0 w 70"/>
                <a:gd name="T103" fmla="*/ 0 h 101"/>
                <a:gd name="T104" fmla="*/ 16 w 70"/>
                <a:gd name="T105" fmla="*/ 0 h 101"/>
                <a:gd name="T106" fmla="*/ 34 w 70"/>
                <a:gd name="T10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0" h="101">
                  <a:moveTo>
                    <a:pt x="28" y="56"/>
                  </a:moveTo>
                  <a:lnTo>
                    <a:pt x="26" y="56"/>
                  </a:lnTo>
                  <a:lnTo>
                    <a:pt x="24" y="56"/>
                  </a:lnTo>
                  <a:lnTo>
                    <a:pt x="22" y="57"/>
                  </a:lnTo>
                  <a:lnTo>
                    <a:pt x="20" y="57"/>
                  </a:lnTo>
                  <a:lnTo>
                    <a:pt x="20" y="85"/>
                  </a:lnTo>
                  <a:lnTo>
                    <a:pt x="22" y="85"/>
                  </a:lnTo>
                  <a:lnTo>
                    <a:pt x="26" y="85"/>
                  </a:lnTo>
                  <a:lnTo>
                    <a:pt x="30" y="85"/>
                  </a:lnTo>
                  <a:lnTo>
                    <a:pt x="38" y="84"/>
                  </a:lnTo>
                  <a:lnTo>
                    <a:pt x="44" y="81"/>
                  </a:lnTo>
                  <a:lnTo>
                    <a:pt x="48" y="77"/>
                  </a:lnTo>
                  <a:lnTo>
                    <a:pt x="49" y="70"/>
                  </a:lnTo>
                  <a:lnTo>
                    <a:pt x="47" y="64"/>
                  </a:lnTo>
                  <a:lnTo>
                    <a:pt x="43" y="60"/>
                  </a:lnTo>
                  <a:lnTo>
                    <a:pt x="37" y="57"/>
                  </a:lnTo>
                  <a:lnTo>
                    <a:pt x="28" y="56"/>
                  </a:lnTo>
                  <a:close/>
                  <a:moveTo>
                    <a:pt x="31" y="15"/>
                  </a:moveTo>
                  <a:lnTo>
                    <a:pt x="25" y="15"/>
                  </a:lnTo>
                  <a:lnTo>
                    <a:pt x="20" y="16"/>
                  </a:lnTo>
                  <a:lnTo>
                    <a:pt x="20" y="42"/>
                  </a:lnTo>
                  <a:lnTo>
                    <a:pt x="23" y="42"/>
                  </a:lnTo>
                  <a:lnTo>
                    <a:pt x="27" y="42"/>
                  </a:lnTo>
                  <a:lnTo>
                    <a:pt x="38" y="40"/>
                  </a:lnTo>
                  <a:lnTo>
                    <a:pt x="45" y="35"/>
                  </a:lnTo>
                  <a:lnTo>
                    <a:pt x="47" y="28"/>
                  </a:lnTo>
                  <a:lnTo>
                    <a:pt x="46" y="23"/>
                  </a:lnTo>
                  <a:lnTo>
                    <a:pt x="44" y="19"/>
                  </a:lnTo>
                  <a:lnTo>
                    <a:pt x="39" y="16"/>
                  </a:lnTo>
                  <a:lnTo>
                    <a:pt x="31" y="15"/>
                  </a:lnTo>
                  <a:close/>
                  <a:moveTo>
                    <a:pt x="34" y="0"/>
                  </a:moveTo>
                  <a:lnTo>
                    <a:pt x="48" y="1"/>
                  </a:lnTo>
                  <a:lnTo>
                    <a:pt x="59" y="6"/>
                  </a:lnTo>
                  <a:lnTo>
                    <a:pt x="65" y="14"/>
                  </a:lnTo>
                  <a:lnTo>
                    <a:pt x="68" y="25"/>
                  </a:lnTo>
                  <a:lnTo>
                    <a:pt x="66" y="34"/>
                  </a:lnTo>
                  <a:lnTo>
                    <a:pt x="60" y="42"/>
                  </a:lnTo>
                  <a:lnTo>
                    <a:pt x="52" y="47"/>
                  </a:lnTo>
                  <a:lnTo>
                    <a:pt x="52" y="47"/>
                  </a:lnTo>
                  <a:lnTo>
                    <a:pt x="60" y="51"/>
                  </a:lnTo>
                  <a:lnTo>
                    <a:pt x="65" y="56"/>
                  </a:lnTo>
                  <a:lnTo>
                    <a:pt x="68" y="62"/>
                  </a:lnTo>
                  <a:lnTo>
                    <a:pt x="70" y="70"/>
                  </a:lnTo>
                  <a:lnTo>
                    <a:pt x="69" y="77"/>
                  </a:lnTo>
                  <a:lnTo>
                    <a:pt x="66" y="85"/>
                  </a:lnTo>
                  <a:lnTo>
                    <a:pt x="61" y="91"/>
                  </a:lnTo>
                  <a:lnTo>
                    <a:pt x="53" y="96"/>
                  </a:lnTo>
                  <a:lnTo>
                    <a:pt x="43" y="100"/>
                  </a:lnTo>
                  <a:lnTo>
                    <a:pt x="29" y="101"/>
                  </a:lnTo>
                  <a:lnTo>
                    <a:pt x="17" y="101"/>
                  </a:lnTo>
                  <a:lnTo>
                    <a:pt x="0" y="101"/>
                  </a:lnTo>
                  <a:lnTo>
                    <a:pt x="0" y="0"/>
                  </a:lnTo>
                  <a:lnTo>
                    <a:pt x="16" y="0"/>
                  </a:lnTo>
                  <a:lnTo>
                    <a:pt x="34"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1" name="Freeform 20">
              <a:extLst>
                <a:ext uri="{FF2B5EF4-FFF2-40B4-BE49-F238E27FC236}">
                  <a16:creationId xmlns:a16="http://schemas.microsoft.com/office/drawing/2014/main" id="{AD14BA40-FA0A-AEE8-AAB4-A326F991367D}"/>
                </a:ext>
              </a:extLst>
            </p:cNvPr>
            <p:cNvSpPr>
              <a:spLocks noEditPoints="1"/>
            </p:cNvSpPr>
            <p:nvPr/>
          </p:nvSpPr>
          <p:spPr bwMode="auto">
            <a:xfrm>
              <a:off x="5147" y="-60"/>
              <a:ext cx="31" cy="34"/>
            </a:xfrm>
            <a:custGeom>
              <a:avLst/>
              <a:gdLst>
                <a:gd name="T0" fmla="*/ 47 w 94"/>
                <a:gd name="T1" fmla="*/ 17 h 104"/>
                <a:gd name="T2" fmla="*/ 39 w 94"/>
                <a:gd name="T3" fmla="*/ 18 h 104"/>
                <a:gd name="T4" fmla="*/ 32 w 94"/>
                <a:gd name="T5" fmla="*/ 22 h 104"/>
                <a:gd name="T6" fmla="*/ 26 w 94"/>
                <a:gd name="T7" fmla="*/ 29 h 104"/>
                <a:gd name="T8" fmla="*/ 22 w 94"/>
                <a:gd name="T9" fmla="*/ 39 h 104"/>
                <a:gd name="T10" fmla="*/ 20 w 94"/>
                <a:gd name="T11" fmla="*/ 51 h 104"/>
                <a:gd name="T12" fmla="*/ 21 w 94"/>
                <a:gd name="T13" fmla="*/ 63 h 104"/>
                <a:gd name="T14" fmla="*/ 25 w 94"/>
                <a:gd name="T15" fmla="*/ 72 h 104"/>
                <a:gd name="T16" fmla="*/ 30 w 94"/>
                <a:gd name="T17" fmla="*/ 80 h 104"/>
                <a:gd name="T18" fmla="*/ 37 w 94"/>
                <a:gd name="T19" fmla="*/ 84 h 104"/>
                <a:gd name="T20" fmla="*/ 47 w 94"/>
                <a:gd name="T21" fmla="*/ 86 h 104"/>
                <a:gd name="T22" fmla="*/ 54 w 94"/>
                <a:gd name="T23" fmla="*/ 85 h 104"/>
                <a:gd name="T24" fmla="*/ 62 w 94"/>
                <a:gd name="T25" fmla="*/ 81 h 104"/>
                <a:gd name="T26" fmla="*/ 68 w 94"/>
                <a:gd name="T27" fmla="*/ 74 h 104"/>
                <a:gd name="T28" fmla="*/ 72 w 94"/>
                <a:gd name="T29" fmla="*/ 65 h 104"/>
                <a:gd name="T30" fmla="*/ 74 w 94"/>
                <a:gd name="T31" fmla="*/ 52 h 104"/>
                <a:gd name="T32" fmla="*/ 72 w 94"/>
                <a:gd name="T33" fmla="*/ 37 h 104"/>
                <a:gd name="T34" fmla="*/ 67 w 94"/>
                <a:gd name="T35" fmla="*/ 26 h 104"/>
                <a:gd name="T36" fmla="*/ 58 w 94"/>
                <a:gd name="T37" fmla="*/ 19 h 104"/>
                <a:gd name="T38" fmla="*/ 47 w 94"/>
                <a:gd name="T39" fmla="*/ 17 h 104"/>
                <a:gd name="T40" fmla="*/ 49 w 94"/>
                <a:gd name="T41" fmla="*/ 0 h 104"/>
                <a:gd name="T42" fmla="*/ 61 w 94"/>
                <a:gd name="T43" fmla="*/ 1 h 104"/>
                <a:gd name="T44" fmla="*/ 72 w 94"/>
                <a:gd name="T45" fmla="*/ 5 h 104"/>
                <a:gd name="T46" fmla="*/ 81 w 94"/>
                <a:gd name="T47" fmla="*/ 12 h 104"/>
                <a:gd name="T48" fmla="*/ 88 w 94"/>
                <a:gd name="T49" fmla="*/ 22 h 104"/>
                <a:gd name="T50" fmla="*/ 93 w 94"/>
                <a:gd name="T51" fmla="*/ 34 h 104"/>
                <a:gd name="T52" fmla="*/ 94 w 94"/>
                <a:gd name="T53" fmla="*/ 50 h 104"/>
                <a:gd name="T54" fmla="*/ 92 w 94"/>
                <a:gd name="T55" fmla="*/ 66 h 104"/>
                <a:gd name="T56" fmla="*/ 88 w 94"/>
                <a:gd name="T57" fmla="*/ 79 h 104"/>
                <a:gd name="T58" fmla="*/ 80 w 94"/>
                <a:gd name="T59" fmla="*/ 89 h 104"/>
                <a:gd name="T60" fmla="*/ 70 w 94"/>
                <a:gd name="T61" fmla="*/ 97 h 104"/>
                <a:gd name="T62" fmla="*/ 58 w 94"/>
                <a:gd name="T63" fmla="*/ 102 h 104"/>
                <a:gd name="T64" fmla="*/ 45 w 94"/>
                <a:gd name="T65" fmla="*/ 104 h 104"/>
                <a:gd name="T66" fmla="*/ 31 w 94"/>
                <a:gd name="T67" fmla="*/ 102 h 104"/>
                <a:gd name="T68" fmla="*/ 20 w 94"/>
                <a:gd name="T69" fmla="*/ 97 h 104"/>
                <a:gd name="T70" fmla="*/ 11 w 94"/>
                <a:gd name="T71" fmla="*/ 90 h 104"/>
                <a:gd name="T72" fmla="*/ 5 w 94"/>
                <a:gd name="T73" fmla="*/ 80 h 104"/>
                <a:gd name="T74" fmla="*/ 1 w 94"/>
                <a:gd name="T75" fmla="*/ 67 h 104"/>
                <a:gd name="T76" fmla="*/ 0 w 94"/>
                <a:gd name="T77" fmla="*/ 53 h 104"/>
                <a:gd name="T78" fmla="*/ 2 w 94"/>
                <a:gd name="T79" fmla="*/ 37 h 104"/>
                <a:gd name="T80" fmla="*/ 7 w 94"/>
                <a:gd name="T81" fmla="*/ 24 h 104"/>
                <a:gd name="T82" fmla="*/ 14 w 94"/>
                <a:gd name="T83" fmla="*/ 14 h 104"/>
                <a:gd name="T84" fmla="*/ 24 w 94"/>
                <a:gd name="T85" fmla="*/ 6 h 104"/>
                <a:gd name="T86" fmla="*/ 36 w 94"/>
                <a:gd name="T87" fmla="*/ 1 h 104"/>
                <a:gd name="T88" fmla="*/ 49 w 94"/>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104">
                  <a:moveTo>
                    <a:pt x="47" y="17"/>
                  </a:moveTo>
                  <a:lnTo>
                    <a:pt x="39" y="18"/>
                  </a:lnTo>
                  <a:lnTo>
                    <a:pt x="32" y="22"/>
                  </a:lnTo>
                  <a:lnTo>
                    <a:pt x="26" y="29"/>
                  </a:lnTo>
                  <a:lnTo>
                    <a:pt x="22" y="39"/>
                  </a:lnTo>
                  <a:lnTo>
                    <a:pt x="20" y="51"/>
                  </a:lnTo>
                  <a:lnTo>
                    <a:pt x="21" y="63"/>
                  </a:lnTo>
                  <a:lnTo>
                    <a:pt x="25" y="72"/>
                  </a:lnTo>
                  <a:lnTo>
                    <a:pt x="30" y="80"/>
                  </a:lnTo>
                  <a:lnTo>
                    <a:pt x="37" y="84"/>
                  </a:lnTo>
                  <a:lnTo>
                    <a:pt x="47" y="86"/>
                  </a:lnTo>
                  <a:lnTo>
                    <a:pt x="54" y="85"/>
                  </a:lnTo>
                  <a:lnTo>
                    <a:pt x="62" y="81"/>
                  </a:lnTo>
                  <a:lnTo>
                    <a:pt x="68" y="74"/>
                  </a:lnTo>
                  <a:lnTo>
                    <a:pt x="72" y="65"/>
                  </a:lnTo>
                  <a:lnTo>
                    <a:pt x="74" y="52"/>
                  </a:lnTo>
                  <a:lnTo>
                    <a:pt x="72" y="37"/>
                  </a:lnTo>
                  <a:lnTo>
                    <a:pt x="67" y="26"/>
                  </a:lnTo>
                  <a:lnTo>
                    <a:pt x="58" y="19"/>
                  </a:lnTo>
                  <a:lnTo>
                    <a:pt x="47" y="17"/>
                  </a:lnTo>
                  <a:close/>
                  <a:moveTo>
                    <a:pt x="49" y="0"/>
                  </a:moveTo>
                  <a:lnTo>
                    <a:pt x="61" y="1"/>
                  </a:lnTo>
                  <a:lnTo>
                    <a:pt x="72" y="5"/>
                  </a:lnTo>
                  <a:lnTo>
                    <a:pt x="81" y="12"/>
                  </a:lnTo>
                  <a:lnTo>
                    <a:pt x="88" y="22"/>
                  </a:lnTo>
                  <a:lnTo>
                    <a:pt x="93" y="34"/>
                  </a:lnTo>
                  <a:lnTo>
                    <a:pt x="94" y="50"/>
                  </a:lnTo>
                  <a:lnTo>
                    <a:pt x="92" y="66"/>
                  </a:lnTo>
                  <a:lnTo>
                    <a:pt x="88" y="79"/>
                  </a:lnTo>
                  <a:lnTo>
                    <a:pt x="80" y="89"/>
                  </a:lnTo>
                  <a:lnTo>
                    <a:pt x="70" y="97"/>
                  </a:lnTo>
                  <a:lnTo>
                    <a:pt x="58" y="102"/>
                  </a:lnTo>
                  <a:lnTo>
                    <a:pt x="45" y="104"/>
                  </a:lnTo>
                  <a:lnTo>
                    <a:pt x="31" y="102"/>
                  </a:lnTo>
                  <a:lnTo>
                    <a:pt x="20" y="97"/>
                  </a:lnTo>
                  <a:lnTo>
                    <a:pt x="11" y="90"/>
                  </a:lnTo>
                  <a:lnTo>
                    <a:pt x="5" y="80"/>
                  </a:lnTo>
                  <a:lnTo>
                    <a:pt x="1" y="67"/>
                  </a:lnTo>
                  <a:lnTo>
                    <a:pt x="0" y="53"/>
                  </a:lnTo>
                  <a:lnTo>
                    <a:pt x="2" y="37"/>
                  </a:lnTo>
                  <a:lnTo>
                    <a:pt x="7" y="24"/>
                  </a:lnTo>
                  <a:lnTo>
                    <a:pt x="14" y="14"/>
                  </a:lnTo>
                  <a:lnTo>
                    <a:pt x="24"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2" name="Freeform 21">
              <a:extLst>
                <a:ext uri="{FF2B5EF4-FFF2-40B4-BE49-F238E27FC236}">
                  <a16:creationId xmlns:a16="http://schemas.microsoft.com/office/drawing/2014/main" id="{F53EFE26-AADB-5300-83B9-45257C4CF115}"/>
                </a:ext>
              </a:extLst>
            </p:cNvPr>
            <p:cNvSpPr>
              <a:spLocks noEditPoints="1"/>
            </p:cNvSpPr>
            <p:nvPr/>
          </p:nvSpPr>
          <p:spPr bwMode="auto">
            <a:xfrm>
              <a:off x="5186" y="-60"/>
              <a:ext cx="24" cy="34"/>
            </a:xfrm>
            <a:custGeom>
              <a:avLst/>
              <a:gdLst>
                <a:gd name="T0" fmla="*/ 26 w 71"/>
                <a:gd name="T1" fmla="*/ 15 h 101"/>
                <a:gd name="T2" fmla="*/ 22 w 71"/>
                <a:gd name="T3" fmla="*/ 16 h 101"/>
                <a:gd name="T4" fmla="*/ 19 w 71"/>
                <a:gd name="T5" fmla="*/ 16 h 101"/>
                <a:gd name="T6" fmla="*/ 19 w 71"/>
                <a:gd name="T7" fmla="*/ 45 h 101"/>
                <a:gd name="T8" fmla="*/ 20 w 71"/>
                <a:gd name="T9" fmla="*/ 45 h 101"/>
                <a:gd name="T10" fmla="*/ 23 w 71"/>
                <a:gd name="T11" fmla="*/ 45 h 101"/>
                <a:gd name="T12" fmla="*/ 26 w 71"/>
                <a:gd name="T13" fmla="*/ 45 h 101"/>
                <a:gd name="T14" fmla="*/ 36 w 71"/>
                <a:gd name="T15" fmla="*/ 43 h 101"/>
                <a:gd name="T16" fmla="*/ 42 w 71"/>
                <a:gd name="T17" fmla="*/ 38 h 101"/>
                <a:gd name="T18" fmla="*/ 44 w 71"/>
                <a:gd name="T19" fmla="*/ 30 h 101"/>
                <a:gd name="T20" fmla="*/ 42 w 71"/>
                <a:gd name="T21" fmla="*/ 22 h 101"/>
                <a:gd name="T22" fmla="*/ 36 w 71"/>
                <a:gd name="T23" fmla="*/ 17 h 101"/>
                <a:gd name="T24" fmla="*/ 26 w 71"/>
                <a:gd name="T25" fmla="*/ 15 h 101"/>
                <a:gd name="T26" fmla="*/ 28 w 71"/>
                <a:gd name="T27" fmla="*/ 0 h 101"/>
                <a:gd name="T28" fmla="*/ 40 w 71"/>
                <a:gd name="T29" fmla="*/ 1 h 101"/>
                <a:gd name="T30" fmla="*/ 51 w 71"/>
                <a:gd name="T31" fmla="*/ 4 h 101"/>
                <a:gd name="T32" fmla="*/ 58 w 71"/>
                <a:gd name="T33" fmla="*/ 9 h 101"/>
                <a:gd name="T34" fmla="*/ 63 w 71"/>
                <a:gd name="T35" fmla="*/ 17 h 101"/>
                <a:gd name="T36" fmla="*/ 64 w 71"/>
                <a:gd name="T37" fmla="*/ 28 h 101"/>
                <a:gd name="T38" fmla="*/ 63 w 71"/>
                <a:gd name="T39" fmla="*/ 38 h 101"/>
                <a:gd name="T40" fmla="*/ 57 w 71"/>
                <a:gd name="T41" fmla="*/ 47 h 101"/>
                <a:gd name="T42" fmla="*/ 49 w 71"/>
                <a:gd name="T43" fmla="*/ 53 h 101"/>
                <a:gd name="T44" fmla="*/ 39 w 71"/>
                <a:gd name="T45" fmla="*/ 56 h 101"/>
                <a:gd name="T46" fmla="*/ 43 w 71"/>
                <a:gd name="T47" fmla="*/ 62 h 101"/>
                <a:gd name="T48" fmla="*/ 47 w 71"/>
                <a:gd name="T49" fmla="*/ 67 h 101"/>
                <a:gd name="T50" fmla="*/ 71 w 71"/>
                <a:gd name="T51" fmla="*/ 101 h 101"/>
                <a:gd name="T52" fmla="*/ 47 w 71"/>
                <a:gd name="T53" fmla="*/ 101 h 101"/>
                <a:gd name="T54" fmla="*/ 19 w 71"/>
                <a:gd name="T55" fmla="*/ 59 h 101"/>
                <a:gd name="T56" fmla="*/ 19 w 71"/>
                <a:gd name="T57" fmla="*/ 59 h 101"/>
                <a:gd name="T58" fmla="*/ 19 w 71"/>
                <a:gd name="T59" fmla="*/ 101 h 101"/>
                <a:gd name="T60" fmla="*/ 0 w 71"/>
                <a:gd name="T61" fmla="*/ 101 h 101"/>
                <a:gd name="T62" fmla="*/ 0 w 71"/>
                <a:gd name="T63" fmla="*/ 0 h 101"/>
                <a:gd name="T64" fmla="*/ 12 w 71"/>
                <a:gd name="T65" fmla="*/ 0 h 101"/>
                <a:gd name="T66" fmla="*/ 28 w 71"/>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01">
                  <a:moveTo>
                    <a:pt x="26" y="15"/>
                  </a:moveTo>
                  <a:lnTo>
                    <a:pt x="22" y="16"/>
                  </a:lnTo>
                  <a:lnTo>
                    <a:pt x="19" y="16"/>
                  </a:lnTo>
                  <a:lnTo>
                    <a:pt x="19" y="45"/>
                  </a:lnTo>
                  <a:lnTo>
                    <a:pt x="20" y="45"/>
                  </a:lnTo>
                  <a:lnTo>
                    <a:pt x="23" y="45"/>
                  </a:lnTo>
                  <a:lnTo>
                    <a:pt x="26" y="45"/>
                  </a:lnTo>
                  <a:lnTo>
                    <a:pt x="36" y="43"/>
                  </a:lnTo>
                  <a:lnTo>
                    <a:pt x="42" y="38"/>
                  </a:lnTo>
                  <a:lnTo>
                    <a:pt x="44" y="30"/>
                  </a:lnTo>
                  <a:lnTo>
                    <a:pt x="42" y="22"/>
                  </a:lnTo>
                  <a:lnTo>
                    <a:pt x="36" y="17"/>
                  </a:lnTo>
                  <a:lnTo>
                    <a:pt x="26" y="15"/>
                  </a:lnTo>
                  <a:close/>
                  <a:moveTo>
                    <a:pt x="28" y="0"/>
                  </a:moveTo>
                  <a:lnTo>
                    <a:pt x="40" y="1"/>
                  </a:lnTo>
                  <a:lnTo>
                    <a:pt x="51" y="4"/>
                  </a:lnTo>
                  <a:lnTo>
                    <a:pt x="58" y="9"/>
                  </a:lnTo>
                  <a:lnTo>
                    <a:pt x="63" y="17"/>
                  </a:lnTo>
                  <a:lnTo>
                    <a:pt x="64" y="28"/>
                  </a:lnTo>
                  <a:lnTo>
                    <a:pt x="63" y="38"/>
                  </a:lnTo>
                  <a:lnTo>
                    <a:pt x="57" y="47"/>
                  </a:lnTo>
                  <a:lnTo>
                    <a:pt x="49" y="53"/>
                  </a:lnTo>
                  <a:lnTo>
                    <a:pt x="39" y="56"/>
                  </a:lnTo>
                  <a:lnTo>
                    <a:pt x="43" y="62"/>
                  </a:lnTo>
                  <a:lnTo>
                    <a:pt x="47" y="67"/>
                  </a:lnTo>
                  <a:lnTo>
                    <a:pt x="71" y="101"/>
                  </a:lnTo>
                  <a:lnTo>
                    <a:pt x="47" y="101"/>
                  </a:lnTo>
                  <a:lnTo>
                    <a:pt x="19" y="59"/>
                  </a:lnTo>
                  <a:lnTo>
                    <a:pt x="19" y="59"/>
                  </a:lnTo>
                  <a:lnTo>
                    <a:pt x="19" y="101"/>
                  </a:lnTo>
                  <a:lnTo>
                    <a:pt x="0" y="101"/>
                  </a:lnTo>
                  <a:lnTo>
                    <a:pt x="0" y="0"/>
                  </a:lnTo>
                  <a:lnTo>
                    <a:pt x="12" y="0"/>
                  </a:lnTo>
                  <a:lnTo>
                    <a:pt x="2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3" name="Freeform 22">
              <a:extLst>
                <a:ext uri="{FF2B5EF4-FFF2-40B4-BE49-F238E27FC236}">
                  <a16:creationId xmlns:a16="http://schemas.microsoft.com/office/drawing/2014/main" id="{A9A2957D-AF01-C662-87B7-53C079509D26}"/>
                </a:ext>
              </a:extLst>
            </p:cNvPr>
            <p:cNvSpPr>
              <a:spLocks noEditPoints="1"/>
            </p:cNvSpPr>
            <p:nvPr/>
          </p:nvSpPr>
          <p:spPr bwMode="auto">
            <a:xfrm>
              <a:off x="5275" y="-60"/>
              <a:ext cx="31" cy="34"/>
            </a:xfrm>
            <a:custGeom>
              <a:avLst/>
              <a:gdLst>
                <a:gd name="T0" fmla="*/ 47 w 95"/>
                <a:gd name="T1" fmla="*/ 17 h 104"/>
                <a:gd name="T2" fmla="*/ 39 w 95"/>
                <a:gd name="T3" fmla="*/ 18 h 104"/>
                <a:gd name="T4" fmla="*/ 32 w 95"/>
                <a:gd name="T5" fmla="*/ 22 h 104"/>
                <a:gd name="T6" fmla="*/ 26 w 95"/>
                <a:gd name="T7" fmla="*/ 29 h 104"/>
                <a:gd name="T8" fmla="*/ 22 w 95"/>
                <a:gd name="T9" fmla="*/ 39 h 104"/>
                <a:gd name="T10" fmla="*/ 21 w 95"/>
                <a:gd name="T11" fmla="*/ 51 h 104"/>
                <a:gd name="T12" fmla="*/ 22 w 95"/>
                <a:gd name="T13" fmla="*/ 63 h 104"/>
                <a:gd name="T14" fmla="*/ 25 w 95"/>
                <a:gd name="T15" fmla="*/ 72 h 104"/>
                <a:gd name="T16" fmla="*/ 30 w 95"/>
                <a:gd name="T17" fmla="*/ 80 h 104"/>
                <a:gd name="T18" fmla="*/ 38 w 95"/>
                <a:gd name="T19" fmla="*/ 84 h 104"/>
                <a:gd name="T20" fmla="*/ 47 w 95"/>
                <a:gd name="T21" fmla="*/ 86 h 104"/>
                <a:gd name="T22" fmla="*/ 55 w 95"/>
                <a:gd name="T23" fmla="*/ 85 h 104"/>
                <a:gd name="T24" fmla="*/ 62 w 95"/>
                <a:gd name="T25" fmla="*/ 81 h 104"/>
                <a:gd name="T26" fmla="*/ 68 w 95"/>
                <a:gd name="T27" fmla="*/ 74 h 104"/>
                <a:gd name="T28" fmla="*/ 73 w 95"/>
                <a:gd name="T29" fmla="*/ 65 h 104"/>
                <a:gd name="T30" fmla="*/ 74 w 95"/>
                <a:gd name="T31" fmla="*/ 52 h 104"/>
                <a:gd name="T32" fmla="*/ 72 w 95"/>
                <a:gd name="T33" fmla="*/ 37 h 104"/>
                <a:gd name="T34" fmla="*/ 67 w 95"/>
                <a:gd name="T35" fmla="*/ 26 h 104"/>
                <a:gd name="T36" fmla="*/ 59 w 95"/>
                <a:gd name="T37" fmla="*/ 19 h 104"/>
                <a:gd name="T38" fmla="*/ 47 w 95"/>
                <a:gd name="T39" fmla="*/ 17 h 104"/>
                <a:gd name="T40" fmla="*/ 49 w 95"/>
                <a:gd name="T41" fmla="*/ 0 h 104"/>
                <a:gd name="T42" fmla="*/ 62 w 95"/>
                <a:gd name="T43" fmla="*/ 1 h 104"/>
                <a:gd name="T44" fmla="*/ 73 w 95"/>
                <a:gd name="T45" fmla="*/ 5 h 104"/>
                <a:gd name="T46" fmla="*/ 82 w 95"/>
                <a:gd name="T47" fmla="*/ 12 h 104"/>
                <a:gd name="T48" fmla="*/ 89 w 95"/>
                <a:gd name="T49" fmla="*/ 22 h 104"/>
                <a:gd name="T50" fmla="*/ 93 w 95"/>
                <a:gd name="T51" fmla="*/ 34 h 104"/>
                <a:gd name="T52" fmla="*/ 95 w 95"/>
                <a:gd name="T53" fmla="*/ 50 h 104"/>
                <a:gd name="T54" fmla="*/ 93 w 95"/>
                <a:gd name="T55" fmla="*/ 66 h 104"/>
                <a:gd name="T56" fmla="*/ 88 w 95"/>
                <a:gd name="T57" fmla="*/ 79 h 104"/>
                <a:gd name="T58" fmla="*/ 80 w 95"/>
                <a:gd name="T59" fmla="*/ 89 h 104"/>
                <a:gd name="T60" fmla="*/ 70 w 95"/>
                <a:gd name="T61" fmla="*/ 97 h 104"/>
                <a:gd name="T62" fmla="*/ 59 w 95"/>
                <a:gd name="T63" fmla="*/ 102 h 104"/>
                <a:gd name="T64" fmla="*/ 46 w 95"/>
                <a:gd name="T65" fmla="*/ 104 h 104"/>
                <a:gd name="T66" fmla="*/ 32 w 95"/>
                <a:gd name="T67" fmla="*/ 102 h 104"/>
                <a:gd name="T68" fmla="*/ 20 w 95"/>
                <a:gd name="T69" fmla="*/ 97 h 104"/>
                <a:gd name="T70" fmla="*/ 12 w 95"/>
                <a:gd name="T71" fmla="*/ 90 h 104"/>
                <a:gd name="T72" fmla="*/ 5 w 95"/>
                <a:gd name="T73" fmla="*/ 80 h 104"/>
                <a:gd name="T74" fmla="*/ 2 w 95"/>
                <a:gd name="T75" fmla="*/ 67 h 104"/>
                <a:gd name="T76" fmla="*/ 0 w 95"/>
                <a:gd name="T77" fmla="*/ 53 h 104"/>
                <a:gd name="T78" fmla="*/ 2 w 95"/>
                <a:gd name="T79" fmla="*/ 37 h 104"/>
                <a:gd name="T80" fmla="*/ 7 w 95"/>
                <a:gd name="T81" fmla="*/ 24 h 104"/>
                <a:gd name="T82" fmla="*/ 15 w 95"/>
                <a:gd name="T83" fmla="*/ 14 h 104"/>
                <a:gd name="T84" fmla="*/ 25 w 95"/>
                <a:gd name="T85" fmla="*/ 6 h 104"/>
                <a:gd name="T86" fmla="*/ 36 w 95"/>
                <a:gd name="T87" fmla="*/ 1 h 104"/>
                <a:gd name="T88" fmla="*/ 49 w 95"/>
                <a:gd name="T8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04">
                  <a:moveTo>
                    <a:pt x="47" y="17"/>
                  </a:moveTo>
                  <a:lnTo>
                    <a:pt x="39" y="18"/>
                  </a:lnTo>
                  <a:lnTo>
                    <a:pt x="32" y="22"/>
                  </a:lnTo>
                  <a:lnTo>
                    <a:pt x="26" y="29"/>
                  </a:lnTo>
                  <a:lnTo>
                    <a:pt x="22" y="39"/>
                  </a:lnTo>
                  <a:lnTo>
                    <a:pt x="21" y="51"/>
                  </a:lnTo>
                  <a:lnTo>
                    <a:pt x="22" y="63"/>
                  </a:lnTo>
                  <a:lnTo>
                    <a:pt x="25" y="72"/>
                  </a:lnTo>
                  <a:lnTo>
                    <a:pt x="30" y="80"/>
                  </a:lnTo>
                  <a:lnTo>
                    <a:pt x="38" y="84"/>
                  </a:lnTo>
                  <a:lnTo>
                    <a:pt x="47" y="86"/>
                  </a:lnTo>
                  <a:lnTo>
                    <a:pt x="55" y="85"/>
                  </a:lnTo>
                  <a:lnTo>
                    <a:pt x="62" y="81"/>
                  </a:lnTo>
                  <a:lnTo>
                    <a:pt x="68" y="74"/>
                  </a:lnTo>
                  <a:lnTo>
                    <a:pt x="73" y="65"/>
                  </a:lnTo>
                  <a:lnTo>
                    <a:pt x="74" y="52"/>
                  </a:lnTo>
                  <a:lnTo>
                    <a:pt x="72" y="37"/>
                  </a:lnTo>
                  <a:lnTo>
                    <a:pt x="67" y="26"/>
                  </a:lnTo>
                  <a:lnTo>
                    <a:pt x="59" y="19"/>
                  </a:lnTo>
                  <a:lnTo>
                    <a:pt x="47" y="17"/>
                  </a:lnTo>
                  <a:close/>
                  <a:moveTo>
                    <a:pt x="49" y="0"/>
                  </a:moveTo>
                  <a:lnTo>
                    <a:pt x="62" y="1"/>
                  </a:lnTo>
                  <a:lnTo>
                    <a:pt x="73" y="5"/>
                  </a:lnTo>
                  <a:lnTo>
                    <a:pt x="82" y="12"/>
                  </a:lnTo>
                  <a:lnTo>
                    <a:pt x="89" y="22"/>
                  </a:lnTo>
                  <a:lnTo>
                    <a:pt x="93" y="34"/>
                  </a:lnTo>
                  <a:lnTo>
                    <a:pt x="95" y="50"/>
                  </a:lnTo>
                  <a:lnTo>
                    <a:pt x="93" y="66"/>
                  </a:lnTo>
                  <a:lnTo>
                    <a:pt x="88" y="79"/>
                  </a:lnTo>
                  <a:lnTo>
                    <a:pt x="80" y="89"/>
                  </a:lnTo>
                  <a:lnTo>
                    <a:pt x="70" y="97"/>
                  </a:lnTo>
                  <a:lnTo>
                    <a:pt x="59" y="102"/>
                  </a:lnTo>
                  <a:lnTo>
                    <a:pt x="46" y="104"/>
                  </a:lnTo>
                  <a:lnTo>
                    <a:pt x="32" y="102"/>
                  </a:lnTo>
                  <a:lnTo>
                    <a:pt x="20" y="97"/>
                  </a:lnTo>
                  <a:lnTo>
                    <a:pt x="12" y="90"/>
                  </a:lnTo>
                  <a:lnTo>
                    <a:pt x="5" y="80"/>
                  </a:lnTo>
                  <a:lnTo>
                    <a:pt x="2" y="67"/>
                  </a:lnTo>
                  <a:lnTo>
                    <a:pt x="0" y="53"/>
                  </a:lnTo>
                  <a:lnTo>
                    <a:pt x="2" y="37"/>
                  </a:lnTo>
                  <a:lnTo>
                    <a:pt x="7" y="24"/>
                  </a:lnTo>
                  <a:lnTo>
                    <a:pt x="15" y="14"/>
                  </a:lnTo>
                  <a:lnTo>
                    <a:pt x="25" y="6"/>
                  </a:lnTo>
                  <a:lnTo>
                    <a:pt x="36" y="1"/>
                  </a:lnTo>
                  <a:lnTo>
                    <a:pt x="4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4" name="Freeform 23">
              <a:extLst>
                <a:ext uri="{FF2B5EF4-FFF2-40B4-BE49-F238E27FC236}">
                  <a16:creationId xmlns:a16="http://schemas.microsoft.com/office/drawing/2014/main" id="{D4F28FD7-5217-9241-6FC8-3E7395B83626}"/>
                </a:ext>
              </a:extLst>
            </p:cNvPr>
            <p:cNvSpPr>
              <a:spLocks noEditPoints="1"/>
            </p:cNvSpPr>
            <p:nvPr/>
          </p:nvSpPr>
          <p:spPr bwMode="auto">
            <a:xfrm>
              <a:off x="5313" y="-60"/>
              <a:ext cx="24" cy="34"/>
            </a:xfrm>
            <a:custGeom>
              <a:avLst/>
              <a:gdLst>
                <a:gd name="T0" fmla="*/ 27 w 72"/>
                <a:gd name="T1" fmla="*/ 15 h 101"/>
                <a:gd name="T2" fmla="*/ 23 w 72"/>
                <a:gd name="T3" fmla="*/ 16 h 101"/>
                <a:gd name="T4" fmla="*/ 19 w 72"/>
                <a:gd name="T5" fmla="*/ 16 h 101"/>
                <a:gd name="T6" fmla="*/ 19 w 72"/>
                <a:gd name="T7" fmla="*/ 45 h 101"/>
                <a:gd name="T8" fmla="*/ 22 w 72"/>
                <a:gd name="T9" fmla="*/ 45 h 101"/>
                <a:gd name="T10" fmla="*/ 26 w 72"/>
                <a:gd name="T11" fmla="*/ 45 h 101"/>
                <a:gd name="T12" fmla="*/ 36 w 72"/>
                <a:gd name="T13" fmla="*/ 43 h 101"/>
                <a:gd name="T14" fmla="*/ 42 w 72"/>
                <a:gd name="T15" fmla="*/ 38 h 101"/>
                <a:gd name="T16" fmla="*/ 45 w 72"/>
                <a:gd name="T17" fmla="*/ 30 h 101"/>
                <a:gd name="T18" fmla="*/ 43 w 72"/>
                <a:gd name="T19" fmla="*/ 22 h 101"/>
                <a:gd name="T20" fmla="*/ 37 w 72"/>
                <a:gd name="T21" fmla="*/ 17 h 101"/>
                <a:gd name="T22" fmla="*/ 27 w 72"/>
                <a:gd name="T23" fmla="*/ 15 h 101"/>
                <a:gd name="T24" fmla="*/ 29 w 72"/>
                <a:gd name="T25" fmla="*/ 0 h 101"/>
                <a:gd name="T26" fmla="*/ 41 w 72"/>
                <a:gd name="T27" fmla="*/ 1 h 101"/>
                <a:gd name="T28" fmla="*/ 51 w 72"/>
                <a:gd name="T29" fmla="*/ 4 h 101"/>
                <a:gd name="T30" fmla="*/ 58 w 72"/>
                <a:gd name="T31" fmla="*/ 9 h 101"/>
                <a:gd name="T32" fmla="*/ 63 w 72"/>
                <a:gd name="T33" fmla="*/ 17 h 101"/>
                <a:gd name="T34" fmla="*/ 65 w 72"/>
                <a:gd name="T35" fmla="*/ 28 h 101"/>
                <a:gd name="T36" fmla="*/ 63 w 72"/>
                <a:gd name="T37" fmla="*/ 38 h 101"/>
                <a:gd name="T38" fmla="*/ 58 w 72"/>
                <a:gd name="T39" fmla="*/ 47 h 101"/>
                <a:gd name="T40" fmla="*/ 50 w 72"/>
                <a:gd name="T41" fmla="*/ 53 h 101"/>
                <a:gd name="T42" fmla="*/ 39 w 72"/>
                <a:gd name="T43" fmla="*/ 56 h 101"/>
                <a:gd name="T44" fmla="*/ 44 w 72"/>
                <a:gd name="T45" fmla="*/ 62 h 101"/>
                <a:gd name="T46" fmla="*/ 48 w 72"/>
                <a:gd name="T47" fmla="*/ 67 h 101"/>
                <a:gd name="T48" fmla="*/ 72 w 72"/>
                <a:gd name="T49" fmla="*/ 101 h 101"/>
                <a:gd name="T50" fmla="*/ 48 w 72"/>
                <a:gd name="T51" fmla="*/ 101 h 101"/>
                <a:gd name="T52" fmla="*/ 20 w 72"/>
                <a:gd name="T53" fmla="*/ 59 h 101"/>
                <a:gd name="T54" fmla="*/ 19 w 72"/>
                <a:gd name="T55" fmla="*/ 59 h 101"/>
                <a:gd name="T56" fmla="*/ 19 w 72"/>
                <a:gd name="T57" fmla="*/ 101 h 101"/>
                <a:gd name="T58" fmla="*/ 0 w 72"/>
                <a:gd name="T59" fmla="*/ 101 h 101"/>
                <a:gd name="T60" fmla="*/ 0 w 72"/>
                <a:gd name="T61" fmla="*/ 0 h 101"/>
                <a:gd name="T62" fmla="*/ 13 w 72"/>
                <a:gd name="T63" fmla="*/ 0 h 101"/>
                <a:gd name="T64" fmla="*/ 29 w 72"/>
                <a:gd name="T6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1">
                  <a:moveTo>
                    <a:pt x="27" y="15"/>
                  </a:moveTo>
                  <a:lnTo>
                    <a:pt x="23" y="16"/>
                  </a:lnTo>
                  <a:lnTo>
                    <a:pt x="19" y="16"/>
                  </a:lnTo>
                  <a:lnTo>
                    <a:pt x="19" y="45"/>
                  </a:lnTo>
                  <a:lnTo>
                    <a:pt x="22" y="45"/>
                  </a:lnTo>
                  <a:lnTo>
                    <a:pt x="26" y="45"/>
                  </a:lnTo>
                  <a:lnTo>
                    <a:pt x="36" y="43"/>
                  </a:lnTo>
                  <a:lnTo>
                    <a:pt x="42" y="38"/>
                  </a:lnTo>
                  <a:lnTo>
                    <a:pt x="45" y="30"/>
                  </a:lnTo>
                  <a:lnTo>
                    <a:pt x="43" y="22"/>
                  </a:lnTo>
                  <a:lnTo>
                    <a:pt x="37" y="17"/>
                  </a:lnTo>
                  <a:lnTo>
                    <a:pt x="27" y="15"/>
                  </a:lnTo>
                  <a:close/>
                  <a:moveTo>
                    <a:pt x="29" y="0"/>
                  </a:moveTo>
                  <a:lnTo>
                    <a:pt x="41" y="1"/>
                  </a:lnTo>
                  <a:lnTo>
                    <a:pt x="51" y="4"/>
                  </a:lnTo>
                  <a:lnTo>
                    <a:pt x="58" y="9"/>
                  </a:lnTo>
                  <a:lnTo>
                    <a:pt x="63" y="17"/>
                  </a:lnTo>
                  <a:lnTo>
                    <a:pt x="65" y="28"/>
                  </a:lnTo>
                  <a:lnTo>
                    <a:pt x="63" y="38"/>
                  </a:lnTo>
                  <a:lnTo>
                    <a:pt x="58" y="47"/>
                  </a:lnTo>
                  <a:lnTo>
                    <a:pt x="50" y="53"/>
                  </a:lnTo>
                  <a:lnTo>
                    <a:pt x="39" y="56"/>
                  </a:lnTo>
                  <a:lnTo>
                    <a:pt x="44" y="62"/>
                  </a:lnTo>
                  <a:lnTo>
                    <a:pt x="48" y="67"/>
                  </a:lnTo>
                  <a:lnTo>
                    <a:pt x="72" y="101"/>
                  </a:lnTo>
                  <a:lnTo>
                    <a:pt x="48" y="101"/>
                  </a:lnTo>
                  <a:lnTo>
                    <a:pt x="20" y="59"/>
                  </a:lnTo>
                  <a:lnTo>
                    <a:pt x="19" y="59"/>
                  </a:lnTo>
                  <a:lnTo>
                    <a:pt x="19" y="101"/>
                  </a:lnTo>
                  <a:lnTo>
                    <a:pt x="0" y="101"/>
                  </a:lnTo>
                  <a:lnTo>
                    <a:pt x="0" y="0"/>
                  </a:lnTo>
                  <a:lnTo>
                    <a:pt x="13" y="0"/>
                  </a:lnTo>
                  <a:lnTo>
                    <a:pt x="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5" name="Freeform 24">
              <a:extLst>
                <a:ext uri="{FF2B5EF4-FFF2-40B4-BE49-F238E27FC236}">
                  <a16:creationId xmlns:a16="http://schemas.microsoft.com/office/drawing/2014/main" id="{99D481BF-CB2D-A7C3-4C4D-511365071394}"/>
                </a:ext>
              </a:extLst>
            </p:cNvPr>
            <p:cNvSpPr>
              <a:spLocks noEditPoints="1"/>
            </p:cNvSpPr>
            <p:nvPr/>
          </p:nvSpPr>
          <p:spPr bwMode="auto">
            <a:xfrm>
              <a:off x="5215" y="-60"/>
              <a:ext cx="30" cy="34"/>
            </a:xfrm>
            <a:custGeom>
              <a:avLst/>
              <a:gdLst>
                <a:gd name="T0" fmla="*/ 45 w 92"/>
                <a:gd name="T1" fmla="*/ 22 h 101"/>
                <a:gd name="T2" fmla="*/ 40 w 92"/>
                <a:gd name="T3" fmla="*/ 39 h 101"/>
                <a:gd name="T4" fmla="*/ 31 w 92"/>
                <a:gd name="T5" fmla="*/ 65 h 101"/>
                <a:gd name="T6" fmla="*/ 59 w 92"/>
                <a:gd name="T7" fmla="*/ 65 h 101"/>
                <a:gd name="T8" fmla="*/ 50 w 92"/>
                <a:gd name="T9" fmla="*/ 39 h 101"/>
                <a:gd name="T10" fmla="*/ 45 w 92"/>
                <a:gd name="T11" fmla="*/ 22 h 101"/>
                <a:gd name="T12" fmla="*/ 45 w 92"/>
                <a:gd name="T13" fmla="*/ 22 h 101"/>
                <a:gd name="T14" fmla="*/ 35 w 92"/>
                <a:gd name="T15" fmla="*/ 0 h 101"/>
                <a:gd name="T16" fmla="*/ 57 w 92"/>
                <a:gd name="T17" fmla="*/ 0 h 101"/>
                <a:gd name="T18" fmla="*/ 92 w 92"/>
                <a:gd name="T19" fmla="*/ 101 h 101"/>
                <a:gd name="T20" fmla="*/ 71 w 92"/>
                <a:gd name="T21" fmla="*/ 101 h 101"/>
                <a:gd name="T22" fmla="*/ 64 w 92"/>
                <a:gd name="T23" fmla="*/ 80 h 101"/>
                <a:gd name="T24" fmla="*/ 26 w 92"/>
                <a:gd name="T25" fmla="*/ 80 h 101"/>
                <a:gd name="T26" fmla="*/ 19 w 92"/>
                <a:gd name="T27" fmla="*/ 101 h 101"/>
                <a:gd name="T28" fmla="*/ 0 w 92"/>
                <a:gd name="T29" fmla="*/ 101 h 101"/>
                <a:gd name="T30" fmla="*/ 35 w 92"/>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01">
                  <a:moveTo>
                    <a:pt x="45" y="22"/>
                  </a:moveTo>
                  <a:lnTo>
                    <a:pt x="40" y="39"/>
                  </a:lnTo>
                  <a:lnTo>
                    <a:pt x="31" y="65"/>
                  </a:lnTo>
                  <a:lnTo>
                    <a:pt x="59" y="65"/>
                  </a:lnTo>
                  <a:lnTo>
                    <a:pt x="50" y="39"/>
                  </a:lnTo>
                  <a:lnTo>
                    <a:pt x="45" y="22"/>
                  </a:lnTo>
                  <a:lnTo>
                    <a:pt x="45" y="22"/>
                  </a:lnTo>
                  <a:close/>
                  <a:moveTo>
                    <a:pt x="35" y="0"/>
                  </a:moveTo>
                  <a:lnTo>
                    <a:pt x="57" y="0"/>
                  </a:lnTo>
                  <a:lnTo>
                    <a:pt x="92" y="101"/>
                  </a:lnTo>
                  <a:lnTo>
                    <a:pt x="71" y="101"/>
                  </a:lnTo>
                  <a:lnTo>
                    <a:pt x="64" y="80"/>
                  </a:lnTo>
                  <a:lnTo>
                    <a:pt x="26" y="80"/>
                  </a:lnTo>
                  <a:lnTo>
                    <a:pt x="19" y="101"/>
                  </a:lnTo>
                  <a:lnTo>
                    <a:pt x="0" y="101"/>
                  </a:lnTo>
                  <a:lnTo>
                    <a:pt x="3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6" name="Freeform 25">
              <a:extLst>
                <a:ext uri="{FF2B5EF4-FFF2-40B4-BE49-F238E27FC236}">
                  <a16:creationId xmlns:a16="http://schemas.microsoft.com/office/drawing/2014/main" id="{AF294EDE-59D8-BED8-7D48-96D6C020185C}"/>
                </a:ext>
              </a:extLst>
            </p:cNvPr>
            <p:cNvSpPr>
              <a:spLocks/>
            </p:cNvSpPr>
            <p:nvPr/>
          </p:nvSpPr>
          <p:spPr bwMode="auto">
            <a:xfrm>
              <a:off x="5247" y="-60"/>
              <a:ext cx="24" cy="34"/>
            </a:xfrm>
            <a:custGeom>
              <a:avLst/>
              <a:gdLst>
                <a:gd name="T0" fmla="*/ 0 w 71"/>
                <a:gd name="T1" fmla="*/ 0 h 101"/>
                <a:gd name="T2" fmla="*/ 71 w 71"/>
                <a:gd name="T3" fmla="*/ 0 h 101"/>
                <a:gd name="T4" fmla="*/ 71 w 71"/>
                <a:gd name="T5" fmla="*/ 17 h 101"/>
                <a:gd name="T6" fmla="*/ 45 w 71"/>
                <a:gd name="T7" fmla="*/ 17 h 101"/>
                <a:gd name="T8" fmla="*/ 45 w 71"/>
                <a:gd name="T9" fmla="*/ 101 h 101"/>
                <a:gd name="T10" fmla="*/ 25 w 71"/>
                <a:gd name="T11" fmla="*/ 101 h 101"/>
                <a:gd name="T12" fmla="*/ 25 w 71"/>
                <a:gd name="T13" fmla="*/ 17 h 101"/>
                <a:gd name="T14" fmla="*/ 0 w 71"/>
                <a:gd name="T15" fmla="*/ 17 h 101"/>
                <a:gd name="T16" fmla="*/ 0 w 7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01">
                  <a:moveTo>
                    <a:pt x="0" y="0"/>
                  </a:moveTo>
                  <a:lnTo>
                    <a:pt x="71" y="0"/>
                  </a:lnTo>
                  <a:lnTo>
                    <a:pt x="71" y="17"/>
                  </a:lnTo>
                  <a:lnTo>
                    <a:pt x="45" y="17"/>
                  </a:lnTo>
                  <a:lnTo>
                    <a:pt x="45" y="101"/>
                  </a:lnTo>
                  <a:lnTo>
                    <a:pt x="25" y="101"/>
                  </a:lnTo>
                  <a:lnTo>
                    <a:pt x="25" y="17"/>
                  </a:lnTo>
                  <a:lnTo>
                    <a:pt x="0" y="17"/>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7" name="Freeform 26">
              <a:extLst>
                <a:ext uri="{FF2B5EF4-FFF2-40B4-BE49-F238E27FC236}">
                  <a16:creationId xmlns:a16="http://schemas.microsoft.com/office/drawing/2014/main" id="{AA351A76-FF7A-054E-DAC1-AE30A3924D15}"/>
                </a:ext>
              </a:extLst>
            </p:cNvPr>
            <p:cNvSpPr>
              <a:spLocks/>
            </p:cNvSpPr>
            <p:nvPr/>
          </p:nvSpPr>
          <p:spPr bwMode="auto">
            <a:xfrm>
              <a:off x="5341" y="-60"/>
              <a:ext cx="28" cy="34"/>
            </a:xfrm>
            <a:custGeom>
              <a:avLst/>
              <a:gdLst>
                <a:gd name="T0" fmla="*/ 0 w 83"/>
                <a:gd name="T1" fmla="*/ 0 h 101"/>
                <a:gd name="T2" fmla="*/ 21 w 83"/>
                <a:gd name="T3" fmla="*/ 0 h 101"/>
                <a:gd name="T4" fmla="*/ 34 w 83"/>
                <a:gd name="T5" fmla="*/ 29 h 101"/>
                <a:gd name="T6" fmla="*/ 41 w 83"/>
                <a:gd name="T7" fmla="*/ 46 h 101"/>
                <a:gd name="T8" fmla="*/ 41 w 83"/>
                <a:gd name="T9" fmla="*/ 46 h 101"/>
                <a:gd name="T10" fmla="*/ 45 w 83"/>
                <a:gd name="T11" fmla="*/ 37 h 101"/>
                <a:gd name="T12" fmla="*/ 49 w 83"/>
                <a:gd name="T13" fmla="*/ 27 h 101"/>
                <a:gd name="T14" fmla="*/ 62 w 83"/>
                <a:gd name="T15" fmla="*/ 0 h 101"/>
                <a:gd name="T16" fmla="*/ 83 w 83"/>
                <a:gd name="T17" fmla="*/ 0 h 101"/>
                <a:gd name="T18" fmla="*/ 50 w 83"/>
                <a:gd name="T19" fmla="*/ 65 h 101"/>
                <a:gd name="T20" fmla="*/ 50 w 83"/>
                <a:gd name="T21" fmla="*/ 101 h 101"/>
                <a:gd name="T22" fmla="*/ 31 w 83"/>
                <a:gd name="T23" fmla="*/ 101 h 101"/>
                <a:gd name="T24" fmla="*/ 31 w 83"/>
                <a:gd name="T25" fmla="*/ 65 h 101"/>
                <a:gd name="T26" fmla="*/ 0 w 83"/>
                <a:gd name="T2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01">
                  <a:moveTo>
                    <a:pt x="0" y="0"/>
                  </a:moveTo>
                  <a:lnTo>
                    <a:pt x="21" y="0"/>
                  </a:lnTo>
                  <a:lnTo>
                    <a:pt x="34" y="29"/>
                  </a:lnTo>
                  <a:lnTo>
                    <a:pt x="41" y="46"/>
                  </a:lnTo>
                  <a:lnTo>
                    <a:pt x="41" y="46"/>
                  </a:lnTo>
                  <a:lnTo>
                    <a:pt x="45" y="37"/>
                  </a:lnTo>
                  <a:lnTo>
                    <a:pt x="49" y="27"/>
                  </a:lnTo>
                  <a:lnTo>
                    <a:pt x="62" y="0"/>
                  </a:lnTo>
                  <a:lnTo>
                    <a:pt x="83" y="0"/>
                  </a:lnTo>
                  <a:lnTo>
                    <a:pt x="50" y="65"/>
                  </a:lnTo>
                  <a:lnTo>
                    <a:pt x="50" y="101"/>
                  </a:lnTo>
                  <a:lnTo>
                    <a:pt x="31" y="101"/>
                  </a:lnTo>
                  <a:lnTo>
                    <a:pt x="31" y="65"/>
                  </a:lnTo>
                  <a:lnTo>
                    <a:pt x="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8" name="Freeform 27">
              <a:extLst>
                <a:ext uri="{FF2B5EF4-FFF2-40B4-BE49-F238E27FC236}">
                  <a16:creationId xmlns:a16="http://schemas.microsoft.com/office/drawing/2014/main" id="{C5153723-E9C0-3E32-FDFC-B9C26DD0CF30}"/>
                </a:ext>
              </a:extLst>
            </p:cNvPr>
            <p:cNvSpPr>
              <a:spLocks noEditPoints="1"/>
            </p:cNvSpPr>
            <p:nvPr/>
          </p:nvSpPr>
          <p:spPr bwMode="auto">
            <a:xfrm>
              <a:off x="4505" y="-230"/>
              <a:ext cx="115" cy="132"/>
            </a:xfrm>
            <a:custGeom>
              <a:avLst/>
              <a:gdLst>
                <a:gd name="T0" fmla="*/ 170 w 345"/>
                <a:gd name="T1" fmla="*/ 48 h 398"/>
                <a:gd name="T2" fmla="*/ 162 w 345"/>
                <a:gd name="T3" fmla="*/ 77 h 398"/>
                <a:gd name="T4" fmla="*/ 152 w 345"/>
                <a:gd name="T5" fmla="*/ 106 h 398"/>
                <a:gd name="T6" fmla="*/ 95 w 345"/>
                <a:gd name="T7" fmla="*/ 264 h 398"/>
                <a:gd name="T8" fmla="*/ 246 w 345"/>
                <a:gd name="T9" fmla="*/ 264 h 398"/>
                <a:gd name="T10" fmla="*/ 189 w 345"/>
                <a:gd name="T11" fmla="*/ 107 h 398"/>
                <a:gd name="T12" fmla="*/ 179 w 345"/>
                <a:gd name="T13" fmla="*/ 78 h 398"/>
                <a:gd name="T14" fmla="*/ 171 w 345"/>
                <a:gd name="T15" fmla="*/ 48 h 398"/>
                <a:gd name="T16" fmla="*/ 170 w 345"/>
                <a:gd name="T17" fmla="*/ 48 h 398"/>
                <a:gd name="T18" fmla="*/ 148 w 345"/>
                <a:gd name="T19" fmla="*/ 0 h 398"/>
                <a:gd name="T20" fmla="*/ 197 w 345"/>
                <a:gd name="T21" fmla="*/ 0 h 398"/>
                <a:gd name="T22" fmla="*/ 345 w 345"/>
                <a:gd name="T23" fmla="*/ 398 h 398"/>
                <a:gd name="T24" fmla="*/ 293 w 345"/>
                <a:gd name="T25" fmla="*/ 398 h 398"/>
                <a:gd name="T26" fmla="*/ 259 w 345"/>
                <a:gd name="T27" fmla="*/ 300 h 398"/>
                <a:gd name="T28" fmla="*/ 81 w 345"/>
                <a:gd name="T29" fmla="*/ 300 h 398"/>
                <a:gd name="T30" fmla="*/ 46 w 345"/>
                <a:gd name="T31" fmla="*/ 398 h 398"/>
                <a:gd name="T32" fmla="*/ 0 w 345"/>
                <a:gd name="T33" fmla="*/ 398 h 398"/>
                <a:gd name="T34" fmla="*/ 148 w 345"/>
                <a:gd name="T3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98">
                  <a:moveTo>
                    <a:pt x="170" y="48"/>
                  </a:moveTo>
                  <a:lnTo>
                    <a:pt x="162" y="77"/>
                  </a:lnTo>
                  <a:lnTo>
                    <a:pt x="152" y="106"/>
                  </a:lnTo>
                  <a:lnTo>
                    <a:pt x="95" y="264"/>
                  </a:lnTo>
                  <a:lnTo>
                    <a:pt x="246" y="264"/>
                  </a:lnTo>
                  <a:lnTo>
                    <a:pt x="189" y="107"/>
                  </a:lnTo>
                  <a:lnTo>
                    <a:pt x="179" y="78"/>
                  </a:lnTo>
                  <a:lnTo>
                    <a:pt x="171" y="48"/>
                  </a:lnTo>
                  <a:lnTo>
                    <a:pt x="170" y="48"/>
                  </a:lnTo>
                  <a:close/>
                  <a:moveTo>
                    <a:pt x="148" y="0"/>
                  </a:moveTo>
                  <a:lnTo>
                    <a:pt x="197" y="0"/>
                  </a:lnTo>
                  <a:lnTo>
                    <a:pt x="345" y="398"/>
                  </a:lnTo>
                  <a:lnTo>
                    <a:pt x="293" y="398"/>
                  </a:lnTo>
                  <a:lnTo>
                    <a:pt x="259" y="300"/>
                  </a:lnTo>
                  <a:lnTo>
                    <a:pt x="81" y="300"/>
                  </a:lnTo>
                  <a:lnTo>
                    <a:pt x="46" y="398"/>
                  </a:lnTo>
                  <a:lnTo>
                    <a:pt x="0" y="398"/>
                  </a:lnTo>
                  <a:lnTo>
                    <a:pt x="14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29" name="Freeform 28">
              <a:extLst>
                <a:ext uri="{FF2B5EF4-FFF2-40B4-BE49-F238E27FC236}">
                  <a16:creationId xmlns:a16="http://schemas.microsoft.com/office/drawing/2014/main" id="{7173713A-E6BD-D8B0-6BA4-46555FEBE18A}"/>
                </a:ext>
              </a:extLst>
            </p:cNvPr>
            <p:cNvSpPr>
              <a:spLocks/>
            </p:cNvSpPr>
            <p:nvPr/>
          </p:nvSpPr>
          <p:spPr bwMode="auto">
            <a:xfrm>
              <a:off x="4633" y="-197"/>
              <a:ext cx="47" cy="99"/>
            </a:xfrm>
            <a:custGeom>
              <a:avLst/>
              <a:gdLst>
                <a:gd name="T0" fmla="*/ 119 w 141"/>
                <a:gd name="T1" fmla="*/ 0 h 299"/>
                <a:gd name="T2" fmla="*/ 141 w 141"/>
                <a:gd name="T3" fmla="*/ 0 h 299"/>
                <a:gd name="T4" fmla="*/ 139 w 141"/>
                <a:gd name="T5" fmla="*/ 44 h 299"/>
                <a:gd name="T6" fmla="*/ 119 w 141"/>
                <a:gd name="T7" fmla="*/ 42 h 299"/>
                <a:gd name="T8" fmla="*/ 101 w 141"/>
                <a:gd name="T9" fmla="*/ 45 h 299"/>
                <a:gd name="T10" fmla="*/ 86 w 141"/>
                <a:gd name="T11" fmla="*/ 53 h 299"/>
                <a:gd name="T12" fmla="*/ 73 w 141"/>
                <a:gd name="T13" fmla="*/ 64 h 299"/>
                <a:gd name="T14" fmla="*/ 62 w 141"/>
                <a:gd name="T15" fmla="*/ 79 h 299"/>
                <a:gd name="T16" fmla="*/ 54 w 141"/>
                <a:gd name="T17" fmla="*/ 99 h 299"/>
                <a:gd name="T18" fmla="*/ 48 w 141"/>
                <a:gd name="T19" fmla="*/ 123 h 299"/>
                <a:gd name="T20" fmla="*/ 45 w 141"/>
                <a:gd name="T21" fmla="*/ 151 h 299"/>
                <a:gd name="T22" fmla="*/ 44 w 141"/>
                <a:gd name="T23" fmla="*/ 182 h 299"/>
                <a:gd name="T24" fmla="*/ 44 w 141"/>
                <a:gd name="T25" fmla="*/ 299 h 299"/>
                <a:gd name="T26" fmla="*/ 0 w 141"/>
                <a:gd name="T27" fmla="*/ 299 h 299"/>
                <a:gd name="T28" fmla="*/ 0 w 141"/>
                <a:gd name="T29" fmla="*/ 5 h 299"/>
                <a:gd name="T30" fmla="*/ 43 w 141"/>
                <a:gd name="T31" fmla="*/ 5 h 299"/>
                <a:gd name="T32" fmla="*/ 43 w 141"/>
                <a:gd name="T33" fmla="*/ 27 h 299"/>
                <a:gd name="T34" fmla="*/ 40 w 141"/>
                <a:gd name="T35" fmla="*/ 53 h 299"/>
                <a:gd name="T36" fmla="*/ 37 w 141"/>
                <a:gd name="T37" fmla="*/ 79 h 299"/>
                <a:gd name="T38" fmla="*/ 37 w 141"/>
                <a:gd name="T39" fmla="*/ 79 h 299"/>
                <a:gd name="T40" fmla="*/ 43 w 141"/>
                <a:gd name="T41" fmla="*/ 63 h 299"/>
                <a:gd name="T42" fmla="*/ 50 w 141"/>
                <a:gd name="T43" fmla="*/ 48 h 299"/>
                <a:gd name="T44" fmla="*/ 59 w 141"/>
                <a:gd name="T45" fmla="*/ 34 h 299"/>
                <a:gd name="T46" fmla="*/ 71 w 141"/>
                <a:gd name="T47" fmla="*/ 21 h 299"/>
                <a:gd name="T48" fmla="*/ 84 w 141"/>
                <a:gd name="T49" fmla="*/ 11 h 299"/>
                <a:gd name="T50" fmla="*/ 101 w 141"/>
                <a:gd name="T51" fmla="*/ 3 h 299"/>
                <a:gd name="T52" fmla="*/ 119 w 141"/>
                <a:gd name="T53"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99">
                  <a:moveTo>
                    <a:pt x="119" y="0"/>
                  </a:moveTo>
                  <a:lnTo>
                    <a:pt x="141" y="0"/>
                  </a:lnTo>
                  <a:lnTo>
                    <a:pt x="139" y="44"/>
                  </a:lnTo>
                  <a:lnTo>
                    <a:pt x="119" y="42"/>
                  </a:lnTo>
                  <a:lnTo>
                    <a:pt x="101" y="45"/>
                  </a:lnTo>
                  <a:lnTo>
                    <a:pt x="86" y="53"/>
                  </a:lnTo>
                  <a:lnTo>
                    <a:pt x="73" y="64"/>
                  </a:lnTo>
                  <a:lnTo>
                    <a:pt x="62" y="79"/>
                  </a:lnTo>
                  <a:lnTo>
                    <a:pt x="54" y="99"/>
                  </a:lnTo>
                  <a:lnTo>
                    <a:pt x="48" y="123"/>
                  </a:lnTo>
                  <a:lnTo>
                    <a:pt x="45" y="151"/>
                  </a:lnTo>
                  <a:lnTo>
                    <a:pt x="44" y="182"/>
                  </a:lnTo>
                  <a:lnTo>
                    <a:pt x="44" y="299"/>
                  </a:lnTo>
                  <a:lnTo>
                    <a:pt x="0" y="299"/>
                  </a:lnTo>
                  <a:lnTo>
                    <a:pt x="0" y="5"/>
                  </a:lnTo>
                  <a:lnTo>
                    <a:pt x="43" y="5"/>
                  </a:lnTo>
                  <a:lnTo>
                    <a:pt x="43" y="27"/>
                  </a:lnTo>
                  <a:lnTo>
                    <a:pt x="40" y="53"/>
                  </a:lnTo>
                  <a:lnTo>
                    <a:pt x="37" y="79"/>
                  </a:lnTo>
                  <a:lnTo>
                    <a:pt x="37" y="79"/>
                  </a:lnTo>
                  <a:lnTo>
                    <a:pt x="43" y="63"/>
                  </a:lnTo>
                  <a:lnTo>
                    <a:pt x="50" y="48"/>
                  </a:lnTo>
                  <a:lnTo>
                    <a:pt x="59" y="34"/>
                  </a:lnTo>
                  <a:lnTo>
                    <a:pt x="71" y="21"/>
                  </a:lnTo>
                  <a:lnTo>
                    <a:pt x="84" y="11"/>
                  </a:lnTo>
                  <a:lnTo>
                    <a:pt x="101" y="3"/>
                  </a:lnTo>
                  <a:lnTo>
                    <a:pt x="11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0" name="Freeform 29">
              <a:extLst>
                <a:ext uri="{FF2B5EF4-FFF2-40B4-BE49-F238E27FC236}">
                  <a16:creationId xmlns:a16="http://schemas.microsoft.com/office/drawing/2014/main" id="{EB3DBC03-9BE5-866F-6785-87A56284F35D}"/>
                </a:ext>
              </a:extLst>
            </p:cNvPr>
            <p:cNvSpPr>
              <a:spLocks noEditPoints="1"/>
            </p:cNvSpPr>
            <p:nvPr/>
          </p:nvSpPr>
          <p:spPr bwMode="auto">
            <a:xfrm>
              <a:off x="4684" y="-197"/>
              <a:ext cx="94" cy="151"/>
            </a:xfrm>
            <a:custGeom>
              <a:avLst/>
              <a:gdLst>
                <a:gd name="T0" fmla="*/ 56 w 282"/>
                <a:gd name="T1" fmla="*/ 325 h 453"/>
                <a:gd name="T2" fmla="*/ 47 w 282"/>
                <a:gd name="T3" fmla="*/ 375 h 453"/>
                <a:gd name="T4" fmla="*/ 76 w 282"/>
                <a:gd name="T5" fmla="*/ 406 h 453"/>
                <a:gd name="T6" fmla="*/ 131 w 282"/>
                <a:gd name="T7" fmla="*/ 417 h 453"/>
                <a:gd name="T8" fmla="*/ 198 w 282"/>
                <a:gd name="T9" fmla="*/ 403 h 453"/>
                <a:gd name="T10" fmla="*/ 230 w 282"/>
                <a:gd name="T11" fmla="*/ 367 h 453"/>
                <a:gd name="T12" fmla="*/ 225 w 282"/>
                <a:gd name="T13" fmla="*/ 323 h 453"/>
                <a:gd name="T14" fmla="*/ 186 w 282"/>
                <a:gd name="T15" fmla="*/ 302 h 453"/>
                <a:gd name="T16" fmla="*/ 95 w 282"/>
                <a:gd name="T17" fmla="*/ 300 h 453"/>
                <a:gd name="T18" fmla="*/ 116 w 282"/>
                <a:gd name="T19" fmla="*/ 36 h 453"/>
                <a:gd name="T20" fmla="*/ 70 w 282"/>
                <a:gd name="T21" fmla="*/ 61 h 453"/>
                <a:gd name="T22" fmla="*/ 54 w 282"/>
                <a:gd name="T23" fmla="*/ 109 h 453"/>
                <a:gd name="T24" fmla="*/ 70 w 282"/>
                <a:gd name="T25" fmla="*/ 158 h 453"/>
                <a:gd name="T26" fmla="*/ 114 w 282"/>
                <a:gd name="T27" fmla="*/ 181 h 453"/>
                <a:gd name="T28" fmla="*/ 170 w 282"/>
                <a:gd name="T29" fmla="*/ 176 h 453"/>
                <a:gd name="T30" fmla="*/ 206 w 282"/>
                <a:gd name="T31" fmla="*/ 144 h 453"/>
                <a:gd name="T32" fmla="*/ 211 w 282"/>
                <a:gd name="T33" fmla="*/ 89 h 453"/>
                <a:gd name="T34" fmla="*/ 186 w 282"/>
                <a:gd name="T35" fmla="*/ 48 h 453"/>
                <a:gd name="T36" fmla="*/ 136 w 282"/>
                <a:gd name="T37" fmla="*/ 34 h 453"/>
                <a:gd name="T38" fmla="*/ 168 w 282"/>
                <a:gd name="T39" fmla="*/ 2 h 453"/>
                <a:gd name="T40" fmla="*/ 192 w 282"/>
                <a:gd name="T41" fmla="*/ 4 h 453"/>
                <a:gd name="T42" fmla="*/ 218 w 282"/>
                <a:gd name="T43" fmla="*/ 5 h 453"/>
                <a:gd name="T44" fmla="*/ 247 w 282"/>
                <a:gd name="T45" fmla="*/ 40 h 453"/>
                <a:gd name="T46" fmla="*/ 230 w 282"/>
                <a:gd name="T47" fmla="*/ 39 h 453"/>
                <a:gd name="T48" fmla="*/ 229 w 282"/>
                <a:gd name="T49" fmla="*/ 40 h 453"/>
                <a:gd name="T50" fmla="*/ 255 w 282"/>
                <a:gd name="T51" fmla="*/ 84 h 453"/>
                <a:gd name="T52" fmla="*/ 251 w 282"/>
                <a:gd name="T53" fmla="*/ 144 h 453"/>
                <a:gd name="T54" fmla="*/ 218 w 282"/>
                <a:gd name="T55" fmla="*/ 190 h 453"/>
                <a:gd name="T56" fmla="*/ 157 w 282"/>
                <a:gd name="T57" fmla="*/ 213 h 453"/>
                <a:gd name="T58" fmla="*/ 101 w 282"/>
                <a:gd name="T59" fmla="*/ 213 h 453"/>
                <a:gd name="T60" fmla="*/ 73 w 282"/>
                <a:gd name="T61" fmla="*/ 222 h 453"/>
                <a:gd name="T62" fmla="*/ 69 w 282"/>
                <a:gd name="T63" fmla="*/ 246 h 453"/>
                <a:gd name="T64" fmla="*/ 101 w 282"/>
                <a:gd name="T65" fmla="*/ 261 h 453"/>
                <a:gd name="T66" fmla="*/ 204 w 282"/>
                <a:gd name="T67" fmla="*/ 264 h 453"/>
                <a:gd name="T68" fmla="*/ 258 w 282"/>
                <a:gd name="T69" fmla="*/ 291 h 453"/>
                <a:gd name="T70" fmla="*/ 276 w 282"/>
                <a:gd name="T71" fmla="*/ 344 h 453"/>
                <a:gd name="T72" fmla="*/ 252 w 282"/>
                <a:gd name="T73" fmla="*/ 407 h 453"/>
                <a:gd name="T74" fmla="*/ 185 w 282"/>
                <a:gd name="T75" fmla="*/ 445 h 453"/>
                <a:gd name="T76" fmla="*/ 95 w 282"/>
                <a:gd name="T77" fmla="*/ 452 h 453"/>
                <a:gd name="T78" fmla="*/ 33 w 282"/>
                <a:gd name="T79" fmla="*/ 431 h 453"/>
                <a:gd name="T80" fmla="*/ 2 w 282"/>
                <a:gd name="T81" fmla="*/ 387 h 453"/>
                <a:gd name="T82" fmla="*/ 10 w 282"/>
                <a:gd name="T83" fmla="*/ 327 h 453"/>
                <a:gd name="T84" fmla="*/ 51 w 282"/>
                <a:gd name="T85" fmla="*/ 289 h 453"/>
                <a:gd name="T86" fmla="*/ 23 w 282"/>
                <a:gd name="T87" fmla="*/ 260 h 453"/>
                <a:gd name="T88" fmla="*/ 30 w 282"/>
                <a:gd name="T89" fmla="*/ 218 h 453"/>
                <a:gd name="T90" fmla="*/ 38 w 282"/>
                <a:gd name="T91" fmla="*/ 187 h 453"/>
                <a:gd name="T92" fmla="*/ 12 w 282"/>
                <a:gd name="T93" fmla="*/ 136 h 453"/>
                <a:gd name="T94" fmla="*/ 19 w 282"/>
                <a:gd name="T95" fmla="*/ 69 h 453"/>
                <a:gd name="T96" fmla="*/ 62 w 282"/>
                <a:gd name="T97" fmla="*/ 20 h 453"/>
                <a:gd name="T98" fmla="*/ 138 w 282"/>
                <a:gd name="T99"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2" h="453">
                  <a:moveTo>
                    <a:pt x="86" y="300"/>
                  </a:moveTo>
                  <a:lnTo>
                    <a:pt x="69" y="311"/>
                  </a:lnTo>
                  <a:lnTo>
                    <a:pt x="56" y="325"/>
                  </a:lnTo>
                  <a:lnTo>
                    <a:pt x="47" y="341"/>
                  </a:lnTo>
                  <a:lnTo>
                    <a:pt x="44" y="358"/>
                  </a:lnTo>
                  <a:lnTo>
                    <a:pt x="47" y="375"/>
                  </a:lnTo>
                  <a:lnTo>
                    <a:pt x="53" y="387"/>
                  </a:lnTo>
                  <a:lnTo>
                    <a:pt x="63" y="398"/>
                  </a:lnTo>
                  <a:lnTo>
                    <a:pt x="76" y="406"/>
                  </a:lnTo>
                  <a:lnTo>
                    <a:pt x="91" y="412"/>
                  </a:lnTo>
                  <a:lnTo>
                    <a:pt x="111" y="416"/>
                  </a:lnTo>
                  <a:lnTo>
                    <a:pt x="131" y="417"/>
                  </a:lnTo>
                  <a:lnTo>
                    <a:pt x="156" y="415"/>
                  </a:lnTo>
                  <a:lnTo>
                    <a:pt x="179" y="411"/>
                  </a:lnTo>
                  <a:lnTo>
                    <a:pt x="198" y="403"/>
                  </a:lnTo>
                  <a:lnTo>
                    <a:pt x="212" y="393"/>
                  </a:lnTo>
                  <a:lnTo>
                    <a:pt x="223" y="381"/>
                  </a:lnTo>
                  <a:lnTo>
                    <a:pt x="230" y="367"/>
                  </a:lnTo>
                  <a:lnTo>
                    <a:pt x="232" y="350"/>
                  </a:lnTo>
                  <a:lnTo>
                    <a:pt x="231" y="336"/>
                  </a:lnTo>
                  <a:lnTo>
                    <a:pt x="225" y="323"/>
                  </a:lnTo>
                  <a:lnTo>
                    <a:pt x="216" y="314"/>
                  </a:lnTo>
                  <a:lnTo>
                    <a:pt x="203" y="306"/>
                  </a:lnTo>
                  <a:lnTo>
                    <a:pt x="186" y="302"/>
                  </a:lnTo>
                  <a:lnTo>
                    <a:pt x="166" y="300"/>
                  </a:lnTo>
                  <a:lnTo>
                    <a:pt x="105" y="300"/>
                  </a:lnTo>
                  <a:lnTo>
                    <a:pt x="95" y="300"/>
                  </a:lnTo>
                  <a:lnTo>
                    <a:pt x="86" y="300"/>
                  </a:lnTo>
                  <a:close/>
                  <a:moveTo>
                    <a:pt x="136" y="34"/>
                  </a:moveTo>
                  <a:lnTo>
                    <a:pt x="116" y="36"/>
                  </a:lnTo>
                  <a:lnTo>
                    <a:pt x="97" y="41"/>
                  </a:lnTo>
                  <a:lnTo>
                    <a:pt x="82" y="50"/>
                  </a:lnTo>
                  <a:lnTo>
                    <a:pt x="70" y="61"/>
                  </a:lnTo>
                  <a:lnTo>
                    <a:pt x="61" y="75"/>
                  </a:lnTo>
                  <a:lnTo>
                    <a:pt x="56" y="91"/>
                  </a:lnTo>
                  <a:lnTo>
                    <a:pt x="54" y="109"/>
                  </a:lnTo>
                  <a:lnTo>
                    <a:pt x="56" y="128"/>
                  </a:lnTo>
                  <a:lnTo>
                    <a:pt x="61" y="144"/>
                  </a:lnTo>
                  <a:lnTo>
                    <a:pt x="70" y="158"/>
                  </a:lnTo>
                  <a:lnTo>
                    <a:pt x="81" y="168"/>
                  </a:lnTo>
                  <a:lnTo>
                    <a:pt x="95" y="176"/>
                  </a:lnTo>
                  <a:lnTo>
                    <a:pt x="114" y="181"/>
                  </a:lnTo>
                  <a:lnTo>
                    <a:pt x="134" y="182"/>
                  </a:lnTo>
                  <a:lnTo>
                    <a:pt x="153" y="181"/>
                  </a:lnTo>
                  <a:lnTo>
                    <a:pt x="170" y="176"/>
                  </a:lnTo>
                  <a:lnTo>
                    <a:pt x="185" y="168"/>
                  </a:lnTo>
                  <a:lnTo>
                    <a:pt x="197" y="158"/>
                  </a:lnTo>
                  <a:lnTo>
                    <a:pt x="206" y="144"/>
                  </a:lnTo>
                  <a:lnTo>
                    <a:pt x="211" y="128"/>
                  </a:lnTo>
                  <a:lnTo>
                    <a:pt x="213" y="109"/>
                  </a:lnTo>
                  <a:lnTo>
                    <a:pt x="211" y="89"/>
                  </a:lnTo>
                  <a:lnTo>
                    <a:pt x="206" y="73"/>
                  </a:lnTo>
                  <a:lnTo>
                    <a:pt x="198" y="59"/>
                  </a:lnTo>
                  <a:lnTo>
                    <a:pt x="186" y="48"/>
                  </a:lnTo>
                  <a:lnTo>
                    <a:pt x="172" y="41"/>
                  </a:lnTo>
                  <a:lnTo>
                    <a:pt x="155" y="36"/>
                  </a:lnTo>
                  <a:lnTo>
                    <a:pt x="136" y="34"/>
                  </a:lnTo>
                  <a:close/>
                  <a:moveTo>
                    <a:pt x="138" y="0"/>
                  </a:moveTo>
                  <a:lnTo>
                    <a:pt x="154" y="1"/>
                  </a:lnTo>
                  <a:lnTo>
                    <a:pt x="168" y="2"/>
                  </a:lnTo>
                  <a:lnTo>
                    <a:pt x="173" y="3"/>
                  </a:lnTo>
                  <a:lnTo>
                    <a:pt x="181" y="3"/>
                  </a:lnTo>
                  <a:lnTo>
                    <a:pt x="192" y="4"/>
                  </a:lnTo>
                  <a:lnTo>
                    <a:pt x="203" y="5"/>
                  </a:lnTo>
                  <a:lnTo>
                    <a:pt x="212" y="5"/>
                  </a:lnTo>
                  <a:lnTo>
                    <a:pt x="218" y="5"/>
                  </a:lnTo>
                  <a:lnTo>
                    <a:pt x="282" y="5"/>
                  </a:lnTo>
                  <a:lnTo>
                    <a:pt x="282" y="40"/>
                  </a:lnTo>
                  <a:lnTo>
                    <a:pt x="247" y="40"/>
                  </a:lnTo>
                  <a:lnTo>
                    <a:pt x="243" y="40"/>
                  </a:lnTo>
                  <a:lnTo>
                    <a:pt x="236" y="39"/>
                  </a:lnTo>
                  <a:lnTo>
                    <a:pt x="230" y="39"/>
                  </a:lnTo>
                  <a:lnTo>
                    <a:pt x="227" y="39"/>
                  </a:lnTo>
                  <a:lnTo>
                    <a:pt x="228" y="39"/>
                  </a:lnTo>
                  <a:lnTo>
                    <a:pt x="229" y="40"/>
                  </a:lnTo>
                  <a:lnTo>
                    <a:pt x="240" y="52"/>
                  </a:lnTo>
                  <a:lnTo>
                    <a:pt x="249" y="67"/>
                  </a:lnTo>
                  <a:lnTo>
                    <a:pt x="255" y="84"/>
                  </a:lnTo>
                  <a:lnTo>
                    <a:pt x="257" y="104"/>
                  </a:lnTo>
                  <a:lnTo>
                    <a:pt x="255" y="125"/>
                  </a:lnTo>
                  <a:lnTo>
                    <a:pt x="251" y="144"/>
                  </a:lnTo>
                  <a:lnTo>
                    <a:pt x="243" y="161"/>
                  </a:lnTo>
                  <a:lnTo>
                    <a:pt x="232" y="177"/>
                  </a:lnTo>
                  <a:lnTo>
                    <a:pt x="218" y="190"/>
                  </a:lnTo>
                  <a:lnTo>
                    <a:pt x="200" y="200"/>
                  </a:lnTo>
                  <a:lnTo>
                    <a:pt x="180" y="208"/>
                  </a:lnTo>
                  <a:lnTo>
                    <a:pt x="157" y="213"/>
                  </a:lnTo>
                  <a:lnTo>
                    <a:pt x="130" y="215"/>
                  </a:lnTo>
                  <a:lnTo>
                    <a:pt x="116" y="214"/>
                  </a:lnTo>
                  <a:lnTo>
                    <a:pt x="101" y="213"/>
                  </a:lnTo>
                  <a:lnTo>
                    <a:pt x="89" y="211"/>
                  </a:lnTo>
                  <a:lnTo>
                    <a:pt x="79" y="216"/>
                  </a:lnTo>
                  <a:lnTo>
                    <a:pt x="73" y="222"/>
                  </a:lnTo>
                  <a:lnTo>
                    <a:pt x="69" y="230"/>
                  </a:lnTo>
                  <a:lnTo>
                    <a:pt x="67" y="237"/>
                  </a:lnTo>
                  <a:lnTo>
                    <a:pt x="69" y="246"/>
                  </a:lnTo>
                  <a:lnTo>
                    <a:pt x="75" y="253"/>
                  </a:lnTo>
                  <a:lnTo>
                    <a:pt x="86" y="258"/>
                  </a:lnTo>
                  <a:lnTo>
                    <a:pt x="101" y="261"/>
                  </a:lnTo>
                  <a:lnTo>
                    <a:pt x="121" y="262"/>
                  </a:lnTo>
                  <a:lnTo>
                    <a:pt x="178" y="262"/>
                  </a:lnTo>
                  <a:lnTo>
                    <a:pt x="204" y="264"/>
                  </a:lnTo>
                  <a:lnTo>
                    <a:pt x="225" y="269"/>
                  </a:lnTo>
                  <a:lnTo>
                    <a:pt x="244" y="278"/>
                  </a:lnTo>
                  <a:lnTo>
                    <a:pt x="258" y="291"/>
                  </a:lnTo>
                  <a:lnTo>
                    <a:pt x="268" y="306"/>
                  </a:lnTo>
                  <a:lnTo>
                    <a:pt x="274" y="324"/>
                  </a:lnTo>
                  <a:lnTo>
                    <a:pt x="276" y="344"/>
                  </a:lnTo>
                  <a:lnTo>
                    <a:pt x="274" y="368"/>
                  </a:lnTo>
                  <a:lnTo>
                    <a:pt x="265" y="388"/>
                  </a:lnTo>
                  <a:lnTo>
                    <a:pt x="252" y="407"/>
                  </a:lnTo>
                  <a:lnTo>
                    <a:pt x="233" y="422"/>
                  </a:lnTo>
                  <a:lnTo>
                    <a:pt x="211" y="435"/>
                  </a:lnTo>
                  <a:lnTo>
                    <a:pt x="185" y="445"/>
                  </a:lnTo>
                  <a:lnTo>
                    <a:pt x="155" y="451"/>
                  </a:lnTo>
                  <a:lnTo>
                    <a:pt x="123" y="453"/>
                  </a:lnTo>
                  <a:lnTo>
                    <a:pt x="95" y="452"/>
                  </a:lnTo>
                  <a:lnTo>
                    <a:pt x="72" y="447"/>
                  </a:lnTo>
                  <a:lnTo>
                    <a:pt x="51" y="441"/>
                  </a:lnTo>
                  <a:lnTo>
                    <a:pt x="33" y="431"/>
                  </a:lnTo>
                  <a:lnTo>
                    <a:pt x="19" y="419"/>
                  </a:lnTo>
                  <a:lnTo>
                    <a:pt x="9" y="404"/>
                  </a:lnTo>
                  <a:lnTo>
                    <a:pt x="2" y="387"/>
                  </a:lnTo>
                  <a:lnTo>
                    <a:pt x="0" y="367"/>
                  </a:lnTo>
                  <a:lnTo>
                    <a:pt x="3" y="345"/>
                  </a:lnTo>
                  <a:lnTo>
                    <a:pt x="10" y="327"/>
                  </a:lnTo>
                  <a:lnTo>
                    <a:pt x="21" y="311"/>
                  </a:lnTo>
                  <a:lnTo>
                    <a:pt x="35" y="299"/>
                  </a:lnTo>
                  <a:lnTo>
                    <a:pt x="51" y="289"/>
                  </a:lnTo>
                  <a:lnTo>
                    <a:pt x="39" y="281"/>
                  </a:lnTo>
                  <a:lnTo>
                    <a:pt x="29" y="271"/>
                  </a:lnTo>
                  <a:lnTo>
                    <a:pt x="23" y="260"/>
                  </a:lnTo>
                  <a:lnTo>
                    <a:pt x="21" y="246"/>
                  </a:lnTo>
                  <a:lnTo>
                    <a:pt x="24" y="232"/>
                  </a:lnTo>
                  <a:lnTo>
                    <a:pt x="30" y="218"/>
                  </a:lnTo>
                  <a:lnTo>
                    <a:pt x="40" y="207"/>
                  </a:lnTo>
                  <a:lnTo>
                    <a:pt x="54" y="199"/>
                  </a:lnTo>
                  <a:lnTo>
                    <a:pt x="38" y="187"/>
                  </a:lnTo>
                  <a:lnTo>
                    <a:pt x="26" y="172"/>
                  </a:lnTo>
                  <a:lnTo>
                    <a:pt x="17" y="155"/>
                  </a:lnTo>
                  <a:lnTo>
                    <a:pt x="12" y="136"/>
                  </a:lnTo>
                  <a:lnTo>
                    <a:pt x="10" y="114"/>
                  </a:lnTo>
                  <a:lnTo>
                    <a:pt x="12" y="90"/>
                  </a:lnTo>
                  <a:lnTo>
                    <a:pt x="19" y="69"/>
                  </a:lnTo>
                  <a:lnTo>
                    <a:pt x="30" y="50"/>
                  </a:lnTo>
                  <a:lnTo>
                    <a:pt x="44" y="34"/>
                  </a:lnTo>
                  <a:lnTo>
                    <a:pt x="62" y="20"/>
                  </a:lnTo>
                  <a:lnTo>
                    <a:pt x="84" y="9"/>
                  </a:lnTo>
                  <a:lnTo>
                    <a:pt x="110" y="2"/>
                  </a:lnTo>
                  <a:lnTo>
                    <a:pt x="138"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1" name="Freeform 30">
              <a:extLst>
                <a:ext uri="{FF2B5EF4-FFF2-40B4-BE49-F238E27FC236}">
                  <a16:creationId xmlns:a16="http://schemas.microsoft.com/office/drawing/2014/main" id="{94CB488D-89A1-9496-B5EA-6DDDCE7C663B}"/>
                </a:ext>
              </a:extLst>
            </p:cNvPr>
            <p:cNvSpPr>
              <a:spLocks noEditPoints="1"/>
            </p:cNvSpPr>
            <p:nvPr/>
          </p:nvSpPr>
          <p:spPr bwMode="auto">
            <a:xfrm>
              <a:off x="4782" y="-197"/>
              <a:ext cx="90" cy="101"/>
            </a:xfrm>
            <a:custGeom>
              <a:avLst/>
              <a:gdLst>
                <a:gd name="T0" fmla="*/ 121 w 270"/>
                <a:gd name="T1" fmla="*/ 38 h 304"/>
                <a:gd name="T2" fmla="*/ 93 w 270"/>
                <a:gd name="T3" fmla="*/ 48 h 304"/>
                <a:gd name="T4" fmla="*/ 68 w 270"/>
                <a:gd name="T5" fmla="*/ 70 h 304"/>
                <a:gd name="T6" fmla="*/ 52 w 270"/>
                <a:gd name="T7" fmla="*/ 104 h 304"/>
                <a:gd name="T8" fmla="*/ 46 w 270"/>
                <a:gd name="T9" fmla="*/ 150 h 304"/>
                <a:gd name="T10" fmla="*/ 52 w 270"/>
                <a:gd name="T11" fmla="*/ 200 h 304"/>
                <a:gd name="T12" fmla="*/ 69 w 270"/>
                <a:gd name="T13" fmla="*/ 236 h 304"/>
                <a:gd name="T14" fmla="*/ 98 w 270"/>
                <a:gd name="T15" fmla="*/ 259 h 304"/>
                <a:gd name="T16" fmla="*/ 136 w 270"/>
                <a:gd name="T17" fmla="*/ 266 h 304"/>
                <a:gd name="T18" fmla="*/ 166 w 270"/>
                <a:gd name="T19" fmla="*/ 261 h 304"/>
                <a:gd name="T20" fmla="*/ 192 w 270"/>
                <a:gd name="T21" fmla="*/ 244 h 304"/>
                <a:gd name="T22" fmla="*/ 211 w 270"/>
                <a:gd name="T23" fmla="*/ 216 h 304"/>
                <a:gd name="T24" fmla="*/ 222 w 270"/>
                <a:gd name="T25" fmla="*/ 176 h 304"/>
                <a:gd name="T26" fmla="*/ 223 w 270"/>
                <a:gd name="T27" fmla="*/ 125 h 304"/>
                <a:gd name="T28" fmla="*/ 212 w 270"/>
                <a:gd name="T29" fmla="*/ 83 h 304"/>
                <a:gd name="T30" fmla="*/ 190 w 270"/>
                <a:gd name="T31" fmla="*/ 54 h 304"/>
                <a:gd name="T32" fmla="*/ 157 w 270"/>
                <a:gd name="T33" fmla="*/ 38 h 304"/>
                <a:gd name="T34" fmla="*/ 140 w 270"/>
                <a:gd name="T35" fmla="*/ 0 h 304"/>
                <a:gd name="T36" fmla="*/ 181 w 270"/>
                <a:gd name="T37" fmla="*/ 5 h 304"/>
                <a:gd name="T38" fmla="*/ 217 w 270"/>
                <a:gd name="T39" fmla="*/ 21 h 304"/>
                <a:gd name="T40" fmla="*/ 245 w 270"/>
                <a:gd name="T41" fmla="*/ 49 h 304"/>
                <a:gd name="T42" fmla="*/ 263 w 270"/>
                <a:gd name="T43" fmla="*/ 90 h 304"/>
                <a:gd name="T44" fmla="*/ 270 w 270"/>
                <a:gd name="T45" fmla="*/ 147 h 304"/>
                <a:gd name="T46" fmla="*/ 262 w 270"/>
                <a:gd name="T47" fmla="*/ 202 h 304"/>
                <a:gd name="T48" fmla="*/ 240 w 270"/>
                <a:gd name="T49" fmla="*/ 248 h 304"/>
                <a:gd name="T50" fmla="*/ 205 w 270"/>
                <a:gd name="T51" fmla="*/ 283 h 304"/>
                <a:gd name="T52" fmla="*/ 157 w 270"/>
                <a:gd name="T53" fmla="*/ 301 h 304"/>
                <a:gd name="T54" fmla="*/ 105 w 270"/>
                <a:gd name="T55" fmla="*/ 302 h 304"/>
                <a:gd name="T56" fmla="*/ 61 w 270"/>
                <a:gd name="T57" fmla="*/ 288 h 304"/>
                <a:gd name="T58" fmla="*/ 28 w 270"/>
                <a:gd name="T59" fmla="*/ 259 h 304"/>
                <a:gd name="T60" fmla="*/ 7 w 270"/>
                <a:gd name="T61" fmla="*/ 214 h 304"/>
                <a:gd name="T62" fmla="*/ 0 w 270"/>
                <a:gd name="T63" fmla="*/ 154 h 304"/>
                <a:gd name="T64" fmla="*/ 8 w 270"/>
                <a:gd name="T65" fmla="*/ 100 h 304"/>
                <a:gd name="T66" fmla="*/ 29 w 270"/>
                <a:gd name="T67" fmla="*/ 55 h 304"/>
                <a:gd name="T68" fmla="*/ 64 w 270"/>
                <a:gd name="T69" fmla="*/ 21 h 304"/>
                <a:gd name="T70" fmla="*/ 113 w 270"/>
                <a:gd name="T71"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0" h="304">
                  <a:moveTo>
                    <a:pt x="136" y="36"/>
                  </a:moveTo>
                  <a:lnTo>
                    <a:pt x="121" y="38"/>
                  </a:lnTo>
                  <a:lnTo>
                    <a:pt x="107" y="42"/>
                  </a:lnTo>
                  <a:lnTo>
                    <a:pt x="93" y="48"/>
                  </a:lnTo>
                  <a:lnTo>
                    <a:pt x="79" y="58"/>
                  </a:lnTo>
                  <a:lnTo>
                    <a:pt x="68" y="70"/>
                  </a:lnTo>
                  <a:lnTo>
                    <a:pt x="59" y="85"/>
                  </a:lnTo>
                  <a:lnTo>
                    <a:pt x="52" y="104"/>
                  </a:lnTo>
                  <a:lnTo>
                    <a:pt x="48" y="126"/>
                  </a:lnTo>
                  <a:lnTo>
                    <a:pt x="46" y="150"/>
                  </a:lnTo>
                  <a:lnTo>
                    <a:pt x="47" y="177"/>
                  </a:lnTo>
                  <a:lnTo>
                    <a:pt x="52" y="200"/>
                  </a:lnTo>
                  <a:lnTo>
                    <a:pt x="59" y="220"/>
                  </a:lnTo>
                  <a:lnTo>
                    <a:pt x="69" y="236"/>
                  </a:lnTo>
                  <a:lnTo>
                    <a:pt x="82" y="249"/>
                  </a:lnTo>
                  <a:lnTo>
                    <a:pt x="98" y="259"/>
                  </a:lnTo>
                  <a:lnTo>
                    <a:pt x="116" y="264"/>
                  </a:lnTo>
                  <a:lnTo>
                    <a:pt x="136" y="266"/>
                  </a:lnTo>
                  <a:lnTo>
                    <a:pt x="151" y="265"/>
                  </a:lnTo>
                  <a:lnTo>
                    <a:pt x="166" y="261"/>
                  </a:lnTo>
                  <a:lnTo>
                    <a:pt x="179" y="254"/>
                  </a:lnTo>
                  <a:lnTo>
                    <a:pt x="192" y="244"/>
                  </a:lnTo>
                  <a:lnTo>
                    <a:pt x="203" y="232"/>
                  </a:lnTo>
                  <a:lnTo>
                    <a:pt x="211" y="216"/>
                  </a:lnTo>
                  <a:lnTo>
                    <a:pt x="218" y="197"/>
                  </a:lnTo>
                  <a:lnTo>
                    <a:pt x="222" y="176"/>
                  </a:lnTo>
                  <a:lnTo>
                    <a:pt x="224" y="150"/>
                  </a:lnTo>
                  <a:lnTo>
                    <a:pt x="223" y="125"/>
                  </a:lnTo>
                  <a:lnTo>
                    <a:pt x="218" y="102"/>
                  </a:lnTo>
                  <a:lnTo>
                    <a:pt x="212" y="83"/>
                  </a:lnTo>
                  <a:lnTo>
                    <a:pt x="202" y="66"/>
                  </a:lnTo>
                  <a:lnTo>
                    <a:pt x="190" y="54"/>
                  </a:lnTo>
                  <a:lnTo>
                    <a:pt x="175" y="44"/>
                  </a:lnTo>
                  <a:lnTo>
                    <a:pt x="157" y="38"/>
                  </a:lnTo>
                  <a:lnTo>
                    <a:pt x="136" y="36"/>
                  </a:lnTo>
                  <a:close/>
                  <a:moveTo>
                    <a:pt x="140" y="0"/>
                  </a:moveTo>
                  <a:lnTo>
                    <a:pt x="161" y="1"/>
                  </a:lnTo>
                  <a:lnTo>
                    <a:pt x="181" y="5"/>
                  </a:lnTo>
                  <a:lnTo>
                    <a:pt x="200" y="11"/>
                  </a:lnTo>
                  <a:lnTo>
                    <a:pt x="217" y="21"/>
                  </a:lnTo>
                  <a:lnTo>
                    <a:pt x="232" y="33"/>
                  </a:lnTo>
                  <a:lnTo>
                    <a:pt x="245" y="49"/>
                  </a:lnTo>
                  <a:lnTo>
                    <a:pt x="255" y="68"/>
                  </a:lnTo>
                  <a:lnTo>
                    <a:pt x="263" y="90"/>
                  </a:lnTo>
                  <a:lnTo>
                    <a:pt x="268" y="117"/>
                  </a:lnTo>
                  <a:lnTo>
                    <a:pt x="270" y="147"/>
                  </a:lnTo>
                  <a:lnTo>
                    <a:pt x="268" y="176"/>
                  </a:lnTo>
                  <a:lnTo>
                    <a:pt x="262" y="202"/>
                  </a:lnTo>
                  <a:lnTo>
                    <a:pt x="253" y="227"/>
                  </a:lnTo>
                  <a:lnTo>
                    <a:pt x="240" y="248"/>
                  </a:lnTo>
                  <a:lnTo>
                    <a:pt x="224" y="267"/>
                  </a:lnTo>
                  <a:lnTo>
                    <a:pt x="205" y="283"/>
                  </a:lnTo>
                  <a:lnTo>
                    <a:pt x="182" y="294"/>
                  </a:lnTo>
                  <a:lnTo>
                    <a:pt x="157" y="301"/>
                  </a:lnTo>
                  <a:lnTo>
                    <a:pt x="130" y="304"/>
                  </a:lnTo>
                  <a:lnTo>
                    <a:pt x="105" y="302"/>
                  </a:lnTo>
                  <a:lnTo>
                    <a:pt x="81" y="297"/>
                  </a:lnTo>
                  <a:lnTo>
                    <a:pt x="61" y="288"/>
                  </a:lnTo>
                  <a:lnTo>
                    <a:pt x="43" y="275"/>
                  </a:lnTo>
                  <a:lnTo>
                    <a:pt x="28" y="259"/>
                  </a:lnTo>
                  <a:lnTo>
                    <a:pt x="16" y="238"/>
                  </a:lnTo>
                  <a:lnTo>
                    <a:pt x="7" y="214"/>
                  </a:lnTo>
                  <a:lnTo>
                    <a:pt x="2" y="186"/>
                  </a:lnTo>
                  <a:lnTo>
                    <a:pt x="0" y="154"/>
                  </a:lnTo>
                  <a:lnTo>
                    <a:pt x="2" y="127"/>
                  </a:lnTo>
                  <a:lnTo>
                    <a:pt x="8" y="100"/>
                  </a:lnTo>
                  <a:lnTo>
                    <a:pt x="17" y="76"/>
                  </a:lnTo>
                  <a:lnTo>
                    <a:pt x="29" y="55"/>
                  </a:lnTo>
                  <a:lnTo>
                    <a:pt x="45" y="36"/>
                  </a:lnTo>
                  <a:lnTo>
                    <a:pt x="64" y="21"/>
                  </a:lnTo>
                  <a:lnTo>
                    <a:pt x="87" y="10"/>
                  </a:lnTo>
                  <a:lnTo>
                    <a:pt x="113" y="3"/>
                  </a:lnTo>
                  <a:lnTo>
                    <a:pt x="140"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2" name="Freeform 31">
              <a:extLst>
                <a:ext uri="{FF2B5EF4-FFF2-40B4-BE49-F238E27FC236}">
                  <a16:creationId xmlns:a16="http://schemas.microsoft.com/office/drawing/2014/main" id="{F82B6D05-26D1-7D26-324D-082520DB6C84}"/>
                </a:ext>
              </a:extLst>
            </p:cNvPr>
            <p:cNvSpPr>
              <a:spLocks/>
            </p:cNvSpPr>
            <p:nvPr/>
          </p:nvSpPr>
          <p:spPr bwMode="auto">
            <a:xfrm>
              <a:off x="4885" y="-198"/>
              <a:ext cx="78" cy="100"/>
            </a:xfrm>
            <a:custGeom>
              <a:avLst/>
              <a:gdLst>
                <a:gd name="T0" fmla="*/ 146 w 233"/>
                <a:gd name="T1" fmla="*/ 0 h 300"/>
                <a:gd name="T2" fmla="*/ 166 w 233"/>
                <a:gd name="T3" fmla="*/ 2 h 300"/>
                <a:gd name="T4" fmla="*/ 184 w 233"/>
                <a:gd name="T5" fmla="*/ 6 h 300"/>
                <a:gd name="T6" fmla="*/ 198 w 233"/>
                <a:gd name="T7" fmla="*/ 13 h 300"/>
                <a:gd name="T8" fmla="*/ 210 w 233"/>
                <a:gd name="T9" fmla="*/ 23 h 300"/>
                <a:gd name="T10" fmla="*/ 219 w 233"/>
                <a:gd name="T11" fmla="*/ 34 h 300"/>
                <a:gd name="T12" fmla="*/ 225 w 233"/>
                <a:gd name="T13" fmla="*/ 47 h 300"/>
                <a:gd name="T14" fmla="*/ 230 w 233"/>
                <a:gd name="T15" fmla="*/ 62 h 300"/>
                <a:gd name="T16" fmla="*/ 233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6 w 233"/>
                <a:gd name="T29" fmla="*/ 75 h 300"/>
                <a:gd name="T30" fmla="*/ 181 w 233"/>
                <a:gd name="T31" fmla="*/ 61 h 300"/>
                <a:gd name="T32" fmla="*/ 174 w 233"/>
                <a:gd name="T33" fmla="*/ 51 h 300"/>
                <a:gd name="T34" fmla="*/ 164 w 233"/>
                <a:gd name="T35" fmla="*/ 43 h 300"/>
                <a:gd name="T36" fmla="*/ 151 w 233"/>
                <a:gd name="T37" fmla="*/ 38 h 300"/>
                <a:gd name="T38" fmla="*/ 135 w 233"/>
                <a:gd name="T39" fmla="*/ 37 h 300"/>
                <a:gd name="T40" fmla="*/ 116 w 233"/>
                <a:gd name="T41" fmla="*/ 39 h 300"/>
                <a:gd name="T42" fmla="*/ 98 w 233"/>
                <a:gd name="T43" fmla="*/ 46 h 300"/>
                <a:gd name="T44" fmla="*/ 83 w 233"/>
                <a:gd name="T45" fmla="*/ 57 h 300"/>
                <a:gd name="T46" fmla="*/ 70 w 233"/>
                <a:gd name="T47" fmla="*/ 71 h 300"/>
                <a:gd name="T48" fmla="*/ 60 w 233"/>
                <a:gd name="T49" fmla="*/ 89 h 300"/>
                <a:gd name="T50" fmla="*/ 51 w 233"/>
                <a:gd name="T51" fmla="*/ 111 h 300"/>
                <a:gd name="T52" fmla="*/ 46 w 233"/>
                <a:gd name="T53" fmla="*/ 134 h 300"/>
                <a:gd name="T54" fmla="*/ 44 w 233"/>
                <a:gd name="T55" fmla="*/ 159 h 300"/>
                <a:gd name="T56" fmla="*/ 44 w 233"/>
                <a:gd name="T57" fmla="*/ 300 h 300"/>
                <a:gd name="T58" fmla="*/ 0 w 233"/>
                <a:gd name="T59" fmla="*/ 300 h 300"/>
                <a:gd name="T60" fmla="*/ 0 w 233"/>
                <a:gd name="T61" fmla="*/ 6 h 300"/>
                <a:gd name="T62" fmla="*/ 44 w 233"/>
                <a:gd name="T63" fmla="*/ 6 h 300"/>
                <a:gd name="T64" fmla="*/ 43 w 233"/>
                <a:gd name="T65" fmla="*/ 28 h 300"/>
                <a:gd name="T66" fmla="*/ 41 w 233"/>
                <a:gd name="T67" fmla="*/ 51 h 300"/>
                <a:gd name="T68" fmla="*/ 39 w 233"/>
                <a:gd name="T69" fmla="*/ 71 h 300"/>
                <a:gd name="T70" fmla="*/ 40 w 233"/>
                <a:gd name="T71" fmla="*/ 72 h 300"/>
                <a:gd name="T72" fmla="*/ 50 w 233"/>
                <a:gd name="T73" fmla="*/ 52 h 300"/>
                <a:gd name="T74" fmla="*/ 64 w 233"/>
                <a:gd name="T75" fmla="*/ 34 h 300"/>
                <a:gd name="T76" fmla="*/ 80 w 233"/>
                <a:gd name="T77" fmla="*/ 20 h 300"/>
                <a:gd name="T78" fmla="*/ 99 w 233"/>
                <a:gd name="T79" fmla="*/ 9 h 300"/>
                <a:gd name="T80" fmla="*/ 121 w 233"/>
                <a:gd name="T81" fmla="*/ 3 h 300"/>
                <a:gd name="T82" fmla="*/ 146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6" y="0"/>
                  </a:moveTo>
                  <a:lnTo>
                    <a:pt x="166" y="2"/>
                  </a:lnTo>
                  <a:lnTo>
                    <a:pt x="184" y="6"/>
                  </a:lnTo>
                  <a:lnTo>
                    <a:pt x="198" y="13"/>
                  </a:lnTo>
                  <a:lnTo>
                    <a:pt x="210" y="23"/>
                  </a:lnTo>
                  <a:lnTo>
                    <a:pt x="219" y="34"/>
                  </a:lnTo>
                  <a:lnTo>
                    <a:pt x="225" y="47"/>
                  </a:lnTo>
                  <a:lnTo>
                    <a:pt x="230" y="62"/>
                  </a:lnTo>
                  <a:lnTo>
                    <a:pt x="233" y="78"/>
                  </a:lnTo>
                  <a:lnTo>
                    <a:pt x="233" y="95"/>
                  </a:lnTo>
                  <a:lnTo>
                    <a:pt x="233" y="300"/>
                  </a:lnTo>
                  <a:lnTo>
                    <a:pt x="189" y="300"/>
                  </a:lnTo>
                  <a:lnTo>
                    <a:pt x="189" y="110"/>
                  </a:lnTo>
                  <a:lnTo>
                    <a:pt x="188" y="91"/>
                  </a:lnTo>
                  <a:lnTo>
                    <a:pt x="186" y="75"/>
                  </a:lnTo>
                  <a:lnTo>
                    <a:pt x="181" y="61"/>
                  </a:lnTo>
                  <a:lnTo>
                    <a:pt x="174" y="51"/>
                  </a:lnTo>
                  <a:lnTo>
                    <a:pt x="164" y="43"/>
                  </a:lnTo>
                  <a:lnTo>
                    <a:pt x="151" y="38"/>
                  </a:lnTo>
                  <a:lnTo>
                    <a:pt x="135" y="37"/>
                  </a:lnTo>
                  <a:lnTo>
                    <a:pt x="116" y="39"/>
                  </a:lnTo>
                  <a:lnTo>
                    <a:pt x="98" y="46"/>
                  </a:lnTo>
                  <a:lnTo>
                    <a:pt x="83" y="57"/>
                  </a:lnTo>
                  <a:lnTo>
                    <a:pt x="70" y="71"/>
                  </a:lnTo>
                  <a:lnTo>
                    <a:pt x="60" y="89"/>
                  </a:lnTo>
                  <a:lnTo>
                    <a:pt x="51" y="111"/>
                  </a:lnTo>
                  <a:lnTo>
                    <a:pt x="46" y="134"/>
                  </a:lnTo>
                  <a:lnTo>
                    <a:pt x="44" y="159"/>
                  </a:lnTo>
                  <a:lnTo>
                    <a:pt x="44" y="300"/>
                  </a:lnTo>
                  <a:lnTo>
                    <a:pt x="0" y="300"/>
                  </a:lnTo>
                  <a:lnTo>
                    <a:pt x="0" y="6"/>
                  </a:lnTo>
                  <a:lnTo>
                    <a:pt x="44" y="6"/>
                  </a:lnTo>
                  <a:lnTo>
                    <a:pt x="43" y="28"/>
                  </a:lnTo>
                  <a:lnTo>
                    <a:pt x="41" y="51"/>
                  </a:lnTo>
                  <a:lnTo>
                    <a:pt x="39" y="71"/>
                  </a:lnTo>
                  <a:lnTo>
                    <a:pt x="40" y="72"/>
                  </a:lnTo>
                  <a:lnTo>
                    <a:pt x="50" y="52"/>
                  </a:lnTo>
                  <a:lnTo>
                    <a:pt x="64" y="34"/>
                  </a:lnTo>
                  <a:lnTo>
                    <a:pt x="80" y="20"/>
                  </a:lnTo>
                  <a:lnTo>
                    <a:pt x="99" y="9"/>
                  </a:lnTo>
                  <a:lnTo>
                    <a:pt x="121" y="3"/>
                  </a:lnTo>
                  <a:lnTo>
                    <a:pt x="146"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3" name="Freeform 32">
              <a:extLst>
                <a:ext uri="{FF2B5EF4-FFF2-40B4-BE49-F238E27FC236}">
                  <a16:creationId xmlns:a16="http://schemas.microsoft.com/office/drawing/2014/main" id="{A7998B92-58EA-387E-5784-4DDD979F477D}"/>
                </a:ext>
              </a:extLst>
            </p:cNvPr>
            <p:cNvSpPr>
              <a:spLocks/>
            </p:cNvSpPr>
            <p:nvPr/>
          </p:nvSpPr>
          <p:spPr bwMode="auto">
            <a:xfrm>
              <a:off x="4988" y="-198"/>
              <a:ext cx="77" cy="100"/>
            </a:xfrm>
            <a:custGeom>
              <a:avLst/>
              <a:gdLst>
                <a:gd name="T0" fmla="*/ 145 w 233"/>
                <a:gd name="T1" fmla="*/ 0 h 300"/>
                <a:gd name="T2" fmla="*/ 166 w 233"/>
                <a:gd name="T3" fmla="*/ 2 h 300"/>
                <a:gd name="T4" fmla="*/ 183 w 233"/>
                <a:gd name="T5" fmla="*/ 6 h 300"/>
                <a:gd name="T6" fmla="*/ 198 w 233"/>
                <a:gd name="T7" fmla="*/ 13 h 300"/>
                <a:gd name="T8" fmla="*/ 209 w 233"/>
                <a:gd name="T9" fmla="*/ 23 h 300"/>
                <a:gd name="T10" fmla="*/ 218 w 233"/>
                <a:gd name="T11" fmla="*/ 34 h 300"/>
                <a:gd name="T12" fmla="*/ 225 w 233"/>
                <a:gd name="T13" fmla="*/ 47 h 300"/>
                <a:gd name="T14" fmla="*/ 230 w 233"/>
                <a:gd name="T15" fmla="*/ 62 h 300"/>
                <a:gd name="T16" fmla="*/ 232 w 233"/>
                <a:gd name="T17" fmla="*/ 78 h 300"/>
                <a:gd name="T18" fmla="*/ 233 w 233"/>
                <a:gd name="T19" fmla="*/ 95 h 300"/>
                <a:gd name="T20" fmla="*/ 233 w 233"/>
                <a:gd name="T21" fmla="*/ 300 h 300"/>
                <a:gd name="T22" fmla="*/ 189 w 233"/>
                <a:gd name="T23" fmla="*/ 300 h 300"/>
                <a:gd name="T24" fmla="*/ 189 w 233"/>
                <a:gd name="T25" fmla="*/ 110 h 300"/>
                <a:gd name="T26" fmla="*/ 188 w 233"/>
                <a:gd name="T27" fmla="*/ 91 h 300"/>
                <a:gd name="T28" fmla="*/ 185 w 233"/>
                <a:gd name="T29" fmla="*/ 75 h 300"/>
                <a:gd name="T30" fmla="*/ 181 w 233"/>
                <a:gd name="T31" fmla="*/ 61 h 300"/>
                <a:gd name="T32" fmla="*/ 173 w 233"/>
                <a:gd name="T33" fmla="*/ 51 h 300"/>
                <a:gd name="T34" fmla="*/ 163 w 233"/>
                <a:gd name="T35" fmla="*/ 43 h 300"/>
                <a:gd name="T36" fmla="*/ 150 w 233"/>
                <a:gd name="T37" fmla="*/ 38 h 300"/>
                <a:gd name="T38" fmla="*/ 134 w 233"/>
                <a:gd name="T39" fmla="*/ 37 h 300"/>
                <a:gd name="T40" fmla="*/ 115 w 233"/>
                <a:gd name="T41" fmla="*/ 39 h 300"/>
                <a:gd name="T42" fmla="*/ 98 w 233"/>
                <a:gd name="T43" fmla="*/ 46 h 300"/>
                <a:gd name="T44" fmla="*/ 83 w 233"/>
                <a:gd name="T45" fmla="*/ 57 h 300"/>
                <a:gd name="T46" fmla="*/ 70 w 233"/>
                <a:gd name="T47" fmla="*/ 71 h 300"/>
                <a:gd name="T48" fmla="*/ 59 w 233"/>
                <a:gd name="T49" fmla="*/ 89 h 300"/>
                <a:gd name="T50" fmla="*/ 51 w 233"/>
                <a:gd name="T51" fmla="*/ 111 h 300"/>
                <a:gd name="T52" fmla="*/ 46 w 233"/>
                <a:gd name="T53" fmla="*/ 134 h 300"/>
                <a:gd name="T54" fmla="*/ 45 w 233"/>
                <a:gd name="T55" fmla="*/ 159 h 300"/>
                <a:gd name="T56" fmla="*/ 45 w 233"/>
                <a:gd name="T57" fmla="*/ 300 h 300"/>
                <a:gd name="T58" fmla="*/ 0 w 233"/>
                <a:gd name="T59" fmla="*/ 300 h 300"/>
                <a:gd name="T60" fmla="*/ 0 w 233"/>
                <a:gd name="T61" fmla="*/ 6 h 300"/>
                <a:gd name="T62" fmla="*/ 44 w 233"/>
                <a:gd name="T63" fmla="*/ 6 h 300"/>
                <a:gd name="T64" fmla="*/ 44 w 233"/>
                <a:gd name="T65" fmla="*/ 28 h 300"/>
                <a:gd name="T66" fmla="*/ 42 w 233"/>
                <a:gd name="T67" fmla="*/ 51 h 300"/>
                <a:gd name="T68" fmla="*/ 39 w 233"/>
                <a:gd name="T69" fmla="*/ 71 h 300"/>
                <a:gd name="T70" fmla="*/ 41 w 233"/>
                <a:gd name="T71" fmla="*/ 72 h 300"/>
                <a:gd name="T72" fmla="*/ 51 w 233"/>
                <a:gd name="T73" fmla="*/ 52 h 300"/>
                <a:gd name="T74" fmla="*/ 64 w 233"/>
                <a:gd name="T75" fmla="*/ 34 h 300"/>
                <a:gd name="T76" fmla="*/ 80 w 233"/>
                <a:gd name="T77" fmla="*/ 20 h 300"/>
                <a:gd name="T78" fmla="*/ 99 w 233"/>
                <a:gd name="T79" fmla="*/ 9 h 300"/>
                <a:gd name="T80" fmla="*/ 121 w 233"/>
                <a:gd name="T81" fmla="*/ 3 h 300"/>
                <a:gd name="T82" fmla="*/ 145 w 233"/>
                <a:gd name="T8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 h="300">
                  <a:moveTo>
                    <a:pt x="145" y="0"/>
                  </a:moveTo>
                  <a:lnTo>
                    <a:pt x="166" y="2"/>
                  </a:lnTo>
                  <a:lnTo>
                    <a:pt x="183" y="6"/>
                  </a:lnTo>
                  <a:lnTo>
                    <a:pt x="198" y="13"/>
                  </a:lnTo>
                  <a:lnTo>
                    <a:pt x="209" y="23"/>
                  </a:lnTo>
                  <a:lnTo>
                    <a:pt x="218" y="34"/>
                  </a:lnTo>
                  <a:lnTo>
                    <a:pt x="225" y="47"/>
                  </a:lnTo>
                  <a:lnTo>
                    <a:pt x="230" y="62"/>
                  </a:lnTo>
                  <a:lnTo>
                    <a:pt x="232" y="78"/>
                  </a:lnTo>
                  <a:lnTo>
                    <a:pt x="233" y="95"/>
                  </a:lnTo>
                  <a:lnTo>
                    <a:pt x="233" y="300"/>
                  </a:lnTo>
                  <a:lnTo>
                    <a:pt x="189" y="300"/>
                  </a:lnTo>
                  <a:lnTo>
                    <a:pt x="189" y="110"/>
                  </a:lnTo>
                  <a:lnTo>
                    <a:pt x="188" y="91"/>
                  </a:lnTo>
                  <a:lnTo>
                    <a:pt x="185" y="75"/>
                  </a:lnTo>
                  <a:lnTo>
                    <a:pt x="181" y="61"/>
                  </a:lnTo>
                  <a:lnTo>
                    <a:pt x="173" y="51"/>
                  </a:lnTo>
                  <a:lnTo>
                    <a:pt x="163" y="43"/>
                  </a:lnTo>
                  <a:lnTo>
                    <a:pt x="150" y="38"/>
                  </a:lnTo>
                  <a:lnTo>
                    <a:pt x="134" y="37"/>
                  </a:lnTo>
                  <a:lnTo>
                    <a:pt x="115" y="39"/>
                  </a:lnTo>
                  <a:lnTo>
                    <a:pt x="98" y="46"/>
                  </a:lnTo>
                  <a:lnTo>
                    <a:pt x="83" y="57"/>
                  </a:lnTo>
                  <a:lnTo>
                    <a:pt x="70" y="71"/>
                  </a:lnTo>
                  <a:lnTo>
                    <a:pt x="59" y="89"/>
                  </a:lnTo>
                  <a:lnTo>
                    <a:pt x="51" y="111"/>
                  </a:lnTo>
                  <a:lnTo>
                    <a:pt x="46" y="134"/>
                  </a:lnTo>
                  <a:lnTo>
                    <a:pt x="45" y="159"/>
                  </a:lnTo>
                  <a:lnTo>
                    <a:pt x="45" y="300"/>
                  </a:lnTo>
                  <a:lnTo>
                    <a:pt x="0" y="300"/>
                  </a:lnTo>
                  <a:lnTo>
                    <a:pt x="0" y="6"/>
                  </a:lnTo>
                  <a:lnTo>
                    <a:pt x="44" y="6"/>
                  </a:lnTo>
                  <a:lnTo>
                    <a:pt x="44" y="28"/>
                  </a:lnTo>
                  <a:lnTo>
                    <a:pt x="42" y="51"/>
                  </a:lnTo>
                  <a:lnTo>
                    <a:pt x="39" y="71"/>
                  </a:lnTo>
                  <a:lnTo>
                    <a:pt x="41" y="72"/>
                  </a:lnTo>
                  <a:lnTo>
                    <a:pt x="51" y="52"/>
                  </a:lnTo>
                  <a:lnTo>
                    <a:pt x="64" y="34"/>
                  </a:lnTo>
                  <a:lnTo>
                    <a:pt x="80" y="20"/>
                  </a:lnTo>
                  <a:lnTo>
                    <a:pt x="99" y="9"/>
                  </a:lnTo>
                  <a:lnTo>
                    <a:pt x="121" y="3"/>
                  </a:lnTo>
                  <a:lnTo>
                    <a:pt x="145"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34" name="Freeform 33">
              <a:extLst>
                <a:ext uri="{FF2B5EF4-FFF2-40B4-BE49-F238E27FC236}">
                  <a16:creationId xmlns:a16="http://schemas.microsoft.com/office/drawing/2014/main" id="{B56C46F5-2C31-BDC3-35E1-7087BBFFEDFD}"/>
                </a:ext>
              </a:extLst>
            </p:cNvPr>
            <p:cNvSpPr>
              <a:spLocks noEditPoints="1"/>
            </p:cNvSpPr>
            <p:nvPr/>
          </p:nvSpPr>
          <p:spPr bwMode="auto">
            <a:xfrm>
              <a:off x="5079" y="-197"/>
              <a:ext cx="81" cy="101"/>
            </a:xfrm>
            <a:custGeom>
              <a:avLst/>
              <a:gdLst>
                <a:gd name="T0" fmla="*/ 127 w 243"/>
                <a:gd name="T1" fmla="*/ 34 h 304"/>
                <a:gd name="T2" fmla="*/ 107 w 243"/>
                <a:gd name="T3" fmla="*/ 36 h 304"/>
                <a:gd name="T4" fmla="*/ 90 w 243"/>
                <a:gd name="T5" fmla="*/ 43 h 304"/>
                <a:gd name="T6" fmla="*/ 75 w 243"/>
                <a:gd name="T7" fmla="*/ 54 h 304"/>
                <a:gd name="T8" fmla="*/ 63 w 243"/>
                <a:gd name="T9" fmla="*/ 69 h 304"/>
                <a:gd name="T10" fmla="*/ 54 w 243"/>
                <a:gd name="T11" fmla="*/ 88 h 304"/>
                <a:gd name="T12" fmla="*/ 49 w 243"/>
                <a:gd name="T13" fmla="*/ 110 h 304"/>
                <a:gd name="T14" fmla="*/ 197 w 243"/>
                <a:gd name="T15" fmla="*/ 110 h 304"/>
                <a:gd name="T16" fmla="*/ 196 w 243"/>
                <a:gd name="T17" fmla="*/ 91 h 304"/>
                <a:gd name="T18" fmla="*/ 191 w 243"/>
                <a:gd name="T19" fmla="*/ 75 h 304"/>
                <a:gd name="T20" fmla="*/ 184 w 243"/>
                <a:gd name="T21" fmla="*/ 61 h 304"/>
                <a:gd name="T22" fmla="*/ 173 w 243"/>
                <a:gd name="T23" fmla="*/ 49 h 304"/>
                <a:gd name="T24" fmla="*/ 160 w 243"/>
                <a:gd name="T25" fmla="*/ 41 h 304"/>
                <a:gd name="T26" fmla="*/ 145 w 243"/>
                <a:gd name="T27" fmla="*/ 35 h 304"/>
                <a:gd name="T28" fmla="*/ 127 w 243"/>
                <a:gd name="T29" fmla="*/ 34 h 304"/>
                <a:gd name="T30" fmla="*/ 129 w 243"/>
                <a:gd name="T31" fmla="*/ 0 h 304"/>
                <a:gd name="T32" fmla="*/ 154 w 243"/>
                <a:gd name="T33" fmla="*/ 2 h 304"/>
                <a:gd name="T34" fmla="*/ 176 w 243"/>
                <a:gd name="T35" fmla="*/ 8 h 304"/>
                <a:gd name="T36" fmla="*/ 194 w 243"/>
                <a:gd name="T37" fmla="*/ 17 h 304"/>
                <a:gd name="T38" fmla="*/ 210 w 243"/>
                <a:gd name="T39" fmla="*/ 29 h 304"/>
                <a:gd name="T40" fmla="*/ 222 w 243"/>
                <a:gd name="T41" fmla="*/ 44 h 304"/>
                <a:gd name="T42" fmla="*/ 231 w 243"/>
                <a:gd name="T43" fmla="*/ 61 h 304"/>
                <a:gd name="T44" fmla="*/ 238 w 243"/>
                <a:gd name="T45" fmla="*/ 79 h 304"/>
                <a:gd name="T46" fmla="*/ 242 w 243"/>
                <a:gd name="T47" fmla="*/ 99 h 304"/>
                <a:gd name="T48" fmla="*/ 243 w 243"/>
                <a:gd name="T49" fmla="*/ 122 h 304"/>
                <a:gd name="T50" fmla="*/ 243 w 243"/>
                <a:gd name="T51" fmla="*/ 131 h 304"/>
                <a:gd name="T52" fmla="*/ 242 w 243"/>
                <a:gd name="T53" fmla="*/ 143 h 304"/>
                <a:gd name="T54" fmla="*/ 47 w 243"/>
                <a:gd name="T55" fmla="*/ 143 h 304"/>
                <a:gd name="T56" fmla="*/ 47 w 243"/>
                <a:gd name="T57" fmla="*/ 171 h 304"/>
                <a:gd name="T58" fmla="*/ 50 w 243"/>
                <a:gd name="T59" fmla="*/ 194 h 304"/>
                <a:gd name="T60" fmla="*/ 56 w 243"/>
                <a:gd name="T61" fmla="*/ 214 h 304"/>
                <a:gd name="T62" fmla="*/ 64 w 243"/>
                <a:gd name="T63" fmla="*/ 231 h 304"/>
                <a:gd name="T64" fmla="*/ 75 w 243"/>
                <a:gd name="T65" fmla="*/ 244 h 304"/>
                <a:gd name="T66" fmla="*/ 89 w 243"/>
                <a:gd name="T67" fmla="*/ 255 h 304"/>
                <a:gd name="T68" fmla="*/ 105 w 243"/>
                <a:gd name="T69" fmla="*/ 262 h 304"/>
                <a:gd name="T70" fmla="*/ 123 w 243"/>
                <a:gd name="T71" fmla="*/ 266 h 304"/>
                <a:gd name="T72" fmla="*/ 144 w 243"/>
                <a:gd name="T73" fmla="*/ 267 h 304"/>
                <a:gd name="T74" fmla="*/ 167 w 243"/>
                <a:gd name="T75" fmla="*/ 266 h 304"/>
                <a:gd name="T76" fmla="*/ 189 w 243"/>
                <a:gd name="T77" fmla="*/ 262 h 304"/>
                <a:gd name="T78" fmla="*/ 210 w 243"/>
                <a:gd name="T79" fmla="*/ 256 h 304"/>
                <a:gd name="T80" fmla="*/ 228 w 243"/>
                <a:gd name="T81" fmla="*/ 249 h 304"/>
                <a:gd name="T82" fmla="*/ 232 w 243"/>
                <a:gd name="T83" fmla="*/ 286 h 304"/>
                <a:gd name="T84" fmla="*/ 203 w 243"/>
                <a:gd name="T85" fmla="*/ 296 h 304"/>
                <a:gd name="T86" fmla="*/ 171 w 243"/>
                <a:gd name="T87" fmla="*/ 302 h 304"/>
                <a:gd name="T88" fmla="*/ 136 w 243"/>
                <a:gd name="T89" fmla="*/ 304 h 304"/>
                <a:gd name="T90" fmla="*/ 108 w 243"/>
                <a:gd name="T91" fmla="*/ 302 h 304"/>
                <a:gd name="T92" fmla="*/ 83 w 243"/>
                <a:gd name="T93" fmla="*/ 297 h 304"/>
                <a:gd name="T94" fmla="*/ 62 w 243"/>
                <a:gd name="T95" fmla="*/ 288 h 304"/>
                <a:gd name="T96" fmla="*/ 43 w 243"/>
                <a:gd name="T97" fmla="*/ 275 h 304"/>
                <a:gd name="T98" fmla="*/ 28 w 243"/>
                <a:gd name="T99" fmla="*/ 259 h 304"/>
                <a:gd name="T100" fmla="*/ 15 w 243"/>
                <a:gd name="T101" fmla="*/ 238 h 304"/>
                <a:gd name="T102" fmla="*/ 7 w 243"/>
                <a:gd name="T103" fmla="*/ 214 h 304"/>
                <a:gd name="T104" fmla="*/ 1 w 243"/>
                <a:gd name="T105" fmla="*/ 186 h 304"/>
                <a:gd name="T106" fmla="*/ 0 w 243"/>
                <a:gd name="T107" fmla="*/ 154 h 304"/>
                <a:gd name="T108" fmla="*/ 1 w 243"/>
                <a:gd name="T109" fmla="*/ 126 h 304"/>
                <a:gd name="T110" fmla="*/ 7 w 243"/>
                <a:gd name="T111" fmla="*/ 98 h 304"/>
                <a:gd name="T112" fmla="*/ 15 w 243"/>
                <a:gd name="T113" fmla="*/ 74 h 304"/>
                <a:gd name="T114" fmla="*/ 27 w 243"/>
                <a:gd name="T115" fmla="*/ 53 h 304"/>
                <a:gd name="T116" fmla="*/ 42 w 243"/>
                <a:gd name="T117" fmla="*/ 35 h 304"/>
                <a:gd name="T118" fmla="*/ 60 w 243"/>
                <a:gd name="T119" fmla="*/ 20 h 304"/>
                <a:gd name="T120" fmla="*/ 80 w 243"/>
                <a:gd name="T121" fmla="*/ 9 h 304"/>
                <a:gd name="T122" fmla="*/ 103 w 243"/>
                <a:gd name="T123" fmla="*/ 2 h 304"/>
                <a:gd name="T124" fmla="*/ 129 w 243"/>
                <a:gd name="T12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04">
                  <a:moveTo>
                    <a:pt x="127" y="34"/>
                  </a:moveTo>
                  <a:lnTo>
                    <a:pt x="107" y="36"/>
                  </a:lnTo>
                  <a:lnTo>
                    <a:pt x="90" y="43"/>
                  </a:lnTo>
                  <a:lnTo>
                    <a:pt x="75" y="54"/>
                  </a:lnTo>
                  <a:lnTo>
                    <a:pt x="63" y="69"/>
                  </a:lnTo>
                  <a:lnTo>
                    <a:pt x="54" y="88"/>
                  </a:lnTo>
                  <a:lnTo>
                    <a:pt x="49" y="110"/>
                  </a:lnTo>
                  <a:lnTo>
                    <a:pt x="197" y="110"/>
                  </a:lnTo>
                  <a:lnTo>
                    <a:pt x="196" y="91"/>
                  </a:lnTo>
                  <a:lnTo>
                    <a:pt x="191" y="75"/>
                  </a:lnTo>
                  <a:lnTo>
                    <a:pt x="184" y="61"/>
                  </a:lnTo>
                  <a:lnTo>
                    <a:pt x="173" y="49"/>
                  </a:lnTo>
                  <a:lnTo>
                    <a:pt x="160" y="41"/>
                  </a:lnTo>
                  <a:lnTo>
                    <a:pt x="145" y="35"/>
                  </a:lnTo>
                  <a:lnTo>
                    <a:pt x="127" y="34"/>
                  </a:lnTo>
                  <a:close/>
                  <a:moveTo>
                    <a:pt x="129" y="0"/>
                  </a:moveTo>
                  <a:lnTo>
                    <a:pt x="154" y="2"/>
                  </a:lnTo>
                  <a:lnTo>
                    <a:pt x="176" y="8"/>
                  </a:lnTo>
                  <a:lnTo>
                    <a:pt x="194" y="17"/>
                  </a:lnTo>
                  <a:lnTo>
                    <a:pt x="210" y="29"/>
                  </a:lnTo>
                  <a:lnTo>
                    <a:pt x="222" y="44"/>
                  </a:lnTo>
                  <a:lnTo>
                    <a:pt x="231" y="61"/>
                  </a:lnTo>
                  <a:lnTo>
                    <a:pt x="238" y="79"/>
                  </a:lnTo>
                  <a:lnTo>
                    <a:pt x="242" y="99"/>
                  </a:lnTo>
                  <a:lnTo>
                    <a:pt x="243" y="122"/>
                  </a:lnTo>
                  <a:lnTo>
                    <a:pt x="243" y="131"/>
                  </a:lnTo>
                  <a:lnTo>
                    <a:pt x="242" y="143"/>
                  </a:lnTo>
                  <a:lnTo>
                    <a:pt x="47" y="143"/>
                  </a:lnTo>
                  <a:lnTo>
                    <a:pt x="47" y="171"/>
                  </a:lnTo>
                  <a:lnTo>
                    <a:pt x="50" y="194"/>
                  </a:lnTo>
                  <a:lnTo>
                    <a:pt x="56" y="214"/>
                  </a:lnTo>
                  <a:lnTo>
                    <a:pt x="64" y="231"/>
                  </a:lnTo>
                  <a:lnTo>
                    <a:pt x="75" y="244"/>
                  </a:lnTo>
                  <a:lnTo>
                    <a:pt x="89" y="255"/>
                  </a:lnTo>
                  <a:lnTo>
                    <a:pt x="105" y="262"/>
                  </a:lnTo>
                  <a:lnTo>
                    <a:pt x="123" y="266"/>
                  </a:lnTo>
                  <a:lnTo>
                    <a:pt x="144" y="267"/>
                  </a:lnTo>
                  <a:lnTo>
                    <a:pt x="167" y="266"/>
                  </a:lnTo>
                  <a:lnTo>
                    <a:pt x="189" y="262"/>
                  </a:lnTo>
                  <a:lnTo>
                    <a:pt x="210" y="256"/>
                  </a:lnTo>
                  <a:lnTo>
                    <a:pt x="228" y="249"/>
                  </a:lnTo>
                  <a:lnTo>
                    <a:pt x="232" y="286"/>
                  </a:lnTo>
                  <a:lnTo>
                    <a:pt x="203" y="296"/>
                  </a:lnTo>
                  <a:lnTo>
                    <a:pt x="171" y="302"/>
                  </a:lnTo>
                  <a:lnTo>
                    <a:pt x="136" y="304"/>
                  </a:lnTo>
                  <a:lnTo>
                    <a:pt x="108" y="302"/>
                  </a:lnTo>
                  <a:lnTo>
                    <a:pt x="83" y="297"/>
                  </a:lnTo>
                  <a:lnTo>
                    <a:pt x="62" y="288"/>
                  </a:lnTo>
                  <a:lnTo>
                    <a:pt x="43" y="275"/>
                  </a:lnTo>
                  <a:lnTo>
                    <a:pt x="28" y="259"/>
                  </a:lnTo>
                  <a:lnTo>
                    <a:pt x="15" y="238"/>
                  </a:lnTo>
                  <a:lnTo>
                    <a:pt x="7" y="214"/>
                  </a:lnTo>
                  <a:lnTo>
                    <a:pt x="1" y="186"/>
                  </a:lnTo>
                  <a:lnTo>
                    <a:pt x="0" y="154"/>
                  </a:lnTo>
                  <a:lnTo>
                    <a:pt x="1" y="126"/>
                  </a:lnTo>
                  <a:lnTo>
                    <a:pt x="7" y="98"/>
                  </a:lnTo>
                  <a:lnTo>
                    <a:pt x="15" y="74"/>
                  </a:lnTo>
                  <a:lnTo>
                    <a:pt x="27" y="53"/>
                  </a:lnTo>
                  <a:lnTo>
                    <a:pt x="42" y="35"/>
                  </a:lnTo>
                  <a:lnTo>
                    <a:pt x="60" y="20"/>
                  </a:lnTo>
                  <a:lnTo>
                    <a:pt x="80" y="9"/>
                  </a:lnTo>
                  <a:lnTo>
                    <a:pt x="103" y="2"/>
                  </a:lnTo>
                  <a:lnTo>
                    <a:pt x="129" y="0"/>
                  </a:lnTo>
                  <a:close/>
                </a:path>
              </a:pathLst>
            </a:custGeom>
            <a:solidFill>
              <a:srgbClr val="FFFFFF"/>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7613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2 Contents">
  <p:cSld name="Title and 2 Conten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05991" y="262208"/>
            <a:ext cx="8532018" cy="33832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 name="Google Shape;30;p4"/>
          <p:cNvSpPr txBox="1">
            <a:spLocks noGrp="1"/>
          </p:cNvSpPr>
          <p:nvPr>
            <p:ph type="body" idx="1"/>
          </p:nvPr>
        </p:nvSpPr>
        <p:spPr>
          <a:xfrm>
            <a:off x="305991" y="1054820"/>
            <a:ext cx="4212431" cy="3757687"/>
          </a:xfrm>
          <a:prstGeom prst="rect">
            <a:avLst/>
          </a:prstGeom>
          <a:noFill/>
          <a:ln>
            <a:noFill/>
          </a:ln>
        </p:spPr>
        <p:txBody>
          <a:bodyPr spcFirstLastPara="1" wrap="square" lIns="0" tIns="0" rIns="0" bIns="0" anchor="t" anchorCtr="0">
            <a:noAutofit/>
          </a:bodyPr>
          <a:lstStyle>
            <a:lvl1pPr marL="457200" lvl="0" indent="-317500" algn="l">
              <a:lnSpc>
                <a:spcPct val="110000"/>
              </a:lnSpc>
              <a:spcBef>
                <a:spcPts val="0"/>
              </a:spcBef>
              <a:spcAft>
                <a:spcPts val="0"/>
              </a:spcAft>
              <a:buClr>
                <a:schemeClr val="dk1"/>
              </a:buClr>
              <a:buSzPts val="1400"/>
              <a:buChar char="•"/>
              <a:defRPr/>
            </a:lvl1pPr>
            <a:lvl2pPr marL="914400" lvl="1" indent="-317500" algn="l">
              <a:lnSpc>
                <a:spcPct val="100000"/>
              </a:lnSpc>
              <a:spcBef>
                <a:spcPts val="900"/>
              </a:spcBef>
              <a:spcAft>
                <a:spcPts val="0"/>
              </a:spcAft>
              <a:buClr>
                <a:schemeClr val="dk1"/>
              </a:buClr>
              <a:buSzPts val="1400"/>
              <a:buChar char="•"/>
              <a:defRPr/>
            </a:lvl2pPr>
            <a:lvl3pPr marL="1371600" lvl="2" indent="-317500" algn="l">
              <a:lnSpc>
                <a:spcPct val="100000"/>
              </a:lnSpc>
              <a:spcBef>
                <a:spcPts val="600"/>
              </a:spcBef>
              <a:spcAft>
                <a:spcPts val="0"/>
              </a:spcAft>
              <a:buClr>
                <a:schemeClr val="dk1"/>
              </a:buClr>
              <a:buSzPts val="1400"/>
              <a:buChar char="•"/>
              <a:defRPr/>
            </a:lvl3pPr>
            <a:lvl4pPr marL="1828800" lvl="3" indent="-317500" algn="l">
              <a:lnSpc>
                <a:spcPct val="100000"/>
              </a:lnSpc>
              <a:spcBef>
                <a:spcPts val="600"/>
              </a:spcBef>
              <a:spcAft>
                <a:spcPts val="0"/>
              </a:spcAft>
              <a:buClr>
                <a:schemeClr val="dk1"/>
              </a:buClr>
              <a:buSzPts val="1400"/>
              <a:buChar char="•"/>
              <a:defRPr/>
            </a:lvl4pPr>
            <a:lvl5pPr marL="2286000" lvl="4" indent="-317500" algn="l">
              <a:lnSpc>
                <a:spcPct val="10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 name="Google Shape;31;p4"/>
          <p:cNvSpPr txBox="1">
            <a:spLocks noGrp="1"/>
          </p:cNvSpPr>
          <p:nvPr>
            <p:ph type="ftr" idx="11"/>
          </p:nvPr>
        </p:nvSpPr>
        <p:spPr>
          <a:xfrm>
            <a:off x="593683" y="4935600"/>
            <a:ext cx="7461600" cy="140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4"/>
          <p:cNvSpPr txBox="1">
            <a:spLocks noGrp="1"/>
          </p:cNvSpPr>
          <p:nvPr>
            <p:ph type="body" idx="2"/>
          </p:nvPr>
        </p:nvSpPr>
        <p:spPr>
          <a:xfrm>
            <a:off x="305990" y="613125"/>
            <a:ext cx="8532019" cy="28443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400"/>
              <a:buNone/>
              <a:defRPr b="1">
                <a:solidFill>
                  <a:schemeClr val="accent2"/>
                </a:solidFill>
              </a:defRPr>
            </a:lvl1pPr>
            <a:lvl2pPr marL="914400" lvl="1" indent="-228600" algn="l">
              <a:lnSpc>
                <a:spcPct val="100000"/>
              </a:lnSpc>
              <a:spcBef>
                <a:spcPts val="0"/>
              </a:spcBef>
              <a:spcAft>
                <a:spcPts val="0"/>
              </a:spcAft>
              <a:buClr>
                <a:schemeClr val="dk1"/>
              </a:buClr>
              <a:buSzPts val="1200"/>
              <a:buNone/>
              <a:defRPr/>
            </a:lvl2pPr>
            <a:lvl3pPr marL="1371600" lvl="2" indent="-317500" algn="l">
              <a:lnSpc>
                <a:spcPct val="100000"/>
              </a:lnSpc>
              <a:spcBef>
                <a:spcPts val="600"/>
              </a:spcBef>
              <a:spcAft>
                <a:spcPts val="0"/>
              </a:spcAft>
              <a:buClr>
                <a:schemeClr val="dk1"/>
              </a:buClr>
              <a:buSzPts val="1400"/>
              <a:buChar char="•"/>
              <a:defRPr/>
            </a:lvl3pPr>
            <a:lvl4pPr marL="1828800" lvl="3" indent="-317500" algn="l">
              <a:lnSpc>
                <a:spcPct val="100000"/>
              </a:lnSpc>
              <a:spcBef>
                <a:spcPts val="600"/>
              </a:spcBef>
              <a:spcAft>
                <a:spcPts val="0"/>
              </a:spcAft>
              <a:buClr>
                <a:schemeClr val="dk1"/>
              </a:buClr>
              <a:buSzPts val="1400"/>
              <a:buChar char="•"/>
              <a:defRPr/>
            </a:lvl4pPr>
            <a:lvl5pPr marL="2286000" lvl="4" indent="-317500" algn="l">
              <a:lnSpc>
                <a:spcPct val="10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Google Shape;33;p4"/>
          <p:cNvSpPr txBox="1">
            <a:spLocks noGrp="1"/>
          </p:cNvSpPr>
          <p:nvPr>
            <p:ph type="body" idx="3"/>
          </p:nvPr>
        </p:nvSpPr>
        <p:spPr>
          <a:xfrm>
            <a:off x="4625579" y="1054820"/>
            <a:ext cx="4212430" cy="3757687"/>
          </a:xfrm>
          <a:prstGeom prst="rect">
            <a:avLst/>
          </a:prstGeom>
          <a:noFill/>
          <a:ln>
            <a:noFill/>
          </a:ln>
        </p:spPr>
        <p:txBody>
          <a:bodyPr spcFirstLastPara="1" wrap="square" lIns="0" tIns="0" rIns="0" bIns="0" anchor="t" anchorCtr="0">
            <a:noAutofit/>
          </a:bodyPr>
          <a:lstStyle>
            <a:lvl1pPr marL="457200" lvl="0" indent="-317500" algn="l">
              <a:lnSpc>
                <a:spcPct val="110000"/>
              </a:lnSpc>
              <a:spcBef>
                <a:spcPts val="0"/>
              </a:spcBef>
              <a:spcAft>
                <a:spcPts val="0"/>
              </a:spcAft>
              <a:buClr>
                <a:schemeClr val="dk1"/>
              </a:buClr>
              <a:buSzPts val="1400"/>
              <a:buChar char="•"/>
              <a:defRPr/>
            </a:lvl1pPr>
            <a:lvl2pPr marL="914400" lvl="1" indent="-317500" algn="l">
              <a:lnSpc>
                <a:spcPct val="100000"/>
              </a:lnSpc>
              <a:spcBef>
                <a:spcPts val="900"/>
              </a:spcBef>
              <a:spcAft>
                <a:spcPts val="0"/>
              </a:spcAft>
              <a:buClr>
                <a:schemeClr val="dk1"/>
              </a:buClr>
              <a:buSzPts val="1400"/>
              <a:buChar char="•"/>
              <a:defRPr/>
            </a:lvl2pPr>
            <a:lvl3pPr marL="1371600" lvl="2" indent="-317500" algn="l">
              <a:lnSpc>
                <a:spcPct val="100000"/>
              </a:lnSpc>
              <a:spcBef>
                <a:spcPts val="600"/>
              </a:spcBef>
              <a:spcAft>
                <a:spcPts val="0"/>
              </a:spcAft>
              <a:buClr>
                <a:schemeClr val="dk1"/>
              </a:buClr>
              <a:buSzPts val="1400"/>
              <a:buChar char="•"/>
              <a:defRPr/>
            </a:lvl3pPr>
            <a:lvl4pPr marL="1828800" lvl="3" indent="-317500" algn="l">
              <a:lnSpc>
                <a:spcPct val="100000"/>
              </a:lnSpc>
              <a:spcBef>
                <a:spcPts val="600"/>
              </a:spcBef>
              <a:spcAft>
                <a:spcPts val="0"/>
              </a:spcAft>
              <a:buClr>
                <a:schemeClr val="dk1"/>
              </a:buClr>
              <a:buSzPts val="1400"/>
              <a:buChar char="•"/>
              <a:defRPr/>
            </a:lvl4pPr>
            <a:lvl5pPr marL="2286000" lvl="4" indent="-317500" algn="l">
              <a:lnSpc>
                <a:spcPct val="10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1040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94"/>
        <p:cNvGrpSpPr/>
        <p:nvPr/>
      </p:nvGrpSpPr>
      <p:grpSpPr>
        <a:xfrm>
          <a:off x="0" y="0"/>
          <a:ext cx="0" cy="0"/>
          <a:chOff x="0" y="0"/>
          <a:chExt cx="0" cy="0"/>
        </a:xfrm>
      </p:grpSpPr>
      <p:sp>
        <p:nvSpPr>
          <p:cNvPr id="95" name="Google Shape;95;p13"/>
          <p:cNvSpPr txBox="1">
            <a:spLocks noGrp="1"/>
          </p:cNvSpPr>
          <p:nvPr>
            <p:ph type="body" idx="1"/>
          </p:nvPr>
        </p:nvSpPr>
        <p:spPr>
          <a:xfrm>
            <a:off x="355147" y="963217"/>
            <a:ext cx="8433707" cy="337838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2"/>
              </a:buClr>
              <a:buSzPts val="1800"/>
              <a:buChar char="•"/>
              <a:defRPr/>
            </a:lvl1pPr>
            <a:lvl2pPr marL="685800" lvl="1" indent="-257175" algn="l">
              <a:lnSpc>
                <a:spcPct val="100000"/>
              </a:lnSpc>
              <a:spcBef>
                <a:spcPts val="270"/>
              </a:spcBef>
              <a:spcAft>
                <a:spcPts val="0"/>
              </a:spcAft>
              <a:buClr>
                <a:srgbClr val="1F497D"/>
              </a:buClr>
              <a:buSzPts val="1800"/>
              <a:buChar char="o"/>
              <a:defRPr/>
            </a:lvl2pPr>
            <a:lvl3pPr marL="1028700" lvl="2" indent="-257175" algn="l">
              <a:lnSpc>
                <a:spcPct val="100000"/>
              </a:lnSpc>
              <a:spcBef>
                <a:spcPts val="270"/>
              </a:spcBef>
              <a:spcAft>
                <a:spcPts val="0"/>
              </a:spcAft>
              <a:buClr>
                <a:srgbClr val="1F497D"/>
              </a:buClr>
              <a:buSzPts val="1800"/>
              <a:buChar char="•"/>
              <a:defRPr/>
            </a:lvl3pPr>
            <a:lvl4pPr marL="1371600" lvl="3" indent="-257175" algn="l">
              <a:lnSpc>
                <a:spcPct val="100000"/>
              </a:lnSpc>
              <a:spcBef>
                <a:spcPts val="270"/>
              </a:spcBef>
              <a:spcAft>
                <a:spcPts val="0"/>
              </a:spcAft>
              <a:buClr>
                <a:srgbClr val="1F497D"/>
              </a:buClr>
              <a:buSzPts val="1800"/>
              <a:buChar char="–"/>
              <a:defRPr/>
            </a:lvl4pPr>
            <a:lvl5pPr marL="1714500" lvl="4" indent="-257175" algn="l">
              <a:lnSpc>
                <a:spcPct val="100000"/>
              </a:lnSpc>
              <a:spcBef>
                <a:spcPts val="270"/>
              </a:spcBef>
              <a:spcAft>
                <a:spcPts val="0"/>
              </a:spcAft>
              <a:buClr>
                <a:srgbClr val="1F497D"/>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pic>
        <p:nvPicPr>
          <p:cNvPr id="96" name="Google Shape;96;p13"/>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97" name="Google Shape;97;p13"/>
          <p:cNvSpPr txBox="1">
            <a:spLocks noGrp="1"/>
          </p:cNvSpPr>
          <p:nvPr>
            <p:ph type="body" idx="2"/>
          </p:nvPr>
        </p:nvSpPr>
        <p:spPr>
          <a:xfrm>
            <a:off x="1363266" y="147467"/>
            <a:ext cx="6417469" cy="407704"/>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420"/>
              </a:spcBef>
              <a:spcAft>
                <a:spcPts val="0"/>
              </a:spcAft>
              <a:buClr>
                <a:schemeClr val="lt1"/>
              </a:buClr>
              <a:buSzPts val="2800"/>
              <a:buNone/>
              <a:defRPr sz="2100" b="1">
                <a:solidFill>
                  <a:schemeClr val="lt1"/>
                </a:solidFill>
              </a:defRPr>
            </a:lvl1pPr>
            <a:lvl2pPr marL="685800" lvl="1" indent="-171450" algn="l">
              <a:lnSpc>
                <a:spcPct val="100000"/>
              </a:lnSpc>
              <a:spcBef>
                <a:spcPts val="300"/>
              </a:spcBef>
              <a:spcAft>
                <a:spcPts val="0"/>
              </a:spcAft>
              <a:buClr>
                <a:srgbClr val="1F497D"/>
              </a:buClr>
              <a:buSzPts val="2000"/>
              <a:buNone/>
              <a:defRPr/>
            </a:lvl2pPr>
            <a:lvl3pPr marL="1028700" lvl="2" indent="-171450" algn="l">
              <a:lnSpc>
                <a:spcPct val="100000"/>
              </a:lnSpc>
              <a:spcBef>
                <a:spcPts val="300"/>
              </a:spcBef>
              <a:spcAft>
                <a:spcPts val="0"/>
              </a:spcAft>
              <a:buClr>
                <a:srgbClr val="1F497D"/>
              </a:buClr>
              <a:buSzPts val="2000"/>
              <a:buNone/>
              <a:defRPr/>
            </a:lvl3pPr>
            <a:lvl4pPr marL="1371600" lvl="3" indent="-171450" algn="l">
              <a:lnSpc>
                <a:spcPct val="100000"/>
              </a:lnSpc>
              <a:spcBef>
                <a:spcPts val="300"/>
              </a:spcBef>
              <a:spcAft>
                <a:spcPts val="0"/>
              </a:spcAft>
              <a:buClr>
                <a:srgbClr val="1F497D"/>
              </a:buClr>
              <a:buSzPts val="2000"/>
              <a:buNone/>
              <a:defRPr/>
            </a:lvl4pPr>
            <a:lvl5pPr marL="1714500" lvl="4" indent="-171450" algn="l">
              <a:lnSpc>
                <a:spcPct val="100000"/>
              </a:lnSpc>
              <a:spcBef>
                <a:spcPts val="300"/>
              </a:spcBef>
              <a:spcAft>
                <a:spcPts val="0"/>
              </a:spcAft>
              <a:buClr>
                <a:srgbClr val="1F497D"/>
              </a:buClr>
              <a:buSzPts val="2000"/>
              <a:buNone/>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98" name="Google Shape;98;p13"/>
          <p:cNvSpPr txBox="1">
            <a:spLocks noGrp="1"/>
          </p:cNvSpPr>
          <p:nvPr>
            <p:ph type="sldNum" idx="12"/>
          </p:nvPr>
        </p:nvSpPr>
        <p:spPr>
          <a:xfrm>
            <a:off x="8634588" y="4864687"/>
            <a:ext cx="509412"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000"/>
              <a:buFont typeface="Times New Roman"/>
              <a:buNone/>
              <a:defRPr sz="7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292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7329" y="914400"/>
            <a:ext cx="5002306" cy="2057400"/>
          </a:xfrm>
          <a:solidFill>
            <a:schemeClr val="accent2"/>
          </a:solidFill>
        </p:spPr>
        <p:txBody>
          <a:bodyPr lIns="228600" rIns="182880" bIns="0" anchor="ctr" anchorCtr="0"/>
          <a:lstStyle>
            <a:lvl1pPr marL="0" marR="0" indent="0" algn="l" defTabSz="6858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11" name="Rectangle 10">
            <a:extLst>
              <a:ext uri="{FF2B5EF4-FFF2-40B4-BE49-F238E27FC236}">
                <a16:creationId xmlns:a16="http://schemas.microsoft.com/office/drawing/2014/main" id="{17B593A0-1381-9E08-C43E-02227E369EC8}"/>
              </a:ext>
            </a:extLst>
          </p:cNvPr>
          <p:cNvSpPr/>
          <p:nvPr userDrawn="1"/>
        </p:nvSpPr>
        <p:spPr>
          <a:xfrm>
            <a:off x="-1271" y="914400"/>
            <a:ext cx="228600" cy="2057400"/>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
        <p:nvSpPr>
          <p:cNvPr id="13" name="Picture Placeholder 12">
            <a:extLst>
              <a:ext uri="{FF2B5EF4-FFF2-40B4-BE49-F238E27FC236}">
                <a16:creationId xmlns:a16="http://schemas.microsoft.com/office/drawing/2014/main" id="{1F840A56-6BA9-8FE9-4544-1F2426DC0701}"/>
              </a:ext>
            </a:extLst>
          </p:cNvPr>
          <p:cNvSpPr>
            <a:spLocks noGrp="1"/>
          </p:cNvSpPr>
          <p:nvPr>
            <p:ph type="pic" sz="quarter" idx="10" hasCustomPrompt="1"/>
          </p:nvPr>
        </p:nvSpPr>
        <p:spPr>
          <a:xfrm>
            <a:off x="5229542" y="914400"/>
            <a:ext cx="3911600" cy="2057400"/>
          </a:xfrm>
          <a:solidFill>
            <a:schemeClr val="bg1">
              <a:lumMod val="75000"/>
            </a:schemeClr>
          </a:solidFill>
        </p:spPr>
        <p:txBody>
          <a:bodyPr tIns="182880"/>
          <a:lstStyle>
            <a:lvl1pPr marL="0" indent="0" algn="ctr">
              <a:buFontTx/>
              <a:buNone/>
              <a:defRPr/>
            </a:lvl1pPr>
          </a:lstStyle>
          <a:p>
            <a:r>
              <a:rPr lang="en-US" dirty="0"/>
              <a:t>Click icon to insert an image</a:t>
            </a:r>
          </a:p>
        </p:txBody>
      </p:sp>
      <p:sp>
        <p:nvSpPr>
          <p:cNvPr id="3" name="Subtitle 2"/>
          <p:cNvSpPr>
            <a:spLocks noGrp="1"/>
          </p:cNvSpPr>
          <p:nvPr>
            <p:ph type="subTitle" idx="1" hasCustomPrompt="1"/>
          </p:nvPr>
        </p:nvSpPr>
        <p:spPr>
          <a:xfrm>
            <a:off x="463552" y="238125"/>
            <a:ext cx="4765990" cy="676275"/>
          </a:xfrm>
          <a:prstGeom prst="rect">
            <a:avLst/>
          </a:prstGeom>
        </p:spPr>
        <p:txBody>
          <a:bodyPr anchor="ctr" anchorCtr="0">
            <a:noAutofit/>
          </a:bodyPr>
          <a:lstStyle>
            <a:lvl1pPr marL="0" marR="0" indent="0" algn="l" defTabSz="685800" rtl="0" eaLnBrk="1" fontAlgn="auto" latinLnBrk="0" hangingPunct="1">
              <a:lnSpc>
                <a:spcPct val="100000"/>
              </a:lnSpc>
              <a:spcBef>
                <a:spcPts val="1200"/>
              </a:spcBef>
              <a:spcAft>
                <a:spcPts val="0"/>
              </a:spcAft>
              <a:buClrTx/>
              <a:buSzTx/>
              <a:buFont typeface="Wingdings" pitchFamily="2" charset="2"/>
              <a:buNone/>
              <a:tabLst/>
              <a:defRPr sz="1600" b="1" cap="all" baseline="0">
                <a:solidFill>
                  <a:schemeClr val="tx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one line subhead, </a:t>
            </a:r>
            <a:r>
              <a:rPr lang="en-US" dirty="0" err="1"/>
              <a:t>url</a:t>
            </a:r>
            <a:r>
              <a:rPr lang="en-US" dirty="0"/>
              <a:t> or date</a:t>
            </a:r>
          </a:p>
        </p:txBody>
      </p:sp>
      <p:sp>
        <p:nvSpPr>
          <p:cNvPr id="14" name="Text Placeholder 9">
            <a:extLst>
              <a:ext uri="{FF2B5EF4-FFF2-40B4-BE49-F238E27FC236}">
                <a16:creationId xmlns:a16="http://schemas.microsoft.com/office/drawing/2014/main" id="{1B8C1237-9E9A-A9B9-D997-F971E7E403B5}"/>
              </a:ext>
            </a:extLst>
          </p:cNvPr>
          <p:cNvSpPr>
            <a:spLocks noGrp="1"/>
          </p:cNvSpPr>
          <p:nvPr>
            <p:ph type="body" sz="quarter" idx="17" hasCustomPrompt="1"/>
          </p:nvPr>
        </p:nvSpPr>
        <p:spPr>
          <a:xfrm>
            <a:off x="46990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5" name="Text Placeholder 45">
            <a:extLst>
              <a:ext uri="{FF2B5EF4-FFF2-40B4-BE49-F238E27FC236}">
                <a16:creationId xmlns:a16="http://schemas.microsoft.com/office/drawing/2014/main" id="{F23F5504-504E-35E3-02E6-1E4869CD6AFC}"/>
              </a:ext>
            </a:extLst>
          </p:cNvPr>
          <p:cNvSpPr>
            <a:spLocks noGrp="1"/>
          </p:cNvSpPr>
          <p:nvPr>
            <p:ph type="body" sz="quarter" idx="18" hasCustomPrompt="1"/>
          </p:nvPr>
        </p:nvSpPr>
        <p:spPr>
          <a:xfrm>
            <a:off x="46990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6" name="Text Placeholder 9">
            <a:extLst>
              <a:ext uri="{FF2B5EF4-FFF2-40B4-BE49-F238E27FC236}">
                <a16:creationId xmlns:a16="http://schemas.microsoft.com/office/drawing/2014/main" id="{864C7D51-4165-B55A-4253-6B2637C720C5}"/>
              </a:ext>
            </a:extLst>
          </p:cNvPr>
          <p:cNvSpPr>
            <a:spLocks noGrp="1"/>
          </p:cNvSpPr>
          <p:nvPr>
            <p:ph type="body" sz="quarter" idx="19" hasCustomPrompt="1"/>
          </p:nvPr>
        </p:nvSpPr>
        <p:spPr>
          <a:xfrm>
            <a:off x="331565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7" name="Text Placeholder 45">
            <a:extLst>
              <a:ext uri="{FF2B5EF4-FFF2-40B4-BE49-F238E27FC236}">
                <a16:creationId xmlns:a16="http://schemas.microsoft.com/office/drawing/2014/main" id="{F0DE6988-954D-993F-40F1-7BB0D8A8E065}"/>
              </a:ext>
            </a:extLst>
          </p:cNvPr>
          <p:cNvSpPr>
            <a:spLocks noGrp="1"/>
          </p:cNvSpPr>
          <p:nvPr>
            <p:ph type="body" sz="quarter" idx="20" hasCustomPrompt="1"/>
          </p:nvPr>
        </p:nvSpPr>
        <p:spPr>
          <a:xfrm>
            <a:off x="331565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18" name="Text Placeholder 9">
            <a:extLst>
              <a:ext uri="{FF2B5EF4-FFF2-40B4-BE49-F238E27FC236}">
                <a16:creationId xmlns:a16="http://schemas.microsoft.com/office/drawing/2014/main" id="{5BBA2D86-84B3-B15A-ACC9-771B8BA77913}"/>
              </a:ext>
            </a:extLst>
          </p:cNvPr>
          <p:cNvSpPr>
            <a:spLocks noGrp="1"/>
          </p:cNvSpPr>
          <p:nvPr>
            <p:ph type="body" sz="quarter" idx="21" hasCustomPrompt="1"/>
          </p:nvPr>
        </p:nvSpPr>
        <p:spPr>
          <a:xfrm>
            <a:off x="6118671" y="3229520"/>
            <a:ext cx="2692871" cy="295275"/>
          </a:xfrm>
        </p:spPr>
        <p:txBody>
          <a:bodyPr lIns="0" bIns="0" anchor="b">
            <a:normAutofit/>
          </a:bodyPr>
          <a:lstStyle>
            <a:lvl1pPr marL="0" indent="0">
              <a:spcBef>
                <a:spcPts val="0"/>
              </a:spcBef>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19" name="Text Placeholder 45">
            <a:extLst>
              <a:ext uri="{FF2B5EF4-FFF2-40B4-BE49-F238E27FC236}">
                <a16:creationId xmlns:a16="http://schemas.microsoft.com/office/drawing/2014/main" id="{9F09511A-BF35-DDA5-9473-7AD4769E5BDE}"/>
              </a:ext>
            </a:extLst>
          </p:cNvPr>
          <p:cNvSpPr>
            <a:spLocks noGrp="1"/>
          </p:cNvSpPr>
          <p:nvPr>
            <p:ph type="body" sz="quarter" idx="22" hasCustomPrompt="1"/>
          </p:nvPr>
        </p:nvSpPr>
        <p:spPr>
          <a:xfrm>
            <a:off x="6118671" y="3533777"/>
            <a:ext cx="2692871" cy="6858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 name="Text Placeholder 4">
            <a:extLst>
              <a:ext uri="{FF2B5EF4-FFF2-40B4-BE49-F238E27FC236}">
                <a16:creationId xmlns:a16="http://schemas.microsoft.com/office/drawing/2014/main" id="{7D434AD4-28D0-93A6-9DF2-B7249F6616B6}"/>
              </a:ext>
            </a:extLst>
          </p:cNvPr>
          <p:cNvSpPr>
            <a:spLocks noGrp="1"/>
          </p:cNvSpPr>
          <p:nvPr>
            <p:ph type="body" sz="quarter" idx="23" hasCustomPrompt="1"/>
          </p:nvPr>
        </p:nvSpPr>
        <p:spPr>
          <a:xfrm>
            <a:off x="6118671" y="4298950"/>
            <a:ext cx="2720529" cy="420688"/>
          </a:xfrm>
        </p:spPr>
        <p:txBody>
          <a:bodyPr>
            <a:noAutofit/>
          </a:bodyPr>
          <a:lstStyle>
            <a:lvl1pPr marL="0" indent="0">
              <a:spcBef>
                <a:spcPts val="0"/>
              </a:spcBef>
              <a:buFontTx/>
              <a:buNone/>
              <a:defRPr sz="1400"/>
            </a:lvl1pPr>
          </a:lstStyle>
          <a:p>
            <a:pPr lvl="0"/>
            <a:r>
              <a:rPr lang="en-US" dirty="0"/>
              <a:t>Presentation Date</a:t>
            </a:r>
          </a:p>
          <a:p>
            <a:pPr lvl="0"/>
            <a:r>
              <a:rPr lang="en-US" dirty="0"/>
              <a:t>City, State (presentation location</a:t>
            </a:r>
          </a:p>
        </p:txBody>
      </p:sp>
      <p:pic>
        <p:nvPicPr>
          <p:cNvPr id="6" name="Graphic 5">
            <a:extLst>
              <a:ext uri="{FF2B5EF4-FFF2-40B4-BE49-F238E27FC236}">
                <a16:creationId xmlns:a16="http://schemas.microsoft.com/office/drawing/2014/main" id="{56D606D7-A5F6-9246-18EF-AD2B9480E9F4}"/>
              </a:ext>
            </a:extLst>
          </p:cNvPr>
          <p:cNvPicPr>
            <a:picLocks noChangeAspect="1"/>
          </p:cNvPicPr>
          <p:nvPr userDrawn="1"/>
        </p:nvPicPr>
        <p:blipFill>
          <a:blip r:embed="rId2"/>
          <a:srcRect/>
          <a:stretch/>
        </p:blipFill>
        <p:spPr>
          <a:xfrm>
            <a:off x="6426202" y="193062"/>
            <a:ext cx="2562724" cy="640681"/>
          </a:xfrm>
          <a:prstGeom prst="rect">
            <a:avLst/>
          </a:prstGeom>
        </p:spPr>
      </p:pic>
      <p:pic>
        <p:nvPicPr>
          <p:cNvPr id="4" name="Picture 3">
            <a:extLst>
              <a:ext uri="{FF2B5EF4-FFF2-40B4-BE49-F238E27FC236}">
                <a16:creationId xmlns:a16="http://schemas.microsoft.com/office/drawing/2014/main" id="{CB562A21-8557-0905-92B5-A0124B516D2B}"/>
              </a:ext>
            </a:extLst>
          </p:cNvPr>
          <p:cNvPicPr>
            <a:picLocks noChangeAspect="1"/>
          </p:cNvPicPr>
          <p:nvPr userDrawn="1"/>
        </p:nvPicPr>
        <p:blipFill>
          <a:blip r:embed="rId3"/>
          <a:stretch>
            <a:fillRect/>
          </a:stretch>
        </p:blipFill>
        <p:spPr>
          <a:xfrm>
            <a:off x="463553" y="4706759"/>
            <a:ext cx="2301685" cy="281838"/>
          </a:xfrm>
          <a:prstGeom prst="rect">
            <a:avLst/>
          </a:prstGeom>
        </p:spPr>
      </p:pic>
    </p:spTree>
    <p:extLst>
      <p:ext uri="{BB962C8B-B14F-4D97-AF65-F5344CB8AC3E}">
        <p14:creationId xmlns:p14="http://schemas.microsoft.com/office/powerpoint/2010/main" val="18417841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DEC59-F5CF-CEAA-802E-33C6505C449D}"/>
              </a:ext>
            </a:extLst>
          </p:cNvPr>
          <p:cNvPicPr>
            <a:picLocks noChangeAspect="1"/>
          </p:cNvPicPr>
          <p:nvPr userDrawn="1"/>
        </p:nvPicPr>
        <p:blipFill rotWithShape="1">
          <a:blip r:embed="rId2"/>
          <a:srcRect l="4900" t="26978" r="8429" b="9296"/>
          <a:stretch/>
        </p:blipFill>
        <p:spPr>
          <a:xfrm>
            <a:off x="0" y="0"/>
            <a:ext cx="9142729" cy="4488688"/>
          </a:xfrm>
          <a:prstGeom prst="rect">
            <a:avLst/>
          </a:prstGeom>
        </p:spPr>
      </p:pic>
      <p:pic>
        <p:nvPicPr>
          <p:cNvPr id="9" name="Picture 8">
            <a:extLst>
              <a:ext uri="{FF2B5EF4-FFF2-40B4-BE49-F238E27FC236}">
                <a16:creationId xmlns:a16="http://schemas.microsoft.com/office/drawing/2014/main" id="{B80802B6-4722-244C-B8A6-46B69A03D820}"/>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l="7274" t="-203" r="7262" b="14537"/>
          <a:stretch/>
        </p:blipFill>
        <p:spPr>
          <a:xfrm>
            <a:off x="0" y="-10684"/>
            <a:ext cx="9144000" cy="4499372"/>
          </a:xfrm>
          <a:prstGeom prst="rect">
            <a:avLst/>
          </a:prstGeom>
        </p:spPr>
      </p:pic>
      <p:sp>
        <p:nvSpPr>
          <p:cNvPr id="11" name="Title 10">
            <a:extLst>
              <a:ext uri="{FF2B5EF4-FFF2-40B4-BE49-F238E27FC236}">
                <a16:creationId xmlns:a16="http://schemas.microsoft.com/office/drawing/2014/main" id="{6CA2449B-096C-80E6-9654-D9E3FA712D94}"/>
              </a:ext>
            </a:extLst>
          </p:cNvPr>
          <p:cNvSpPr>
            <a:spLocks noGrp="1"/>
          </p:cNvSpPr>
          <p:nvPr>
            <p:ph type="title" hasCustomPrompt="1"/>
          </p:nvPr>
        </p:nvSpPr>
        <p:spPr>
          <a:xfrm>
            <a:off x="-1271" y="0"/>
            <a:ext cx="8840471" cy="4488688"/>
          </a:xfrm>
        </p:spPr>
        <p:txBody>
          <a:bodyPr lIns="457200" bIns="182880" anchor="ctr" anchorCtr="0"/>
          <a:lstStyle>
            <a:lvl1pPr>
              <a:defRPr>
                <a:solidFill>
                  <a:schemeClr val="bg1"/>
                </a:solidFill>
              </a:defRPr>
            </a:lvl1pPr>
          </a:lstStyle>
          <a:p>
            <a:r>
              <a:rPr lang="en-US" dirty="0"/>
              <a:t>Type in section break title</a:t>
            </a:r>
          </a:p>
        </p:txBody>
      </p:sp>
      <p:pic>
        <p:nvPicPr>
          <p:cNvPr id="3" name="Graphic 2">
            <a:extLst>
              <a:ext uri="{FF2B5EF4-FFF2-40B4-BE49-F238E27FC236}">
                <a16:creationId xmlns:a16="http://schemas.microsoft.com/office/drawing/2014/main" id="{6347DC30-D7B3-595F-0959-948810CAA737}"/>
              </a:ext>
            </a:extLst>
          </p:cNvPr>
          <p:cNvPicPr>
            <a:picLocks noChangeAspect="1"/>
          </p:cNvPicPr>
          <p:nvPr userDrawn="1"/>
        </p:nvPicPr>
        <p:blipFill>
          <a:blip r:embed="rId4"/>
          <a:srcRect/>
          <a:stretch/>
        </p:blipFill>
        <p:spPr>
          <a:xfrm>
            <a:off x="6426202" y="4521156"/>
            <a:ext cx="2562724" cy="640681"/>
          </a:xfrm>
          <a:prstGeom prst="rect">
            <a:avLst/>
          </a:prstGeom>
        </p:spPr>
      </p:pic>
      <p:pic>
        <p:nvPicPr>
          <p:cNvPr id="2" name="Picture 1">
            <a:extLst>
              <a:ext uri="{FF2B5EF4-FFF2-40B4-BE49-F238E27FC236}">
                <a16:creationId xmlns:a16="http://schemas.microsoft.com/office/drawing/2014/main" id="{61154055-4366-B957-C340-2711F6B04F70}"/>
              </a:ext>
            </a:extLst>
          </p:cNvPr>
          <p:cNvPicPr>
            <a:picLocks noChangeAspect="1"/>
          </p:cNvPicPr>
          <p:nvPr userDrawn="1"/>
        </p:nvPicPr>
        <p:blipFill>
          <a:blip r:embed="rId5"/>
          <a:stretch>
            <a:fillRect/>
          </a:stretch>
        </p:blipFill>
        <p:spPr>
          <a:xfrm>
            <a:off x="463553" y="4706759"/>
            <a:ext cx="2301685" cy="281838"/>
          </a:xfrm>
          <a:prstGeom prst="rect">
            <a:avLst/>
          </a:prstGeom>
        </p:spPr>
      </p:pic>
    </p:spTree>
    <p:extLst>
      <p:ext uri="{BB962C8B-B14F-4D97-AF65-F5344CB8AC3E}">
        <p14:creationId xmlns:p14="http://schemas.microsoft.com/office/powerpoint/2010/main" val="216167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6" name="Slide Number Placeholder 5"/>
          <p:cNvSpPr>
            <a:spLocks noGrp="1"/>
          </p:cNvSpPr>
          <p:nvPr>
            <p:ph type="sldNum" sz="quarter" idx="12"/>
          </p:nvPr>
        </p:nvSpPr>
        <p:spPr/>
        <p:txBody>
          <a:bodyPr/>
          <a:lstStyle/>
          <a:p>
            <a:fld id="{9CF5EF28-261C-FD41-A360-1A380056DD17}" type="slidenum">
              <a:rPr lang="en-US" smtClean="0"/>
              <a:t>‹#›</a:t>
            </a:fld>
            <a:endParaRPr lang="en-US"/>
          </a:p>
        </p:txBody>
      </p:sp>
      <p:sp>
        <p:nvSpPr>
          <p:cNvPr id="16" name="Text Placeholder 15">
            <a:extLst>
              <a:ext uri="{FF2B5EF4-FFF2-40B4-BE49-F238E27FC236}">
                <a16:creationId xmlns:a16="http://schemas.microsoft.com/office/drawing/2014/main" id="{5E61F04F-3CF4-D566-EF9D-9CDCD0B98108}"/>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18" name="Content Placeholder 17">
            <a:extLst>
              <a:ext uri="{FF2B5EF4-FFF2-40B4-BE49-F238E27FC236}">
                <a16:creationId xmlns:a16="http://schemas.microsoft.com/office/drawing/2014/main" id="{E476E8C9-921B-17FC-9AEA-348F1AA2B0FF}"/>
              </a:ext>
            </a:extLst>
          </p:cNvPr>
          <p:cNvSpPr>
            <a:spLocks noGrp="1"/>
          </p:cNvSpPr>
          <p:nvPr>
            <p:ph sz="quarter" idx="14" hasCustomPrompt="1"/>
          </p:nvPr>
        </p:nvSpPr>
        <p:spPr>
          <a:xfrm>
            <a:off x="457200" y="1431925"/>
            <a:ext cx="7315200" cy="3273425"/>
          </a:xfrm>
        </p:spPr>
        <p:txBody>
          <a:body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28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Tree>
    <p:extLst>
      <p:ext uri="{BB962C8B-B14F-4D97-AF65-F5344CB8AC3E}">
        <p14:creationId xmlns:p14="http://schemas.microsoft.com/office/powerpoint/2010/main" val="143321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200" y="1984334"/>
            <a:ext cx="4085546"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4728673" y="1984334"/>
            <a:ext cx="4110527"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200" y="1435694"/>
            <a:ext cx="4085546"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4728673" y="1435694"/>
            <a:ext cx="4110527" cy="548640"/>
          </a:xfrm>
          <a:solidFill>
            <a:schemeClr val="tx2"/>
          </a:solidFill>
        </p:spPr>
        <p:txBody>
          <a:bodyPr lIns="137160" bIns="91440" anchor="b" anchorCtr="0">
            <a:noAutofit/>
          </a:bodyPr>
          <a:lstStyle>
            <a:lvl1pPr marL="0" indent="0">
              <a:buNone/>
              <a:defRPr sz="18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12588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3313175"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3313175"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6169152" y="1984334"/>
            <a:ext cx="267004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6169152" y="1435694"/>
            <a:ext cx="267004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363329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6" name="Text Placeholder 5">
            <a:extLst>
              <a:ext uri="{FF2B5EF4-FFF2-40B4-BE49-F238E27FC236}">
                <a16:creationId xmlns:a16="http://schemas.microsoft.com/office/drawing/2014/main" id="{6FC0DE28-2C3E-0EAF-93C5-37D6D8C0CD54}"/>
              </a:ext>
            </a:extLst>
          </p:cNvPr>
          <p:cNvSpPr>
            <a:spLocks noGrp="1"/>
          </p:cNvSpPr>
          <p:nvPr>
            <p:ph type="body" sz="quarter" idx="14"/>
          </p:nvPr>
        </p:nvSpPr>
        <p:spPr>
          <a:xfrm>
            <a:off x="45719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a:extLst>
              <a:ext uri="{FF2B5EF4-FFF2-40B4-BE49-F238E27FC236}">
                <a16:creationId xmlns:a16="http://schemas.microsoft.com/office/drawing/2014/main" id="{27E01C83-966B-62F9-D4BF-6F48E204A567}"/>
              </a:ext>
            </a:extLst>
          </p:cNvPr>
          <p:cNvSpPr>
            <a:spLocks noGrp="1"/>
          </p:cNvSpPr>
          <p:nvPr>
            <p:ph type="body" sz="quarter" idx="15"/>
          </p:nvPr>
        </p:nvSpPr>
        <p:spPr>
          <a:xfrm>
            <a:off x="257555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E51BF1D2-8C7B-AE42-B2C5-BF7A4CD559B5}"/>
              </a:ext>
            </a:extLst>
          </p:cNvPr>
          <p:cNvSpPr>
            <a:spLocks noGrp="1"/>
          </p:cNvSpPr>
          <p:nvPr>
            <p:ph type="body" sz="quarter" idx="16" hasCustomPrompt="1"/>
          </p:nvPr>
        </p:nvSpPr>
        <p:spPr>
          <a:xfrm>
            <a:off x="45719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9" name="Text Placeholder 5">
            <a:extLst>
              <a:ext uri="{FF2B5EF4-FFF2-40B4-BE49-F238E27FC236}">
                <a16:creationId xmlns:a16="http://schemas.microsoft.com/office/drawing/2014/main" id="{9CC8EC55-CB52-3EB0-0CD2-2FD334FE87CE}"/>
              </a:ext>
            </a:extLst>
          </p:cNvPr>
          <p:cNvSpPr>
            <a:spLocks noGrp="1"/>
          </p:cNvSpPr>
          <p:nvPr>
            <p:ph type="body" sz="quarter" idx="17" hasCustomPrompt="1"/>
          </p:nvPr>
        </p:nvSpPr>
        <p:spPr>
          <a:xfrm>
            <a:off x="257555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5" name="Text Placeholder 5">
            <a:extLst>
              <a:ext uri="{FF2B5EF4-FFF2-40B4-BE49-F238E27FC236}">
                <a16:creationId xmlns:a16="http://schemas.microsoft.com/office/drawing/2014/main" id="{AD342F2D-DDFA-2AD9-2E71-9106C802294F}"/>
              </a:ext>
            </a:extLst>
          </p:cNvPr>
          <p:cNvSpPr>
            <a:spLocks noGrp="1"/>
          </p:cNvSpPr>
          <p:nvPr>
            <p:ph type="body" sz="quarter" idx="18"/>
          </p:nvPr>
        </p:nvSpPr>
        <p:spPr>
          <a:xfrm>
            <a:off x="4693919"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5">
            <a:extLst>
              <a:ext uri="{FF2B5EF4-FFF2-40B4-BE49-F238E27FC236}">
                <a16:creationId xmlns:a16="http://schemas.microsoft.com/office/drawing/2014/main" id="{B7534E44-91EA-211B-EF04-8BE09DECD70F}"/>
              </a:ext>
            </a:extLst>
          </p:cNvPr>
          <p:cNvSpPr>
            <a:spLocks noGrp="1"/>
          </p:cNvSpPr>
          <p:nvPr>
            <p:ph type="body" sz="quarter" idx="19" hasCustomPrompt="1"/>
          </p:nvPr>
        </p:nvSpPr>
        <p:spPr>
          <a:xfrm>
            <a:off x="4693919"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
        <p:nvSpPr>
          <p:cNvPr id="11" name="Text Placeholder 5">
            <a:extLst>
              <a:ext uri="{FF2B5EF4-FFF2-40B4-BE49-F238E27FC236}">
                <a16:creationId xmlns:a16="http://schemas.microsoft.com/office/drawing/2014/main" id="{8E8AC771-2E8E-7334-4620-6CED5E4A62C8}"/>
              </a:ext>
            </a:extLst>
          </p:cNvPr>
          <p:cNvSpPr>
            <a:spLocks noGrp="1"/>
          </p:cNvSpPr>
          <p:nvPr>
            <p:ph type="body" sz="quarter" idx="20"/>
          </p:nvPr>
        </p:nvSpPr>
        <p:spPr>
          <a:xfrm>
            <a:off x="6812280" y="1984334"/>
            <a:ext cx="2029968" cy="2721016"/>
          </a:xfrm>
          <a:solidFill>
            <a:schemeClr val="bg1">
              <a:lumMod val="85000"/>
            </a:schemeClr>
          </a:solidFill>
        </p:spPr>
        <p:txBody>
          <a:bodyPr lIns="137160" tIns="91440" rIns="91440" bIns="4572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a:extLst>
              <a:ext uri="{FF2B5EF4-FFF2-40B4-BE49-F238E27FC236}">
                <a16:creationId xmlns:a16="http://schemas.microsoft.com/office/drawing/2014/main" id="{9E75F18B-928B-D8CD-3AFB-13FF334E04B6}"/>
              </a:ext>
            </a:extLst>
          </p:cNvPr>
          <p:cNvSpPr>
            <a:spLocks noGrp="1"/>
          </p:cNvSpPr>
          <p:nvPr>
            <p:ph type="body" sz="quarter" idx="21" hasCustomPrompt="1"/>
          </p:nvPr>
        </p:nvSpPr>
        <p:spPr>
          <a:xfrm>
            <a:off x="6812280" y="1435694"/>
            <a:ext cx="2029968" cy="548640"/>
          </a:xfrm>
          <a:solidFill>
            <a:schemeClr val="tx2"/>
          </a:solidFill>
        </p:spPr>
        <p:txBody>
          <a:bodyPr lIns="137160" bIns="91440"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Headline/Topic</a:t>
            </a:r>
          </a:p>
        </p:txBody>
      </p:sp>
    </p:spTree>
    <p:extLst>
      <p:ext uri="{BB962C8B-B14F-4D97-AF65-F5344CB8AC3E}">
        <p14:creationId xmlns:p14="http://schemas.microsoft.com/office/powerpoint/2010/main" val="24722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B122-5B65-991A-2FDE-AF2758034EBF}"/>
              </a:ext>
            </a:extLst>
          </p:cNvPr>
          <p:cNvSpPr>
            <a:spLocks noGrp="1"/>
          </p:cNvSpPr>
          <p:nvPr>
            <p:ph type="title" hasCustomPrompt="1"/>
          </p:nvPr>
        </p:nvSpPr>
        <p:spPr/>
        <p:txBody>
          <a:bodyPr/>
          <a:lstStyle>
            <a:lvl1pPr marL="0" marR="0" indent="0" algn="l" defTabSz="685800" rtl="0" eaLnBrk="1" fontAlgn="auto" latinLnBrk="0" hangingPunct="1">
              <a:lnSpc>
                <a:spcPct val="90000"/>
              </a:lnSpc>
              <a:spcBef>
                <a:spcPct val="0"/>
              </a:spcBef>
              <a:spcAft>
                <a:spcPts val="0"/>
              </a:spcAft>
              <a:buClrTx/>
              <a:buSzTx/>
              <a:buFontTx/>
              <a:buNone/>
              <a:tabLst/>
              <a:defRPr/>
            </a:lvl1pPr>
          </a:lstStyle>
          <a:p>
            <a:r>
              <a:rPr lang="en-US" dirty="0"/>
              <a:t>BASIC CONTENT SLIDE</a:t>
            </a:r>
            <a:br>
              <a:rPr lang="en-US" dirty="0"/>
            </a:br>
            <a:r>
              <a:rPr lang="en-US" dirty="0"/>
              <a:t>one or two lines for headline</a:t>
            </a:r>
          </a:p>
        </p:txBody>
      </p:sp>
      <p:sp>
        <p:nvSpPr>
          <p:cNvPr id="3" name="Slide Number Placeholder 2">
            <a:extLst>
              <a:ext uri="{FF2B5EF4-FFF2-40B4-BE49-F238E27FC236}">
                <a16:creationId xmlns:a16="http://schemas.microsoft.com/office/drawing/2014/main" id="{3DD784A4-5319-59E0-E107-C337A45DEF92}"/>
              </a:ext>
            </a:extLst>
          </p:cNvPr>
          <p:cNvSpPr>
            <a:spLocks noGrp="1"/>
          </p:cNvSpPr>
          <p:nvPr>
            <p:ph type="sldNum" sz="quarter" idx="10"/>
          </p:nvPr>
        </p:nvSpPr>
        <p:spPr/>
        <p:txBody>
          <a:bodyPr/>
          <a:lstStyle/>
          <a:p>
            <a:fld id="{9CF5EF28-261C-FD41-A360-1A380056DD17}" type="slidenum">
              <a:rPr lang="en-US" smtClean="0"/>
              <a:pPr/>
              <a:t>‹#›</a:t>
            </a:fld>
            <a:endParaRPr lang="en-US" dirty="0"/>
          </a:p>
        </p:txBody>
      </p:sp>
      <p:sp>
        <p:nvSpPr>
          <p:cNvPr id="4" name="Text Placeholder 15">
            <a:extLst>
              <a:ext uri="{FF2B5EF4-FFF2-40B4-BE49-F238E27FC236}">
                <a16:creationId xmlns:a16="http://schemas.microsoft.com/office/drawing/2014/main" id="{C70634C6-3CF5-6F27-C809-D042DA00CCA7}"/>
              </a:ext>
            </a:extLst>
          </p:cNvPr>
          <p:cNvSpPr>
            <a:spLocks noGrp="1"/>
          </p:cNvSpPr>
          <p:nvPr>
            <p:ph type="body" sz="quarter" idx="13" hasCustomPrompt="1"/>
          </p:nvPr>
        </p:nvSpPr>
        <p:spPr>
          <a:xfrm>
            <a:off x="457200" y="993775"/>
            <a:ext cx="8382000" cy="438150"/>
          </a:xfrm>
        </p:spPr>
        <p:txBody>
          <a:bodyPr>
            <a:noAutofit/>
          </a:bodyPr>
          <a:lstStyle>
            <a:lvl1pPr marL="0" indent="0">
              <a:buNone/>
              <a:defRPr sz="2000" b="1" i="0" baseline="0">
                <a:solidFill>
                  <a:schemeClr val="accent2"/>
                </a:solidFill>
                <a:latin typeface="Arial" panose="020B0604020202020204" pitchFamily="34" charset="0"/>
              </a:defRPr>
            </a:lvl1pPr>
          </a:lstStyle>
          <a:p>
            <a:pPr lvl="0"/>
            <a:r>
              <a:rPr lang="en-US" dirty="0"/>
              <a:t>Slide subtitle sentence case. Optional: delete as needed</a:t>
            </a:r>
          </a:p>
        </p:txBody>
      </p:sp>
      <p:sp>
        <p:nvSpPr>
          <p:cNvPr id="23" name="Text Placeholder 5">
            <a:extLst>
              <a:ext uri="{FF2B5EF4-FFF2-40B4-BE49-F238E27FC236}">
                <a16:creationId xmlns:a16="http://schemas.microsoft.com/office/drawing/2014/main" id="{5D3E177C-05C2-2929-E159-59F77C2B050C}"/>
              </a:ext>
            </a:extLst>
          </p:cNvPr>
          <p:cNvSpPr>
            <a:spLocks noGrp="1"/>
          </p:cNvSpPr>
          <p:nvPr>
            <p:ph type="body" sz="quarter" idx="14"/>
          </p:nvPr>
        </p:nvSpPr>
        <p:spPr>
          <a:xfrm>
            <a:off x="4571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4" name="Text Placeholder 5">
            <a:extLst>
              <a:ext uri="{FF2B5EF4-FFF2-40B4-BE49-F238E27FC236}">
                <a16:creationId xmlns:a16="http://schemas.microsoft.com/office/drawing/2014/main" id="{85BD39A8-85FE-CB4E-DA30-754FE0F059BC}"/>
              </a:ext>
            </a:extLst>
          </p:cNvPr>
          <p:cNvSpPr>
            <a:spLocks noGrp="1"/>
          </p:cNvSpPr>
          <p:nvPr>
            <p:ph type="body" sz="quarter" idx="15"/>
          </p:nvPr>
        </p:nvSpPr>
        <p:spPr>
          <a:xfrm>
            <a:off x="215145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5" name="Text Placeholder 5">
            <a:extLst>
              <a:ext uri="{FF2B5EF4-FFF2-40B4-BE49-F238E27FC236}">
                <a16:creationId xmlns:a16="http://schemas.microsoft.com/office/drawing/2014/main" id="{36BFCC75-DA07-6A20-4D5D-105B7F301FD1}"/>
              </a:ext>
            </a:extLst>
          </p:cNvPr>
          <p:cNvSpPr>
            <a:spLocks noGrp="1"/>
          </p:cNvSpPr>
          <p:nvPr>
            <p:ph type="body" sz="quarter" idx="16" hasCustomPrompt="1"/>
          </p:nvPr>
        </p:nvSpPr>
        <p:spPr>
          <a:xfrm>
            <a:off x="4571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6" name="Text Placeholder 5">
            <a:extLst>
              <a:ext uri="{FF2B5EF4-FFF2-40B4-BE49-F238E27FC236}">
                <a16:creationId xmlns:a16="http://schemas.microsoft.com/office/drawing/2014/main" id="{AE55B475-E521-6A8A-893B-8CC38F9BE338}"/>
              </a:ext>
            </a:extLst>
          </p:cNvPr>
          <p:cNvSpPr>
            <a:spLocks noGrp="1"/>
          </p:cNvSpPr>
          <p:nvPr>
            <p:ph type="body" sz="quarter" idx="17" hasCustomPrompt="1"/>
          </p:nvPr>
        </p:nvSpPr>
        <p:spPr>
          <a:xfrm>
            <a:off x="215145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7" name="Text Placeholder 5">
            <a:extLst>
              <a:ext uri="{FF2B5EF4-FFF2-40B4-BE49-F238E27FC236}">
                <a16:creationId xmlns:a16="http://schemas.microsoft.com/office/drawing/2014/main" id="{DFB5CAF5-E85F-409D-2880-F0B6067F61B3}"/>
              </a:ext>
            </a:extLst>
          </p:cNvPr>
          <p:cNvSpPr>
            <a:spLocks noGrp="1"/>
          </p:cNvSpPr>
          <p:nvPr>
            <p:ph type="body" sz="quarter" idx="18"/>
          </p:nvPr>
        </p:nvSpPr>
        <p:spPr>
          <a:xfrm>
            <a:off x="3845718"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28" name="Text Placeholder 5">
            <a:extLst>
              <a:ext uri="{FF2B5EF4-FFF2-40B4-BE49-F238E27FC236}">
                <a16:creationId xmlns:a16="http://schemas.microsoft.com/office/drawing/2014/main" id="{17E8E80F-1B5F-5D3E-2409-0CF04DE318F9}"/>
              </a:ext>
            </a:extLst>
          </p:cNvPr>
          <p:cNvSpPr>
            <a:spLocks noGrp="1"/>
          </p:cNvSpPr>
          <p:nvPr>
            <p:ph type="body" sz="quarter" idx="19" hasCustomPrompt="1"/>
          </p:nvPr>
        </p:nvSpPr>
        <p:spPr>
          <a:xfrm>
            <a:off x="3845718"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29" name="Text Placeholder 5">
            <a:extLst>
              <a:ext uri="{FF2B5EF4-FFF2-40B4-BE49-F238E27FC236}">
                <a16:creationId xmlns:a16="http://schemas.microsoft.com/office/drawing/2014/main" id="{A66346B3-56E4-FB00-E652-E796F6986D95}"/>
              </a:ext>
            </a:extLst>
          </p:cNvPr>
          <p:cNvSpPr>
            <a:spLocks noGrp="1"/>
          </p:cNvSpPr>
          <p:nvPr>
            <p:ph type="body" sz="quarter" idx="20"/>
          </p:nvPr>
        </p:nvSpPr>
        <p:spPr>
          <a:xfrm>
            <a:off x="5537786"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30" name="Text Placeholder 5">
            <a:extLst>
              <a:ext uri="{FF2B5EF4-FFF2-40B4-BE49-F238E27FC236}">
                <a16:creationId xmlns:a16="http://schemas.microsoft.com/office/drawing/2014/main" id="{8A2202FD-33BC-0BA1-F754-345C59A68C4A}"/>
              </a:ext>
            </a:extLst>
          </p:cNvPr>
          <p:cNvSpPr>
            <a:spLocks noGrp="1"/>
          </p:cNvSpPr>
          <p:nvPr>
            <p:ph type="body" sz="quarter" idx="21" hasCustomPrompt="1"/>
          </p:nvPr>
        </p:nvSpPr>
        <p:spPr>
          <a:xfrm>
            <a:off x="5537786"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
        <p:nvSpPr>
          <p:cNvPr id="31" name="Text Placeholder 5">
            <a:extLst>
              <a:ext uri="{FF2B5EF4-FFF2-40B4-BE49-F238E27FC236}">
                <a16:creationId xmlns:a16="http://schemas.microsoft.com/office/drawing/2014/main" id="{5EB459E5-6A74-A385-F343-520C27E1C2CA}"/>
              </a:ext>
            </a:extLst>
          </p:cNvPr>
          <p:cNvSpPr>
            <a:spLocks noGrp="1"/>
          </p:cNvSpPr>
          <p:nvPr>
            <p:ph type="body" sz="quarter" idx="22"/>
          </p:nvPr>
        </p:nvSpPr>
        <p:spPr>
          <a:xfrm>
            <a:off x="7238399" y="2163445"/>
            <a:ext cx="1600200" cy="2541905"/>
          </a:xfrm>
          <a:solidFill>
            <a:schemeClr val="bg1">
              <a:lumMod val="85000"/>
            </a:schemeClr>
          </a:solidFill>
        </p:spPr>
        <p:txBody>
          <a:bodyPr lIns="137160" tIns="91440" rIns="91440" bIns="45720">
            <a:normAutofit/>
          </a:bodyPr>
          <a:lstStyle>
            <a:lvl1pPr marL="0" indent="0">
              <a:buNone/>
              <a:defRPr sz="1400" b="0"/>
            </a:lvl1pPr>
            <a:lvl2pPr marL="207518" indent="0">
              <a:buNone/>
              <a:defRPr sz="1400" b="1"/>
            </a:lvl2pPr>
            <a:lvl3pPr marL="434975" indent="0">
              <a:buNone/>
              <a:defRPr sz="1400" b="1"/>
            </a:lvl3pPr>
            <a:lvl4pPr marL="605981" indent="0">
              <a:buNone/>
              <a:defRPr sz="1400" b="1"/>
            </a:lvl4pPr>
            <a:lvl5pPr marL="867283" indent="0">
              <a:buNone/>
              <a:defRPr sz="1400" b="1"/>
            </a:lvl5pPr>
          </a:lstStyle>
          <a:p>
            <a:pPr lvl="0"/>
            <a:r>
              <a:rPr lang="en-US"/>
              <a:t>Click to edit Master text styles</a:t>
            </a:r>
          </a:p>
        </p:txBody>
      </p:sp>
      <p:sp>
        <p:nvSpPr>
          <p:cNvPr id="32" name="Text Placeholder 5">
            <a:extLst>
              <a:ext uri="{FF2B5EF4-FFF2-40B4-BE49-F238E27FC236}">
                <a16:creationId xmlns:a16="http://schemas.microsoft.com/office/drawing/2014/main" id="{50070C8D-6CB9-4F0F-A4BF-CBB734703C90}"/>
              </a:ext>
            </a:extLst>
          </p:cNvPr>
          <p:cNvSpPr>
            <a:spLocks noGrp="1"/>
          </p:cNvSpPr>
          <p:nvPr>
            <p:ph type="body" sz="quarter" idx="23" hasCustomPrompt="1"/>
          </p:nvPr>
        </p:nvSpPr>
        <p:spPr>
          <a:xfrm>
            <a:off x="7238399" y="1435693"/>
            <a:ext cx="1600200" cy="727751"/>
          </a:xfrm>
          <a:solidFill>
            <a:schemeClr val="tx2"/>
          </a:solidFill>
        </p:spPr>
        <p:txBody>
          <a:bodyPr lIns="137160" rIns="91440" bIns="64008" anchor="b" anchorCtr="0">
            <a:noAutofit/>
          </a:bodyPr>
          <a:lstStyle>
            <a:lvl1pPr marL="0" indent="0">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en-US" dirty="0"/>
              <a:t>Headline/ Topic</a:t>
            </a:r>
          </a:p>
        </p:txBody>
      </p:sp>
    </p:spTree>
    <p:extLst>
      <p:ext uri="{BB962C8B-B14F-4D97-AF65-F5344CB8AC3E}">
        <p14:creationId xmlns:p14="http://schemas.microsoft.com/office/powerpoint/2010/main" val="327377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7650"/>
            <a:ext cx="8382000" cy="746522"/>
          </a:xfrm>
          <a:prstGeom prst="rect">
            <a:avLst/>
          </a:prstGeom>
        </p:spPr>
        <p:txBody>
          <a:bodyPr vert="horz" lIns="0" tIns="0" rIns="0" bIns="0" rtlCol="0" anchor="t" anchorCtr="0">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457200" y="1435608"/>
            <a:ext cx="7315200" cy="326974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289801" y="4827893"/>
            <a:ext cx="386217" cy="267471"/>
          </a:xfrm>
          <a:prstGeom prst="rect">
            <a:avLst/>
          </a:prstGeom>
        </p:spPr>
        <p:txBody>
          <a:bodyPr vert="horz" lIns="0" tIns="0" rIns="0" bIns="0" rtlCol="0" anchor="ctr"/>
          <a:lstStyle>
            <a:lvl1pPr algn="ctr">
              <a:defRPr sz="1100">
                <a:solidFill>
                  <a:schemeClr val="tx1">
                    <a:lumMod val="50000"/>
                    <a:lumOff val="50000"/>
                  </a:schemeClr>
                </a:solidFill>
              </a:defRPr>
            </a:lvl1pPr>
          </a:lstStyle>
          <a:p>
            <a:fld id="{DE3DDB1D-F68D-2B45-9228-6AA8DE1344ED}" type="slidenum">
              <a:rPr lang="en-US" smtClean="0"/>
              <a:pPr/>
              <a:t>‹#›</a:t>
            </a:fld>
            <a:endParaRPr lang="en-US" sz="1100" dirty="0"/>
          </a:p>
        </p:txBody>
      </p:sp>
      <p:sp>
        <p:nvSpPr>
          <p:cNvPr id="8" name="Rectangle 7">
            <a:extLst>
              <a:ext uri="{FF2B5EF4-FFF2-40B4-BE49-F238E27FC236}">
                <a16:creationId xmlns:a16="http://schemas.microsoft.com/office/drawing/2014/main" id="{7EED5998-E33A-DA32-910D-D06CB262005E}"/>
              </a:ext>
            </a:extLst>
          </p:cNvPr>
          <p:cNvSpPr/>
          <p:nvPr userDrawn="1"/>
        </p:nvSpPr>
        <p:spPr>
          <a:xfrm>
            <a:off x="0" y="-2"/>
            <a:ext cx="228600" cy="5143502"/>
          </a:xfrm>
          <a:prstGeom prst="rect">
            <a:avLst/>
          </a:prstGeom>
          <a:solidFill>
            <a:schemeClr val="accent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9" name="Graphic 8">
            <a:extLst>
              <a:ext uri="{FF2B5EF4-FFF2-40B4-BE49-F238E27FC236}">
                <a16:creationId xmlns:a16="http://schemas.microsoft.com/office/drawing/2014/main" id="{AAA6B962-7A37-CCF6-D215-588E43EF5DFF}"/>
              </a:ext>
            </a:extLst>
          </p:cNvPr>
          <p:cNvPicPr>
            <a:picLocks noChangeAspect="1"/>
          </p:cNvPicPr>
          <p:nvPr userDrawn="1"/>
        </p:nvPicPr>
        <p:blipFill>
          <a:blip r:embed="rId19"/>
          <a:srcRect/>
          <a:stretch/>
        </p:blipFill>
        <p:spPr>
          <a:xfrm>
            <a:off x="7676018" y="4788559"/>
            <a:ext cx="1227220" cy="306805"/>
          </a:xfrm>
          <a:prstGeom prst="rect">
            <a:avLst/>
          </a:prstGeom>
        </p:spPr>
      </p:pic>
      <p:pic>
        <p:nvPicPr>
          <p:cNvPr id="4" name="Picture 3">
            <a:extLst>
              <a:ext uri="{FF2B5EF4-FFF2-40B4-BE49-F238E27FC236}">
                <a16:creationId xmlns:a16="http://schemas.microsoft.com/office/drawing/2014/main" id="{C8A8EB66-E579-9E1D-BDF3-3B1CA19579FD}"/>
              </a:ext>
            </a:extLst>
          </p:cNvPr>
          <p:cNvPicPr>
            <a:picLocks noChangeAspect="1"/>
          </p:cNvPicPr>
          <p:nvPr userDrawn="1"/>
        </p:nvPicPr>
        <p:blipFill>
          <a:blip r:embed="rId20"/>
          <a:stretch>
            <a:fillRect/>
          </a:stretch>
        </p:blipFill>
        <p:spPr>
          <a:xfrm>
            <a:off x="463550" y="4827893"/>
            <a:ext cx="1499616" cy="183626"/>
          </a:xfrm>
          <a:prstGeom prst="rect">
            <a:avLst/>
          </a:prstGeom>
        </p:spPr>
      </p:pic>
    </p:spTree>
    <p:extLst>
      <p:ext uri="{BB962C8B-B14F-4D97-AF65-F5344CB8AC3E}">
        <p14:creationId xmlns:p14="http://schemas.microsoft.com/office/powerpoint/2010/main" val="3529853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0" r:id="rId3"/>
    <p:sldLayoutId id="2147483662" r:id="rId4"/>
    <p:sldLayoutId id="2147483668" r:id="rId5"/>
    <p:sldLayoutId id="2147483671" r:id="rId6"/>
    <p:sldLayoutId id="2147483678" r:id="rId7"/>
    <p:sldLayoutId id="2147483682" r:id="rId8"/>
    <p:sldLayoutId id="2147483679" r:id="rId9"/>
    <p:sldLayoutId id="2147483683" r:id="rId10"/>
    <p:sldLayoutId id="2147483680" r:id="rId11"/>
    <p:sldLayoutId id="2147483681" r:id="rId12"/>
    <p:sldLayoutId id="2147483684" r:id="rId13"/>
    <p:sldLayoutId id="2147483674" r:id="rId14"/>
    <p:sldLayoutId id="2147483673" r:id="rId15"/>
    <p:sldLayoutId id="2147483685" r:id="rId16"/>
    <p:sldLayoutId id="2147483686" r:id="rId17"/>
  </p:sldLayoutIdLst>
  <p:hf hdr="0" ftr="0" dt="0"/>
  <p:txStyles>
    <p:titleStyle>
      <a:lvl1pPr marL="0" marR="0" indent="0" algn="l" defTabSz="685800" rtl="0" eaLnBrk="1" fontAlgn="auto" latinLnBrk="0" hangingPunct="1">
        <a:lnSpc>
          <a:spcPct val="90000"/>
        </a:lnSpc>
        <a:spcBef>
          <a:spcPct val="0"/>
        </a:spcBef>
        <a:spcAft>
          <a:spcPts val="0"/>
        </a:spcAft>
        <a:buClrTx/>
        <a:buSzTx/>
        <a:buFontTx/>
        <a:buNone/>
        <a:tabLst/>
        <a:defRPr sz="2400" b="1" i="0" kern="1200" cap="none" baseline="0">
          <a:solidFill>
            <a:schemeClr val="tx1"/>
          </a:solidFill>
          <a:latin typeface="Arial" panose="020B0604020202020204" pitchFamily="34" charset="0"/>
          <a:ea typeface="+mj-ea"/>
          <a:cs typeface="+mj-cs"/>
        </a:defRPr>
      </a:lvl1pPr>
    </p:titleStyle>
    <p:body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C35EA4"/>
          </p15:clr>
        </p15:guide>
        <p15:guide id="2" orient="horz" pos="1620" userDrawn="1">
          <p15:clr>
            <a:srgbClr val="C35EA4"/>
          </p15:clr>
        </p15:guide>
        <p15:guide id="3" pos="144" userDrawn="1">
          <p15:clr>
            <a:srgbClr val="C35EA4"/>
          </p15:clr>
        </p15:guide>
        <p15:guide id="4" pos="288" userDrawn="1">
          <p15:clr>
            <a:srgbClr val="C35EA4"/>
          </p15:clr>
        </p15:guide>
        <p15:guide id="5" orient="horz" pos="576" userDrawn="1">
          <p15:clr>
            <a:srgbClr val="C35EA4"/>
          </p15:clr>
        </p15:guide>
        <p15:guide id="6" orient="horz" pos="2964" userDrawn="1">
          <p15:clr>
            <a:srgbClr val="C35EA4"/>
          </p15:clr>
        </p15:guide>
        <p15:guide id="7" pos="5568" userDrawn="1">
          <p15:clr>
            <a:srgbClr val="C35EA4"/>
          </p15:clr>
        </p15:guide>
        <p15:guide id="8" orient="horz" pos="902" userDrawn="1">
          <p15:clr>
            <a:srgbClr val="C35EA4"/>
          </p15:clr>
        </p15:guide>
        <p15:guide id="9" orient="horz" pos="780" userDrawn="1">
          <p15:clr>
            <a:srgbClr val="C35EA4"/>
          </p15:clr>
        </p15:guide>
        <p15:guide id="10" orient="horz" pos="150" userDrawn="1">
          <p15:clr>
            <a:srgbClr val="C35EA4"/>
          </p15:clr>
        </p15:guide>
        <p15:guide id="11" orient="horz" pos="3132" userDrawn="1">
          <p15:clr>
            <a:srgbClr val="C35EA4"/>
          </p15:clr>
        </p15:guide>
        <p15:guide id="12" orient="horz" pos="104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hyperlink" Target="https://doi.org/10.1515/auto-2024-017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hyperlink" Target="https://prebys.physics.ucdavis.edu/NAPAC-25/proceedings/pdf/MOP093.pdf" TargetMode="Externa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hyperlink" Target="https://journals.aps.org/prl/abstract/10.1103/PhysRevLett.130.145001" TargetMode="External"/><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hyperlink" Target="https://github.com/roussel-ryan/gpsr" TargetMode="External"/><Relationship Id="rId4" Type="http://schemas.openxmlformats.org/officeDocument/2006/relationships/hyperlink" Target="https://journals.aps.org/prab/abstract/10.1103/PhysRevAccelBeams.27.094601"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github.com/BLAST-AI-ML"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g"/><Relationship Id="rId18" Type="http://schemas.openxmlformats.org/officeDocument/2006/relationships/image" Target="../media/image66.jp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jpg"/><Relationship Id="rId17" Type="http://schemas.openxmlformats.org/officeDocument/2006/relationships/image" Target="../media/image65.jpg"/><Relationship Id="rId25"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64.jpg"/><Relationship Id="rId20" Type="http://schemas.openxmlformats.org/officeDocument/2006/relationships/image" Target="../media/image68.jpg"/><Relationship Id="rId1" Type="http://schemas.openxmlformats.org/officeDocument/2006/relationships/slideLayout" Target="../slideLayouts/slideLayout16.xml"/><Relationship Id="rId6" Type="http://schemas.openxmlformats.org/officeDocument/2006/relationships/image" Target="../media/image54.png"/><Relationship Id="rId11" Type="http://schemas.openxmlformats.org/officeDocument/2006/relationships/image" Target="../media/image59.jpg"/><Relationship Id="rId24" Type="http://schemas.openxmlformats.org/officeDocument/2006/relationships/image" Target="../media/image72.jpg"/><Relationship Id="rId5" Type="http://schemas.openxmlformats.org/officeDocument/2006/relationships/image" Target="../media/image53.png"/><Relationship Id="rId15" Type="http://schemas.openxmlformats.org/officeDocument/2006/relationships/image" Target="../media/image63.jpg"/><Relationship Id="rId23" Type="http://schemas.openxmlformats.org/officeDocument/2006/relationships/image" Target="../media/image71.png"/><Relationship Id="rId10" Type="http://schemas.openxmlformats.org/officeDocument/2006/relationships/image" Target="../media/image58.jp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jpg"/><Relationship Id="rId14" Type="http://schemas.openxmlformats.org/officeDocument/2006/relationships/image" Target="../media/image62.jpg"/><Relationship Id="rId22"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https://www.nature.com/articles/s41598-024-66263-y"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doi.org/10.18429/JACoW-IPAC2023-WEPA065" TargetMode="External"/><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doi.org/10.1103/PhysRevAccelBeams.27.054601" TargetMode="External"/><Relationship Id="rId5" Type="http://schemas.openxmlformats.org/officeDocument/2006/relationships/image" Target="../media/image22.png"/><Relationship Id="rId4" Type="http://schemas.openxmlformats.org/officeDocument/2006/relationships/hyperlink" Target="https://github.com/desy-ml/cheetah"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MSU-Beam-Dynamics/JuTrack.jl" TargetMode="External"/><Relationship Id="rId2" Type="http://schemas.openxmlformats.org/officeDocument/2006/relationships/hyperlink" Target="https://www.sciencedirect.com/science/article/pii/S001046552400420X" TargetMode="Externa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roceedings.jacow.org/ipac2024/pdf/WEPR52.pdf" TargetMode="External"/><Relationship Id="rId1" Type="http://schemas.openxmlformats.org/officeDocument/2006/relationships/slideLayout" Target="../slideLayouts/slideLayout4.xml"/><Relationship Id="rId4" Type="http://schemas.openxmlformats.org/officeDocument/2006/relationships/hyperlink" Target="https://github.com/bmad-sim/SciBmad.j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30A2F86-ECD1-A581-DFF3-C87E5E834BF8}"/>
              </a:ext>
            </a:extLst>
          </p:cNvPr>
          <p:cNvSpPr>
            <a:spLocks noGrp="1"/>
          </p:cNvSpPr>
          <p:nvPr>
            <p:ph type="ctrTitle"/>
          </p:nvPr>
        </p:nvSpPr>
        <p:spPr>
          <a:xfrm>
            <a:off x="227328" y="923382"/>
            <a:ext cx="8916671" cy="2057400"/>
          </a:xfrm>
        </p:spPr>
        <p:txBody>
          <a:bodyPr/>
          <a:lstStyle/>
          <a:p>
            <a:r>
              <a:rPr lang="en-US" dirty="0"/>
              <a:t>Differentiable Beam Simulation Codes</a:t>
            </a:r>
          </a:p>
        </p:txBody>
      </p:sp>
      <p:sp>
        <p:nvSpPr>
          <p:cNvPr id="22" name="Text Placeholder 21">
            <a:extLst>
              <a:ext uri="{FF2B5EF4-FFF2-40B4-BE49-F238E27FC236}">
                <a16:creationId xmlns:a16="http://schemas.microsoft.com/office/drawing/2014/main" id="{25E6B250-A288-0132-5CC6-85AFB8956DFD}"/>
              </a:ext>
            </a:extLst>
          </p:cNvPr>
          <p:cNvSpPr>
            <a:spLocks noGrp="1"/>
          </p:cNvSpPr>
          <p:nvPr>
            <p:ph type="body" sz="quarter" idx="17"/>
          </p:nvPr>
        </p:nvSpPr>
        <p:spPr/>
        <p:txBody>
          <a:bodyPr/>
          <a:lstStyle/>
          <a:p>
            <a:r>
              <a:rPr lang="en-US" dirty="0"/>
              <a:t>Chenran Xu</a:t>
            </a:r>
          </a:p>
        </p:txBody>
      </p:sp>
      <p:sp>
        <p:nvSpPr>
          <p:cNvPr id="23" name="Text Placeholder 22">
            <a:extLst>
              <a:ext uri="{FF2B5EF4-FFF2-40B4-BE49-F238E27FC236}">
                <a16:creationId xmlns:a16="http://schemas.microsoft.com/office/drawing/2014/main" id="{F4415896-6F7A-888C-2DEC-6A3C70CB758D}"/>
              </a:ext>
            </a:extLst>
          </p:cNvPr>
          <p:cNvSpPr>
            <a:spLocks noGrp="1"/>
          </p:cNvSpPr>
          <p:nvPr>
            <p:ph type="body" sz="quarter" idx="18"/>
          </p:nvPr>
        </p:nvSpPr>
        <p:spPr/>
        <p:txBody>
          <a:bodyPr/>
          <a:lstStyle/>
          <a:p>
            <a:r>
              <a:rPr lang="en-US" dirty="0"/>
              <a:t>2025-10-27, 4</a:t>
            </a:r>
            <a:r>
              <a:rPr lang="en-US" baseline="30000" dirty="0"/>
              <a:t>th</a:t>
            </a:r>
            <a:r>
              <a:rPr lang="en-US" dirty="0"/>
              <a:t> AI4EIC Workshop</a:t>
            </a:r>
          </a:p>
        </p:txBody>
      </p:sp>
    </p:spTree>
    <p:extLst>
      <p:ext uri="{BB962C8B-B14F-4D97-AF65-F5344CB8AC3E}">
        <p14:creationId xmlns:p14="http://schemas.microsoft.com/office/powerpoint/2010/main" val="177906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7D75-7F7A-A9F4-8B07-004E160B0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F96CA-A58F-7FF3-7871-A24851812689}"/>
              </a:ext>
            </a:extLst>
          </p:cNvPr>
          <p:cNvSpPr>
            <a:spLocks noGrp="1"/>
          </p:cNvSpPr>
          <p:nvPr>
            <p:ph type="title"/>
          </p:nvPr>
        </p:nvSpPr>
        <p:spPr/>
        <p:txBody>
          <a:bodyPr/>
          <a:lstStyle/>
          <a:p>
            <a:r>
              <a:rPr lang="en-US" dirty="0"/>
              <a:t>All the codes are under active development</a:t>
            </a:r>
          </a:p>
        </p:txBody>
      </p:sp>
      <p:sp>
        <p:nvSpPr>
          <p:cNvPr id="5" name="Slide Number Placeholder 4">
            <a:extLst>
              <a:ext uri="{FF2B5EF4-FFF2-40B4-BE49-F238E27FC236}">
                <a16:creationId xmlns:a16="http://schemas.microsoft.com/office/drawing/2014/main" id="{3401CB4F-A8C1-005C-8BF8-041BB96985AE}"/>
              </a:ext>
            </a:extLst>
          </p:cNvPr>
          <p:cNvSpPr>
            <a:spLocks noGrp="1"/>
          </p:cNvSpPr>
          <p:nvPr>
            <p:ph type="sldNum" sz="quarter" idx="12"/>
          </p:nvPr>
        </p:nvSpPr>
        <p:spPr/>
        <p:txBody>
          <a:bodyPr/>
          <a:lstStyle/>
          <a:p>
            <a:fld id="{9CF5EF28-261C-FD41-A360-1A380056DD17}" type="slidenum">
              <a:rPr lang="en-US" smtClean="0"/>
              <a:t>10</a:t>
            </a:fld>
            <a:endParaRPr lang="en-US"/>
          </a:p>
        </p:txBody>
      </p:sp>
      <p:graphicFrame>
        <p:nvGraphicFramePr>
          <p:cNvPr id="8" name="Table 7">
            <a:extLst>
              <a:ext uri="{FF2B5EF4-FFF2-40B4-BE49-F238E27FC236}">
                <a16:creationId xmlns:a16="http://schemas.microsoft.com/office/drawing/2014/main" id="{7600BC3C-3020-C7E0-F1CE-BFCFCB9B8F34}"/>
              </a:ext>
            </a:extLst>
          </p:cNvPr>
          <p:cNvGraphicFramePr>
            <a:graphicFrameLocks noGrp="1"/>
          </p:cNvGraphicFramePr>
          <p:nvPr>
            <p:extLst>
              <p:ext uri="{D42A27DB-BD31-4B8C-83A1-F6EECF244321}">
                <p14:modId xmlns:p14="http://schemas.microsoft.com/office/powerpoint/2010/main" val="3893782664"/>
              </p:ext>
            </p:extLst>
          </p:nvPr>
        </p:nvGraphicFramePr>
        <p:xfrm>
          <a:off x="457200" y="914400"/>
          <a:ext cx="8573680" cy="2349821"/>
        </p:xfrm>
        <a:graphic>
          <a:graphicData uri="http://schemas.openxmlformats.org/drawingml/2006/table">
            <a:tbl>
              <a:tblPr firstRow="1" bandRow="1">
                <a:tableStyleId>{21E4AEA4-8DFA-4A89-87EB-49C32662AFE0}</a:tableStyleId>
              </a:tblPr>
              <a:tblGrid>
                <a:gridCol w="2143420">
                  <a:extLst>
                    <a:ext uri="{9D8B030D-6E8A-4147-A177-3AD203B41FA5}">
                      <a16:colId xmlns:a16="http://schemas.microsoft.com/office/drawing/2014/main" val="4263437724"/>
                    </a:ext>
                  </a:extLst>
                </a:gridCol>
                <a:gridCol w="2143420">
                  <a:extLst>
                    <a:ext uri="{9D8B030D-6E8A-4147-A177-3AD203B41FA5}">
                      <a16:colId xmlns:a16="http://schemas.microsoft.com/office/drawing/2014/main" val="233134568"/>
                    </a:ext>
                  </a:extLst>
                </a:gridCol>
                <a:gridCol w="2143420">
                  <a:extLst>
                    <a:ext uri="{9D8B030D-6E8A-4147-A177-3AD203B41FA5}">
                      <a16:colId xmlns:a16="http://schemas.microsoft.com/office/drawing/2014/main" val="90353327"/>
                    </a:ext>
                  </a:extLst>
                </a:gridCol>
                <a:gridCol w="2143420">
                  <a:extLst>
                    <a:ext uri="{9D8B030D-6E8A-4147-A177-3AD203B41FA5}">
                      <a16:colId xmlns:a16="http://schemas.microsoft.com/office/drawing/2014/main" val="1472484989"/>
                    </a:ext>
                  </a:extLst>
                </a:gridCol>
              </a:tblGrid>
              <a:tr h="431559">
                <a:tc>
                  <a:txBody>
                    <a:bodyPr/>
                    <a:lstStyle/>
                    <a:p>
                      <a:pPr algn="ctr"/>
                      <a:endParaRPr lang="en-US" dirty="0"/>
                    </a:p>
                  </a:txBody>
                  <a:tcPr anchor="ctr"/>
                </a:tc>
                <a:tc>
                  <a:txBody>
                    <a:bodyPr/>
                    <a:lstStyle/>
                    <a:p>
                      <a:pPr algn="ctr"/>
                      <a:r>
                        <a:rPr lang="en-US" sz="1400" dirty="0"/>
                        <a:t>Cheetah</a:t>
                      </a:r>
                    </a:p>
                  </a:txBody>
                  <a:tcPr anchor="ctr"/>
                </a:tc>
                <a:tc>
                  <a:txBody>
                    <a:bodyPr/>
                    <a:lstStyle/>
                    <a:p>
                      <a:pPr algn="ctr"/>
                      <a:r>
                        <a:rPr lang="en-US" sz="1400" dirty="0" err="1"/>
                        <a:t>JuTrack</a:t>
                      </a:r>
                      <a:endParaRPr lang="en-US" sz="1400" dirty="0"/>
                    </a:p>
                  </a:txBody>
                  <a:tcPr anchor="ctr"/>
                </a:tc>
                <a:tc>
                  <a:txBody>
                    <a:bodyPr/>
                    <a:lstStyle/>
                    <a:p>
                      <a:pPr algn="ctr"/>
                      <a:r>
                        <a:rPr lang="en-US" sz="1400" dirty="0" err="1"/>
                        <a:t>SciBmad</a:t>
                      </a:r>
                      <a:endParaRPr lang="en-US" sz="1400" dirty="0"/>
                    </a:p>
                  </a:txBody>
                  <a:tcPr anchor="ctr"/>
                </a:tc>
                <a:extLst>
                  <a:ext uri="{0D108BD9-81ED-4DB2-BD59-A6C34878D82A}">
                    <a16:rowId xmlns:a16="http://schemas.microsoft.com/office/drawing/2014/main" val="512580737"/>
                  </a:ext>
                </a:extLst>
              </a:tr>
              <a:tr h="471451">
                <a:tc>
                  <a:txBody>
                    <a:bodyPr/>
                    <a:lstStyle/>
                    <a:p>
                      <a:pPr algn="ctr"/>
                      <a:r>
                        <a:rPr lang="en-US" sz="1400" b="0" dirty="0"/>
                        <a:t>Programming Language</a:t>
                      </a:r>
                    </a:p>
                  </a:txBody>
                  <a:tcPr anchor="ctr"/>
                </a:tc>
                <a:tc>
                  <a:txBody>
                    <a:bodyPr/>
                    <a:lstStyle/>
                    <a:p>
                      <a:pPr algn="ctr"/>
                      <a:r>
                        <a:rPr lang="en-US" sz="1300" dirty="0"/>
                        <a:t>Python</a:t>
                      </a:r>
                    </a:p>
                  </a:txBody>
                  <a:tcPr anchor="ctr"/>
                </a:tc>
                <a:tc>
                  <a:txBody>
                    <a:bodyPr/>
                    <a:lstStyle/>
                    <a:p>
                      <a:pPr algn="ctr"/>
                      <a:r>
                        <a:rPr lang="en-US" sz="1300" dirty="0"/>
                        <a:t>Julia</a:t>
                      </a:r>
                    </a:p>
                  </a:txBody>
                  <a:tcPr anchor="ctr"/>
                </a:tc>
                <a:tc>
                  <a:txBody>
                    <a:bodyPr/>
                    <a:lstStyle/>
                    <a:p>
                      <a:pPr algn="ctr"/>
                      <a:r>
                        <a:rPr lang="en-US" sz="1300" dirty="0"/>
                        <a:t>Julia</a:t>
                      </a:r>
                    </a:p>
                  </a:txBody>
                  <a:tcPr anchor="ctr"/>
                </a:tc>
                <a:extLst>
                  <a:ext uri="{0D108BD9-81ED-4DB2-BD59-A6C34878D82A}">
                    <a16:rowId xmlns:a16="http://schemas.microsoft.com/office/drawing/2014/main" val="499144129"/>
                  </a:ext>
                </a:extLst>
              </a:tr>
              <a:tr h="471451">
                <a:tc>
                  <a:txBody>
                    <a:bodyPr/>
                    <a:lstStyle/>
                    <a:p>
                      <a:pPr algn="ctr"/>
                      <a:r>
                        <a:rPr lang="en-US" sz="1400" b="0" dirty="0"/>
                        <a:t>JIT Compilation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a:t>
                      </a:r>
                    </a:p>
                  </a:txBody>
                  <a:tcPr anchor="ctr"/>
                </a:tc>
                <a:tc>
                  <a:txBody>
                    <a:bodyPr/>
                    <a:lstStyle/>
                    <a:p>
                      <a:pPr algn="ctr"/>
                      <a:r>
                        <a:rPr lang="en-US" sz="1300" dirty="0"/>
                        <a:t>✅</a:t>
                      </a:r>
                    </a:p>
                  </a:txBody>
                  <a:tcPr anchor="ctr"/>
                </a:tc>
                <a:tc>
                  <a:txBody>
                    <a:bodyPr/>
                    <a:lstStyle/>
                    <a:p>
                      <a:pPr algn="ctr"/>
                      <a:r>
                        <a:rPr lang="en-US" sz="1300" dirty="0"/>
                        <a:t>✅</a:t>
                      </a:r>
                    </a:p>
                  </a:txBody>
                  <a:tcPr anchor="ctr"/>
                </a:tc>
                <a:extLst>
                  <a:ext uri="{0D108BD9-81ED-4DB2-BD59-A6C34878D82A}">
                    <a16:rowId xmlns:a16="http://schemas.microsoft.com/office/drawing/2014/main" val="1486241939"/>
                  </a:ext>
                </a:extLst>
              </a:tr>
              <a:tr h="471451">
                <a:tc>
                  <a:txBody>
                    <a:bodyPr/>
                    <a:lstStyle/>
                    <a:p>
                      <a:pPr algn="ctr"/>
                      <a:r>
                        <a:rPr lang="en-US" sz="1400" b="0" dirty="0"/>
                        <a:t>Reverse mode AD</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a:t>
                      </a:r>
                    </a:p>
                    <a:p>
                      <a:pPr algn="ctr"/>
                      <a:r>
                        <a:rPr lang="en-US" sz="1300" dirty="0"/>
                        <a:t>Enzyme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a:t>
                      </a:r>
                    </a:p>
                    <a:p>
                      <a:pPr algn="ctr"/>
                      <a:r>
                        <a:rPr lang="en-US" sz="1300" dirty="0" err="1"/>
                        <a:t>ReverseDiff.jl</a:t>
                      </a:r>
                      <a:endParaRPr lang="en-US" sz="1300" dirty="0"/>
                    </a:p>
                  </a:txBody>
                  <a:tcPr anchor="ctr"/>
                </a:tc>
                <a:extLst>
                  <a:ext uri="{0D108BD9-81ED-4DB2-BD59-A6C34878D82A}">
                    <a16:rowId xmlns:a16="http://schemas.microsoft.com/office/drawing/2014/main" val="1527916889"/>
                  </a:ext>
                </a:extLst>
              </a:tr>
              <a:tr h="471451">
                <a:tc>
                  <a:txBody>
                    <a:bodyPr/>
                    <a:lstStyle/>
                    <a:p>
                      <a:pPr algn="ctr"/>
                      <a:r>
                        <a:rPr lang="en-US" sz="1400" b="0" dirty="0"/>
                        <a:t>Forward mode AD</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 </a:t>
                      </a:r>
                    </a:p>
                    <a:p>
                      <a:pPr algn="ctr"/>
                      <a:r>
                        <a:rPr lang="en-US" sz="1300" i="1" dirty="0"/>
                        <a:t>experimental in </a:t>
                      </a:r>
                      <a:r>
                        <a:rPr lang="en-US" sz="1300" i="1" dirty="0" err="1"/>
                        <a:t>PyTorch</a:t>
                      </a:r>
                      <a:endParaRPr lang="en-US" sz="1300" i="1" dirty="0"/>
                    </a:p>
                  </a:txBody>
                  <a:tcPr anchor="ctr"/>
                </a:tc>
                <a:tc>
                  <a:txBody>
                    <a:bodyPr/>
                    <a:lstStyle/>
                    <a:p>
                      <a:pPr algn="ctr"/>
                      <a:r>
                        <a:rPr lang="en-US" sz="1300" dirty="0"/>
                        <a:t>✅</a:t>
                      </a:r>
                    </a:p>
                    <a:p>
                      <a:pPr algn="ctr"/>
                      <a:r>
                        <a:rPr lang="en-US" sz="1300" dirty="0"/>
                        <a:t>TPSA + Enzyme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t>✅</a:t>
                      </a:r>
                    </a:p>
                    <a:p>
                      <a:pPr algn="ctr"/>
                      <a:r>
                        <a:rPr lang="en-US" sz="1300" dirty="0" err="1"/>
                        <a:t>ForwardDiff.jl</a:t>
                      </a:r>
                      <a:r>
                        <a:rPr lang="en-US" sz="1300" dirty="0"/>
                        <a:t>, </a:t>
                      </a:r>
                      <a:r>
                        <a:rPr lang="en-US" sz="1300" dirty="0" err="1"/>
                        <a:t>GTPSA.jl</a:t>
                      </a:r>
                      <a:endParaRPr lang="en-US" sz="1300" dirty="0"/>
                    </a:p>
                  </a:txBody>
                  <a:tcPr anchor="ctr"/>
                </a:tc>
                <a:extLst>
                  <a:ext uri="{0D108BD9-81ED-4DB2-BD59-A6C34878D82A}">
                    <a16:rowId xmlns:a16="http://schemas.microsoft.com/office/drawing/2014/main" val="454378592"/>
                  </a:ext>
                </a:extLst>
              </a:tr>
            </a:tbl>
          </a:graphicData>
        </a:graphic>
      </p:graphicFrame>
      <p:sp>
        <p:nvSpPr>
          <p:cNvPr id="9" name="Content Placeholder 3">
            <a:extLst>
              <a:ext uri="{FF2B5EF4-FFF2-40B4-BE49-F238E27FC236}">
                <a16:creationId xmlns:a16="http://schemas.microsoft.com/office/drawing/2014/main" id="{BA426116-61F7-F335-C040-17D499178287}"/>
              </a:ext>
            </a:extLst>
          </p:cNvPr>
          <p:cNvSpPr>
            <a:spLocks noGrp="1"/>
          </p:cNvSpPr>
          <p:nvPr>
            <p:ph sz="quarter" idx="14"/>
          </p:nvPr>
        </p:nvSpPr>
        <p:spPr>
          <a:xfrm>
            <a:off x="457200" y="3563333"/>
            <a:ext cx="8382000" cy="1142018"/>
          </a:xfrm>
        </p:spPr>
        <p:txBody>
          <a:bodyPr>
            <a:normAutofit/>
          </a:bodyPr>
          <a:lstStyle/>
          <a:p>
            <a:pPr marL="0" indent="0">
              <a:buNone/>
            </a:pPr>
            <a:endParaRPr lang="en-US" sz="1600" dirty="0"/>
          </a:p>
          <a:p>
            <a:r>
              <a:rPr lang="en-US" sz="1600" dirty="0"/>
              <a:t>There are also other auto-differentiable beam simulation codes that do not consider AI/ML applications: COSY-Infinity, MAD-NG, …</a:t>
            </a:r>
          </a:p>
          <a:p>
            <a:endParaRPr lang="en-US" sz="1600" dirty="0"/>
          </a:p>
        </p:txBody>
      </p:sp>
    </p:spTree>
    <p:extLst>
      <p:ext uri="{BB962C8B-B14F-4D97-AF65-F5344CB8AC3E}">
        <p14:creationId xmlns:p14="http://schemas.microsoft.com/office/powerpoint/2010/main" val="809881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EA19-F16D-2A19-F74D-E17FC79B5A66}"/>
              </a:ext>
            </a:extLst>
          </p:cNvPr>
          <p:cNvSpPr>
            <a:spLocks noGrp="1"/>
          </p:cNvSpPr>
          <p:nvPr>
            <p:ph type="title"/>
          </p:nvPr>
        </p:nvSpPr>
        <p:spPr/>
        <p:txBody>
          <a:bodyPr/>
          <a:lstStyle/>
          <a:p>
            <a:r>
              <a:rPr lang="en-US" dirty="0"/>
              <a:t>Applications of Differentiable Simulations</a:t>
            </a:r>
          </a:p>
        </p:txBody>
      </p:sp>
    </p:spTree>
    <p:extLst>
      <p:ext uri="{BB962C8B-B14F-4D97-AF65-F5344CB8AC3E}">
        <p14:creationId xmlns:p14="http://schemas.microsoft.com/office/powerpoint/2010/main" val="274790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8"/>
          <p:cNvPicPr preferRelativeResize="0"/>
          <p:nvPr/>
        </p:nvPicPr>
        <p:blipFill>
          <a:blip r:embed="rId3">
            <a:alphaModFix/>
          </a:blip>
          <a:stretch>
            <a:fillRect/>
          </a:stretch>
        </p:blipFill>
        <p:spPr>
          <a:xfrm>
            <a:off x="5710004" y="154765"/>
            <a:ext cx="3243368" cy="4682076"/>
          </a:xfrm>
          <a:prstGeom prst="rect">
            <a:avLst/>
          </a:prstGeom>
          <a:noFill/>
          <a:ln>
            <a:noFill/>
          </a:ln>
        </p:spPr>
      </p:pic>
      <p:sp>
        <p:nvSpPr>
          <p:cNvPr id="208" name="Google Shape;208;p28"/>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300"/>
              <a:buFont typeface="Arial"/>
              <a:buNone/>
            </a:pPr>
            <a:r>
              <a:rPr lang="en-US" dirty="0"/>
              <a:t>Gradient-based Tuning</a:t>
            </a:r>
          </a:p>
        </p:txBody>
      </p:sp>
      <p:sp>
        <p:nvSpPr>
          <p:cNvPr id="209" name="Google Shape;209;p28"/>
          <p:cNvSpPr txBox="1">
            <a:spLocks noGrp="1"/>
          </p:cNvSpPr>
          <p:nvPr>
            <p:ph type="body" idx="2"/>
          </p:nvPr>
        </p:nvSpPr>
        <p:spPr>
          <a:xfrm>
            <a:off x="305989" y="613125"/>
            <a:ext cx="8532001" cy="28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2"/>
              </a:buClr>
              <a:buSzPts val="1400"/>
              <a:buNone/>
            </a:pPr>
            <a:r>
              <a:rPr lang="en-US" sz="1600" dirty="0"/>
              <a:t>Transverse beam tuning at ARES</a:t>
            </a:r>
          </a:p>
        </p:txBody>
      </p:sp>
      <p:pic>
        <p:nvPicPr>
          <p:cNvPr id="210" name="Google Shape;210;p28"/>
          <p:cNvPicPr preferRelativeResize="0"/>
          <p:nvPr/>
        </p:nvPicPr>
        <p:blipFill rotWithShape="1">
          <a:blip r:embed="rId4">
            <a:alphaModFix/>
          </a:blip>
          <a:srcRect/>
          <a:stretch/>
        </p:blipFill>
        <p:spPr>
          <a:xfrm>
            <a:off x="2575503" y="2324337"/>
            <a:ext cx="3134501" cy="2795825"/>
          </a:xfrm>
          <a:prstGeom prst="rect">
            <a:avLst/>
          </a:prstGeom>
          <a:noFill/>
          <a:ln>
            <a:noFill/>
          </a:ln>
        </p:spPr>
      </p:pic>
      <p:sp>
        <p:nvSpPr>
          <p:cNvPr id="211" name="Google Shape;211;p28"/>
          <p:cNvSpPr txBox="1"/>
          <p:nvPr/>
        </p:nvSpPr>
        <p:spPr>
          <a:xfrm>
            <a:off x="306000" y="1087050"/>
            <a:ext cx="5459800" cy="2635200"/>
          </a:xfrm>
          <a:prstGeom prst="rect">
            <a:avLst/>
          </a:prstGeom>
          <a:noFill/>
          <a:ln>
            <a:noFill/>
          </a:ln>
        </p:spPr>
        <p:txBody>
          <a:bodyPr spcFirstLastPara="1" wrap="square" lIns="0" tIns="0" rIns="0" bIns="0" anchor="t" anchorCtr="0">
            <a:noAutofit/>
          </a:bodyPr>
          <a:lstStyle/>
          <a:p>
            <a:pPr marL="233363" lvl="0" indent="-220663" algn="l" rtl="0">
              <a:lnSpc>
                <a:spcPct val="115000"/>
              </a:lnSpc>
              <a:spcBef>
                <a:spcPts val="0"/>
              </a:spcBef>
              <a:spcAft>
                <a:spcPts val="0"/>
              </a:spcAft>
              <a:buClr>
                <a:srgbClr val="000000"/>
              </a:buClr>
              <a:buSzPts val="1200"/>
              <a:buFont typeface="Wingdings" pitchFamily="2" charset="2"/>
              <a:buChar char="§"/>
            </a:pPr>
            <a:r>
              <a:rPr lang="en-US" sz="1400" dirty="0"/>
              <a:t>Tune magnet settings or lattice parameters using the </a:t>
            </a:r>
            <a:r>
              <a:rPr lang="en-US" sz="1400" b="1" dirty="0"/>
              <a:t>gradient of the beam dynamics model</a:t>
            </a:r>
            <a:r>
              <a:rPr lang="en-US" sz="1400" dirty="0"/>
              <a:t> computed through </a:t>
            </a:r>
            <a:r>
              <a:rPr lang="en-US" sz="1400" b="1" dirty="0"/>
              <a:t>automatic differentiation</a:t>
            </a:r>
            <a:r>
              <a:rPr lang="en-US" sz="1400" dirty="0"/>
              <a:t>.</a:t>
            </a:r>
          </a:p>
          <a:p>
            <a:pPr marL="233363" lvl="0" indent="-220663" algn="l" rtl="0">
              <a:lnSpc>
                <a:spcPct val="115000"/>
              </a:lnSpc>
              <a:spcBef>
                <a:spcPts val="1000"/>
              </a:spcBef>
              <a:spcAft>
                <a:spcPts val="0"/>
              </a:spcAft>
              <a:buClr>
                <a:srgbClr val="000000"/>
              </a:buClr>
              <a:buSzPts val="1200"/>
              <a:buFont typeface="Wingdings" pitchFamily="2" charset="2"/>
              <a:buChar char="§"/>
            </a:pPr>
            <a:r>
              <a:rPr lang="en-US" sz="1400" dirty="0"/>
              <a:t>Seamless </a:t>
            </a:r>
            <a:r>
              <a:rPr lang="en-US" sz="1400" b="1" dirty="0"/>
              <a:t>integration with </a:t>
            </a:r>
            <a:r>
              <a:rPr lang="en-US" sz="1400" b="1" dirty="0" err="1"/>
              <a:t>PyTorch</a:t>
            </a:r>
            <a:r>
              <a:rPr lang="en-US" sz="1400" dirty="0"/>
              <a:t> tools tuning neural networks.</a:t>
            </a:r>
          </a:p>
          <a:p>
            <a:pPr marL="233363" lvl="0" indent="-220663" algn="l" rtl="0">
              <a:lnSpc>
                <a:spcPct val="115000"/>
              </a:lnSpc>
              <a:spcBef>
                <a:spcPts val="1000"/>
              </a:spcBef>
              <a:spcAft>
                <a:spcPts val="1000"/>
              </a:spcAft>
              <a:buClr>
                <a:srgbClr val="000000"/>
              </a:buClr>
              <a:buSzPts val="1200"/>
              <a:buFont typeface="Wingdings" pitchFamily="2" charset="2"/>
              <a:buChar char="§"/>
            </a:pPr>
            <a:r>
              <a:rPr lang="en-US" sz="1400" dirty="0"/>
              <a:t>Becomes very useful for </a:t>
            </a:r>
            <a:r>
              <a:rPr lang="en-US" sz="1400" b="1" dirty="0"/>
              <a:t>high-dimensional tuning tasks</a:t>
            </a:r>
            <a:r>
              <a:rPr lang="en-US" sz="1400" dirty="0">
                <a:solidFill>
                  <a:schemeClr val="dk1"/>
                </a:solidFill>
              </a:rPr>
              <a:t> (e.g. neural network training).</a:t>
            </a:r>
            <a:endParaRPr lang="en-US" sz="1400" dirty="0"/>
          </a:p>
        </p:txBody>
      </p:sp>
      <p:pic>
        <p:nvPicPr>
          <p:cNvPr id="212" name="Google Shape;212;p28"/>
          <p:cNvPicPr preferRelativeResize="0"/>
          <p:nvPr/>
        </p:nvPicPr>
        <p:blipFill>
          <a:blip r:embed="rId5">
            <a:alphaModFix/>
          </a:blip>
          <a:stretch>
            <a:fillRect/>
          </a:stretch>
        </p:blipFill>
        <p:spPr>
          <a:xfrm>
            <a:off x="306000" y="3003950"/>
            <a:ext cx="2265749" cy="1448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 name="Group 1">
            <a:extLst>
              <a:ext uri="{FF2B5EF4-FFF2-40B4-BE49-F238E27FC236}">
                <a16:creationId xmlns:a16="http://schemas.microsoft.com/office/drawing/2014/main" id="{5C8C134C-0022-8CB4-9240-1F056541CDDA}"/>
              </a:ext>
            </a:extLst>
          </p:cNvPr>
          <p:cNvGrpSpPr/>
          <p:nvPr/>
        </p:nvGrpSpPr>
        <p:grpSpPr>
          <a:xfrm>
            <a:off x="5571529" y="619120"/>
            <a:ext cx="3509924" cy="2305400"/>
            <a:chOff x="5571529" y="619120"/>
            <a:chExt cx="3509924" cy="2305400"/>
          </a:xfrm>
        </p:grpSpPr>
        <p:pic>
          <p:nvPicPr>
            <p:cNvPr id="222" name="Google Shape;222;p29"/>
            <p:cNvPicPr preferRelativeResize="0"/>
            <p:nvPr/>
          </p:nvPicPr>
          <p:blipFill rotWithShape="1">
            <a:blip r:embed="rId3">
              <a:alphaModFix/>
            </a:blip>
            <a:srcRect t="33448" r="47409"/>
            <a:stretch/>
          </p:blipFill>
          <p:spPr>
            <a:xfrm>
              <a:off x="5571529" y="619120"/>
              <a:ext cx="3509924" cy="2305400"/>
            </a:xfrm>
            <a:prstGeom prst="rect">
              <a:avLst/>
            </a:prstGeom>
            <a:noFill/>
            <a:ln>
              <a:noFill/>
            </a:ln>
          </p:spPr>
        </p:pic>
        <p:sp>
          <p:nvSpPr>
            <p:cNvPr id="235" name="Google Shape;235;p29"/>
            <p:cNvSpPr/>
            <p:nvPr/>
          </p:nvSpPr>
          <p:spPr>
            <a:xfrm>
              <a:off x="8437722" y="802650"/>
              <a:ext cx="522000" cy="284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p>
          </p:txBody>
        </p:sp>
        <p:sp>
          <p:nvSpPr>
            <p:cNvPr id="236" name="Google Shape;236;p29"/>
            <p:cNvSpPr/>
            <p:nvPr/>
          </p:nvSpPr>
          <p:spPr>
            <a:xfrm>
              <a:off x="8437722" y="1987796"/>
              <a:ext cx="522000" cy="14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p>
          </p:txBody>
        </p:sp>
      </p:grpSp>
      <p:sp>
        <p:nvSpPr>
          <p:cNvPr id="218" name="Google Shape;218;p29"/>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300"/>
              <a:buFont typeface="Arial"/>
              <a:buNone/>
            </a:pPr>
            <a:r>
              <a:rPr lang="en-US" noProof="0" dirty="0"/>
              <a:t>Gradient-based System Identification</a:t>
            </a:r>
          </a:p>
        </p:txBody>
      </p:sp>
      <p:sp>
        <p:nvSpPr>
          <p:cNvPr id="219" name="Google Shape;219;p29"/>
          <p:cNvSpPr txBox="1">
            <a:spLocks noGrp="1"/>
          </p:cNvSpPr>
          <p:nvPr>
            <p:ph type="body" idx="2"/>
          </p:nvPr>
        </p:nvSpPr>
        <p:spPr>
          <a:xfrm>
            <a:off x="305990" y="613125"/>
            <a:ext cx="8532000" cy="28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2"/>
              </a:buClr>
              <a:buSzPts val="1400"/>
              <a:buNone/>
            </a:pPr>
            <a:r>
              <a:rPr lang="en-US" sz="1600" noProof="0" dirty="0"/>
              <a:t>Quadrupole misalignments fitting</a:t>
            </a:r>
          </a:p>
        </p:txBody>
      </p:sp>
      <p:sp>
        <p:nvSpPr>
          <p:cNvPr id="220" name="Google Shape;220;p29"/>
          <p:cNvSpPr txBox="1"/>
          <p:nvPr/>
        </p:nvSpPr>
        <p:spPr>
          <a:xfrm>
            <a:off x="306000" y="1087050"/>
            <a:ext cx="4579267" cy="2635200"/>
          </a:xfrm>
          <a:prstGeom prst="rect">
            <a:avLst/>
          </a:prstGeom>
          <a:noFill/>
          <a:ln>
            <a:noFill/>
          </a:ln>
        </p:spPr>
        <p:txBody>
          <a:bodyPr spcFirstLastPara="1" wrap="square" lIns="0" tIns="0" rIns="0" bIns="0" anchor="t" anchorCtr="0">
            <a:noAutofit/>
          </a:bodyPr>
          <a:lstStyle/>
          <a:p>
            <a:pPr marL="233363" lvl="0" indent="-220663" algn="l" rtl="0">
              <a:lnSpc>
                <a:spcPct val="115000"/>
              </a:lnSpc>
              <a:spcBef>
                <a:spcPts val="0"/>
              </a:spcBef>
              <a:spcAft>
                <a:spcPts val="0"/>
              </a:spcAft>
              <a:buClr>
                <a:srgbClr val="000000"/>
              </a:buClr>
              <a:buSzPts val="1200"/>
              <a:buFont typeface="Wingdings" pitchFamily="2" charset="2"/>
              <a:buChar char="§"/>
            </a:pPr>
            <a:r>
              <a:rPr lang="en-US" sz="1400" noProof="0" dirty="0"/>
              <a:t>Determine </a:t>
            </a:r>
            <a:r>
              <a:rPr lang="en-US" sz="1400" b="1" noProof="0" dirty="0"/>
              <a:t>hidden system properties</a:t>
            </a:r>
            <a:r>
              <a:rPr lang="en-US" sz="1400" noProof="0" dirty="0"/>
              <a:t> using the </a:t>
            </a:r>
            <a:r>
              <a:rPr lang="en-US" sz="1400" b="1" noProof="0" dirty="0"/>
              <a:t>gradient of the beam dynamics model</a:t>
            </a:r>
            <a:r>
              <a:rPr lang="en-US" sz="1400" noProof="0" dirty="0"/>
              <a:t> computed through </a:t>
            </a:r>
            <a:r>
              <a:rPr lang="en-US" sz="1400" b="1" noProof="0" dirty="0"/>
              <a:t>automatic differentiation.</a:t>
            </a:r>
            <a:endParaRPr lang="en-US" sz="1400" noProof="0" dirty="0"/>
          </a:p>
        </p:txBody>
      </p:sp>
      <p:pic>
        <p:nvPicPr>
          <p:cNvPr id="221" name="Google Shape;221;p29"/>
          <p:cNvPicPr preferRelativeResize="0"/>
          <p:nvPr/>
        </p:nvPicPr>
        <p:blipFill>
          <a:blip r:embed="rId4">
            <a:alphaModFix/>
          </a:blip>
          <a:stretch>
            <a:fillRect/>
          </a:stretch>
        </p:blipFill>
        <p:spPr>
          <a:xfrm>
            <a:off x="306000" y="3003950"/>
            <a:ext cx="2265749" cy="1448124"/>
          </a:xfrm>
          <a:prstGeom prst="rect">
            <a:avLst/>
          </a:prstGeom>
          <a:noFill/>
          <a:ln>
            <a:noFill/>
          </a:ln>
        </p:spPr>
      </p:pic>
      <p:grpSp>
        <p:nvGrpSpPr>
          <p:cNvPr id="223" name="Google Shape;223;p29"/>
          <p:cNvGrpSpPr/>
          <p:nvPr/>
        </p:nvGrpSpPr>
        <p:grpSpPr>
          <a:xfrm>
            <a:off x="5928875" y="3127012"/>
            <a:ext cx="2977776" cy="1065580"/>
            <a:chOff x="5928875" y="2967350"/>
            <a:chExt cx="2977776" cy="1065580"/>
          </a:xfrm>
        </p:grpSpPr>
        <p:pic>
          <p:nvPicPr>
            <p:cNvPr id="224" name="Google Shape;224;p29"/>
            <p:cNvPicPr preferRelativeResize="0"/>
            <p:nvPr/>
          </p:nvPicPr>
          <p:blipFill rotWithShape="1">
            <a:blip r:embed="rId5">
              <a:alphaModFix/>
            </a:blip>
            <a:srcRect r="4150"/>
            <a:stretch/>
          </p:blipFill>
          <p:spPr>
            <a:xfrm>
              <a:off x="5928875" y="3176675"/>
              <a:ext cx="2977776" cy="856255"/>
            </a:xfrm>
            <a:prstGeom prst="rect">
              <a:avLst/>
            </a:prstGeom>
            <a:noFill/>
            <a:ln>
              <a:noFill/>
            </a:ln>
          </p:spPr>
        </p:pic>
        <p:grpSp>
          <p:nvGrpSpPr>
            <p:cNvPr id="225" name="Google Shape;225;p29"/>
            <p:cNvGrpSpPr/>
            <p:nvPr/>
          </p:nvGrpSpPr>
          <p:grpSpPr>
            <a:xfrm>
              <a:off x="6285750" y="3111900"/>
              <a:ext cx="301500" cy="301500"/>
              <a:chOff x="6303275" y="3235050"/>
              <a:chExt cx="301500" cy="301500"/>
            </a:xfrm>
          </p:grpSpPr>
          <p:cxnSp>
            <p:nvCxnSpPr>
              <p:cNvPr id="226" name="Google Shape;226;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cxnSp>
            <p:nvCxnSpPr>
              <p:cNvPr id="227" name="Google Shape;227;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grpSp>
        <p:grpSp>
          <p:nvGrpSpPr>
            <p:cNvPr id="228" name="Google Shape;228;p29"/>
            <p:cNvGrpSpPr/>
            <p:nvPr/>
          </p:nvGrpSpPr>
          <p:grpSpPr>
            <a:xfrm>
              <a:off x="6779900" y="3061775"/>
              <a:ext cx="301500" cy="301500"/>
              <a:chOff x="6303275" y="3235050"/>
              <a:chExt cx="301500" cy="301500"/>
            </a:xfrm>
          </p:grpSpPr>
          <p:cxnSp>
            <p:nvCxnSpPr>
              <p:cNvPr id="229" name="Google Shape;229;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cxnSp>
            <p:nvCxnSpPr>
              <p:cNvPr id="230" name="Google Shape;230;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grpSp>
        <p:grpSp>
          <p:nvGrpSpPr>
            <p:cNvPr id="231" name="Google Shape;231;p29"/>
            <p:cNvGrpSpPr/>
            <p:nvPr/>
          </p:nvGrpSpPr>
          <p:grpSpPr>
            <a:xfrm>
              <a:off x="7574675" y="2967350"/>
              <a:ext cx="301500" cy="301500"/>
              <a:chOff x="6303275" y="3235050"/>
              <a:chExt cx="301500" cy="301500"/>
            </a:xfrm>
          </p:grpSpPr>
          <p:cxnSp>
            <p:nvCxnSpPr>
              <p:cNvPr id="232" name="Google Shape;232;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cxnSp>
            <p:nvCxnSpPr>
              <p:cNvPr id="233" name="Google Shape;233;p29"/>
              <p:cNvCxnSpPr/>
              <p:nvPr/>
            </p:nvCxnSpPr>
            <p:spPr>
              <a:xfrm rot="10800000">
                <a:off x="6454025" y="3235050"/>
                <a:ext cx="0" cy="301500"/>
              </a:xfrm>
              <a:prstGeom prst="straightConnector1">
                <a:avLst/>
              </a:prstGeom>
              <a:noFill/>
              <a:ln w="9525" cap="flat" cmpd="sng">
                <a:solidFill>
                  <a:schemeClr val="dk1"/>
                </a:solidFill>
                <a:prstDash val="solid"/>
                <a:round/>
                <a:headEnd type="stealth" w="med" len="med"/>
                <a:tailEnd type="stealth" w="med" len="med"/>
              </a:ln>
            </p:spPr>
          </p:cxnSp>
        </p:grpSp>
      </p:grpSp>
      <p:pic>
        <p:nvPicPr>
          <p:cNvPr id="234" name="Google Shape;234;p29"/>
          <p:cNvPicPr preferRelativeResize="0"/>
          <p:nvPr/>
        </p:nvPicPr>
        <p:blipFill>
          <a:blip r:embed="rId6">
            <a:alphaModFix/>
          </a:blip>
          <a:srcRect t="7841"/>
          <a:stretch>
            <a:fillRect/>
          </a:stretch>
        </p:blipFill>
        <p:spPr>
          <a:xfrm>
            <a:off x="2571750" y="2705492"/>
            <a:ext cx="3377824" cy="21612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7B4EFA68-1D52-2B4C-E175-A210AEC0B7F7}"/>
            </a:ext>
          </a:extLst>
        </p:cNvPr>
        <p:cNvGrpSpPr/>
        <p:nvPr/>
      </p:nvGrpSpPr>
      <p:grpSpPr>
        <a:xfrm>
          <a:off x="0" y="0"/>
          <a:ext cx="0" cy="0"/>
          <a:chOff x="0" y="0"/>
          <a:chExt cx="0" cy="0"/>
        </a:xfrm>
      </p:grpSpPr>
      <p:sp>
        <p:nvSpPr>
          <p:cNvPr id="242" name="Google Shape;242;p30">
            <a:extLst>
              <a:ext uri="{FF2B5EF4-FFF2-40B4-BE49-F238E27FC236}">
                <a16:creationId xmlns:a16="http://schemas.microsoft.com/office/drawing/2014/main" id="{BE91C210-A455-A8EB-31E7-740CA9496362}"/>
              </a:ext>
            </a:extLst>
          </p:cNvPr>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300"/>
              <a:buFont typeface="Arial"/>
              <a:buNone/>
            </a:pPr>
            <a:r>
              <a:rPr lang="en-US" noProof="0" dirty="0"/>
              <a:t>Physics-based Prior Mean for Bayesian Optimization</a:t>
            </a:r>
          </a:p>
        </p:txBody>
      </p:sp>
      <p:sp>
        <p:nvSpPr>
          <p:cNvPr id="243" name="Google Shape;243;p30">
            <a:extLst>
              <a:ext uri="{FF2B5EF4-FFF2-40B4-BE49-F238E27FC236}">
                <a16:creationId xmlns:a16="http://schemas.microsoft.com/office/drawing/2014/main" id="{9CE2C9A8-6D4F-6D1C-81F2-A8848E7B11E6}"/>
              </a:ext>
            </a:extLst>
          </p:cNvPr>
          <p:cNvSpPr txBox="1">
            <a:spLocks noGrp="1"/>
          </p:cNvSpPr>
          <p:nvPr>
            <p:ph type="body" idx="2"/>
          </p:nvPr>
        </p:nvSpPr>
        <p:spPr>
          <a:xfrm>
            <a:off x="305990" y="613125"/>
            <a:ext cx="8532000" cy="284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400"/>
              <a:buNone/>
            </a:pPr>
            <a:r>
              <a:rPr lang="en-US" sz="1600" noProof="0" dirty="0"/>
              <a:t>Combine Cheetah with BO</a:t>
            </a:r>
          </a:p>
        </p:txBody>
      </p:sp>
      <p:pic>
        <p:nvPicPr>
          <p:cNvPr id="244" name="Google Shape;244;p30">
            <a:extLst>
              <a:ext uri="{FF2B5EF4-FFF2-40B4-BE49-F238E27FC236}">
                <a16:creationId xmlns:a16="http://schemas.microsoft.com/office/drawing/2014/main" id="{B307E5BC-BC36-640F-CED7-E16C7351932A}"/>
              </a:ext>
            </a:extLst>
          </p:cNvPr>
          <p:cNvPicPr preferRelativeResize="0"/>
          <p:nvPr/>
        </p:nvPicPr>
        <p:blipFill>
          <a:blip r:embed="rId3">
            <a:alphaModFix/>
          </a:blip>
          <a:stretch>
            <a:fillRect/>
          </a:stretch>
        </p:blipFill>
        <p:spPr>
          <a:xfrm>
            <a:off x="1300175" y="3409250"/>
            <a:ext cx="2195300" cy="1486174"/>
          </a:xfrm>
          <a:prstGeom prst="rect">
            <a:avLst/>
          </a:prstGeom>
          <a:noFill/>
          <a:ln>
            <a:noFill/>
          </a:ln>
        </p:spPr>
      </p:pic>
      <p:sp>
        <p:nvSpPr>
          <p:cNvPr id="245" name="Google Shape;245;p30">
            <a:extLst>
              <a:ext uri="{FF2B5EF4-FFF2-40B4-BE49-F238E27FC236}">
                <a16:creationId xmlns:a16="http://schemas.microsoft.com/office/drawing/2014/main" id="{F0B5C97F-97B0-F6C6-2E9F-74212B0C45F1}"/>
              </a:ext>
            </a:extLst>
          </p:cNvPr>
          <p:cNvSpPr txBox="1"/>
          <p:nvPr/>
        </p:nvSpPr>
        <p:spPr>
          <a:xfrm>
            <a:off x="305999" y="1087050"/>
            <a:ext cx="4392427" cy="2635200"/>
          </a:xfrm>
          <a:prstGeom prst="rect">
            <a:avLst/>
          </a:prstGeom>
          <a:noFill/>
          <a:ln>
            <a:noFill/>
          </a:ln>
        </p:spPr>
        <p:txBody>
          <a:bodyPr spcFirstLastPara="1" wrap="square" lIns="0" tIns="0" rIns="0" bIns="0" anchor="t" anchorCtr="0">
            <a:noAutofit/>
          </a:bodyPr>
          <a:lstStyle/>
          <a:p>
            <a:pPr marL="176213" lvl="0" indent="-163513" algn="l" rtl="0">
              <a:lnSpc>
                <a:spcPct val="115000"/>
              </a:lnSpc>
              <a:spcBef>
                <a:spcPts val="0"/>
              </a:spcBef>
              <a:spcAft>
                <a:spcPts val="0"/>
              </a:spcAft>
              <a:buClr>
                <a:srgbClr val="000000"/>
              </a:buClr>
              <a:buSzPts val="1200"/>
              <a:buFont typeface="Wingdings" pitchFamily="2" charset="2"/>
              <a:buChar char="§"/>
            </a:pPr>
            <a:r>
              <a:rPr lang="en-US" sz="1400" noProof="0" dirty="0"/>
              <a:t>A physics-informed prior can help </a:t>
            </a:r>
            <a:r>
              <a:rPr lang="en-US" sz="1400" b="1" noProof="0" dirty="0"/>
              <a:t>improve the performance of BO</a:t>
            </a:r>
            <a:r>
              <a:rPr lang="en-US" sz="1400" noProof="0" dirty="0"/>
              <a:t> by preventing over-exploitation.</a:t>
            </a:r>
          </a:p>
          <a:p>
            <a:pPr marL="176213" lvl="0" indent="-163513" algn="l" rtl="0">
              <a:lnSpc>
                <a:spcPct val="115000"/>
              </a:lnSpc>
              <a:spcBef>
                <a:spcPts val="1000"/>
              </a:spcBef>
              <a:spcAft>
                <a:spcPts val="0"/>
              </a:spcAft>
              <a:buClr>
                <a:srgbClr val="000000"/>
              </a:buClr>
              <a:buSzPts val="1200"/>
              <a:buFont typeface="Wingdings" pitchFamily="2" charset="2"/>
              <a:buChar char="§"/>
            </a:pPr>
            <a:r>
              <a:rPr lang="en-US" sz="1400" noProof="0" dirty="0"/>
              <a:t>Differentiability allows </a:t>
            </a:r>
            <a:r>
              <a:rPr lang="en-US" sz="1400" b="1" noProof="0" dirty="0"/>
              <a:t>efficient acquisition function optimization</a:t>
            </a:r>
            <a:r>
              <a:rPr lang="en-US" sz="1400" noProof="0" dirty="0"/>
              <a:t> using gradient descent methods in modern BO packages like </a:t>
            </a:r>
            <a:r>
              <a:rPr lang="en-US" sz="1400" noProof="0" dirty="0" err="1"/>
              <a:t>BoTorch</a:t>
            </a:r>
            <a:r>
              <a:rPr lang="en-US" sz="1400" noProof="0" dirty="0"/>
              <a:t>.</a:t>
            </a:r>
          </a:p>
          <a:p>
            <a:pPr marL="176213" lvl="0" indent="-163513" algn="l" rtl="0">
              <a:lnSpc>
                <a:spcPct val="115000"/>
              </a:lnSpc>
              <a:spcBef>
                <a:spcPts val="1000"/>
              </a:spcBef>
              <a:spcAft>
                <a:spcPts val="1000"/>
              </a:spcAft>
              <a:buClr>
                <a:srgbClr val="000000"/>
              </a:buClr>
              <a:buSzPts val="1200"/>
              <a:buFont typeface="Wingdings" pitchFamily="2" charset="2"/>
              <a:buChar char="§"/>
            </a:pPr>
            <a:r>
              <a:rPr lang="en-US" sz="1400" noProof="0" dirty="0"/>
              <a:t>Can be used in </a:t>
            </a:r>
            <a:r>
              <a:rPr lang="en-US" sz="1400" b="1" noProof="0" dirty="0"/>
              <a:t>combination with gradient-based system identification</a:t>
            </a:r>
            <a:r>
              <a:rPr lang="en-US" sz="1400" noProof="0" dirty="0"/>
              <a:t> to overcome model inaccuracies.</a:t>
            </a:r>
          </a:p>
        </p:txBody>
      </p:sp>
      <p:grpSp>
        <p:nvGrpSpPr>
          <p:cNvPr id="246" name="Google Shape;246;p30">
            <a:extLst>
              <a:ext uri="{FF2B5EF4-FFF2-40B4-BE49-F238E27FC236}">
                <a16:creationId xmlns:a16="http://schemas.microsoft.com/office/drawing/2014/main" id="{C9543D18-14BA-6678-ED3C-EBD2404AAA9A}"/>
              </a:ext>
            </a:extLst>
          </p:cNvPr>
          <p:cNvGrpSpPr/>
          <p:nvPr/>
        </p:nvGrpSpPr>
        <p:grpSpPr>
          <a:xfrm>
            <a:off x="4860000" y="1087050"/>
            <a:ext cx="4139600" cy="3321326"/>
            <a:chOff x="4860000" y="1331475"/>
            <a:chExt cx="4139600" cy="3321326"/>
          </a:xfrm>
        </p:grpSpPr>
        <p:pic>
          <p:nvPicPr>
            <p:cNvPr id="247" name="Google Shape;247;p30">
              <a:extLst>
                <a:ext uri="{FF2B5EF4-FFF2-40B4-BE49-F238E27FC236}">
                  <a16:creationId xmlns:a16="http://schemas.microsoft.com/office/drawing/2014/main" id="{26FB662B-499B-7853-0212-7BA674B8E1D4}"/>
                </a:ext>
              </a:extLst>
            </p:cNvPr>
            <p:cNvPicPr preferRelativeResize="0"/>
            <p:nvPr/>
          </p:nvPicPr>
          <p:blipFill>
            <a:blip r:embed="rId4">
              <a:alphaModFix/>
            </a:blip>
            <a:stretch>
              <a:fillRect/>
            </a:stretch>
          </p:blipFill>
          <p:spPr>
            <a:xfrm>
              <a:off x="4860000" y="1685470"/>
              <a:ext cx="3978027" cy="2967331"/>
            </a:xfrm>
            <a:prstGeom prst="rect">
              <a:avLst/>
            </a:prstGeom>
            <a:noFill/>
            <a:ln>
              <a:noFill/>
            </a:ln>
          </p:spPr>
        </p:pic>
        <p:sp>
          <p:nvSpPr>
            <p:cNvPr id="248" name="Google Shape;248;p30">
              <a:extLst>
                <a:ext uri="{FF2B5EF4-FFF2-40B4-BE49-F238E27FC236}">
                  <a16:creationId xmlns:a16="http://schemas.microsoft.com/office/drawing/2014/main" id="{56E0F172-D1B0-C916-8C8C-406C47429FD8}"/>
                </a:ext>
              </a:extLst>
            </p:cNvPr>
            <p:cNvSpPr txBox="1"/>
            <p:nvPr/>
          </p:nvSpPr>
          <p:spPr>
            <a:xfrm>
              <a:off x="5042000" y="1331475"/>
              <a:ext cx="3957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noProof="0" dirty="0">
                  <a:solidFill>
                    <a:schemeClr val="accent3"/>
                  </a:solidFill>
                </a:rPr>
                <a:t>FODO cell beam focusing example</a:t>
              </a:r>
            </a:p>
          </p:txBody>
        </p:sp>
      </p:grpSp>
    </p:spTree>
    <p:extLst>
      <p:ext uri="{BB962C8B-B14F-4D97-AF65-F5344CB8AC3E}">
        <p14:creationId xmlns:p14="http://schemas.microsoft.com/office/powerpoint/2010/main" val="2846680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21D1C-48F1-8A67-2626-FA988BE8C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E5497-5277-BF75-9C81-D6FF8C4F26B0}"/>
              </a:ext>
            </a:extLst>
          </p:cNvPr>
          <p:cNvSpPr>
            <a:spLocks noGrp="1"/>
          </p:cNvSpPr>
          <p:nvPr>
            <p:ph type="title"/>
          </p:nvPr>
        </p:nvSpPr>
        <p:spPr/>
        <p:txBody>
          <a:bodyPr/>
          <a:lstStyle/>
          <a:p>
            <a:r>
              <a:rPr lang="en-US" dirty="0"/>
              <a:t>Data-Driven Feedback Optimization</a:t>
            </a:r>
          </a:p>
        </p:txBody>
      </p:sp>
      <p:sp>
        <p:nvSpPr>
          <p:cNvPr id="4" name="Content Placeholder 3">
            <a:extLst>
              <a:ext uri="{FF2B5EF4-FFF2-40B4-BE49-F238E27FC236}">
                <a16:creationId xmlns:a16="http://schemas.microsoft.com/office/drawing/2014/main" id="{DD14F5CB-BB91-39A2-28C0-B8C962513810}"/>
              </a:ext>
            </a:extLst>
          </p:cNvPr>
          <p:cNvSpPr>
            <a:spLocks noGrp="1"/>
          </p:cNvSpPr>
          <p:nvPr>
            <p:ph sz="quarter" idx="14"/>
          </p:nvPr>
        </p:nvSpPr>
        <p:spPr>
          <a:xfrm>
            <a:off x="457200" y="1493838"/>
            <a:ext cx="4677120" cy="3211512"/>
          </a:xfrm>
        </p:spPr>
        <p:txBody>
          <a:bodyPr>
            <a:normAutofit/>
          </a:bodyPr>
          <a:lstStyle/>
          <a:p>
            <a:r>
              <a:rPr lang="en-US" sz="1600" dirty="0"/>
              <a:t>Find optimal settings for 12 corrector magnets and compensate for continuous drift, using readings from 10 BPMS</a:t>
            </a:r>
          </a:p>
        </p:txBody>
      </p:sp>
      <p:sp>
        <p:nvSpPr>
          <p:cNvPr id="3" name="Text Placeholder 2">
            <a:extLst>
              <a:ext uri="{FF2B5EF4-FFF2-40B4-BE49-F238E27FC236}">
                <a16:creationId xmlns:a16="http://schemas.microsoft.com/office/drawing/2014/main" id="{E3108D1A-CBB9-FF01-13D1-A17AF22CD18B}"/>
              </a:ext>
            </a:extLst>
          </p:cNvPr>
          <p:cNvSpPr>
            <a:spLocks noGrp="1"/>
          </p:cNvSpPr>
          <p:nvPr>
            <p:ph type="body" sz="quarter" idx="13"/>
          </p:nvPr>
        </p:nvSpPr>
        <p:spPr>
          <a:xfrm>
            <a:off x="457200" y="681958"/>
            <a:ext cx="8382000" cy="689007"/>
          </a:xfrm>
        </p:spPr>
        <p:txBody>
          <a:bodyPr/>
          <a:lstStyle/>
          <a:p>
            <a:r>
              <a:rPr lang="en-US" sz="1600" dirty="0"/>
              <a:t>European-XFEL Electron Beam Dump</a:t>
            </a:r>
          </a:p>
        </p:txBody>
      </p:sp>
      <p:grpSp>
        <p:nvGrpSpPr>
          <p:cNvPr id="5" name="Group 4">
            <a:extLst>
              <a:ext uri="{FF2B5EF4-FFF2-40B4-BE49-F238E27FC236}">
                <a16:creationId xmlns:a16="http://schemas.microsoft.com/office/drawing/2014/main" id="{D1C68011-6B8C-2EA0-A4D3-EE0458AD6075}"/>
              </a:ext>
            </a:extLst>
          </p:cNvPr>
          <p:cNvGrpSpPr>
            <a:grpSpLocks noChangeAspect="1"/>
          </p:cNvGrpSpPr>
          <p:nvPr/>
        </p:nvGrpSpPr>
        <p:grpSpPr bwMode="auto">
          <a:xfrm>
            <a:off x="3728709" y="527901"/>
            <a:ext cx="5415291" cy="1344752"/>
            <a:chOff x="330" y="2375"/>
            <a:chExt cx="7015" cy="1742"/>
          </a:xfrm>
        </p:grpSpPr>
        <p:pic>
          <p:nvPicPr>
            <p:cNvPr id="6" name="Picture 5">
              <a:extLst>
                <a:ext uri="{FF2B5EF4-FFF2-40B4-BE49-F238E27FC236}">
                  <a16:creationId xmlns:a16="http://schemas.microsoft.com/office/drawing/2014/main" id="{52C8EC6E-D60C-0D10-433C-1C7A14750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 y="2375"/>
              <a:ext cx="7015" cy="1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a:extLst>
                <a:ext uri="{FF2B5EF4-FFF2-40B4-BE49-F238E27FC236}">
                  <a16:creationId xmlns:a16="http://schemas.microsoft.com/office/drawing/2014/main" id="{1BEA1C9E-D462-7B7E-5C56-D3209C978361}"/>
                </a:ext>
              </a:extLst>
            </p:cNvPr>
            <p:cNvSpPr>
              <a:spLocks noChangeArrowheads="1"/>
            </p:cNvSpPr>
            <p:nvPr/>
          </p:nvSpPr>
          <p:spPr bwMode="auto">
            <a:xfrm rot="1020000">
              <a:off x="4274" y="3068"/>
              <a:ext cx="3037" cy="618"/>
            </a:xfrm>
            <a:prstGeom prst="rect">
              <a:avLst/>
            </a:prstGeom>
            <a:solidFill>
              <a:srgbClr val="333399">
                <a:alpha val="9999"/>
              </a:srgbClr>
            </a:solidFill>
            <a:ln w="36000" cap="flat">
              <a:solidFill>
                <a:srgbClr val="3333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8" name="Group 9">
            <a:extLst>
              <a:ext uri="{FF2B5EF4-FFF2-40B4-BE49-F238E27FC236}">
                <a16:creationId xmlns:a16="http://schemas.microsoft.com/office/drawing/2014/main" id="{2DF2CCEE-7B8C-273B-04DE-17B7E8CBEDE2}"/>
              </a:ext>
            </a:extLst>
          </p:cNvPr>
          <p:cNvGrpSpPr>
            <a:grpSpLocks noChangeAspect="1"/>
          </p:cNvGrpSpPr>
          <p:nvPr/>
        </p:nvGrpSpPr>
        <p:grpSpPr bwMode="auto">
          <a:xfrm>
            <a:off x="3068495" y="3141469"/>
            <a:ext cx="2686724" cy="1375400"/>
            <a:chOff x="4397" y="1270"/>
            <a:chExt cx="2432" cy="1245"/>
          </a:xfrm>
        </p:grpSpPr>
        <p:sp>
          <p:nvSpPr>
            <p:cNvPr id="9" name="Rectangle 10">
              <a:extLst>
                <a:ext uri="{FF2B5EF4-FFF2-40B4-BE49-F238E27FC236}">
                  <a16:creationId xmlns:a16="http://schemas.microsoft.com/office/drawing/2014/main" id="{A105BCC3-ABAE-E7E7-01EF-E9B5D34185CF}"/>
                </a:ext>
              </a:extLst>
            </p:cNvPr>
            <p:cNvSpPr>
              <a:spLocks noChangeArrowheads="1"/>
            </p:cNvSpPr>
            <p:nvPr/>
          </p:nvSpPr>
          <p:spPr bwMode="auto">
            <a:xfrm>
              <a:off x="4790" y="1270"/>
              <a:ext cx="792" cy="452"/>
            </a:xfrm>
            <a:prstGeom prst="rect">
              <a:avLst/>
            </a:prstGeom>
            <a:solidFill>
              <a:srgbClr val="007BC8"/>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de-DE" altLang="en-US" sz="1200" dirty="0"/>
                <a:t>Plant</a:t>
              </a:r>
              <a:endParaRPr lang="de-DE" altLang="en-US" sz="1400" dirty="0"/>
            </a:p>
          </p:txBody>
        </p:sp>
        <p:sp>
          <p:nvSpPr>
            <p:cNvPr id="10" name="Rectangle 11">
              <a:extLst>
                <a:ext uri="{FF2B5EF4-FFF2-40B4-BE49-F238E27FC236}">
                  <a16:creationId xmlns:a16="http://schemas.microsoft.com/office/drawing/2014/main" id="{D8DD8792-B0E9-1480-8FB2-53ABF16BE862}"/>
                </a:ext>
              </a:extLst>
            </p:cNvPr>
            <p:cNvSpPr>
              <a:spLocks noChangeArrowheads="1"/>
            </p:cNvSpPr>
            <p:nvPr/>
          </p:nvSpPr>
          <p:spPr bwMode="auto">
            <a:xfrm>
              <a:off x="4790" y="2063"/>
              <a:ext cx="792" cy="451"/>
            </a:xfrm>
            <a:prstGeom prst="rect">
              <a:avLst/>
            </a:prstGeom>
            <a:solidFill>
              <a:srgbClr val="007BC8"/>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de-DE" altLang="en-US" sz="1200" dirty="0"/>
                <a:t>Optimizer</a:t>
              </a:r>
            </a:p>
          </p:txBody>
        </p:sp>
        <p:sp>
          <p:nvSpPr>
            <p:cNvPr id="11" name="Text Box 12">
              <a:extLst>
                <a:ext uri="{FF2B5EF4-FFF2-40B4-BE49-F238E27FC236}">
                  <a16:creationId xmlns:a16="http://schemas.microsoft.com/office/drawing/2014/main" id="{77DAA8A5-DF95-F882-112F-7BE0925AFBA1}"/>
                </a:ext>
              </a:extLst>
            </p:cNvPr>
            <p:cNvSpPr txBox="1">
              <a:spLocks noChangeArrowheads="1"/>
            </p:cNvSpPr>
            <p:nvPr/>
          </p:nvSpPr>
          <p:spPr bwMode="auto">
            <a:xfrm>
              <a:off x="5194" y="1723"/>
              <a:ext cx="266"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83880" rIns="90000" bIns="4500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buClrTx/>
                <a:buFontTx/>
                <a:buNone/>
              </a:pPr>
              <a:r>
                <a:rPr lang="de-DE" altLang="en-US" dirty="0" err="1">
                  <a:latin typeface="TexMaths Symbols" charset="0"/>
                </a:rPr>
                <a:t>y</a:t>
              </a:r>
              <a:r>
                <a:rPr lang="de-DE" altLang="en-US" baseline="-33000" dirty="0" err="1">
                  <a:latin typeface="TexMaths Symbols" charset="0"/>
                </a:rPr>
                <a:t>k</a:t>
              </a:r>
              <a:r>
                <a:rPr lang="de-DE" altLang="en-US" dirty="0">
                  <a:cs typeface="Arial" panose="020B0604020202020204" pitchFamily="34" charset="0"/>
                </a:rPr>
                <a:t> </a:t>
              </a:r>
            </a:p>
          </p:txBody>
        </p:sp>
        <p:sp>
          <p:nvSpPr>
            <p:cNvPr id="12" name="Text Box 13">
              <a:extLst>
                <a:ext uri="{FF2B5EF4-FFF2-40B4-BE49-F238E27FC236}">
                  <a16:creationId xmlns:a16="http://schemas.microsoft.com/office/drawing/2014/main" id="{08EFEB16-6EF3-FF85-CC43-98417F1C1307}"/>
                </a:ext>
              </a:extLst>
            </p:cNvPr>
            <p:cNvSpPr txBox="1">
              <a:spLocks noChangeArrowheads="1"/>
            </p:cNvSpPr>
            <p:nvPr/>
          </p:nvSpPr>
          <p:spPr bwMode="auto">
            <a:xfrm>
              <a:off x="4397" y="1769"/>
              <a:ext cx="277"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83880" rIns="90000" bIns="4500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buClrTx/>
                <a:buFontTx/>
                <a:buNone/>
              </a:pPr>
              <a:r>
                <a:rPr lang="de-DE" altLang="en-US">
                  <a:latin typeface="TexMaths Symbols" charset="0"/>
                </a:rPr>
                <a:t>u</a:t>
              </a:r>
              <a:r>
                <a:rPr lang="de-DE" altLang="en-US" baseline="-33000">
                  <a:latin typeface="TexMaths Symbols" charset="0"/>
                </a:rPr>
                <a:t>k</a:t>
              </a:r>
              <a:r>
                <a:rPr lang="de-DE" altLang="en-US">
                  <a:cs typeface="Arial" panose="020B0604020202020204" pitchFamily="34" charset="0"/>
                </a:rPr>
                <a:t> </a:t>
              </a:r>
            </a:p>
          </p:txBody>
        </p:sp>
        <p:cxnSp>
          <p:nvCxnSpPr>
            <p:cNvPr id="13" name="AutoShape 14">
              <a:extLst>
                <a:ext uri="{FF2B5EF4-FFF2-40B4-BE49-F238E27FC236}">
                  <a16:creationId xmlns:a16="http://schemas.microsoft.com/office/drawing/2014/main" id="{74ECA40C-7542-F2E0-BA5C-338EDAD6506E}"/>
                </a:ext>
              </a:extLst>
            </p:cNvPr>
            <p:cNvCxnSpPr>
              <a:cxnSpLocks noChangeShapeType="1"/>
              <a:stCxn id="9" idx="2"/>
              <a:endCxn id="10" idx="0"/>
            </p:cNvCxnSpPr>
            <p:nvPr/>
          </p:nvCxnSpPr>
          <p:spPr bwMode="auto">
            <a:xfrm rot="5400000">
              <a:off x="5016" y="1893"/>
              <a:ext cx="340" cy="0"/>
            </a:xfrm>
            <a:prstGeom prst="bentConnector2">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AutoShape 15">
              <a:extLst>
                <a:ext uri="{FF2B5EF4-FFF2-40B4-BE49-F238E27FC236}">
                  <a16:creationId xmlns:a16="http://schemas.microsoft.com/office/drawing/2014/main" id="{9501067C-B8B5-A03B-65A6-01D0FB59256A}"/>
                </a:ext>
              </a:extLst>
            </p:cNvPr>
            <p:cNvCxnSpPr>
              <a:cxnSpLocks noChangeShapeType="1"/>
              <a:stCxn id="10" idx="1"/>
              <a:endCxn id="9" idx="1"/>
            </p:cNvCxnSpPr>
            <p:nvPr/>
          </p:nvCxnSpPr>
          <p:spPr bwMode="auto">
            <a:xfrm flipV="1">
              <a:off x="4790" y="1497"/>
              <a:ext cx="0" cy="792"/>
            </a:xfrm>
            <a:prstGeom prst="bentConnector3">
              <a:avLst>
                <a:gd name="adj1" fmla="val -16075000"/>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16">
              <a:extLst>
                <a:ext uri="{FF2B5EF4-FFF2-40B4-BE49-F238E27FC236}">
                  <a16:creationId xmlns:a16="http://schemas.microsoft.com/office/drawing/2014/main" id="{078BF685-D507-F3F1-3CD1-F635C4D285A6}"/>
                </a:ext>
              </a:extLst>
            </p:cNvPr>
            <p:cNvCxnSpPr>
              <a:cxnSpLocks noChangeShapeType="1"/>
              <a:stCxn id="17" idx="1"/>
              <a:endCxn id="10" idx="3"/>
            </p:cNvCxnSpPr>
            <p:nvPr/>
          </p:nvCxnSpPr>
          <p:spPr bwMode="auto">
            <a:xfrm flipH="1">
              <a:off x="5584" y="2289"/>
              <a:ext cx="453" cy="0"/>
            </a:xfrm>
            <a:prstGeom prst="bentConnector2">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6" name="Picture 17">
              <a:extLst>
                <a:ext uri="{FF2B5EF4-FFF2-40B4-BE49-F238E27FC236}">
                  <a16:creationId xmlns:a16="http://schemas.microsoft.com/office/drawing/2014/main" id="{948EF316-7DDB-9C67-659D-67326972E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 y="2089"/>
              <a:ext cx="174" cy="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18">
              <a:extLst>
                <a:ext uri="{FF2B5EF4-FFF2-40B4-BE49-F238E27FC236}">
                  <a16:creationId xmlns:a16="http://schemas.microsoft.com/office/drawing/2014/main" id="{3D6A9F12-01CC-1ECF-57E3-6D824A7BE3D4}"/>
                </a:ext>
              </a:extLst>
            </p:cNvPr>
            <p:cNvSpPr>
              <a:spLocks noChangeArrowheads="1"/>
            </p:cNvSpPr>
            <p:nvPr/>
          </p:nvSpPr>
          <p:spPr bwMode="auto">
            <a:xfrm>
              <a:off x="6037" y="2063"/>
              <a:ext cx="792" cy="451"/>
            </a:xfrm>
            <a:prstGeom prst="rect">
              <a:avLst/>
            </a:prstGeom>
            <a:solidFill>
              <a:srgbClr val="007BC8"/>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de-DE" altLang="en-US" sz="1200" dirty="0"/>
                <a:t>Filter</a:t>
              </a:r>
              <a:r>
                <a:rPr lang="de-DE" altLang="en-US" dirty="0"/>
                <a:t>      </a:t>
              </a:r>
            </a:p>
          </p:txBody>
        </p:sp>
        <p:cxnSp>
          <p:nvCxnSpPr>
            <p:cNvPr id="18" name="AutoShape 19">
              <a:extLst>
                <a:ext uri="{FF2B5EF4-FFF2-40B4-BE49-F238E27FC236}">
                  <a16:creationId xmlns:a16="http://schemas.microsoft.com/office/drawing/2014/main" id="{D31560DE-424A-85F1-1F9D-1A2BA61C87A7}"/>
                </a:ext>
              </a:extLst>
            </p:cNvPr>
            <p:cNvCxnSpPr>
              <a:cxnSpLocks noChangeShapeType="1"/>
              <a:stCxn id="9" idx="3"/>
              <a:endCxn id="17" idx="0"/>
            </p:cNvCxnSpPr>
            <p:nvPr/>
          </p:nvCxnSpPr>
          <p:spPr bwMode="auto">
            <a:xfrm>
              <a:off x="5583" y="1496"/>
              <a:ext cx="850" cy="566"/>
            </a:xfrm>
            <a:prstGeom prst="bentConnector2">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9" name="Picture 20">
              <a:extLst>
                <a:ext uri="{FF2B5EF4-FFF2-40B4-BE49-F238E27FC236}">
                  <a16:creationId xmlns:a16="http://schemas.microsoft.com/office/drawing/2014/main" id="{3FF4011C-89FA-D0D0-6F81-3254CFF72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 y="1314"/>
              <a:ext cx="255" cy="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1">
              <a:extLst>
                <a:ext uri="{FF2B5EF4-FFF2-40B4-BE49-F238E27FC236}">
                  <a16:creationId xmlns:a16="http://schemas.microsoft.com/office/drawing/2014/main" id="{F19502D1-E741-2C94-D4ED-CDDB2D8584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 y="2063"/>
              <a:ext cx="247" cy="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1" name="Group 5">
            <a:extLst>
              <a:ext uri="{FF2B5EF4-FFF2-40B4-BE49-F238E27FC236}">
                <a16:creationId xmlns:a16="http://schemas.microsoft.com/office/drawing/2014/main" id="{B2F08BA1-457A-2B47-92D0-185AE89568E6}"/>
              </a:ext>
            </a:extLst>
          </p:cNvPr>
          <p:cNvGrpSpPr>
            <a:grpSpLocks noChangeAspect="1"/>
          </p:cNvGrpSpPr>
          <p:nvPr/>
        </p:nvGrpSpPr>
        <p:grpSpPr bwMode="auto">
          <a:xfrm>
            <a:off x="3948972" y="2030556"/>
            <a:ext cx="4338755" cy="463831"/>
            <a:chOff x="1490" y="3213"/>
            <a:chExt cx="4041" cy="432"/>
          </a:xfrm>
        </p:grpSpPr>
        <p:pic>
          <p:nvPicPr>
            <p:cNvPr id="22" name="Picture 6">
              <a:extLst>
                <a:ext uri="{FF2B5EF4-FFF2-40B4-BE49-F238E27FC236}">
                  <a16:creationId xmlns:a16="http://schemas.microsoft.com/office/drawing/2014/main" id="{552716AC-6A58-8FF3-B331-C3B272A71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 y="3213"/>
              <a:ext cx="4002" cy="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7">
              <a:extLst>
                <a:ext uri="{FF2B5EF4-FFF2-40B4-BE49-F238E27FC236}">
                  <a16:creationId xmlns:a16="http://schemas.microsoft.com/office/drawing/2014/main" id="{CF5EAD0E-86F4-0DE8-8677-030145483423}"/>
                </a:ext>
              </a:extLst>
            </p:cNvPr>
            <p:cNvSpPr>
              <a:spLocks noChangeArrowheads="1"/>
            </p:cNvSpPr>
            <p:nvPr/>
          </p:nvSpPr>
          <p:spPr bwMode="auto">
            <a:xfrm>
              <a:off x="5306" y="3265"/>
              <a:ext cx="225" cy="270"/>
            </a:xfrm>
            <a:prstGeom prst="rect">
              <a:avLst/>
            </a:prstGeom>
            <a:noFill/>
            <a:ln w="36000" cap="flat">
              <a:solidFill>
                <a:srgbClr val="EB6E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Rectangle 8">
              <a:extLst>
                <a:ext uri="{FF2B5EF4-FFF2-40B4-BE49-F238E27FC236}">
                  <a16:creationId xmlns:a16="http://schemas.microsoft.com/office/drawing/2014/main" id="{BCEE54F4-7DBC-A8A2-6D99-331304633EA1}"/>
                </a:ext>
              </a:extLst>
            </p:cNvPr>
            <p:cNvSpPr>
              <a:spLocks noChangeArrowheads="1"/>
            </p:cNvSpPr>
            <p:nvPr/>
          </p:nvSpPr>
          <p:spPr bwMode="auto">
            <a:xfrm>
              <a:off x="4762" y="3266"/>
              <a:ext cx="225" cy="278"/>
            </a:xfrm>
            <a:prstGeom prst="rect">
              <a:avLst/>
            </a:prstGeom>
            <a:noFill/>
            <a:ln w="36000" cap="flat">
              <a:solidFill>
                <a:srgbClr val="007BC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 name="TextBox 24">
            <a:extLst>
              <a:ext uri="{FF2B5EF4-FFF2-40B4-BE49-F238E27FC236}">
                <a16:creationId xmlns:a16="http://schemas.microsoft.com/office/drawing/2014/main" id="{A676C5AD-1E36-8D3A-455E-AB4A8B162471}"/>
              </a:ext>
            </a:extLst>
          </p:cNvPr>
          <p:cNvSpPr txBox="1"/>
          <p:nvPr/>
        </p:nvSpPr>
        <p:spPr>
          <a:xfrm>
            <a:off x="4859908" y="2492578"/>
            <a:ext cx="2765899" cy="523220"/>
          </a:xfrm>
          <a:prstGeom prst="rect">
            <a:avLst/>
          </a:prstGeom>
          <a:noFill/>
        </p:spPr>
        <p:txBody>
          <a:bodyPr wrap="square" rtlCol="0">
            <a:spAutoFit/>
          </a:bodyPr>
          <a:lstStyle/>
          <a:p>
            <a:r>
              <a:rPr lang="en-US" sz="1400" dirty="0">
                <a:solidFill>
                  <a:schemeClr val="tx2"/>
                </a:solidFill>
              </a:rPr>
              <a:t>Initial sensitivity from Cheetah model, refine with Kalman filter</a:t>
            </a:r>
          </a:p>
        </p:txBody>
      </p:sp>
      <p:grpSp>
        <p:nvGrpSpPr>
          <p:cNvPr id="27" name="Group 7">
            <a:extLst>
              <a:ext uri="{FF2B5EF4-FFF2-40B4-BE49-F238E27FC236}">
                <a16:creationId xmlns:a16="http://schemas.microsoft.com/office/drawing/2014/main" id="{B60FDF29-6BC0-9167-36AF-F7D47F23098C}"/>
              </a:ext>
            </a:extLst>
          </p:cNvPr>
          <p:cNvGrpSpPr>
            <a:grpSpLocks noChangeAspect="1"/>
          </p:cNvGrpSpPr>
          <p:nvPr/>
        </p:nvGrpSpPr>
        <p:grpSpPr bwMode="auto">
          <a:xfrm>
            <a:off x="494993" y="3112232"/>
            <a:ext cx="2479898" cy="1463257"/>
            <a:chOff x="4215" y="2517"/>
            <a:chExt cx="2110" cy="1245"/>
          </a:xfrm>
        </p:grpSpPr>
        <p:sp>
          <p:nvSpPr>
            <p:cNvPr id="28" name="Rectangle 8">
              <a:extLst>
                <a:ext uri="{FF2B5EF4-FFF2-40B4-BE49-F238E27FC236}">
                  <a16:creationId xmlns:a16="http://schemas.microsoft.com/office/drawing/2014/main" id="{4F81CF42-DE1B-78D6-1E4D-8440217B15F6}"/>
                </a:ext>
              </a:extLst>
            </p:cNvPr>
            <p:cNvSpPr>
              <a:spLocks noChangeArrowheads="1"/>
            </p:cNvSpPr>
            <p:nvPr/>
          </p:nvSpPr>
          <p:spPr bwMode="auto">
            <a:xfrm>
              <a:off x="4585" y="2517"/>
              <a:ext cx="792" cy="452"/>
            </a:xfrm>
            <a:prstGeom prst="rect">
              <a:avLst/>
            </a:prstGeom>
            <a:solidFill>
              <a:srgbClr val="007BC8"/>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de-DE" altLang="en-US" sz="1200" dirty="0"/>
                <a:t>Plant</a:t>
              </a:r>
            </a:p>
          </p:txBody>
        </p:sp>
        <p:sp>
          <p:nvSpPr>
            <p:cNvPr id="29" name="Rectangle 9">
              <a:extLst>
                <a:ext uri="{FF2B5EF4-FFF2-40B4-BE49-F238E27FC236}">
                  <a16:creationId xmlns:a16="http://schemas.microsoft.com/office/drawing/2014/main" id="{2E9BA8C7-97A2-C40F-2C05-45BE593821E4}"/>
                </a:ext>
              </a:extLst>
            </p:cNvPr>
            <p:cNvSpPr>
              <a:spLocks noChangeAspect="1" noChangeArrowheads="1"/>
            </p:cNvSpPr>
            <p:nvPr/>
          </p:nvSpPr>
          <p:spPr bwMode="auto">
            <a:xfrm>
              <a:off x="4585" y="3310"/>
              <a:ext cx="792" cy="451"/>
            </a:xfrm>
            <a:prstGeom prst="rect">
              <a:avLst/>
            </a:prstGeom>
            <a:solidFill>
              <a:srgbClr val="007BC8"/>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nchor="ctr"/>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Lst>
                <a:defRPr>
                  <a:solidFill>
                    <a:srgbClr val="000000"/>
                  </a:solidFill>
                  <a:latin typeface="Arial" panose="020B0604020202020204" pitchFamily="34" charset="0"/>
                  <a:ea typeface="Microsoft YaHei" panose="020B0503020204020204" pitchFamily="34" charset="-122"/>
                </a:defRPr>
              </a:lvl9pPr>
            </a:lstStyle>
            <a:p>
              <a:pPr algn="ctr">
                <a:buClrTx/>
                <a:buFontTx/>
                <a:buNone/>
              </a:pPr>
              <a:r>
                <a:rPr lang="de-DE" altLang="en-US" sz="1200" dirty="0"/>
                <a:t>Optimizer</a:t>
              </a:r>
            </a:p>
          </p:txBody>
        </p:sp>
        <p:sp>
          <p:nvSpPr>
            <p:cNvPr id="30" name="Text Box 10">
              <a:extLst>
                <a:ext uri="{FF2B5EF4-FFF2-40B4-BE49-F238E27FC236}">
                  <a16:creationId xmlns:a16="http://schemas.microsoft.com/office/drawing/2014/main" id="{595E794D-3BE8-2DBB-6B23-92BDF0538700}"/>
                </a:ext>
              </a:extLst>
            </p:cNvPr>
            <p:cNvSpPr txBox="1">
              <a:spLocks noChangeArrowheads="1"/>
            </p:cNvSpPr>
            <p:nvPr/>
          </p:nvSpPr>
          <p:spPr bwMode="auto">
            <a:xfrm>
              <a:off x="4989" y="2970"/>
              <a:ext cx="266"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83880" rIns="90000" bIns="4500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buClrTx/>
                <a:buFontTx/>
                <a:buNone/>
              </a:pPr>
              <a:r>
                <a:rPr lang="de-DE" altLang="en-US" dirty="0" err="1">
                  <a:latin typeface="TexMaths Symbols" charset="0"/>
                </a:rPr>
                <a:t>y</a:t>
              </a:r>
              <a:r>
                <a:rPr lang="de-DE" altLang="en-US" baseline="-33000" dirty="0" err="1">
                  <a:latin typeface="TexMaths Symbols" charset="0"/>
                </a:rPr>
                <a:t>k</a:t>
              </a:r>
              <a:r>
                <a:rPr lang="de-DE" altLang="en-US" dirty="0">
                  <a:cs typeface="Arial" panose="020B0604020202020204" pitchFamily="34" charset="0"/>
                </a:rPr>
                <a:t> </a:t>
              </a:r>
            </a:p>
          </p:txBody>
        </p:sp>
        <p:sp>
          <p:nvSpPr>
            <p:cNvPr id="31" name="Text Box 11">
              <a:extLst>
                <a:ext uri="{FF2B5EF4-FFF2-40B4-BE49-F238E27FC236}">
                  <a16:creationId xmlns:a16="http://schemas.microsoft.com/office/drawing/2014/main" id="{8726AF6A-B589-44B0-73D3-6EBDF41402E6}"/>
                </a:ext>
              </a:extLst>
            </p:cNvPr>
            <p:cNvSpPr txBox="1">
              <a:spLocks noChangeArrowheads="1"/>
            </p:cNvSpPr>
            <p:nvPr/>
          </p:nvSpPr>
          <p:spPr bwMode="auto">
            <a:xfrm>
              <a:off x="4215" y="3016"/>
              <a:ext cx="277" cy="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83880" rIns="90000" bIns="4500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25"/>
                </a:spcBef>
                <a:spcAft>
                  <a:spcPts val="25"/>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83000"/>
                </a:lnSpc>
                <a:buClrTx/>
                <a:buFontTx/>
                <a:buNone/>
              </a:pPr>
              <a:r>
                <a:rPr lang="de-DE" altLang="en-US">
                  <a:latin typeface="TexMaths Symbols" charset="0"/>
                </a:rPr>
                <a:t>u</a:t>
              </a:r>
              <a:r>
                <a:rPr lang="de-DE" altLang="en-US" baseline="-33000">
                  <a:latin typeface="TexMaths Symbols" charset="0"/>
                </a:rPr>
                <a:t>k</a:t>
              </a:r>
              <a:r>
                <a:rPr lang="de-DE" altLang="en-US">
                  <a:cs typeface="Arial" panose="020B0604020202020204" pitchFamily="34" charset="0"/>
                </a:rPr>
                <a:t> </a:t>
              </a:r>
            </a:p>
          </p:txBody>
        </p:sp>
        <p:pic>
          <p:nvPicPr>
            <p:cNvPr id="32" name="Picture 12">
              <a:extLst>
                <a:ext uri="{FF2B5EF4-FFF2-40B4-BE49-F238E27FC236}">
                  <a16:creationId xmlns:a16="http://schemas.microsoft.com/office/drawing/2014/main" id="{3787CD69-79EB-2E07-D8AF-974076257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 y="3310"/>
              <a:ext cx="452" cy="4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3" name="AutoShape 13">
              <a:extLst>
                <a:ext uri="{FF2B5EF4-FFF2-40B4-BE49-F238E27FC236}">
                  <a16:creationId xmlns:a16="http://schemas.microsoft.com/office/drawing/2014/main" id="{BBFF3111-39AC-446E-4808-1C012AA20BCD}"/>
                </a:ext>
              </a:extLst>
            </p:cNvPr>
            <p:cNvCxnSpPr>
              <a:cxnSpLocks noChangeShapeType="1"/>
              <a:stCxn id="28" idx="2"/>
              <a:endCxn id="29" idx="0"/>
            </p:cNvCxnSpPr>
            <p:nvPr/>
          </p:nvCxnSpPr>
          <p:spPr bwMode="auto">
            <a:xfrm rot="5400000">
              <a:off x="4811" y="3140"/>
              <a:ext cx="340" cy="0"/>
            </a:xfrm>
            <a:prstGeom prst="bentConnector2">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AutoShape 14">
              <a:extLst>
                <a:ext uri="{FF2B5EF4-FFF2-40B4-BE49-F238E27FC236}">
                  <a16:creationId xmlns:a16="http://schemas.microsoft.com/office/drawing/2014/main" id="{ADD6B31F-F4AC-27E2-9F37-B4380A4E9B23}"/>
                </a:ext>
              </a:extLst>
            </p:cNvPr>
            <p:cNvCxnSpPr>
              <a:cxnSpLocks noChangeShapeType="1"/>
              <a:stCxn id="29" idx="1"/>
              <a:endCxn id="28" idx="1"/>
            </p:cNvCxnSpPr>
            <p:nvPr/>
          </p:nvCxnSpPr>
          <p:spPr bwMode="auto">
            <a:xfrm flipV="1">
              <a:off x="4585" y="2745"/>
              <a:ext cx="0" cy="792"/>
            </a:xfrm>
            <a:prstGeom prst="bentConnector3">
              <a:avLst>
                <a:gd name="adj1" fmla="val -16075000"/>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5" name="AutoShape 15">
              <a:extLst>
                <a:ext uri="{FF2B5EF4-FFF2-40B4-BE49-F238E27FC236}">
                  <a16:creationId xmlns:a16="http://schemas.microsoft.com/office/drawing/2014/main" id="{22DACC09-5F2F-BB67-925E-FAB573E4A637}"/>
                </a:ext>
              </a:extLst>
            </p:cNvPr>
            <p:cNvCxnSpPr>
              <a:cxnSpLocks noChangeShapeType="1"/>
              <a:stCxn id="32" idx="1"/>
              <a:endCxn id="29" idx="3"/>
            </p:cNvCxnSpPr>
            <p:nvPr/>
          </p:nvCxnSpPr>
          <p:spPr bwMode="auto">
            <a:xfrm flipH="1">
              <a:off x="5379" y="3537"/>
              <a:ext cx="494" cy="0"/>
            </a:xfrm>
            <a:prstGeom prst="bentConnector2">
              <a:avLst/>
            </a:prstGeom>
            <a:noFill/>
            <a:ln w="9360" cap="flat">
              <a:solidFill>
                <a:srgbClr val="007BC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36" name="Picture 16">
              <a:extLst>
                <a:ext uri="{FF2B5EF4-FFF2-40B4-BE49-F238E27FC236}">
                  <a16:creationId xmlns:a16="http://schemas.microsoft.com/office/drawing/2014/main" id="{99F64B08-55DA-6546-017E-3002ADF80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0" y="3313"/>
              <a:ext cx="133" cy="1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7" name="TextBox 36">
            <a:extLst>
              <a:ext uri="{FF2B5EF4-FFF2-40B4-BE49-F238E27FC236}">
                <a16:creationId xmlns:a16="http://schemas.microsoft.com/office/drawing/2014/main" id="{9A1239D0-07D1-EC9C-1E24-3041EF6AD4A1}"/>
              </a:ext>
            </a:extLst>
          </p:cNvPr>
          <p:cNvSpPr txBox="1"/>
          <p:nvPr/>
        </p:nvSpPr>
        <p:spPr>
          <a:xfrm>
            <a:off x="710635" y="2671982"/>
            <a:ext cx="1438214" cy="338554"/>
          </a:xfrm>
          <a:prstGeom prst="rect">
            <a:avLst/>
          </a:prstGeom>
          <a:noFill/>
        </p:spPr>
        <p:txBody>
          <a:bodyPr wrap="none" rtlCol="0">
            <a:spAutoFit/>
          </a:bodyPr>
          <a:lstStyle/>
          <a:p>
            <a:r>
              <a:rPr lang="en-US" sz="1600" b="1" dirty="0"/>
              <a:t>Model-based</a:t>
            </a:r>
          </a:p>
        </p:txBody>
      </p:sp>
      <p:sp>
        <p:nvSpPr>
          <p:cNvPr id="38" name="TextBox 37">
            <a:extLst>
              <a:ext uri="{FF2B5EF4-FFF2-40B4-BE49-F238E27FC236}">
                <a16:creationId xmlns:a16="http://schemas.microsoft.com/office/drawing/2014/main" id="{EB86F355-624F-929B-0C48-16480BA385CC}"/>
              </a:ext>
            </a:extLst>
          </p:cNvPr>
          <p:cNvSpPr txBox="1"/>
          <p:nvPr/>
        </p:nvSpPr>
        <p:spPr>
          <a:xfrm>
            <a:off x="3292382" y="2648651"/>
            <a:ext cx="1313180" cy="338554"/>
          </a:xfrm>
          <a:prstGeom prst="rect">
            <a:avLst/>
          </a:prstGeom>
          <a:noFill/>
        </p:spPr>
        <p:txBody>
          <a:bodyPr wrap="none" rtlCol="0">
            <a:spAutoFit/>
          </a:bodyPr>
          <a:lstStyle/>
          <a:p>
            <a:r>
              <a:rPr lang="en-US" sz="1600" b="1" dirty="0"/>
              <a:t>Data-driven</a:t>
            </a:r>
          </a:p>
        </p:txBody>
      </p:sp>
      <p:sp>
        <p:nvSpPr>
          <p:cNvPr id="39" name="TextBox 38">
            <a:extLst>
              <a:ext uri="{FF2B5EF4-FFF2-40B4-BE49-F238E27FC236}">
                <a16:creationId xmlns:a16="http://schemas.microsoft.com/office/drawing/2014/main" id="{3D3D837C-49F0-0A69-FA54-E6AF99E9034E}"/>
              </a:ext>
            </a:extLst>
          </p:cNvPr>
          <p:cNvSpPr txBox="1"/>
          <p:nvPr/>
        </p:nvSpPr>
        <p:spPr>
          <a:xfrm>
            <a:off x="7058537" y="4574313"/>
            <a:ext cx="1975221" cy="276999"/>
          </a:xfrm>
          <a:prstGeom prst="rect">
            <a:avLst/>
          </a:prstGeom>
          <a:noFill/>
        </p:spPr>
        <p:txBody>
          <a:bodyPr wrap="none" rtlCol="0">
            <a:spAutoFit/>
          </a:bodyPr>
          <a:lstStyle/>
          <a:p>
            <a:r>
              <a:rPr lang="en-US" sz="1200" dirty="0"/>
              <a:t>Courtesy: Christian Hespe</a:t>
            </a:r>
          </a:p>
        </p:txBody>
      </p:sp>
      <p:pic>
        <p:nvPicPr>
          <p:cNvPr id="40" name="Picture 5">
            <a:extLst>
              <a:ext uri="{FF2B5EF4-FFF2-40B4-BE49-F238E27FC236}">
                <a16:creationId xmlns:a16="http://schemas.microsoft.com/office/drawing/2014/main" id="{97160993-7E84-1C14-9E30-AE5D0E6C57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0937" y="2935643"/>
            <a:ext cx="2182840" cy="1631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Box 41">
            <a:extLst>
              <a:ext uri="{FF2B5EF4-FFF2-40B4-BE49-F238E27FC236}">
                <a16:creationId xmlns:a16="http://schemas.microsoft.com/office/drawing/2014/main" id="{54C0F2A3-A670-80D8-755E-A9109F9AE12E}"/>
              </a:ext>
            </a:extLst>
          </p:cNvPr>
          <p:cNvSpPr txBox="1"/>
          <p:nvPr/>
        </p:nvSpPr>
        <p:spPr>
          <a:xfrm>
            <a:off x="7676641" y="2473582"/>
            <a:ext cx="1620722" cy="523220"/>
          </a:xfrm>
          <a:prstGeom prst="rect">
            <a:avLst/>
          </a:prstGeom>
          <a:noFill/>
        </p:spPr>
        <p:txBody>
          <a:bodyPr wrap="square">
            <a:spAutoFit/>
          </a:bodyPr>
          <a:lstStyle/>
          <a:p>
            <a:r>
              <a:rPr lang="en-US" altLang="en-US" sz="1400" dirty="0">
                <a:solidFill>
                  <a:srgbClr val="EB6E0F"/>
                </a:solidFill>
              </a:rPr>
              <a:t>Random excitation signal</a:t>
            </a:r>
            <a:endParaRPr lang="en-US" sz="1400" dirty="0"/>
          </a:p>
        </p:txBody>
      </p:sp>
      <p:sp>
        <p:nvSpPr>
          <p:cNvPr id="43" name="Right Arrow 42">
            <a:extLst>
              <a:ext uri="{FF2B5EF4-FFF2-40B4-BE49-F238E27FC236}">
                <a16:creationId xmlns:a16="http://schemas.microsoft.com/office/drawing/2014/main" id="{F08C45EF-E18C-A00D-7F74-B01CC618BA73}"/>
              </a:ext>
            </a:extLst>
          </p:cNvPr>
          <p:cNvSpPr/>
          <p:nvPr/>
        </p:nvSpPr>
        <p:spPr>
          <a:xfrm>
            <a:off x="2364968" y="2780023"/>
            <a:ext cx="731041" cy="145347"/>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44" name="Slide Number Placeholder 43">
            <a:extLst>
              <a:ext uri="{FF2B5EF4-FFF2-40B4-BE49-F238E27FC236}">
                <a16:creationId xmlns:a16="http://schemas.microsoft.com/office/drawing/2014/main" id="{50FAEE02-7B03-9B80-68EF-AE272CC02A9E}"/>
              </a:ext>
            </a:extLst>
          </p:cNvPr>
          <p:cNvSpPr>
            <a:spLocks noGrp="1"/>
          </p:cNvSpPr>
          <p:nvPr>
            <p:ph type="sldNum" sz="quarter" idx="12"/>
          </p:nvPr>
        </p:nvSpPr>
        <p:spPr/>
        <p:txBody>
          <a:bodyPr/>
          <a:lstStyle/>
          <a:p>
            <a:fld id="{9CF5EF28-261C-FD41-A360-1A380056DD17}" type="slidenum">
              <a:rPr lang="en-US" smtClean="0"/>
              <a:t>15</a:t>
            </a:fld>
            <a:endParaRPr lang="en-US"/>
          </a:p>
        </p:txBody>
      </p:sp>
      <p:sp>
        <p:nvSpPr>
          <p:cNvPr id="26" name="TextBox 25">
            <a:extLst>
              <a:ext uri="{FF2B5EF4-FFF2-40B4-BE49-F238E27FC236}">
                <a16:creationId xmlns:a16="http://schemas.microsoft.com/office/drawing/2014/main" id="{BF397465-2E9D-4911-02E7-61B51CFCCA6E}"/>
              </a:ext>
            </a:extLst>
          </p:cNvPr>
          <p:cNvSpPr txBox="1"/>
          <p:nvPr/>
        </p:nvSpPr>
        <p:spPr>
          <a:xfrm>
            <a:off x="4014114" y="4727459"/>
            <a:ext cx="3044423" cy="261610"/>
          </a:xfrm>
          <a:prstGeom prst="rect">
            <a:avLst/>
          </a:prstGeom>
          <a:noFill/>
        </p:spPr>
        <p:txBody>
          <a:bodyPr wrap="none" rtlCol="0">
            <a:spAutoFit/>
          </a:bodyPr>
          <a:lstStyle/>
          <a:p>
            <a:r>
              <a:rPr lang="en-US" sz="1100" i="1" dirty="0">
                <a:solidFill>
                  <a:schemeClr val="tx1">
                    <a:lumMod val="65000"/>
                    <a:lumOff val="35000"/>
                  </a:schemeClr>
                </a:solidFill>
                <a:hlinkClick r:id="rId9">
                  <a:extLst>
                    <a:ext uri="{A12FA001-AC4F-418D-AE19-62706E023703}">
                      <ahyp:hlinkClr xmlns:ahyp="http://schemas.microsoft.com/office/drawing/2018/hyperlinkcolor" val="tx"/>
                    </a:ext>
                  </a:extLst>
                </a:hlinkClick>
              </a:rPr>
              <a:t>C. Hespe et al, Automatisierungstechnik 2025</a:t>
            </a:r>
            <a:endParaRPr lang="en-US" sz="1100" i="1" dirty="0">
              <a:solidFill>
                <a:schemeClr val="tx1">
                  <a:lumMod val="65000"/>
                  <a:lumOff val="35000"/>
                </a:schemeClr>
              </a:solidFill>
            </a:endParaRPr>
          </a:p>
        </p:txBody>
      </p:sp>
    </p:spTree>
    <p:extLst>
      <p:ext uri="{BB962C8B-B14F-4D97-AF65-F5344CB8AC3E}">
        <p14:creationId xmlns:p14="http://schemas.microsoft.com/office/powerpoint/2010/main" val="198149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p:nvPr/>
        </p:nvSpPr>
        <p:spPr>
          <a:xfrm>
            <a:off x="306000" y="1087050"/>
            <a:ext cx="4941300" cy="2635200"/>
          </a:xfrm>
          <a:prstGeom prst="rect">
            <a:avLst/>
          </a:prstGeom>
          <a:noFill/>
          <a:ln>
            <a:noFill/>
          </a:ln>
        </p:spPr>
        <p:txBody>
          <a:bodyPr spcFirstLastPara="1" wrap="square" lIns="0" tIns="0" rIns="0" bIns="0" anchor="t" anchorCtr="0">
            <a:noAutofit/>
          </a:bodyPr>
          <a:lstStyle/>
          <a:p>
            <a:pPr marL="176213" lvl="0" indent="-163513" algn="l" rtl="0">
              <a:lnSpc>
                <a:spcPct val="115000"/>
              </a:lnSpc>
              <a:spcBef>
                <a:spcPts val="0"/>
              </a:spcBef>
              <a:spcAft>
                <a:spcPts val="0"/>
              </a:spcAft>
              <a:buClr>
                <a:srgbClr val="000000"/>
              </a:buClr>
              <a:buSzPts val="1200"/>
              <a:buFont typeface="Wingdings" pitchFamily="2" charset="2"/>
              <a:buChar char="§"/>
            </a:pPr>
            <a:r>
              <a:rPr lang="en-US" sz="1400" noProof="0" dirty="0"/>
              <a:t>Replace/</a:t>
            </a:r>
            <a:r>
              <a:rPr lang="en-US" sz="1400" b="1" noProof="0" dirty="0"/>
              <a:t>augment </a:t>
            </a:r>
            <a:r>
              <a:rPr lang="en-US" sz="1400" noProof="0" dirty="0"/>
              <a:t>Cheetah elements with neural network surrogates trained on high-fidelity simulations or real data.</a:t>
            </a:r>
          </a:p>
          <a:p>
            <a:pPr marL="176213" lvl="0" indent="-163513" algn="l" rtl="0">
              <a:lnSpc>
                <a:spcPct val="115000"/>
              </a:lnSpc>
              <a:spcBef>
                <a:spcPts val="1000"/>
              </a:spcBef>
              <a:spcAft>
                <a:spcPts val="0"/>
              </a:spcAft>
              <a:buClr>
                <a:srgbClr val="000000"/>
              </a:buClr>
              <a:buSzPts val="1200"/>
              <a:buFont typeface="Wingdings" pitchFamily="2" charset="2"/>
              <a:buChar char="§"/>
            </a:pPr>
            <a:r>
              <a:rPr lang="en-US" sz="1400" noProof="0" dirty="0"/>
              <a:t>Neural networks implemented in </a:t>
            </a:r>
            <a:r>
              <a:rPr lang="en-US" sz="1400" noProof="0" dirty="0" err="1"/>
              <a:t>PyTorch</a:t>
            </a:r>
            <a:r>
              <a:rPr lang="en-US" sz="1400" noProof="0" dirty="0"/>
              <a:t> are effectively </a:t>
            </a:r>
            <a:r>
              <a:rPr lang="en-US" sz="1400" b="1" noProof="0" dirty="0"/>
              <a:t>native</a:t>
            </a:r>
            <a:r>
              <a:rPr lang="en-US" sz="1400" noProof="0" dirty="0"/>
              <a:t> to Cheetah. Easy integration &amp; preserved </a:t>
            </a:r>
            <a:r>
              <a:rPr lang="en-US" sz="1400" b="1" noProof="0" dirty="0"/>
              <a:t>differentiability.</a:t>
            </a:r>
            <a:endParaRPr lang="en-US" sz="1400" noProof="0" dirty="0"/>
          </a:p>
        </p:txBody>
      </p:sp>
      <p:sp>
        <p:nvSpPr>
          <p:cNvPr id="255" name="Google Shape;255;p31"/>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300"/>
              <a:buFont typeface="Arial"/>
              <a:buNone/>
            </a:pPr>
            <a:r>
              <a:rPr lang="en-US" noProof="0" dirty="0"/>
              <a:t>Integrate Modular Neural Network Surrogate Models</a:t>
            </a:r>
          </a:p>
        </p:txBody>
      </p:sp>
      <p:sp>
        <p:nvSpPr>
          <p:cNvPr id="256" name="Google Shape;256;p31"/>
          <p:cNvSpPr txBox="1">
            <a:spLocks noGrp="1"/>
          </p:cNvSpPr>
          <p:nvPr>
            <p:ph type="body" idx="2"/>
          </p:nvPr>
        </p:nvSpPr>
        <p:spPr>
          <a:xfrm>
            <a:off x="305990" y="613125"/>
            <a:ext cx="8532000" cy="284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400"/>
              <a:buNone/>
            </a:pPr>
            <a:r>
              <a:rPr lang="en-US" sz="1600" noProof="0" dirty="0"/>
              <a:t>Increasing simulation fidelity with surrogate models</a:t>
            </a:r>
          </a:p>
        </p:txBody>
      </p:sp>
      <p:pic>
        <p:nvPicPr>
          <p:cNvPr id="257" name="Google Shape;257;p31"/>
          <p:cNvPicPr preferRelativeResize="0"/>
          <p:nvPr/>
        </p:nvPicPr>
        <p:blipFill>
          <a:blip r:embed="rId3">
            <a:alphaModFix/>
          </a:blip>
          <a:stretch>
            <a:fillRect/>
          </a:stretch>
        </p:blipFill>
        <p:spPr>
          <a:xfrm>
            <a:off x="5659550" y="1087039"/>
            <a:ext cx="3178476" cy="991710"/>
          </a:xfrm>
          <a:prstGeom prst="rect">
            <a:avLst/>
          </a:prstGeom>
          <a:noFill/>
          <a:ln>
            <a:noFill/>
          </a:ln>
        </p:spPr>
      </p:pic>
      <p:pic>
        <p:nvPicPr>
          <p:cNvPr id="258" name="Google Shape;258;p31"/>
          <p:cNvPicPr preferRelativeResize="0"/>
          <p:nvPr/>
        </p:nvPicPr>
        <p:blipFill>
          <a:blip r:embed="rId4">
            <a:alphaModFix/>
          </a:blip>
          <a:stretch>
            <a:fillRect/>
          </a:stretch>
        </p:blipFill>
        <p:spPr>
          <a:xfrm>
            <a:off x="5660724" y="3617800"/>
            <a:ext cx="3178476" cy="912575"/>
          </a:xfrm>
          <a:prstGeom prst="rect">
            <a:avLst/>
          </a:prstGeom>
          <a:noFill/>
          <a:ln>
            <a:noFill/>
          </a:ln>
        </p:spPr>
      </p:pic>
      <p:pic>
        <p:nvPicPr>
          <p:cNvPr id="259" name="Google Shape;259;p31"/>
          <p:cNvPicPr preferRelativeResize="0"/>
          <p:nvPr/>
        </p:nvPicPr>
        <p:blipFill>
          <a:blip r:embed="rId5">
            <a:alphaModFix/>
          </a:blip>
          <a:stretch>
            <a:fillRect/>
          </a:stretch>
        </p:blipFill>
        <p:spPr>
          <a:xfrm>
            <a:off x="305999" y="2800150"/>
            <a:ext cx="4941348" cy="1961576"/>
          </a:xfrm>
          <a:prstGeom prst="rect">
            <a:avLst/>
          </a:prstGeom>
          <a:noFill/>
          <a:ln>
            <a:noFill/>
          </a:ln>
        </p:spPr>
      </p:pic>
      <p:pic>
        <p:nvPicPr>
          <p:cNvPr id="260" name="Google Shape;260;p31"/>
          <p:cNvPicPr preferRelativeResize="0"/>
          <p:nvPr/>
        </p:nvPicPr>
        <p:blipFill rotWithShape="1">
          <a:blip r:embed="rId6">
            <a:alphaModFix/>
          </a:blip>
          <a:srcRect t="10378"/>
          <a:stretch/>
        </p:blipFill>
        <p:spPr>
          <a:xfrm>
            <a:off x="5247300" y="2200237"/>
            <a:ext cx="3875951" cy="146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62E7-CF78-50FC-4F22-634B4F59B29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0649218-660F-8D58-BF33-323ECA794BDC}"/>
              </a:ext>
            </a:extLst>
          </p:cNvPr>
          <p:cNvSpPr>
            <a:spLocks noGrp="1"/>
          </p:cNvSpPr>
          <p:nvPr>
            <p:ph type="title"/>
          </p:nvPr>
        </p:nvSpPr>
        <p:spPr>
          <a:xfrm>
            <a:off x="457200" y="247650"/>
            <a:ext cx="8382000" cy="746522"/>
          </a:xfrm>
        </p:spPr>
        <p:txBody>
          <a:bodyPr/>
          <a:lstStyle/>
          <a:p>
            <a:r>
              <a:rPr lang="en-US" dirty="0"/>
              <a:t>Beam Sigma Matrix Measurement in Transport Lines</a:t>
            </a:r>
          </a:p>
        </p:txBody>
      </p:sp>
      <p:sp>
        <p:nvSpPr>
          <p:cNvPr id="11" name="Text Placeholder 2">
            <a:extLst>
              <a:ext uri="{FF2B5EF4-FFF2-40B4-BE49-F238E27FC236}">
                <a16:creationId xmlns:a16="http://schemas.microsoft.com/office/drawing/2014/main" id="{7DD4682F-6FB8-F2D5-9A9A-E28BDE539730}"/>
              </a:ext>
            </a:extLst>
          </p:cNvPr>
          <p:cNvSpPr>
            <a:spLocks noGrp="1"/>
          </p:cNvSpPr>
          <p:nvPr>
            <p:ph type="body" sz="quarter" idx="13"/>
          </p:nvPr>
        </p:nvSpPr>
        <p:spPr>
          <a:xfrm>
            <a:off x="457200" y="668340"/>
            <a:ext cx="8382000" cy="381379"/>
          </a:xfrm>
        </p:spPr>
        <p:txBody>
          <a:bodyPr/>
          <a:lstStyle/>
          <a:p>
            <a:r>
              <a:rPr lang="en-US" sz="1600" dirty="0"/>
              <a:t>Measurement of 5x5 beam matrix in Booster-to-Storage Ring (BTS) Line at APS</a:t>
            </a:r>
          </a:p>
        </p:txBody>
      </p:sp>
      <p:sp>
        <p:nvSpPr>
          <p:cNvPr id="6" name="TextBox 5">
            <a:extLst>
              <a:ext uri="{FF2B5EF4-FFF2-40B4-BE49-F238E27FC236}">
                <a16:creationId xmlns:a16="http://schemas.microsoft.com/office/drawing/2014/main" id="{023E9AC0-2221-812E-6F64-9A856D50CD48}"/>
              </a:ext>
            </a:extLst>
          </p:cNvPr>
          <p:cNvSpPr txBox="1"/>
          <p:nvPr/>
        </p:nvSpPr>
        <p:spPr>
          <a:xfrm>
            <a:off x="7422054" y="4566283"/>
            <a:ext cx="1721946" cy="261610"/>
          </a:xfrm>
          <a:prstGeom prst="rect">
            <a:avLst/>
          </a:prstGeom>
          <a:noFill/>
        </p:spPr>
        <p:txBody>
          <a:bodyPr wrap="none" rtlCol="0">
            <a:spAutoFit/>
          </a:bodyPr>
          <a:lstStyle/>
          <a:p>
            <a:r>
              <a:rPr lang="en-US" sz="1100" i="1" dirty="0">
                <a:solidFill>
                  <a:schemeClr val="tx1">
                    <a:lumMod val="65000"/>
                    <a:lumOff val="35000"/>
                  </a:schemeClr>
                </a:solidFill>
                <a:hlinkClick r:id="rId2">
                  <a:extLst>
                    <a:ext uri="{A12FA001-AC4F-418D-AE19-62706E023703}">
                      <ahyp:hlinkClr xmlns:ahyp="http://schemas.microsoft.com/office/drawing/2018/hyperlinkcolor" val="tx"/>
                    </a:ext>
                  </a:extLst>
                </a:hlinkClick>
              </a:rPr>
              <a:t>C. Xu et al. NAPAC2025</a:t>
            </a:r>
            <a:endParaRPr lang="en-US" sz="1100" i="1"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AAB900D9-8CA1-EBBF-E5DA-4609BF7DB0AF}"/>
              </a:ext>
            </a:extLst>
          </p:cNvPr>
          <p:cNvSpPr>
            <a:spLocks noGrp="1"/>
          </p:cNvSpPr>
          <p:nvPr>
            <p:ph type="sldNum" sz="quarter" idx="12"/>
          </p:nvPr>
        </p:nvSpPr>
        <p:spPr/>
        <p:txBody>
          <a:bodyPr/>
          <a:lstStyle/>
          <a:p>
            <a:fld id="{9CF5EF28-261C-FD41-A360-1A380056DD17}" type="slidenum">
              <a:rPr lang="en-US" smtClean="0"/>
              <a:t>17</a:t>
            </a:fld>
            <a:endParaRPr lang="en-US"/>
          </a:p>
        </p:txBody>
      </p:sp>
      <p:pic>
        <p:nvPicPr>
          <p:cNvPr id="3" name="Picture 2">
            <a:extLst>
              <a:ext uri="{FF2B5EF4-FFF2-40B4-BE49-F238E27FC236}">
                <a16:creationId xmlns:a16="http://schemas.microsoft.com/office/drawing/2014/main" id="{E02BB539-2ABB-A652-AF45-0F86A43C4832}"/>
              </a:ext>
            </a:extLst>
          </p:cNvPr>
          <p:cNvPicPr>
            <a:picLocks noChangeAspect="1"/>
          </p:cNvPicPr>
          <p:nvPr/>
        </p:nvPicPr>
        <p:blipFill>
          <a:blip r:embed="rId3"/>
          <a:stretch>
            <a:fillRect/>
          </a:stretch>
        </p:blipFill>
        <p:spPr>
          <a:xfrm>
            <a:off x="5835437" y="1634347"/>
            <a:ext cx="3173233" cy="2987483"/>
          </a:xfrm>
          <a:prstGeom prst="rect">
            <a:avLst/>
          </a:prstGeom>
        </p:spPr>
      </p:pic>
      <p:sp>
        <p:nvSpPr>
          <p:cNvPr id="12" name="TextBox 11">
            <a:extLst>
              <a:ext uri="{FF2B5EF4-FFF2-40B4-BE49-F238E27FC236}">
                <a16:creationId xmlns:a16="http://schemas.microsoft.com/office/drawing/2014/main" id="{67E76EB5-BBFD-C4AC-291D-337FC7B1550A}"/>
              </a:ext>
            </a:extLst>
          </p:cNvPr>
          <p:cNvSpPr txBox="1"/>
          <p:nvPr/>
        </p:nvSpPr>
        <p:spPr>
          <a:xfrm>
            <a:off x="6198741" y="895683"/>
            <a:ext cx="2568335" cy="738664"/>
          </a:xfrm>
          <a:prstGeom prst="rect">
            <a:avLst/>
          </a:prstGeom>
          <a:noFill/>
        </p:spPr>
        <p:txBody>
          <a:bodyPr wrap="square" rtlCol="0">
            <a:spAutoFit/>
          </a:bodyPr>
          <a:lstStyle/>
          <a:p>
            <a:r>
              <a:rPr lang="en-US" sz="1400" dirty="0"/>
              <a:t>Predicted transverse beam profile before (white) and after (red) fitting</a:t>
            </a:r>
          </a:p>
        </p:txBody>
      </p:sp>
      <p:pic>
        <p:nvPicPr>
          <p:cNvPr id="13" name="Picture 12">
            <a:extLst>
              <a:ext uri="{FF2B5EF4-FFF2-40B4-BE49-F238E27FC236}">
                <a16:creationId xmlns:a16="http://schemas.microsoft.com/office/drawing/2014/main" id="{DB39F59C-E36F-CD9F-B50A-D86942A8D2C3}"/>
              </a:ext>
            </a:extLst>
          </p:cNvPr>
          <p:cNvPicPr>
            <a:picLocks noChangeAspect="1"/>
          </p:cNvPicPr>
          <p:nvPr/>
        </p:nvPicPr>
        <p:blipFill>
          <a:blip r:embed="rId4"/>
          <a:stretch>
            <a:fillRect/>
          </a:stretch>
        </p:blipFill>
        <p:spPr>
          <a:xfrm>
            <a:off x="2936489" y="3159999"/>
            <a:ext cx="381000" cy="457200"/>
          </a:xfrm>
          <a:prstGeom prst="rect">
            <a:avLst/>
          </a:prstGeom>
        </p:spPr>
      </p:pic>
      <p:pic>
        <p:nvPicPr>
          <p:cNvPr id="14" name="Picture 13">
            <a:extLst>
              <a:ext uri="{FF2B5EF4-FFF2-40B4-BE49-F238E27FC236}">
                <a16:creationId xmlns:a16="http://schemas.microsoft.com/office/drawing/2014/main" id="{D41E954C-BEAF-8DE2-D2DB-12B71BA5F4D3}"/>
              </a:ext>
            </a:extLst>
          </p:cNvPr>
          <p:cNvPicPr>
            <a:picLocks noChangeAspect="1"/>
          </p:cNvPicPr>
          <p:nvPr/>
        </p:nvPicPr>
        <p:blipFill>
          <a:blip r:embed="rId5"/>
          <a:srcRect r="12789"/>
          <a:stretch>
            <a:fillRect/>
          </a:stretch>
        </p:blipFill>
        <p:spPr>
          <a:xfrm>
            <a:off x="592138" y="2807376"/>
            <a:ext cx="1063285" cy="335280"/>
          </a:xfrm>
          <a:prstGeom prst="rect">
            <a:avLst/>
          </a:prstGeom>
        </p:spPr>
      </p:pic>
      <p:cxnSp>
        <p:nvCxnSpPr>
          <p:cNvPr id="15" name="Straight Arrow Connector 14">
            <a:extLst>
              <a:ext uri="{FF2B5EF4-FFF2-40B4-BE49-F238E27FC236}">
                <a16:creationId xmlns:a16="http://schemas.microsoft.com/office/drawing/2014/main" id="{BA1B5A1C-7174-909D-E674-6220B5BBD846}"/>
              </a:ext>
            </a:extLst>
          </p:cNvPr>
          <p:cNvCxnSpPr>
            <a:cxnSpLocks/>
          </p:cNvCxnSpPr>
          <p:nvPr/>
        </p:nvCxnSpPr>
        <p:spPr>
          <a:xfrm>
            <a:off x="1655423" y="2964776"/>
            <a:ext cx="662353"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148538F-1F2C-FA90-3A9A-6241A6083737}"/>
              </a:ext>
            </a:extLst>
          </p:cNvPr>
          <p:cNvPicPr>
            <a:picLocks noChangeAspect="1"/>
          </p:cNvPicPr>
          <p:nvPr/>
        </p:nvPicPr>
        <p:blipFill>
          <a:blip r:embed="rId6"/>
          <a:stretch>
            <a:fillRect/>
          </a:stretch>
        </p:blipFill>
        <p:spPr>
          <a:xfrm>
            <a:off x="2333000" y="2775466"/>
            <a:ext cx="1455420" cy="335280"/>
          </a:xfrm>
          <a:prstGeom prst="rect">
            <a:avLst/>
          </a:prstGeom>
        </p:spPr>
      </p:pic>
      <p:sp>
        <p:nvSpPr>
          <p:cNvPr id="17" name="TextBox 16">
            <a:extLst>
              <a:ext uri="{FF2B5EF4-FFF2-40B4-BE49-F238E27FC236}">
                <a16:creationId xmlns:a16="http://schemas.microsoft.com/office/drawing/2014/main" id="{418E734D-5BBF-2844-2356-0CE644F63F4E}"/>
              </a:ext>
            </a:extLst>
          </p:cNvPr>
          <p:cNvSpPr txBox="1"/>
          <p:nvPr/>
        </p:nvSpPr>
        <p:spPr>
          <a:xfrm>
            <a:off x="1515543" y="3019546"/>
            <a:ext cx="1114408" cy="246221"/>
          </a:xfrm>
          <a:prstGeom prst="rect">
            <a:avLst/>
          </a:prstGeom>
          <a:noFill/>
        </p:spPr>
        <p:txBody>
          <a:bodyPr wrap="none" rtlCol="0">
            <a:spAutoFit/>
          </a:bodyPr>
          <a:lstStyle/>
          <a:p>
            <a:r>
              <a:rPr lang="en-US" sz="1000" dirty="0"/>
              <a:t> particle tracking</a:t>
            </a:r>
            <a:endParaRPr lang="en-US" dirty="0"/>
          </a:p>
        </p:txBody>
      </p:sp>
      <p:cxnSp>
        <p:nvCxnSpPr>
          <p:cNvPr id="18" name="Straight Arrow Connector 17">
            <a:extLst>
              <a:ext uri="{FF2B5EF4-FFF2-40B4-BE49-F238E27FC236}">
                <a16:creationId xmlns:a16="http://schemas.microsoft.com/office/drawing/2014/main" id="{7FC44C7A-9FA1-E4AA-A327-5CFA390CD84E}"/>
              </a:ext>
            </a:extLst>
          </p:cNvPr>
          <p:cNvCxnSpPr>
            <a:cxnSpLocks/>
          </p:cNvCxnSpPr>
          <p:nvPr/>
        </p:nvCxnSpPr>
        <p:spPr>
          <a:xfrm>
            <a:off x="3775555" y="2965966"/>
            <a:ext cx="662353" cy="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316339A-49E3-BE50-0605-9BF152053CDB}"/>
              </a:ext>
            </a:extLst>
          </p:cNvPr>
          <p:cNvSpPr txBox="1"/>
          <p:nvPr/>
        </p:nvSpPr>
        <p:spPr>
          <a:xfrm>
            <a:off x="3624027" y="3004978"/>
            <a:ext cx="934871" cy="246221"/>
          </a:xfrm>
          <a:prstGeom prst="rect">
            <a:avLst/>
          </a:prstGeom>
          <a:noFill/>
        </p:spPr>
        <p:txBody>
          <a:bodyPr wrap="none" rtlCol="0">
            <a:spAutoFit/>
          </a:bodyPr>
          <a:lstStyle/>
          <a:p>
            <a:r>
              <a:rPr lang="en-US" sz="1000" dirty="0"/>
              <a:t>Loss function</a:t>
            </a:r>
            <a:endParaRPr lang="en-US" dirty="0"/>
          </a:p>
        </p:txBody>
      </p:sp>
      <p:pic>
        <p:nvPicPr>
          <p:cNvPr id="20" name="Picture 19">
            <a:extLst>
              <a:ext uri="{FF2B5EF4-FFF2-40B4-BE49-F238E27FC236}">
                <a16:creationId xmlns:a16="http://schemas.microsoft.com/office/drawing/2014/main" id="{1685EFB6-6905-F3AF-9022-FA2EC3272D88}"/>
              </a:ext>
            </a:extLst>
          </p:cNvPr>
          <p:cNvPicPr>
            <a:picLocks noChangeAspect="1"/>
          </p:cNvPicPr>
          <p:nvPr/>
        </p:nvPicPr>
        <p:blipFill>
          <a:blip r:embed="rId7"/>
          <a:stretch>
            <a:fillRect/>
          </a:stretch>
        </p:blipFill>
        <p:spPr>
          <a:xfrm>
            <a:off x="4476106" y="2792808"/>
            <a:ext cx="990600" cy="335280"/>
          </a:xfrm>
          <a:prstGeom prst="rect">
            <a:avLst/>
          </a:prstGeom>
        </p:spPr>
      </p:pic>
      <p:cxnSp>
        <p:nvCxnSpPr>
          <p:cNvPr id="21" name="Curved Connector 20">
            <a:extLst>
              <a:ext uri="{FF2B5EF4-FFF2-40B4-BE49-F238E27FC236}">
                <a16:creationId xmlns:a16="http://schemas.microsoft.com/office/drawing/2014/main" id="{DD873426-F86A-4529-4418-8D64460F888E}"/>
              </a:ext>
            </a:extLst>
          </p:cNvPr>
          <p:cNvCxnSpPr>
            <a:stCxn id="20" idx="2"/>
            <a:endCxn id="14" idx="2"/>
          </p:cNvCxnSpPr>
          <p:nvPr/>
        </p:nvCxnSpPr>
        <p:spPr>
          <a:xfrm rot="5400000">
            <a:off x="3040310" y="1211560"/>
            <a:ext cx="14568" cy="3847625"/>
          </a:xfrm>
          <a:prstGeom prst="curvedConnector3">
            <a:avLst>
              <a:gd name="adj1" fmla="val 3269152"/>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74C49C8-7E96-3415-0C5B-BFB08107187F}"/>
              </a:ext>
            </a:extLst>
          </p:cNvPr>
          <p:cNvSpPr txBox="1"/>
          <p:nvPr/>
        </p:nvSpPr>
        <p:spPr>
          <a:xfrm>
            <a:off x="3939177" y="3494088"/>
            <a:ext cx="1239442" cy="246221"/>
          </a:xfrm>
          <a:prstGeom prst="rect">
            <a:avLst/>
          </a:prstGeom>
          <a:noFill/>
        </p:spPr>
        <p:txBody>
          <a:bodyPr wrap="none" rtlCol="0">
            <a:spAutoFit/>
          </a:bodyPr>
          <a:lstStyle/>
          <a:p>
            <a:r>
              <a:rPr lang="en-US" sz="1000" dirty="0"/>
              <a:t>auto-differentiation</a:t>
            </a:r>
            <a:endParaRPr lang="en-US" dirty="0"/>
          </a:p>
        </p:txBody>
      </p:sp>
      <p:sp>
        <p:nvSpPr>
          <p:cNvPr id="23" name="Content Placeholder 3">
            <a:extLst>
              <a:ext uri="{FF2B5EF4-FFF2-40B4-BE49-F238E27FC236}">
                <a16:creationId xmlns:a16="http://schemas.microsoft.com/office/drawing/2014/main" id="{03C887AB-F008-722A-9926-1D3BF36CC245}"/>
              </a:ext>
            </a:extLst>
          </p:cNvPr>
          <p:cNvSpPr>
            <a:spLocks noGrp="1"/>
          </p:cNvSpPr>
          <p:nvPr>
            <p:ph sz="quarter" idx="14"/>
          </p:nvPr>
        </p:nvSpPr>
        <p:spPr>
          <a:xfrm>
            <a:off x="457200" y="1238250"/>
            <a:ext cx="4677120" cy="3467100"/>
          </a:xfrm>
        </p:spPr>
        <p:txBody>
          <a:bodyPr>
            <a:normAutofit/>
          </a:bodyPr>
          <a:lstStyle/>
          <a:p>
            <a:r>
              <a:rPr lang="en-US" sz="1400" dirty="0"/>
              <a:t>Scan quadrupole magnets and observe the beam image on a downstream diagnostic screen, in a transport line with dispersion.</a:t>
            </a:r>
          </a:p>
          <a:p>
            <a:r>
              <a:rPr lang="en-US" sz="1400" dirty="0"/>
              <a:t>Track the beam in Cheetah, minimize the error between predicted and measured beam distributions</a:t>
            </a:r>
          </a:p>
        </p:txBody>
      </p:sp>
    </p:spTree>
    <p:extLst>
      <p:ext uri="{BB962C8B-B14F-4D97-AF65-F5344CB8AC3E}">
        <p14:creationId xmlns:p14="http://schemas.microsoft.com/office/powerpoint/2010/main" val="1131375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E10318-B744-D3FF-1CC6-A7279535749B}"/>
              </a:ext>
            </a:extLst>
          </p:cNvPr>
          <p:cNvSpPr>
            <a:spLocks noGrp="1"/>
          </p:cNvSpPr>
          <p:nvPr>
            <p:ph type="title"/>
          </p:nvPr>
        </p:nvSpPr>
        <p:spPr>
          <a:xfrm>
            <a:off x="457200" y="247650"/>
            <a:ext cx="8382000" cy="746522"/>
          </a:xfrm>
        </p:spPr>
        <p:txBody>
          <a:bodyPr/>
          <a:lstStyle/>
          <a:p>
            <a:r>
              <a:rPr lang="en-US" dirty="0"/>
              <a:t>Generative Phase Space Reconstruction (GPSR)</a:t>
            </a:r>
          </a:p>
        </p:txBody>
      </p:sp>
      <p:sp>
        <p:nvSpPr>
          <p:cNvPr id="11" name="Text Placeholder 2">
            <a:extLst>
              <a:ext uri="{FF2B5EF4-FFF2-40B4-BE49-F238E27FC236}">
                <a16:creationId xmlns:a16="http://schemas.microsoft.com/office/drawing/2014/main" id="{6F02607B-13B4-D5D1-3C4B-62E544887E3B}"/>
              </a:ext>
            </a:extLst>
          </p:cNvPr>
          <p:cNvSpPr>
            <a:spLocks noGrp="1"/>
          </p:cNvSpPr>
          <p:nvPr>
            <p:ph type="body" sz="quarter" idx="13"/>
          </p:nvPr>
        </p:nvSpPr>
        <p:spPr>
          <a:xfrm>
            <a:off x="457200" y="668340"/>
            <a:ext cx="8382000" cy="381379"/>
          </a:xfrm>
        </p:spPr>
        <p:txBody>
          <a:bodyPr/>
          <a:lstStyle/>
          <a:p>
            <a:r>
              <a:rPr lang="en-US" sz="1600" dirty="0"/>
              <a:t>Sample efficient reconstruction for up to 6D phase spaces</a:t>
            </a:r>
          </a:p>
        </p:txBody>
      </p:sp>
      <p:pic>
        <p:nvPicPr>
          <p:cNvPr id="4" name="Google Shape;292;p34" descr="A screenshot of a computer&#10;&#10;Description automatically generated">
            <a:extLst>
              <a:ext uri="{FF2B5EF4-FFF2-40B4-BE49-F238E27FC236}">
                <a16:creationId xmlns:a16="http://schemas.microsoft.com/office/drawing/2014/main" id="{C1AB9F13-E517-B3F9-17AF-78333E007043}"/>
              </a:ext>
            </a:extLst>
          </p:cNvPr>
          <p:cNvPicPr>
            <a:picLocks noChangeAspect="1"/>
          </p:cNvPicPr>
          <p:nvPr/>
        </p:nvPicPr>
        <p:blipFill rotWithShape="1">
          <a:blip r:embed="rId2"/>
          <a:stretch/>
        </p:blipFill>
        <p:spPr>
          <a:xfrm>
            <a:off x="657035" y="1320052"/>
            <a:ext cx="8131577" cy="2897381"/>
          </a:xfrm>
          <a:prstGeom prst="rect">
            <a:avLst/>
          </a:prstGeom>
          <a:noFill/>
          <a:ln>
            <a:noFill/>
          </a:ln>
        </p:spPr>
      </p:pic>
      <p:sp>
        <p:nvSpPr>
          <p:cNvPr id="5" name="TextBox 4">
            <a:extLst>
              <a:ext uri="{FF2B5EF4-FFF2-40B4-BE49-F238E27FC236}">
                <a16:creationId xmlns:a16="http://schemas.microsoft.com/office/drawing/2014/main" id="{268E2C9A-D4EA-C6BF-1C7D-592026AB6600}"/>
              </a:ext>
            </a:extLst>
          </p:cNvPr>
          <p:cNvSpPr txBox="1"/>
          <p:nvPr/>
        </p:nvSpPr>
        <p:spPr>
          <a:xfrm>
            <a:off x="7289801" y="4550894"/>
            <a:ext cx="1838965" cy="276999"/>
          </a:xfrm>
          <a:prstGeom prst="rect">
            <a:avLst/>
          </a:prstGeom>
          <a:noFill/>
        </p:spPr>
        <p:txBody>
          <a:bodyPr wrap="none" rtlCol="0">
            <a:spAutoFit/>
          </a:bodyPr>
          <a:lstStyle/>
          <a:p>
            <a:r>
              <a:rPr lang="en-US" sz="1200" dirty="0"/>
              <a:t>Courtesy: Ryan Roussel</a:t>
            </a:r>
          </a:p>
        </p:txBody>
      </p:sp>
      <p:sp>
        <p:nvSpPr>
          <p:cNvPr id="6" name="TextBox 5">
            <a:extLst>
              <a:ext uri="{FF2B5EF4-FFF2-40B4-BE49-F238E27FC236}">
                <a16:creationId xmlns:a16="http://schemas.microsoft.com/office/drawing/2014/main" id="{6588645C-702E-1523-5D83-BA7383606E58}"/>
              </a:ext>
            </a:extLst>
          </p:cNvPr>
          <p:cNvSpPr txBox="1"/>
          <p:nvPr/>
        </p:nvSpPr>
        <p:spPr>
          <a:xfrm>
            <a:off x="4572000" y="4560421"/>
            <a:ext cx="2739853" cy="430887"/>
          </a:xfrm>
          <a:prstGeom prst="rect">
            <a:avLst/>
          </a:prstGeom>
          <a:noFill/>
        </p:spPr>
        <p:txBody>
          <a:bodyPr wrap="none" rtlCol="0">
            <a:spAutoFit/>
          </a:bodyPr>
          <a:lstStyle/>
          <a:p>
            <a:r>
              <a:rPr lang="en-US" sz="1100" i="1" dirty="0">
                <a:solidFill>
                  <a:schemeClr val="tx1">
                    <a:lumMod val="65000"/>
                    <a:lumOff val="35000"/>
                  </a:schemeClr>
                </a:solidFill>
                <a:hlinkClick r:id="rId3">
                  <a:extLst>
                    <a:ext uri="{A12FA001-AC4F-418D-AE19-62706E023703}">
                      <ahyp:hlinkClr xmlns:ahyp="http://schemas.microsoft.com/office/drawing/2018/hyperlinkcolor" val="tx"/>
                    </a:ext>
                  </a:extLst>
                </a:hlinkClick>
              </a:rPr>
              <a:t>R. Roussel et al. 2023, PRL.130.145001</a:t>
            </a:r>
            <a:endParaRPr lang="en-US" sz="1100" i="1" dirty="0">
              <a:solidFill>
                <a:schemeClr val="tx1">
                  <a:lumMod val="65000"/>
                  <a:lumOff val="35000"/>
                </a:schemeClr>
              </a:solidFill>
            </a:endParaRPr>
          </a:p>
          <a:p>
            <a:r>
              <a:rPr lang="en-US" sz="1100" i="1" dirty="0">
                <a:solidFill>
                  <a:schemeClr val="tx1">
                    <a:lumMod val="65000"/>
                    <a:lumOff val="35000"/>
                  </a:schemeClr>
                </a:solidFill>
                <a:hlinkClick r:id="rId4">
                  <a:extLst>
                    <a:ext uri="{A12FA001-AC4F-418D-AE19-62706E023703}">
                      <ahyp:hlinkClr xmlns:ahyp="http://schemas.microsoft.com/office/drawing/2018/hyperlinkcolor" val="tx"/>
                    </a:ext>
                  </a:extLst>
                </a:hlinkClick>
              </a:rPr>
              <a:t>R. Roussel et al. 2025, PRAB.27.094601</a:t>
            </a:r>
            <a:endParaRPr lang="en-US" sz="1100" i="1"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2DC6C4B5-C288-C91C-3043-1399681B9E6D}"/>
              </a:ext>
            </a:extLst>
          </p:cNvPr>
          <p:cNvSpPr>
            <a:spLocks noGrp="1"/>
          </p:cNvSpPr>
          <p:nvPr>
            <p:ph type="sldNum" sz="quarter" idx="12"/>
          </p:nvPr>
        </p:nvSpPr>
        <p:spPr/>
        <p:txBody>
          <a:bodyPr/>
          <a:lstStyle/>
          <a:p>
            <a:fld id="{9CF5EF28-261C-FD41-A360-1A380056DD17}" type="slidenum">
              <a:rPr lang="en-US" smtClean="0"/>
              <a:t>18</a:t>
            </a:fld>
            <a:endParaRPr lang="en-US"/>
          </a:p>
        </p:txBody>
      </p:sp>
      <p:sp>
        <p:nvSpPr>
          <p:cNvPr id="2" name="TextBox 1">
            <a:extLst>
              <a:ext uri="{FF2B5EF4-FFF2-40B4-BE49-F238E27FC236}">
                <a16:creationId xmlns:a16="http://schemas.microsoft.com/office/drawing/2014/main" id="{6CC32153-79F4-6FE3-77E2-A023E6AE78FF}"/>
              </a:ext>
            </a:extLst>
          </p:cNvPr>
          <p:cNvSpPr txBox="1"/>
          <p:nvPr/>
        </p:nvSpPr>
        <p:spPr>
          <a:xfrm>
            <a:off x="402269" y="4416688"/>
            <a:ext cx="4169731" cy="276999"/>
          </a:xfrm>
          <a:prstGeom prst="rect">
            <a:avLst/>
          </a:prstGeom>
          <a:noFill/>
        </p:spPr>
        <p:txBody>
          <a:bodyPr wrap="none" rtlCol="0">
            <a:spAutoFit/>
          </a:bodyPr>
          <a:lstStyle/>
          <a:p>
            <a:r>
              <a:rPr lang="en-US" sz="1200" dirty="0"/>
              <a:t>Package available at: </a:t>
            </a:r>
            <a:r>
              <a:rPr lang="en-US" sz="1200" dirty="0">
                <a:hlinkClick r:id="rId5"/>
              </a:rPr>
              <a:t>https://github.com/roussel-ryan/gpsr</a:t>
            </a:r>
            <a:r>
              <a:rPr lang="en-US" sz="1200" dirty="0"/>
              <a:t> </a:t>
            </a:r>
          </a:p>
        </p:txBody>
      </p:sp>
    </p:spTree>
    <p:extLst>
      <p:ext uri="{BB962C8B-B14F-4D97-AF65-F5344CB8AC3E}">
        <p14:creationId xmlns:p14="http://schemas.microsoft.com/office/powerpoint/2010/main" val="1184250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D3C184-8BE2-868F-8F16-EFCF2303BEE4}"/>
              </a:ext>
            </a:extLst>
          </p:cNvPr>
          <p:cNvSpPr>
            <a:spLocks noGrp="1"/>
          </p:cNvSpPr>
          <p:nvPr>
            <p:ph type="body" idx="1"/>
          </p:nvPr>
        </p:nvSpPr>
        <p:spPr>
          <a:xfrm>
            <a:off x="0" y="557554"/>
            <a:ext cx="5153943" cy="3810521"/>
          </a:xfrm>
        </p:spPr>
        <p:txBody>
          <a:bodyPr>
            <a:normAutofit/>
          </a:bodyPr>
          <a:lstStyle/>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Beam dynamics simulations of the BELLA HTU beamline</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using </a:t>
            </a:r>
            <a:r>
              <a:rPr lang="en-US" sz="1500" dirty="0" err="1">
                <a:latin typeface="Calibri" panose="020F0502020204030204" pitchFamily="34" charset="0"/>
                <a:cs typeface="Calibri" panose="020F0502020204030204" pitchFamily="34" charset="0"/>
              </a:rPr>
              <a:t>ImpactX</a:t>
            </a:r>
            <a:r>
              <a:rPr lang="en-US" sz="1500" dirty="0">
                <a:latin typeface="Calibri" panose="020F0502020204030204" pitchFamily="34" charset="0"/>
                <a:cs typeface="Calibri" panose="020F0502020204030204" pitchFamily="34" charset="0"/>
              </a:rPr>
              <a:t> or Cheetah </a:t>
            </a:r>
            <a:r>
              <a:rPr lang="en-US" sz="1500" b="1" dirty="0">
                <a:latin typeface="Calibri" panose="020F0502020204030204" pitchFamily="34" charset="0"/>
                <a:cs typeface="Calibri" panose="020F0502020204030204" pitchFamily="34" charset="0"/>
              </a:rPr>
              <a:t>take &lt; 1s</a:t>
            </a:r>
            <a:r>
              <a:rPr lang="en-US" sz="1500" dirty="0">
                <a:latin typeface="Calibri" panose="020F0502020204030204" pitchFamily="34" charset="0"/>
                <a:cs typeface="Calibri" panose="020F0502020204030204" pitchFamily="34" charset="0"/>
              </a:rPr>
              <a:t> </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enabling </a:t>
            </a:r>
            <a:r>
              <a:rPr lang="en-US" sz="1500" b="1" dirty="0">
                <a:latin typeface="Calibri" panose="020F0502020204030204" pitchFamily="34" charset="0"/>
                <a:cs typeface="Calibri" panose="020F0502020204030204" pitchFamily="34" charset="0"/>
              </a:rPr>
              <a:t>interactive use in the control room</a:t>
            </a: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LBNL team has built an </a:t>
            </a:r>
            <a:r>
              <a:rPr lang="en-US" sz="1500" b="1" dirty="0">
                <a:latin typeface="Calibri" panose="020F0502020204030204" pitchFamily="34" charset="0"/>
                <a:cs typeface="Calibri" panose="020F0502020204030204" pitchFamily="34" charset="0"/>
              </a:rPr>
              <a:t>interactive interface</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to explore accelerator behavior in simulations.</a:t>
            </a:r>
            <a:br>
              <a:rPr lang="en-US" sz="1500"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The interface can connect to the control system and </a:t>
            </a:r>
            <a:br>
              <a:rPr lang="en-US" sz="1500" dirty="0">
                <a:latin typeface="Calibri" panose="020F0502020204030204" pitchFamily="34" charset="0"/>
                <a:cs typeface="Calibri" panose="020F0502020204030204" pitchFamily="34" charset="0"/>
              </a:rPr>
            </a:br>
            <a:r>
              <a:rPr lang="en-US" sz="1500" b="1" dirty="0">
                <a:latin typeface="Calibri" panose="020F0502020204030204" pitchFamily="34" charset="0"/>
                <a:cs typeface="Calibri" panose="020F0502020204030204" pitchFamily="34" charset="0"/>
              </a:rPr>
              <a:t>read control parameters in real-time</a:t>
            </a:r>
            <a:r>
              <a:rPr lang="en-US" sz="1500" dirty="0">
                <a:latin typeface="Calibri" panose="020F0502020204030204" pitchFamily="34" charset="0"/>
                <a:cs typeface="Calibri" panose="020F0502020204030204" pitchFamily="34" charset="0"/>
              </a:rPr>
              <a:t>, and update</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simulations accordingly.</a:t>
            </a:r>
          </a:p>
        </p:txBody>
      </p:sp>
      <p:sp>
        <p:nvSpPr>
          <p:cNvPr id="3" name="Text Placeholder 2">
            <a:extLst>
              <a:ext uri="{FF2B5EF4-FFF2-40B4-BE49-F238E27FC236}">
                <a16:creationId xmlns:a16="http://schemas.microsoft.com/office/drawing/2014/main" id="{0A509CE5-EFBD-BF5A-BA8C-992E7B96A175}"/>
              </a:ext>
            </a:extLst>
          </p:cNvPr>
          <p:cNvSpPr>
            <a:spLocks noGrp="1"/>
          </p:cNvSpPr>
          <p:nvPr>
            <p:ph type="body" idx="2"/>
          </p:nvPr>
        </p:nvSpPr>
        <p:spPr>
          <a:xfrm>
            <a:off x="676894" y="35474"/>
            <a:ext cx="7532192" cy="634949"/>
          </a:xfrm>
        </p:spPr>
        <p:txBody>
          <a:bodyPr>
            <a:noAutofit/>
          </a:bodyPr>
          <a:lstStyle/>
          <a:p>
            <a:r>
              <a:rPr lang="en-US" sz="1800" dirty="0"/>
              <a:t>Efforts Towards Building a Digital Twin at LBNL (BELLA):</a:t>
            </a:r>
            <a:br>
              <a:rPr lang="en-US" sz="1800" dirty="0"/>
            </a:br>
            <a:r>
              <a:rPr lang="en-US" sz="1800" dirty="0"/>
              <a:t>Interactive Beam Dynamics Simulations</a:t>
            </a:r>
          </a:p>
        </p:txBody>
      </p:sp>
      <p:sp>
        <p:nvSpPr>
          <p:cNvPr id="4" name="Slide Number Placeholder 3">
            <a:extLst>
              <a:ext uri="{FF2B5EF4-FFF2-40B4-BE49-F238E27FC236}">
                <a16:creationId xmlns:a16="http://schemas.microsoft.com/office/drawing/2014/main" id="{AA26B430-189F-84D2-9DB6-51A4159B0B97}"/>
              </a:ext>
            </a:extLst>
          </p:cNvPr>
          <p:cNvSpPr>
            <a:spLocks noGrp="1"/>
          </p:cNvSpPr>
          <p:nvPr>
            <p:ph type="sldNum" idx="12"/>
          </p:nvPr>
        </p:nvSpPr>
        <p:spPr/>
        <p:txBody>
          <a:bodyPr/>
          <a:lstStyle/>
          <a:p>
            <a:fld id="{00000000-1234-1234-1234-123412341234}" type="slidenum">
              <a:rPr lang="en-US" smtClean="0"/>
              <a:pPr/>
              <a:t>19</a:t>
            </a:fld>
            <a:endParaRPr lang="en-US"/>
          </a:p>
        </p:txBody>
      </p:sp>
      <p:pic>
        <p:nvPicPr>
          <p:cNvPr id="5" name="Screen Recording 2025-10-06 at 6.19.44 AM">
            <a:hlinkClick r:id="" action="ppaction://media"/>
            <a:extLst>
              <a:ext uri="{FF2B5EF4-FFF2-40B4-BE49-F238E27FC236}">
                <a16:creationId xmlns:a16="http://schemas.microsoft.com/office/drawing/2014/main" id="{49042D10-36D6-06E4-1280-4803934B6D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6960" y="771872"/>
            <a:ext cx="3964484" cy="3638532"/>
          </a:xfrm>
          <a:prstGeom prst="rect">
            <a:avLst/>
          </a:prstGeom>
        </p:spPr>
      </p:pic>
      <p:pic>
        <p:nvPicPr>
          <p:cNvPr id="6" name="Google Shape;117;p6" descr="A close up of a device&#10;&#10;Description automatically generated">
            <a:extLst>
              <a:ext uri="{FF2B5EF4-FFF2-40B4-BE49-F238E27FC236}">
                <a16:creationId xmlns:a16="http://schemas.microsoft.com/office/drawing/2014/main" id="{CCA734DF-B143-E788-46C5-3713098A7BFB}"/>
              </a:ext>
            </a:extLst>
          </p:cNvPr>
          <p:cNvPicPr preferRelativeResize="0"/>
          <p:nvPr/>
        </p:nvPicPr>
        <p:blipFill rotWithShape="1">
          <a:blip r:embed="rId5">
            <a:alphaModFix/>
          </a:blip>
          <a:srcRect t="7250"/>
          <a:stretch/>
        </p:blipFill>
        <p:spPr>
          <a:xfrm>
            <a:off x="424316" y="1752804"/>
            <a:ext cx="3682725" cy="710011"/>
          </a:xfrm>
          <a:prstGeom prst="rect">
            <a:avLst/>
          </a:prstGeom>
          <a:noFill/>
          <a:ln>
            <a:noFill/>
          </a:ln>
        </p:spPr>
      </p:pic>
      <p:sp>
        <p:nvSpPr>
          <p:cNvPr id="8" name="TextBox 7">
            <a:extLst>
              <a:ext uri="{FF2B5EF4-FFF2-40B4-BE49-F238E27FC236}">
                <a16:creationId xmlns:a16="http://schemas.microsoft.com/office/drawing/2014/main" id="{879A8756-713C-CBBD-A77E-E15BB832ABE7}"/>
              </a:ext>
            </a:extLst>
          </p:cNvPr>
          <p:cNvSpPr txBox="1"/>
          <p:nvPr/>
        </p:nvSpPr>
        <p:spPr>
          <a:xfrm>
            <a:off x="681577" y="4522276"/>
            <a:ext cx="7081939" cy="276999"/>
          </a:xfrm>
          <a:prstGeom prst="rect">
            <a:avLst/>
          </a:prstGeom>
          <a:noFill/>
        </p:spPr>
        <p:txBody>
          <a:bodyPr wrap="none" rtlCol="0">
            <a:spAutoFit/>
          </a:bodyPr>
          <a:lstStyle/>
          <a:p>
            <a:r>
              <a:rPr lang="en-US" sz="1200" dirty="0"/>
              <a:t>Effort funded by an LBNL LDRD. The code is soon to be released on </a:t>
            </a:r>
            <a:r>
              <a:rPr lang="en-US" sz="1200" dirty="0">
                <a:hlinkClick r:id="rId6"/>
              </a:rPr>
              <a:t>https://github.com/BLAST-AI-ML</a:t>
            </a:r>
            <a:endParaRPr lang="en-US" sz="1200" dirty="0"/>
          </a:p>
        </p:txBody>
      </p:sp>
      <p:sp>
        <p:nvSpPr>
          <p:cNvPr id="7" name="TextBox 6">
            <a:extLst>
              <a:ext uri="{FF2B5EF4-FFF2-40B4-BE49-F238E27FC236}">
                <a16:creationId xmlns:a16="http://schemas.microsoft.com/office/drawing/2014/main" id="{2A2CA891-3ACB-D193-43DE-2EF46037AB7C}"/>
              </a:ext>
            </a:extLst>
          </p:cNvPr>
          <p:cNvSpPr txBox="1"/>
          <p:nvPr/>
        </p:nvSpPr>
        <p:spPr>
          <a:xfrm>
            <a:off x="6037634" y="4772647"/>
            <a:ext cx="1625766" cy="276999"/>
          </a:xfrm>
          <a:prstGeom prst="rect">
            <a:avLst/>
          </a:prstGeom>
          <a:noFill/>
        </p:spPr>
        <p:txBody>
          <a:bodyPr wrap="none" rtlCol="0">
            <a:spAutoFit/>
          </a:bodyPr>
          <a:lstStyle/>
          <a:p>
            <a:r>
              <a:rPr lang="en-US" sz="1200" dirty="0"/>
              <a:t>Courtesy: Remi Lehe</a:t>
            </a:r>
          </a:p>
        </p:txBody>
      </p:sp>
    </p:spTree>
    <p:extLst>
      <p:ext uri="{BB962C8B-B14F-4D97-AF65-F5344CB8AC3E}">
        <p14:creationId xmlns:p14="http://schemas.microsoft.com/office/powerpoint/2010/main" val="362727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85DF-C415-177F-50D2-3754A3C493A1}"/>
              </a:ext>
            </a:extLst>
          </p:cNvPr>
          <p:cNvSpPr>
            <a:spLocks noGrp="1"/>
          </p:cNvSpPr>
          <p:nvPr>
            <p:ph type="title"/>
          </p:nvPr>
        </p:nvSpPr>
        <p:spPr/>
        <p:txBody>
          <a:bodyPr/>
          <a:lstStyle/>
          <a:p>
            <a:r>
              <a:rPr lang="en-US" dirty="0"/>
              <a:t>Why do we need differentiable simulation codes?</a:t>
            </a:r>
          </a:p>
        </p:txBody>
      </p:sp>
      <p:sp>
        <p:nvSpPr>
          <p:cNvPr id="4" name="Content Placeholder 3">
            <a:extLst>
              <a:ext uri="{FF2B5EF4-FFF2-40B4-BE49-F238E27FC236}">
                <a16:creationId xmlns:a16="http://schemas.microsoft.com/office/drawing/2014/main" id="{FCFE4BD6-5A99-F471-BB92-781CAB017608}"/>
              </a:ext>
            </a:extLst>
          </p:cNvPr>
          <p:cNvSpPr>
            <a:spLocks noGrp="1"/>
          </p:cNvSpPr>
          <p:nvPr>
            <p:ph sz="quarter" idx="14"/>
          </p:nvPr>
        </p:nvSpPr>
        <p:spPr>
          <a:xfrm>
            <a:off x="457199" y="848413"/>
            <a:ext cx="8382001" cy="1723338"/>
          </a:xfrm>
        </p:spPr>
        <p:txBody>
          <a:bodyPr>
            <a:normAutofit/>
          </a:bodyPr>
          <a:lstStyle/>
          <a:p>
            <a:endParaRPr lang="en-US" sz="1600" dirty="0"/>
          </a:p>
          <a:p>
            <a:r>
              <a:rPr lang="en-US" sz="1600" dirty="0"/>
              <a:t>Differentiable simulation codes enable the computation of derivatives of simulation outcomes with respect to </a:t>
            </a:r>
            <a:r>
              <a:rPr lang="en-US" sz="1600" dirty="0">
                <a:solidFill>
                  <a:schemeClr val="accent2"/>
                </a:solidFill>
              </a:rPr>
              <a:t>user-defined input parameters</a:t>
            </a:r>
            <a:r>
              <a:rPr lang="en-US" sz="1600" dirty="0"/>
              <a:t>.</a:t>
            </a:r>
          </a:p>
          <a:p>
            <a:endParaRPr lang="en-US" sz="1600" dirty="0"/>
          </a:p>
          <a:p>
            <a:r>
              <a:rPr lang="en-US" sz="1600" dirty="0"/>
              <a:t>Various applications for particle accelerators </a:t>
            </a:r>
          </a:p>
        </p:txBody>
      </p:sp>
      <p:sp>
        <p:nvSpPr>
          <p:cNvPr id="5" name="Slide Number Placeholder 4">
            <a:extLst>
              <a:ext uri="{FF2B5EF4-FFF2-40B4-BE49-F238E27FC236}">
                <a16:creationId xmlns:a16="http://schemas.microsoft.com/office/drawing/2014/main" id="{77CF0A4F-FA62-D9B3-0431-42DFD333EAAC}"/>
              </a:ext>
            </a:extLst>
          </p:cNvPr>
          <p:cNvSpPr>
            <a:spLocks noGrp="1"/>
          </p:cNvSpPr>
          <p:nvPr>
            <p:ph type="sldNum" sz="quarter" idx="12"/>
          </p:nvPr>
        </p:nvSpPr>
        <p:spPr/>
        <p:txBody>
          <a:bodyPr/>
          <a:lstStyle/>
          <a:p>
            <a:fld id="{9CF5EF28-261C-FD41-A360-1A380056DD17}" type="slidenum">
              <a:rPr lang="en-US" smtClean="0"/>
              <a:t>2</a:t>
            </a:fld>
            <a:endParaRPr lang="en-US"/>
          </a:p>
        </p:txBody>
      </p:sp>
      <p:sp>
        <p:nvSpPr>
          <p:cNvPr id="3" name="Google Shape;211;p28">
            <a:extLst>
              <a:ext uri="{FF2B5EF4-FFF2-40B4-BE49-F238E27FC236}">
                <a16:creationId xmlns:a16="http://schemas.microsoft.com/office/drawing/2014/main" id="{E8D738D1-88F3-C81D-9C49-9E19F175F7C3}"/>
              </a:ext>
            </a:extLst>
          </p:cNvPr>
          <p:cNvSpPr txBox="1"/>
          <p:nvPr/>
        </p:nvSpPr>
        <p:spPr>
          <a:xfrm>
            <a:off x="3234042" y="2915632"/>
            <a:ext cx="5605158" cy="2056418"/>
          </a:xfrm>
          <a:prstGeom prst="rect">
            <a:avLst/>
          </a:prstGeom>
          <a:noFill/>
          <a:ln>
            <a:noFill/>
          </a:ln>
        </p:spPr>
        <p:txBody>
          <a:bodyPr spcFirstLastPara="1" wrap="square" lIns="0" tIns="0" rIns="0" bIns="0" anchor="t" anchorCtr="0">
            <a:noAutofit/>
          </a:bodyPr>
          <a:lstStyle/>
          <a:p>
            <a:pPr marL="233363" indent="-220663">
              <a:spcBef>
                <a:spcPts val="500"/>
              </a:spcBef>
              <a:buClr>
                <a:srgbClr val="000000"/>
              </a:buClr>
              <a:buSzPts val="1200"/>
              <a:buFont typeface="Wingdings" pitchFamily="2" charset="2"/>
              <a:buChar char="§"/>
            </a:pPr>
            <a:r>
              <a:rPr lang="en-US" sz="1600" dirty="0"/>
              <a:t>Efficient high-dimensional (multi-objective) optimization</a:t>
            </a:r>
          </a:p>
          <a:p>
            <a:pPr marL="233363" indent="-220663">
              <a:spcBef>
                <a:spcPts val="500"/>
              </a:spcBef>
              <a:buClr>
                <a:srgbClr val="000000"/>
              </a:buClr>
              <a:buSzPts val="1200"/>
              <a:buFont typeface="Wingdings" pitchFamily="2" charset="2"/>
              <a:buChar char="§"/>
            </a:pPr>
            <a:endParaRPr lang="en-US" sz="1000" dirty="0"/>
          </a:p>
          <a:p>
            <a:pPr marL="233363" indent="-220663">
              <a:spcBef>
                <a:spcPts val="500"/>
              </a:spcBef>
              <a:buClr>
                <a:srgbClr val="000000"/>
              </a:buClr>
              <a:buSzPts val="1200"/>
              <a:buFont typeface="Wingdings" pitchFamily="2" charset="2"/>
              <a:buChar char="§"/>
            </a:pPr>
            <a:r>
              <a:rPr lang="en-US" sz="1600" dirty="0"/>
              <a:t>Safe and fast online tuning and control</a:t>
            </a:r>
          </a:p>
          <a:p>
            <a:pPr marL="233363" indent="-220663">
              <a:spcBef>
                <a:spcPts val="500"/>
              </a:spcBef>
              <a:buClr>
                <a:srgbClr val="000000"/>
              </a:buClr>
              <a:buSzPts val="1200"/>
              <a:buFont typeface="Wingdings" pitchFamily="2" charset="2"/>
              <a:buChar char="§"/>
            </a:pPr>
            <a:r>
              <a:rPr lang="en-US" sz="1600" dirty="0"/>
              <a:t>System identification</a:t>
            </a:r>
          </a:p>
          <a:p>
            <a:pPr marL="233363" indent="-220663">
              <a:spcBef>
                <a:spcPts val="500"/>
              </a:spcBef>
              <a:buClr>
                <a:srgbClr val="000000"/>
              </a:buClr>
              <a:buSzPts val="1200"/>
              <a:buFont typeface="Wingdings" pitchFamily="2" charset="2"/>
              <a:buChar char="§"/>
            </a:pPr>
            <a:r>
              <a:rPr lang="en-US" sz="1600" dirty="0"/>
              <a:t>Phase space reconstruction</a:t>
            </a:r>
          </a:p>
          <a:p>
            <a:pPr marL="233363" indent="-220663">
              <a:spcBef>
                <a:spcPts val="500"/>
              </a:spcBef>
              <a:buClr>
                <a:srgbClr val="000000"/>
              </a:buClr>
              <a:buSzPts val="1200"/>
              <a:buFont typeface="Wingdings" pitchFamily="2" charset="2"/>
              <a:buChar char="§"/>
            </a:pPr>
            <a:r>
              <a:rPr lang="en-US" sz="1600" dirty="0"/>
              <a:t>Virtual accelerator</a:t>
            </a:r>
          </a:p>
          <a:p>
            <a:pPr marL="690563" lvl="1" indent="-220663">
              <a:spcBef>
                <a:spcPts val="500"/>
              </a:spcBef>
              <a:buClr>
                <a:srgbClr val="000000"/>
              </a:buClr>
              <a:buSzPts val="1200"/>
              <a:buFont typeface="Wingdings" pitchFamily="2" charset="2"/>
              <a:buChar char="§"/>
            </a:pPr>
            <a:endParaRPr lang="en-US" sz="1600" dirty="0"/>
          </a:p>
        </p:txBody>
      </p:sp>
      <p:sp>
        <p:nvSpPr>
          <p:cNvPr id="11" name="TextBox 10">
            <a:extLst>
              <a:ext uri="{FF2B5EF4-FFF2-40B4-BE49-F238E27FC236}">
                <a16:creationId xmlns:a16="http://schemas.microsoft.com/office/drawing/2014/main" id="{EE822414-AA20-8C06-2E02-764DDDC61E92}"/>
              </a:ext>
            </a:extLst>
          </p:cNvPr>
          <p:cNvSpPr txBox="1"/>
          <p:nvPr/>
        </p:nvSpPr>
        <p:spPr>
          <a:xfrm>
            <a:off x="1238101" y="2915632"/>
            <a:ext cx="1620958" cy="369332"/>
          </a:xfrm>
          <a:prstGeom prst="rect">
            <a:avLst/>
          </a:prstGeom>
          <a:noFill/>
        </p:spPr>
        <p:txBody>
          <a:bodyPr wrap="none" rtlCol="0">
            <a:spAutoFit/>
          </a:bodyPr>
          <a:lstStyle/>
          <a:p>
            <a:pPr algn="r"/>
            <a:r>
              <a:rPr lang="en-US" b="1" dirty="0">
                <a:solidFill>
                  <a:schemeClr val="accent2"/>
                </a:solidFill>
              </a:rPr>
              <a:t>Design stage</a:t>
            </a:r>
          </a:p>
        </p:txBody>
      </p:sp>
      <p:sp>
        <p:nvSpPr>
          <p:cNvPr id="12" name="TextBox 11">
            <a:extLst>
              <a:ext uri="{FF2B5EF4-FFF2-40B4-BE49-F238E27FC236}">
                <a16:creationId xmlns:a16="http://schemas.microsoft.com/office/drawing/2014/main" id="{7E09705D-0763-555D-575F-6ED9A576F445}"/>
              </a:ext>
            </a:extLst>
          </p:cNvPr>
          <p:cNvSpPr txBox="1"/>
          <p:nvPr/>
        </p:nvSpPr>
        <p:spPr>
          <a:xfrm>
            <a:off x="1327871" y="3451541"/>
            <a:ext cx="1531188" cy="369332"/>
          </a:xfrm>
          <a:prstGeom prst="rect">
            <a:avLst/>
          </a:prstGeom>
          <a:noFill/>
        </p:spPr>
        <p:txBody>
          <a:bodyPr wrap="square" rtlCol="0">
            <a:spAutoFit/>
          </a:bodyPr>
          <a:lstStyle/>
          <a:p>
            <a:pPr algn="r"/>
            <a:r>
              <a:rPr lang="en-US" b="1" dirty="0">
                <a:solidFill>
                  <a:schemeClr val="accent2"/>
                </a:solidFill>
              </a:rPr>
              <a:t>Operation</a:t>
            </a:r>
          </a:p>
        </p:txBody>
      </p:sp>
    </p:spTree>
    <p:extLst>
      <p:ext uri="{BB962C8B-B14F-4D97-AF65-F5344CB8AC3E}">
        <p14:creationId xmlns:p14="http://schemas.microsoft.com/office/powerpoint/2010/main" val="3867684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7EF2-A071-9E05-5E12-0F4CAA09CFC6}"/>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6AE3CAF3-8431-B2DC-6D2E-23AC0ECDD723}"/>
              </a:ext>
            </a:extLst>
          </p:cNvPr>
          <p:cNvSpPr>
            <a:spLocks noGrp="1"/>
          </p:cNvSpPr>
          <p:nvPr>
            <p:ph type="sldNum" sz="quarter" idx="10"/>
          </p:nvPr>
        </p:nvSpPr>
        <p:spPr/>
        <p:txBody>
          <a:bodyPr/>
          <a:lstStyle/>
          <a:p>
            <a:fld id="{9CF5EF28-261C-FD41-A360-1A380056DD17}" type="slidenum">
              <a:rPr lang="en-US" smtClean="0"/>
              <a:pPr/>
              <a:t>20</a:t>
            </a:fld>
            <a:endParaRPr lang="en-US" dirty="0"/>
          </a:p>
        </p:txBody>
      </p:sp>
      <p:sp>
        <p:nvSpPr>
          <p:cNvPr id="5" name="Google Shape;211;p28">
            <a:extLst>
              <a:ext uri="{FF2B5EF4-FFF2-40B4-BE49-F238E27FC236}">
                <a16:creationId xmlns:a16="http://schemas.microsoft.com/office/drawing/2014/main" id="{5851F99E-A8D3-572A-10B3-4D2DAEE94CCA}"/>
              </a:ext>
            </a:extLst>
          </p:cNvPr>
          <p:cNvSpPr txBox="1"/>
          <p:nvPr/>
        </p:nvSpPr>
        <p:spPr>
          <a:xfrm>
            <a:off x="457200" y="914400"/>
            <a:ext cx="8381999" cy="3790950"/>
          </a:xfrm>
          <a:prstGeom prst="rect">
            <a:avLst/>
          </a:prstGeom>
          <a:noFill/>
          <a:ln>
            <a:noFill/>
          </a:ln>
        </p:spPr>
        <p:txBody>
          <a:bodyPr spcFirstLastPara="1" wrap="square" lIns="0" tIns="0" rIns="0" bIns="0" anchor="t" anchorCtr="0">
            <a:noAutofit/>
          </a:bodyPr>
          <a:lstStyle/>
          <a:p>
            <a:pPr marL="12700" lvl="0">
              <a:spcBef>
                <a:spcPts val="500"/>
              </a:spcBef>
              <a:buClr>
                <a:srgbClr val="000000"/>
              </a:buClr>
              <a:buSzPts val="1200"/>
            </a:pPr>
            <a:r>
              <a:rPr lang="en-US" sz="1600" dirty="0"/>
              <a:t>Differentiable simulation codes in accelerator physics are still at their early stages. </a:t>
            </a:r>
          </a:p>
          <a:p>
            <a:pPr marL="12700" lvl="0">
              <a:spcBef>
                <a:spcPts val="500"/>
              </a:spcBef>
              <a:buClr>
                <a:srgbClr val="000000"/>
              </a:buClr>
              <a:buSzPts val="1200"/>
            </a:pPr>
            <a:r>
              <a:rPr lang="en-US" sz="1600" dirty="0"/>
              <a:t>The packages are under active development, with new features continuously emerging. </a:t>
            </a:r>
          </a:p>
          <a:p>
            <a:pPr marL="12700" lvl="0">
              <a:spcBef>
                <a:spcPts val="500"/>
              </a:spcBef>
              <a:buClr>
                <a:srgbClr val="000000"/>
              </a:buClr>
              <a:buSzPts val="1200"/>
            </a:pPr>
            <a:endParaRPr lang="en-US" sz="1600" dirty="0"/>
          </a:p>
          <a:p>
            <a:pPr marL="12700" lvl="0">
              <a:spcBef>
                <a:spcPts val="500"/>
              </a:spcBef>
              <a:buClr>
                <a:srgbClr val="000000"/>
              </a:buClr>
              <a:buSzPts val="1200"/>
            </a:pPr>
            <a:r>
              <a:rPr lang="en-US" sz="1600" dirty="0"/>
              <a:t>First applications already demonstrate the effectiveness of differentiable codes.</a:t>
            </a:r>
          </a:p>
          <a:p>
            <a:pPr marL="12700" lvl="0">
              <a:spcBef>
                <a:spcPts val="500"/>
              </a:spcBef>
              <a:buClr>
                <a:srgbClr val="000000"/>
              </a:buClr>
              <a:buSzPts val="1200"/>
            </a:pPr>
            <a:endParaRPr lang="en-US" sz="1600" b="1" dirty="0">
              <a:solidFill>
                <a:schemeClr val="accent2"/>
              </a:solidFill>
            </a:endParaRPr>
          </a:p>
          <a:p>
            <a:pPr marL="12700" lvl="0">
              <a:spcBef>
                <a:spcPts val="500"/>
              </a:spcBef>
              <a:buClr>
                <a:srgbClr val="000000"/>
              </a:buClr>
              <a:buSzPts val="1200"/>
            </a:pPr>
            <a:r>
              <a:rPr lang="en-US" sz="1600" dirty="0"/>
              <a:t>Joint development effort and community collaboration will be the key to enable new applications throughout the lifecycle of a particle accelerator.</a:t>
            </a:r>
          </a:p>
          <a:p>
            <a:pPr marL="690563" lvl="1" indent="-220663">
              <a:spcBef>
                <a:spcPts val="500"/>
              </a:spcBef>
              <a:buClr>
                <a:srgbClr val="000000"/>
              </a:buClr>
              <a:buSzPts val="1200"/>
              <a:buFont typeface="Wingdings" pitchFamily="2" charset="2"/>
              <a:buChar char="§"/>
            </a:pPr>
            <a:endParaRPr lang="en-US" sz="1600" dirty="0"/>
          </a:p>
        </p:txBody>
      </p:sp>
    </p:spTree>
    <p:extLst>
      <p:ext uri="{BB962C8B-B14F-4D97-AF65-F5344CB8AC3E}">
        <p14:creationId xmlns:p14="http://schemas.microsoft.com/office/powerpoint/2010/main" val="506000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7"/>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2300"/>
              <a:buFont typeface="Arial"/>
              <a:buNone/>
            </a:pPr>
            <a:r>
              <a:rPr lang="en-US" dirty="0"/>
              <a:t>Acknowledgement</a:t>
            </a:r>
          </a:p>
        </p:txBody>
      </p:sp>
      <p:sp>
        <p:nvSpPr>
          <p:cNvPr id="400" name="Google Shape;400;p37"/>
          <p:cNvSpPr txBox="1">
            <a:spLocks noGrp="1"/>
          </p:cNvSpPr>
          <p:nvPr>
            <p:ph type="body" idx="2"/>
          </p:nvPr>
        </p:nvSpPr>
        <p:spPr>
          <a:xfrm>
            <a:off x="305990" y="613125"/>
            <a:ext cx="8532000" cy="284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400"/>
              <a:buNone/>
            </a:pPr>
            <a:r>
              <a:rPr lang="en-US" sz="1400" dirty="0"/>
              <a:t>Cheetah Collaboration</a:t>
            </a:r>
          </a:p>
        </p:txBody>
      </p:sp>
      <p:pic>
        <p:nvPicPr>
          <p:cNvPr id="401" name="Google Shape;401;p37"/>
          <p:cNvPicPr preferRelativeResize="0">
            <a:picLocks noChangeAspect="1"/>
          </p:cNvPicPr>
          <p:nvPr/>
        </p:nvPicPr>
        <p:blipFill rotWithShape="1">
          <a:blip r:embed="rId3">
            <a:alphaModFix/>
          </a:blip>
          <a:srcRect t="9" b="9"/>
          <a:stretch/>
        </p:blipFill>
        <p:spPr>
          <a:xfrm>
            <a:off x="6246546" y="0"/>
            <a:ext cx="2897453" cy="4346181"/>
          </a:xfrm>
          <a:prstGeom prst="rect">
            <a:avLst/>
          </a:prstGeom>
          <a:noFill/>
          <a:ln>
            <a:noFill/>
          </a:ln>
        </p:spPr>
      </p:pic>
      <p:pic>
        <p:nvPicPr>
          <p:cNvPr id="402" name="Google Shape;402;p37"/>
          <p:cNvPicPr preferRelativeResize="0"/>
          <p:nvPr/>
        </p:nvPicPr>
        <p:blipFill>
          <a:blip r:embed="rId4">
            <a:alphaModFix/>
          </a:blip>
          <a:stretch>
            <a:fillRect/>
          </a:stretch>
        </p:blipFill>
        <p:spPr>
          <a:xfrm>
            <a:off x="306000" y="835249"/>
            <a:ext cx="516083" cy="516049"/>
          </a:xfrm>
          <a:prstGeom prst="rect">
            <a:avLst/>
          </a:prstGeom>
          <a:noFill/>
          <a:ln>
            <a:noFill/>
          </a:ln>
        </p:spPr>
      </p:pic>
      <p:pic>
        <p:nvPicPr>
          <p:cNvPr id="403" name="Google Shape;403;p37"/>
          <p:cNvPicPr preferRelativeResize="0"/>
          <p:nvPr/>
        </p:nvPicPr>
        <p:blipFill rotWithShape="1">
          <a:blip r:embed="rId5">
            <a:alphaModFix/>
          </a:blip>
          <a:srcRect r="44613"/>
          <a:stretch/>
        </p:blipFill>
        <p:spPr>
          <a:xfrm>
            <a:off x="1651176" y="3152879"/>
            <a:ext cx="877616" cy="261207"/>
          </a:xfrm>
          <a:prstGeom prst="rect">
            <a:avLst/>
          </a:prstGeom>
          <a:noFill/>
          <a:ln>
            <a:noFill/>
          </a:ln>
        </p:spPr>
      </p:pic>
      <p:pic>
        <p:nvPicPr>
          <p:cNvPr id="404" name="Google Shape;404;p37"/>
          <p:cNvPicPr preferRelativeResize="0"/>
          <p:nvPr/>
        </p:nvPicPr>
        <p:blipFill>
          <a:blip r:embed="rId6">
            <a:alphaModFix/>
          </a:blip>
          <a:stretch>
            <a:fillRect/>
          </a:stretch>
        </p:blipFill>
        <p:spPr>
          <a:xfrm>
            <a:off x="3255932" y="2094041"/>
            <a:ext cx="516083" cy="259029"/>
          </a:xfrm>
          <a:prstGeom prst="rect">
            <a:avLst/>
          </a:prstGeom>
          <a:noFill/>
          <a:ln>
            <a:noFill/>
          </a:ln>
        </p:spPr>
      </p:pic>
      <p:pic>
        <p:nvPicPr>
          <p:cNvPr id="405" name="Google Shape;405;p37"/>
          <p:cNvPicPr preferRelativeResize="0"/>
          <p:nvPr/>
        </p:nvPicPr>
        <p:blipFill>
          <a:blip r:embed="rId7">
            <a:alphaModFix/>
          </a:blip>
          <a:stretch>
            <a:fillRect/>
          </a:stretch>
        </p:blipFill>
        <p:spPr>
          <a:xfrm>
            <a:off x="3876003" y="944460"/>
            <a:ext cx="1403604" cy="302924"/>
          </a:xfrm>
          <a:prstGeom prst="rect">
            <a:avLst/>
          </a:prstGeom>
          <a:noFill/>
          <a:ln>
            <a:noFill/>
          </a:ln>
        </p:spPr>
      </p:pic>
      <p:pic>
        <p:nvPicPr>
          <p:cNvPr id="406" name="Google Shape;406;p37"/>
          <p:cNvPicPr preferRelativeResize="0"/>
          <p:nvPr/>
        </p:nvPicPr>
        <p:blipFill>
          <a:blip r:embed="rId8">
            <a:alphaModFix/>
          </a:blip>
          <a:stretch>
            <a:fillRect/>
          </a:stretch>
        </p:blipFill>
        <p:spPr>
          <a:xfrm>
            <a:off x="304654" y="3161987"/>
            <a:ext cx="1186385" cy="242991"/>
          </a:xfrm>
          <a:prstGeom prst="rect">
            <a:avLst/>
          </a:prstGeom>
          <a:noFill/>
          <a:ln>
            <a:noFill/>
          </a:ln>
        </p:spPr>
      </p:pic>
      <p:pic>
        <p:nvPicPr>
          <p:cNvPr id="407" name="Google Shape;407;p37"/>
          <p:cNvPicPr preferRelativeResize="0"/>
          <p:nvPr/>
        </p:nvPicPr>
        <p:blipFill>
          <a:blip r:embed="rId9">
            <a:alphaModFix/>
          </a:blip>
          <a:stretch>
            <a:fillRect/>
          </a:stretch>
        </p:blipFill>
        <p:spPr>
          <a:xfrm>
            <a:off x="304688" y="3463630"/>
            <a:ext cx="681275" cy="712887"/>
          </a:xfrm>
          <a:prstGeom prst="rect">
            <a:avLst/>
          </a:prstGeom>
          <a:noFill/>
          <a:ln>
            <a:noFill/>
          </a:ln>
        </p:spPr>
      </p:pic>
      <p:pic>
        <p:nvPicPr>
          <p:cNvPr id="408" name="Google Shape;408;p37"/>
          <p:cNvPicPr preferRelativeResize="0"/>
          <p:nvPr/>
        </p:nvPicPr>
        <p:blipFill>
          <a:blip r:embed="rId10">
            <a:alphaModFix/>
          </a:blip>
          <a:stretch>
            <a:fillRect/>
          </a:stretch>
        </p:blipFill>
        <p:spPr>
          <a:xfrm>
            <a:off x="306000" y="1370317"/>
            <a:ext cx="681263" cy="712875"/>
          </a:xfrm>
          <a:prstGeom prst="rect">
            <a:avLst/>
          </a:prstGeom>
          <a:noFill/>
          <a:ln>
            <a:noFill/>
          </a:ln>
        </p:spPr>
      </p:pic>
      <p:pic>
        <p:nvPicPr>
          <p:cNvPr id="409" name="Google Shape;409;p37"/>
          <p:cNvPicPr preferRelativeResize="0"/>
          <p:nvPr/>
        </p:nvPicPr>
        <p:blipFill>
          <a:blip r:embed="rId11">
            <a:alphaModFix/>
          </a:blip>
          <a:stretch>
            <a:fillRect/>
          </a:stretch>
        </p:blipFill>
        <p:spPr>
          <a:xfrm>
            <a:off x="2507049" y="1370317"/>
            <a:ext cx="681275" cy="712910"/>
          </a:xfrm>
          <a:prstGeom prst="rect">
            <a:avLst/>
          </a:prstGeom>
          <a:noFill/>
          <a:ln>
            <a:noFill/>
          </a:ln>
        </p:spPr>
      </p:pic>
      <p:pic>
        <p:nvPicPr>
          <p:cNvPr id="410" name="Google Shape;410;p37"/>
          <p:cNvPicPr preferRelativeResize="0"/>
          <p:nvPr/>
        </p:nvPicPr>
        <p:blipFill>
          <a:blip r:embed="rId12">
            <a:alphaModFix/>
          </a:blip>
          <a:stretch>
            <a:fillRect/>
          </a:stretch>
        </p:blipFill>
        <p:spPr>
          <a:xfrm>
            <a:off x="3876000" y="2260765"/>
            <a:ext cx="681275" cy="712865"/>
          </a:xfrm>
          <a:prstGeom prst="rect">
            <a:avLst/>
          </a:prstGeom>
          <a:noFill/>
          <a:ln>
            <a:noFill/>
          </a:ln>
        </p:spPr>
      </p:pic>
      <p:pic>
        <p:nvPicPr>
          <p:cNvPr id="411" name="Google Shape;411;p37"/>
          <p:cNvPicPr preferRelativeResize="0"/>
          <p:nvPr/>
        </p:nvPicPr>
        <p:blipFill>
          <a:blip r:embed="rId13">
            <a:alphaModFix/>
          </a:blip>
          <a:stretch>
            <a:fillRect/>
          </a:stretch>
        </p:blipFill>
        <p:spPr>
          <a:xfrm>
            <a:off x="4735401" y="1370341"/>
            <a:ext cx="681275" cy="712864"/>
          </a:xfrm>
          <a:prstGeom prst="rect">
            <a:avLst/>
          </a:prstGeom>
          <a:noFill/>
          <a:ln>
            <a:noFill/>
          </a:ln>
        </p:spPr>
      </p:pic>
      <p:pic>
        <p:nvPicPr>
          <p:cNvPr id="412" name="Google Shape;412;p37"/>
          <p:cNvPicPr preferRelativeResize="0"/>
          <p:nvPr/>
        </p:nvPicPr>
        <p:blipFill>
          <a:blip r:embed="rId14">
            <a:alphaModFix/>
          </a:blip>
          <a:stretch>
            <a:fillRect/>
          </a:stretch>
        </p:blipFill>
        <p:spPr>
          <a:xfrm>
            <a:off x="1568058" y="3463630"/>
            <a:ext cx="681275" cy="712865"/>
          </a:xfrm>
          <a:prstGeom prst="rect">
            <a:avLst/>
          </a:prstGeom>
          <a:noFill/>
          <a:ln>
            <a:noFill/>
          </a:ln>
        </p:spPr>
      </p:pic>
      <p:pic>
        <p:nvPicPr>
          <p:cNvPr id="413" name="Google Shape;413;p37"/>
          <p:cNvPicPr preferRelativeResize="0"/>
          <p:nvPr/>
        </p:nvPicPr>
        <p:blipFill>
          <a:blip r:embed="rId15">
            <a:alphaModFix/>
          </a:blip>
          <a:stretch>
            <a:fillRect/>
          </a:stretch>
        </p:blipFill>
        <p:spPr>
          <a:xfrm>
            <a:off x="1165424" y="1369816"/>
            <a:ext cx="681275" cy="713766"/>
          </a:xfrm>
          <a:prstGeom prst="rect">
            <a:avLst/>
          </a:prstGeom>
          <a:noFill/>
          <a:ln>
            <a:noFill/>
          </a:ln>
        </p:spPr>
      </p:pic>
      <p:pic>
        <p:nvPicPr>
          <p:cNvPr id="414" name="Google Shape;414;p37"/>
          <p:cNvPicPr preferRelativeResize="0"/>
          <p:nvPr/>
        </p:nvPicPr>
        <p:blipFill>
          <a:blip r:embed="rId16">
            <a:alphaModFix/>
          </a:blip>
          <a:stretch>
            <a:fillRect/>
          </a:stretch>
        </p:blipFill>
        <p:spPr>
          <a:xfrm>
            <a:off x="3876001" y="1370340"/>
            <a:ext cx="681276" cy="712864"/>
          </a:xfrm>
          <a:prstGeom prst="rect">
            <a:avLst/>
          </a:prstGeom>
          <a:noFill/>
          <a:ln>
            <a:noFill/>
          </a:ln>
        </p:spPr>
      </p:pic>
      <p:pic>
        <p:nvPicPr>
          <p:cNvPr id="415" name="Google Shape;415;p37"/>
          <p:cNvPicPr preferRelativeResize="0"/>
          <p:nvPr/>
        </p:nvPicPr>
        <p:blipFill>
          <a:blip r:embed="rId17">
            <a:alphaModFix/>
          </a:blip>
          <a:stretch>
            <a:fillRect/>
          </a:stretch>
        </p:blipFill>
        <p:spPr>
          <a:xfrm>
            <a:off x="306023" y="2260765"/>
            <a:ext cx="681275" cy="712888"/>
          </a:xfrm>
          <a:prstGeom prst="rect">
            <a:avLst/>
          </a:prstGeom>
          <a:noFill/>
          <a:ln>
            <a:noFill/>
          </a:ln>
        </p:spPr>
      </p:pic>
      <p:pic>
        <p:nvPicPr>
          <p:cNvPr id="416" name="Google Shape;416;p37"/>
          <p:cNvPicPr preferRelativeResize="0"/>
          <p:nvPr/>
        </p:nvPicPr>
        <p:blipFill>
          <a:blip r:embed="rId18">
            <a:alphaModFix/>
          </a:blip>
          <a:stretch>
            <a:fillRect/>
          </a:stretch>
        </p:blipFill>
        <p:spPr>
          <a:xfrm>
            <a:off x="2507026" y="2260766"/>
            <a:ext cx="681276" cy="712864"/>
          </a:xfrm>
          <a:prstGeom prst="rect">
            <a:avLst/>
          </a:prstGeom>
          <a:noFill/>
          <a:ln>
            <a:noFill/>
          </a:ln>
        </p:spPr>
      </p:pic>
      <p:pic>
        <p:nvPicPr>
          <p:cNvPr id="417" name="Google Shape;417;p37"/>
          <p:cNvPicPr preferRelativeResize="0"/>
          <p:nvPr/>
        </p:nvPicPr>
        <p:blipFill rotWithShape="1">
          <a:blip r:embed="rId19">
            <a:alphaModFix/>
          </a:blip>
          <a:srcRect l="2217" r="2217"/>
          <a:stretch/>
        </p:blipFill>
        <p:spPr>
          <a:xfrm>
            <a:off x="2422560" y="3463631"/>
            <a:ext cx="681274" cy="712887"/>
          </a:xfrm>
          <a:prstGeom prst="rect">
            <a:avLst/>
          </a:prstGeom>
          <a:noFill/>
          <a:ln>
            <a:noFill/>
          </a:ln>
        </p:spPr>
      </p:pic>
      <p:pic>
        <p:nvPicPr>
          <p:cNvPr id="418" name="Google Shape;418;p37"/>
          <p:cNvPicPr preferRelativeResize="0"/>
          <p:nvPr/>
        </p:nvPicPr>
        <p:blipFill rotWithShape="1">
          <a:blip r:embed="rId20">
            <a:alphaModFix/>
          </a:blip>
          <a:srcRect r="4534"/>
          <a:stretch/>
        </p:blipFill>
        <p:spPr>
          <a:xfrm>
            <a:off x="3277033" y="3463631"/>
            <a:ext cx="681275" cy="713578"/>
          </a:xfrm>
          <a:prstGeom prst="rect">
            <a:avLst/>
          </a:prstGeom>
          <a:noFill/>
          <a:ln>
            <a:noFill/>
          </a:ln>
        </p:spPr>
      </p:pic>
      <p:pic>
        <p:nvPicPr>
          <p:cNvPr id="419" name="Google Shape;419;p37"/>
          <p:cNvPicPr preferRelativeResize="0"/>
          <p:nvPr/>
        </p:nvPicPr>
        <p:blipFill rotWithShape="1">
          <a:blip r:embed="rId21">
            <a:alphaModFix/>
          </a:blip>
          <a:srcRect l="2226" r="2216"/>
          <a:stretch/>
        </p:blipFill>
        <p:spPr>
          <a:xfrm>
            <a:off x="4130758" y="3461804"/>
            <a:ext cx="681275" cy="714469"/>
          </a:xfrm>
          <a:prstGeom prst="rect">
            <a:avLst/>
          </a:prstGeom>
          <a:noFill/>
          <a:ln>
            <a:noFill/>
          </a:ln>
        </p:spPr>
      </p:pic>
      <p:sp>
        <p:nvSpPr>
          <p:cNvPr id="420" name="Google Shape;420;p37"/>
          <p:cNvSpPr txBox="1"/>
          <p:nvPr/>
        </p:nvSpPr>
        <p:spPr>
          <a:xfrm>
            <a:off x="313000" y="209404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Jan Kaiser</a:t>
            </a:r>
          </a:p>
        </p:txBody>
      </p:sp>
      <p:sp>
        <p:nvSpPr>
          <p:cNvPr id="421" name="Google Shape;421;p37"/>
          <p:cNvSpPr txBox="1"/>
          <p:nvPr/>
        </p:nvSpPr>
        <p:spPr>
          <a:xfrm>
            <a:off x="1146513" y="209404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Christian Hespe</a:t>
            </a:r>
          </a:p>
        </p:txBody>
      </p:sp>
      <p:sp>
        <p:nvSpPr>
          <p:cNvPr id="422" name="Google Shape;422;p37"/>
          <p:cNvSpPr txBox="1"/>
          <p:nvPr/>
        </p:nvSpPr>
        <p:spPr>
          <a:xfrm>
            <a:off x="287075" y="2987966"/>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Annika Eichler</a:t>
            </a:r>
          </a:p>
        </p:txBody>
      </p:sp>
      <p:sp>
        <p:nvSpPr>
          <p:cNvPr id="423" name="Google Shape;423;p37"/>
          <p:cNvSpPr txBox="1"/>
          <p:nvPr/>
        </p:nvSpPr>
        <p:spPr>
          <a:xfrm>
            <a:off x="2488113" y="209579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Chenran Xu</a:t>
            </a:r>
          </a:p>
        </p:txBody>
      </p:sp>
      <p:sp>
        <p:nvSpPr>
          <p:cNvPr id="424" name="Google Shape;424;p37"/>
          <p:cNvSpPr txBox="1"/>
          <p:nvPr/>
        </p:nvSpPr>
        <p:spPr>
          <a:xfrm>
            <a:off x="2369338" y="2986216"/>
            <a:ext cx="9567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A. Santamaría García</a:t>
            </a:r>
          </a:p>
        </p:txBody>
      </p:sp>
      <p:sp>
        <p:nvSpPr>
          <p:cNvPr id="425" name="Google Shape;425;p37"/>
          <p:cNvSpPr txBox="1"/>
          <p:nvPr/>
        </p:nvSpPr>
        <p:spPr>
          <a:xfrm>
            <a:off x="3832338" y="2095791"/>
            <a:ext cx="7686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Grégoire </a:t>
            </a:r>
            <a:r>
              <a:rPr lang="en-US" sz="700" dirty="0" err="1">
                <a:solidFill>
                  <a:schemeClr val="dk1"/>
                </a:solidFill>
              </a:rPr>
              <a:t>Charleux</a:t>
            </a:r>
            <a:endParaRPr lang="en-US" sz="700" dirty="0">
              <a:solidFill>
                <a:schemeClr val="dk1"/>
              </a:solidFill>
            </a:endParaRPr>
          </a:p>
        </p:txBody>
      </p:sp>
      <p:sp>
        <p:nvSpPr>
          <p:cNvPr id="426" name="Google Shape;426;p37"/>
          <p:cNvSpPr txBox="1"/>
          <p:nvPr/>
        </p:nvSpPr>
        <p:spPr>
          <a:xfrm>
            <a:off x="4716475" y="209579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Axel Huebl</a:t>
            </a:r>
          </a:p>
        </p:txBody>
      </p:sp>
      <p:sp>
        <p:nvSpPr>
          <p:cNvPr id="427" name="Google Shape;427;p37"/>
          <p:cNvSpPr txBox="1"/>
          <p:nvPr/>
        </p:nvSpPr>
        <p:spPr>
          <a:xfrm>
            <a:off x="3857088" y="2986216"/>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Remi Lehe</a:t>
            </a:r>
          </a:p>
        </p:txBody>
      </p:sp>
      <p:sp>
        <p:nvSpPr>
          <p:cNvPr id="428" name="Google Shape;428;p37"/>
          <p:cNvSpPr txBox="1"/>
          <p:nvPr/>
        </p:nvSpPr>
        <p:spPr>
          <a:xfrm>
            <a:off x="212150" y="4193781"/>
            <a:ext cx="11193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J. P. Gonzalez-Aguilera</a:t>
            </a:r>
          </a:p>
        </p:txBody>
      </p:sp>
      <p:sp>
        <p:nvSpPr>
          <p:cNvPr id="429" name="Google Shape;429;p37"/>
          <p:cNvSpPr txBox="1"/>
          <p:nvPr/>
        </p:nvSpPr>
        <p:spPr>
          <a:xfrm>
            <a:off x="1549146" y="419378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Ryan Roussel</a:t>
            </a:r>
          </a:p>
        </p:txBody>
      </p:sp>
      <p:sp>
        <p:nvSpPr>
          <p:cNvPr id="430" name="Google Shape;430;p37"/>
          <p:cNvSpPr txBox="1"/>
          <p:nvPr/>
        </p:nvSpPr>
        <p:spPr>
          <a:xfrm>
            <a:off x="2403658" y="419378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Daniel Ratner</a:t>
            </a:r>
          </a:p>
        </p:txBody>
      </p:sp>
      <p:sp>
        <p:nvSpPr>
          <p:cNvPr id="431" name="Google Shape;431;p37"/>
          <p:cNvSpPr txBox="1"/>
          <p:nvPr/>
        </p:nvSpPr>
        <p:spPr>
          <a:xfrm>
            <a:off x="3258158" y="419378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Auralee Edelen</a:t>
            </a:r>
          </a:p>
        </p:txBody>
      </p:sp>
      <p:sp>
        <p:nvSpPr>
          <p:cNvPr id="432" name="Google Shape;432;p37"/>
          <p:cNvSpPr txBox="1"/>
          <p:nvPr/>
        </p:nvSpPr>
        <p:spPr>
          <a:xfrm>
            <a:off x="4111846" y="419378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Jenny Morgan</a:t>
            </a:r>
          </a:p>
        </p:txBody>
      </p:sp>
      <p:pic>
        <p:nvPicPr>
          <p:cNvPr id="433" name="Google Shape;433;p37"/>
          <p:cNvPicPr preferRelativeResize="0"/>
          <p:nvPr/>
        </p:nvPicPr>
        <p:blipFill>
          <a:blip r:embed="rId22">
            <a:alphaModFix/>
          </a:blip>
          <a:stretch>
            <a:fillRect/>
          </a:stretch>
        </p:blipFill>
        <p:spPr>
          <a:xfrm>
            <a:off x="1633627" y="2329491"/>
            <a:ext cx="850500" cy="243000"/>
          </a:xfrm>
          <a:prstGeom prst="rect">
            <a:avLst/>
          </a:prstGeom>
          <a:noFill/>
          <a:ln>
            <a:noFill/>
          </a:ln>
        </p:spPr>
      </p:pic>
      <p:pic>
        <p:nvPicPr>
          <p:cNvPr id="434" name="Google Shape;434;p37"/>
          <p:cNvPicPr preferRelativeResize="0"/>
          <p:nvPr/>
        </p:nvPicPr>
        <p:blipFill>
          <a:blip r:embed="rId23">
            <a:alphaModFix/>
          </a:blip>
          <a:stretch>
            <a:fillRect/>
          </a:stretch>
        </p:blipFill>
        <p:spPr>
          <a:xfrm>
            <a:off x="1800838" y="2611051"/>
            <a:ext cx="516075" cy="292103"/>
          </a:xfrm>
          <a:prstGeom prst="rect">
            <a:avLst/>
          </a:prstGeom>
          <a:noFill/>
          <a:ln>
            <a:noFill/>
          </a:ln>
        </p:spPr>
      </p:pic>
      <p:pic>
        <p:nvPicPr>
          <p:cNvPr id="435" name="Google Shape;435;p37"/>
          <p:cNvPicPr preferRelativeResize="0"/>
          <p:nvPr/>
        </p:nvPicPr>
        <p:blipFill rotWithShape="1">
          <a:blip r:embed="rId24">
            <a:alphaModFix/>
          </a:blip>
          <a:srcRect b="2704"/>
          <a:stretch/>
        </p:blipFill>
        <p:spPr>
          <a:xfrm>
            <a:off x="4984483" y="3461806"/>
            <a:ext cx="732725" cy="712875"/>
          </a:xfrm>
          <a:prstGeom prst="rect">
            <a:avLst/>
          </a:prstGeom>
          <a:noFill/>
          <a:ln>
            <a:noFill/>
          </a:ln>
        </p:spPr>
      </p:pic>
      <p:sp>
        <p:nvSpPr>
          <p:cNvPr id="436" name="Google Shape;436;p37"/>
          <p:cNvSpPr txBox="1"/>
          <p:nvPr/>
        </p:nvSpPr>
        <p:spPr>
          <a:xfrm>
            <a:off x="4991283" y="4193781"/>
            <a:ext cx="719100" cy="152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700" dirty="0">
                <a:solidFill>
                  <a:schemeClr val="dk1"/>
                </a:solidFill>
              </a:rPr>
              <a:t>Zihan Zhu</a:t>
            </a:r>
          </a:p>
        </p:txBody>
      </p:sp>
      <p:pic>
        <p:nvPicPr>
          <p:cNvPr id="1026" name="Picture 2" descr="ANL Home">
            <a:extLst>
              <a:ext uri="{FF2B5EF4-FFF2-40B4-BE49-F238E27FC236}">
                <a16:creationId xmlns:a16="http://schemas.microsoft.com/office/drawing/2014/main" id="{AA8E2CC4-20AC-4DAD-04CA-47DE349F477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75826" y="988395"/>
            <a:ext cx="1263723" cy="284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5853DE-6D8B-3191-2381-B3ABE92556BC}"/>
              </a:ext>
            </a:extLst>
          </p:cNvPr>
          <p:cNvSpPr txBox="1"/>
          <p:nvPr/>
        </p:nvSpPr>
        <p:spPr>
          <a:xfrm>
            <a:off x="313000" y="4329632"/>
            <a:ext cx="8931849" cy="523220"/>
          </a:xfrm>
          <a:prstGeom prst="rect">
            <a:avLst/>
          </a:prstGeom>
          <a:noFill/>
        </p:spPr>
        <p:txBody>
          <a:bodyPr wrap="square" rtlCol="0">
            <a:spAutoFit/>
          </a:bodyPr>
          <a:lstStyle/>
          <a:p>
            <a:r>
              <a:rPr lang="en-US" sz="700" dirty="0"/>
              <a:t>The work to develop Cheetah has in part been funded by the IVF project InternLabs-0011 (HIR3X) and the Initiative and Networking Fund by the Helmholtz Association (Autonomous Accelerator, ZT-I-PF-5-6). Further, we gratefully acknowledge funding by the </a:t>
            </a:r>
            <a:r>
              <a:rPr lang="en-US" sz="700" dirty="0" err="1"/>
              <a:t>EuXFEL</a:t>
            </a:r>
            <a:r>
              <a:rPr lang="en-US" sz="700" dirty="0"/>
              <a:t> R&amp;D project "RP-513: Learning Based Methods". This work is also supported by the U.S. Department of Energy, Office of Science under Contract No. DE-AC02-76SF00515, the Center for Bright Beams, NSF Award No. PHY-1549132, and the U.S. DOE Office of Science-Basic Energy Sciences, under Contract No. DE-AC02-06CH11357. In addition, we acknowledge support from DESY (Hamburg, Germany) and KIT (Karlsruhe, Germany), members of the Helmholtz Association HGF as well as from the Hamburg Open Online University (HOOU) and the Science and Technology Facilities Council (UK).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D443-455D-2319-2604-F27B4E373CC8}"/>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315894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741C70D2-C07F-22CB-3720-9CEC52690A1B}"/>
            </a:ext>
          </a:extLst>
        </p:cNvPr>
        <p:cNvGrpSpPr/>
        <p:nvPr/>
      </p:nvGrpSpPr>
      <p:grpSpPr>
        <a:xfrm>
          <a:off x="0" y="0"/>
          <a:ext cx="0" cy="0"/>
          <a:chOff x="0" y="0"/>
          <a:chExt cx="0" cy="0"/>
        </a:xfrm>
      </p:grpSpPr>
      <p:pic>
        <p:nvPicPr>
          <p:cNvPr id="199" name="Google Shape;199;p27">
            <a:extLst>
              <a:ext uri="{FF2B5EF4-FFF2-40B4-BE49-F238E27FC236}">
                <a16:creationId xmlns:a16="http://schemas.microsoft.com/office/drawing/2014/main" id="{1F196D93-71CB-DD25-BB26-972DFD884E21}"/>
              </a:ext>
            </a:extLst>
          </p:cNvPr>
          <p:cNvPicPr preferRelativeResize="0"/>
          <p:nvPr/>
        </p:nvPicPr>
        <p:blipFill rotWithShape="1">
          <a:blip r:embed="rId3">
            <a:alphaModFix/>
          </a:blip>
          <a:srcRect r="6933"/>
          <a:stretch/>
        </p:blipFill>
        <p:spPr>
          <a:xfrm>
            <a:off x="1428351" y="3395140"/>
            <a:ext cx="3030876" cy="1392925"/>
          </a:xfrm>
          <a:prstGeom prst="rect">
            <a:avLst/>
          </a:prstGeom>
          <a:noFill/>
          <a:ln>
            <a:noFill/>
          </a:ln>
        </p:spPr>
      </p:pic>
      <p:grpSp>
        <p:nvGrpSpPr>
          <p:cNvPr id="195" name="Google Shape;195;p27">
            <a:extLst>
              <a:ext uri="{FF2B5EF4-FFF2-40B4-BE49-F238E27FC236}">
                <a16:creationId xmlns:a16="http://schemas.microsoft.com/office/drawing/2014/main" id="{17520917-3DD9-6932-8656-C369EAC090E1}"/>
              </a:ext>
            </a:extLst>
          </p:cNvPr>
          <p:cNvGrpSpPr/>
          <p:nvPr/>
        </p:nvGrpSpPr>
        <p:grpSpPr>
          <a:xfrm>
            <a:off x="5297373" y="298226"/>
            <a:ext cx="3541827" cy="2106424"/>
            <a:chOff x="5296200" y="219986"/>
            <a:chExt cx="3541827" cy="2106424"/>
          </a:xfrm>
        </p:grpSpPr>
        <p:pic>
          <p:nvPicPr>
            <p:cNvPr id="196" name="Google Shape;196;p27">
              <a:extLst>
                <a:ext uri="{FF2B5EF4-FFF2-40B4-BE49-F238E27FC236}">
                  <a16:creationId xmlns:a16="http://schemas.microsoft.com/office/drawing/2014/main" id="{D67BB085-B5C2-0270-31C6-A0E45256F1F8}"/>
                </a:ext>
              </a:extLst>
            </p:cNvPr>
            <p:cNvPicPr preferRelativeResize="0"/>
            <p:nvPr/>
          </p:nvPicPr>
          <p:blipFill>
            <a:blip r:embed="rId4">
              <a:alphaModFix/>
            </a:blip>
            <a:stretch>
              <a:fillRect/>
            </a:stretch>
          </p:blipFill>
          <p:spPr>
            <a:xfrm>
              <a:off x="5296200" y="219986"/>
              <a:ext cx="3541827" cy="2106424"/>
            </a:xfrm>
            <a:prstGeom prst="rect">
              <a:avLst/>
            </a:prstGeom>
            <a:noFill/>
            <a:ln>
              <a:noFill/>
            </a:ln>
          </p:spPr>
        </p:pic>
        <p:pic>
          <p:nvPicPr>
            <p:cNvPr id="197" name="Google Shape;197;p27">
              <a:extLst>
                <a:ext uri="{FF2B5EF4-FFF2-40B4-BE49-F238E27FC236}">
                  <a16:creationId xmlns:a16="http://schemas.microsoft.com/office/drawing/2014/main" id="{4E67D9D8-2119-63E6-C486-837C794B37CB}"/>
                </a:ext>
              </a:extLst>
            </p:cNvPr>
            <p:cNvPicPr preferRelativeResize="0"/>
            <p:nvPr/>
          </p:nvPicPr>
          <p:blipFill>
            <a:blip r:embed="rId5">
              <a:alphaModFix/>
            </a:blip>
            <a:stretch>
              <a:fillRect/>
            </a:stretch>
          </p:blipFill>
          <p:spPr>
            <a:xfrm>
              <a:off x="5296401" y="2005950"/>
              <a:ext cx="1293698" cy="241950"/>
            </a:xfrm>
            <a:prstGeom prst="rect">
              <a:avLst/>
            </a:prstGeom>
            <a:noFill/>
            <a:ln>
              <a:noFill/>
            </a:ln>
          </p:spPr>
        </p:pic>
      </p:grpSp>
      <p:pic>
        <p:nvPicPr>
          <p:cNvPr id="200" name="Google Shape;200;p27">
            <a:extLst>
              <a:ext uri="{FF2B5EF4-FFF2-40B4-BE49-F238E27FC236}">
                <a16:creationId xmlns:a16="http://schemas.microsoft.com/office/drawing/2014/main" id="{5D4E4084-8A5B-825C-9ABE-E673722E5635}"/>
              </a:ext>
            </a:extLst>
          </p:cNvPr>
          <p:cNvPicPr preferRelativeResize="0"/>
          <p:nvPr/>
        </p:nvPicPr>
        <p:blipFill>
          <a:blip r:embed="rId6">
            <a:alphaModFix/>
          </a:blip>
          <a:stretch>
            <a:fillRect/>
          </a:stretch>
        </p:blipFill>
        <p:spPr>
          <a:xfrm>
            <a:off x="4616129" y="2738851"/>
            <a:ext cx="4403026" cy="1722104"/>
          </a:xfrm>
          <a:prstGeom prst="rect">
            <a:avLst/>
          </a:prstGeom>
          <a:noFill/>
          <a:ln>
            <a:noFill/>
          </a:ln>
        </p:spPr>
      </p:pic>
      <p:sp>
        <p:nvSpPr>
          <p:cNvPr id="193" name="Google Shape;193;p27">
            <a:extLst>
              <a:ext uri="{FF2B5EF4-FFF2-40B4-BE49-F238E27FC236}">
                <a16:creationId xmlns:a16="http://schemas.microsoft.com/office/drawing/2014/main" id="{7199CE7D-43C9-733E-CFF9-B6CF26070E0E}"/>
              </a:ext>
            </a:extLst>
          </p:cNvPr>
          <p:cNvSpPr txBox="1">
            <a:spLocks noGrp="1"/>
          </p:cNvSpPr>
          <p:nvPr>
            <p:ph type="title"/>
          </p:nvPr>
        </p:nvSpPr>
        <p:spPr>
          <a:xfrm>
            <a:off x="305991" y="262208"/>
            <a:ext cx="8532000" cy="338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300"/>
              <a:buFont typeface="Arial"/>
              <a:buNone/>
            </a:pPr>
            <a:r>
              <a:rPr lang="en-US" noProof="0" dirty="0"/>
              <a:t>Training Reinforcement Learning Controllers</a:t>
            </a:r>
          </a:p>
        </p:txBody>
      </p:sp>
      <p:sp>
        <p:nvSpPr>
          <p:cNvPr id="194" name="Google Shape;194;p27">
            <a:extLst>
              <a:ext uri="{FF2B5EF4-FFF2-40B4-BE49-F238E27FC236}">
                <a16:creationId xmlns:a16="http://schemas.microsoft.com/office/drawing/2014/main" id="{D4992CEA-6906-7B58-157D-F66B6EB53ED0}"/>
              </a:ext>
            </a:extLst>
          </p:cNvPr>
          <p:cNvSpPr txBox="1">
            <a:spLocks noGrp="1"/>
          </p:cNvSpPr>
          <p:nvPr>
            <p:ph type="body" idx="2"/>
          </p:nvPr>
        </p:nvSpPr>
        <p:spPr>
          <a:xfrm>
            <a:off x="305990" y="613125"/>
            <a:ext cx="8532000" cy="284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400"/>
              <a:buNone/>
            </a:pPr>
            <a:r>
              <a:rPr lang="en-US" sz="2000" noProof="0" dirty="0"/>
              <a:t>Transverse beam tuning at ARES</a:t>
            </a:r>
          </a:p>
        </p:txBody>
      </p:sp>
      <p:sp>
        <p:nvSpPr>
          <p:cNvPr id="198" name="Google Shape;198;p27">
            <a:extLst>
              <a:ext uri="{FF2B5EF4-FFF2-40B4-BE49-F238E27FC236}">
                <a16:creationId xmlns:a16="http://schemas.microsoft.com/office/drawing/2014/main" id="{021152F3-FA45-9D1C-B96B-023F44908488}"/>
              </a:ext>
            </a:extLst>
          </p:cNvPr>
          <p:cNvSpPr txBox="1"/>
          <p:nvPr/>
        </p:nvSpPr>
        <p:spPr>
          <a:xfrm>
            <a:off x="306000" y="1023401"/>
            <a:ext cx="4403026" cy="2698849"/>
          </a:xfrm>
          <a:prstGeom prst="rect">
            <a:avLst/>
          </a:prstGeom>
          <a:noFill/>
          <a:ln>
            <a:noFill/>
          </a:ln>
        </p:spPr>
        <p:txBody>
          <a:bodyPr spcFirstLastPara="1" wrap="square" lIns="0" tIns="0" rIns="0" bIns="0" anchor="t" anchorCtr="0">
            <a:noAutofit/>
          </a:bodyPr>
          <a:lstStyle/>
          <a:p>
            <a:pPr marL="2370" lvl="0" indent="-171450" algn="l" rtl="0">
              <a:spcBef>
                <a:spcPts val="0"/>
              </a:spcBef>
              <a:spcAft>
                <a:spcPts val="0"/>
              </a:spcAft>
              <a:buClr>
                <a:srgbClr val="000000"/>
              </a:buClr>
              <a:buSzPts val="1200"/>
              <a:buFont typeface="Wingdings" pitchFamily="2" charset="2"/>
              <a:buChar char="§"/>
            </a:pPr>
            <a:r>
              <a:rPr lang="en-US" sz="1400" noProof="0" dirty="0"/>
              <a:t>Train a NN policy to </a:t>
            </a:r>
            <a:r>
              <a:rPr lang="en-US" sz="1400" b="1" noProof="0" dirty="0"/>
              <a:t>tune transverse beam parameters</a:t>
            </a:r>
            <a:r>
              <a:rPr lang="en-US" sz="1400" noProof="0" dirty="0"/>
              <a:t> on a diagnostic screen using </a:t>
            </a:r>
            <a:r>
              <a:rPr lang="en-US" sz="1400" b="1" noProof="0" dirty="0"/>
              <a:t>five magnet</a:t>
            </a:r>
            <a:r>
              <a:rPr lang="en-US" sz="1400" noProof="0" dirty="0"/>
              <a:t>s (3 quads, 2 dipoles).</a:t>
            </a:r>
          </a:p>
          <a:p>
            <a:pPr marL="2370" lvl="0" indent="-171450">
              <a:spcBef>
                <a:spcPts val="1000"/>
              </a:spcBef>
              <a:buClr>
                <a:srgbClr val="000000"/>
              </a:buClr>
              <a:buSzPts val="1200"/>
              <a:buFont typeface="Wingdings" pitchFamily="2" charset="2"/>
              <a:buChar char="§"/>
            </a:pPr>
            <a:r>
              <a:rPr lang="en-US" sz="1400" noProof="0" dirty="0">
                <a:solidFill>
                  <a:schemeClr val="dk1"/>
                </a:solidFill>
              </a:rPr>
              <a:t>Training time ca. </a:t>
            </a:r>
            <a:r>
              <a:rPr lang="en-US" sz="1400" b="1" noProof="0" dirty="0">
                <a:solidFill>
                  <a:schemeClr val="dk1"/>
                </a:solidFill>
              </a:rPr>
              <a:t>1 hour with Cheetah, </a:t>
            </a:r>
            <a:r>
              <a:rPr lang="en-US" sz="1400" noProof="0" dirty="0"/>
              <a:t>equivalent of</a:t>
            </a:r>
            <a:r>
              <a:rPr lang="en-US" sz="1400" noProof="0" dirty="0">
                <a:solidFill>
                  <a:schemeClr val="dk1"/>
                </a:solidFill>
              </a:rPr>
              <a:t> </a:t>
            </a:r>
            <a:r>
              <a:rPr lang="en-US" sz="1400" b="1" noProof="0" dirty="0">
                <a:solidFill>
                  <a:schemeClr val="dk1"/>
                </a:solidFill>
              </a:rPr>
              <a:t>3 years </a:t>
            </a:r>
            <a:r>
              <a:rPr lang="en-US" sz="1400" noProof="0" dirty="0">
                <a:solidFill>
                  <a:schemeClr val="dk1"/>
                </a:solidFill>
              </a:rPr>
              <a:t>on the real machine, training would take 11 days with Ocelot.  More efficient training possible with gradient- based RL.</a:t>
            </a:r>
            <a:endParaRPr lang="en-US" sz="1400" noProof="0" dirty="0"/>
          </a:p>
          <a:p>
            <a:pPr marL="2370" lvl="0" indent="-171450" algn="l" rtl="0">
              <a:spcBef>
                <a:spcPts val="1000"/>
              </a:spcBef>
              <a:spcAft>
                <a:spcPts val="0"/>
              </a:spcAft>
              <a:buClr>
                <a:srgbClr val="000000"/>
              </a:buClr>
              <a:buSzPts val="1200"/>
              <a:buFont typeface="Wingdings" pitchFamily="2" charset="2"/>
              <a:buChar char="§"/>
            </a:pPr>
            <a:r>
              <a:rPr lang="en-US" sz="1400" noProof="0" dirty="0"/>
              <a:t>The RL-trained optimization algorithm is deployed to the </a:t>
            </a:r>
            <a:r>
              <a:rPr lang="en-US" sz="1400" b="1" noProof="0" dirty="0"/>
              <a:t>real-world</a:t>
            </a:r>
            <a:r>
              <a:rPr lang="en-US" sz="1400" noProof="0" dirty="0"/>
              <a:t> with </a:t>
            </a:r>
            <a:r>
              <a:rPr lang="en-US" sz="1400" b="1" noProof="0" dirty="0"/>
              <a:t>zero-shot learning</a:t>
            </a:r>
            <a:r>
              <a:rPr lang="en-US" sz="1400" noProof="0" dirty="0"/>
              <a:t> thanks to </a:t>
            </a:r>
            <a:r>
              <a:rPr lang="en-US" sz="1400" b="1" noProof="0" dirty="0"/>
              <a:t>domain randomization</a:t>
            </a:r>
          </a:p>
        </p:txBody>
      </p:sp>
      <p:sp>
        <p:nvSpPr>
          <p:cNvPr id="201" name="Google Shape;201;p27">
            <a:extLst>
              <a:ext uri="{FF2B5EF4-FFF2-40B4-BE49-F238E27FC236}">
                <a16:creationId xmlns:a16="http://schemas.microsoft.com/office/drawing/2014/main" id="{0FD6A8C9-0D9A-8C5C-F1E9-EB3D768BF460}"/>
              </a:ext>
            </a:extLst>
          </p:cNvPr>
          <p:cNvSpPr txBox="1"/>
          <p:nvPr/>
        </p:nvSpPr>
        <p:spPr>
          <a:xfrm>
            <a:off x="5021361" y="2354290"/>
            <a:ext cx="3957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noProof="0" dirty="0">
                <a:solidFill>
                  <a:schemeClr val="accent3"/>
                </a:solidFill>
              </a:rPr>
              <a:t>RLO in ARES EA (including feedback)</a:t>
            </a:r>
          </a:p>
        </p:txBody>
      </p:sp>
      <p:sp>
        <p:nvSpPr>
          <p:cNvPr id="2" name="TextBox 1">
            <a:extLst>
              <a:ext uri="{FF2B5EF4-FFF2-40B4-BE49-F238E27FC236}">
                <a16:creationId xmlns:a16="http://schemas.microsoft.com/office/drawing/2014/main" id="{305F1CFF-E73D-B95E-4DD8-9AFF905F64EF}"/>
              </a:ext>
            </a:extLst>
          </p:cNvPr>
          <p:cNvSpPr txBox="1"/>
          <p:nvPr/>
        </p:nvSpPr>
        <p:spPr>
          <a:xfrm>
            <a:off x="6548487" y="4518044"/>
            <a:ext cx="2430474" cy="261610"/>
          </a:xfrm>
          <a:prstGeom prst="rect">
            <a:avLst/>
          </a:prstGeom>
          <a:noFill/>
        </p:spPr>
        <p:txBody>
          <a:bodyPr wrap="none" rtlCol="0">
            <a:spAutoFit/>
          </a:bodyPr>
          <a:lstStyle/>
          <a:p>
            <a:r>
              <a:rPr lang="en-US" sz="1100" i="1" noProof="0" dirty="0">
                <a:solidFill>
                  <a:schemeClr val="tx1">
                    <a:lumMod val="65000"/>
                    <a:lumOff val="35000"/>
                  </a:schemeClr>
                </a:solidFill>
                <a:hlinkClick r:id="rId7">
                  <a:extLst>
                    <a:ext uri="{A12FA001-AC4F-418D-AE19-62706E023703}">
                      <ahyp:hlinkClr xmlns:ahyp="http://schemas.microsoft.com/office/drawing/2018/hyperlinkcolor" val="tx"/>
                    </a:ext>
                  </a:extLst>
                </a:hlinkClick>
              </a:rPr>
              <a:t>J. Kaiser, C. Xu et al. Sci. Rep 2025</a:t>
            </a:r>
            <a:endParaRPr lang="en-US" sz="1100" i="1" noProof="0" dirty="0">
              <a:solidFill>
                <a:schemeClr val="tx1">
                  <a:lumMod val="65000"/>
                  <a:lumOff val="35000"/>
                </a:schemeClr>
              </a:solidFill>
            </a:endParaRPr>
          </a:p>
        </p:txBody>
      </p:sp>
    </p:spTree>
    <p:extLst>
      <p:ext uri="{BB962C8B-B14F-4D97-AF65-F5344CB8AC3E}">
        <p14:creationId xmlns:p14="http://schemas.microsoft.com/office/powerpoint/2010/main" val="220487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D8F38-5D72-1168-5E3A-3A3DEAA88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9E471-D0DD-4CC8-A264-E96B2EEDF1FD}"/>
              </a:ext>
            </a:extLst>
          </p:cNvPr>
          <p:cNvSpPr>
            <a:spLocks noGrp="1"/>
          </p:cNvSpPr>
          <p:nvPr>
            <p:ph type="title"/>
          </p:nvPr>
        </p:nvSpPr>
        <p:spPr/>
        <p:txBody>
          <a:bodyPr/>
          <a:lstStyle/>
          <a:p>
            <a:r>
              <a:rPr lang="en-US" dirty="0"/>
              <a:t>Gradient calculation is not new in physics</a:t>
            </a:r>
          </a:p>
        </p:txBody>
      </p:sp>
      <p:sp>
        <p:nvSpPr>
          <p:cNvPr id="4" name="Content Placeholder 3">
            <a:extLst>
              <a:ext uri="{FF2B5EF4-FFF2-40B4-BE49-F238E27FC236}">
                <a16:creationId xmlns:a16="http://schemas.microsoft.com/office/drawing/2014/main" id="{83E63739-2994-7C02-2C6B-98D43CD41797}"/>
              </a:ext>
            </a:extLst>
          </p:cNvPr>
          <p:cNvSpPr>
            <a:spLocks noGrp="1"/>
          </p:cNvSpPr>
          <p:nvPr>
            <p:ph sz="quarter" idx="14"/>
          </p:nvPr>
        </p:nvSpPr>
        <p:spPr>
          <a:xfrm>
            <a:off x="457199" y="848412"/>
            <a:ext cx="8382001" cy="3856939"/>
          </a:xfrm>
        </p:spPr>
        <p:txBody>
          <a:bodyPr/>
          <a:lstStyle/>
          <a:p>
            <a:r>
              <a:rPr lang="en-US" sz="1600" dirty="0"/>
              <a:t>Analytic derivatives are exact, but only applicable for limited expressions</a:t>
            </a:r>
          </a:p>
          <a:p>
            <a:r>
              <a:rPr lang="en-US" sz="1600" dirty="0"/>
              <a:t>Numerical differentiation such as finite difference, scales poorly with input dimensions</a:t>
            </a:r>
          </a:p>
          <a:p>
            <a:endParaRPr lang="en-US" sz="1600" dirty="0"/>
          </a:p>
          <a:p>
            <a:pPr marL="0" indent="0">
              <a:buNone/>
            </a:pPr>
            <a:endParaRPr lang="en-US" sz="1600" dirty="0"/>
          </a:p>
          <a:p>
            <a:r>
              <a:rPr lang="en-US" sz="1600" dirty="0"/>
              <a:t>Existing simulation codes were not written with computation graphs in mind, and they do not account for AI/ML applications</a:t>
            </a:r>
          </a:p>
          <a:p>
            <a:endParaRPr lang="en-US" sz="1600" dirty="0"/>
          </a:p>
          <a:p>
            <a:r>
              <a:rPr lang="en-US" sz="1600" dirty="0"/>
              <a:t>Automatic differentiation (AD) provides explicit and efficient gradient calculation by applying chain rule to the computation</a:t>
            </a:r>
            <a:endParaRPr lang="en-US" dirty="0"/>
          </a:p>
        </p:txBody>
      </p:sp>
      <p:sp>
        <p:nvSpPr>
          <p:cNvPr id="5" name="Slide Number Placeholder 4">
            <a:extLst>
              <a:ext uri="{FF2B5EF4-FFF2-40B4-BE49-F238E27FC236}">
                <a16:creationId xmlns:a16="http://schemas.microsoft.com/office/drawing/2014/main" id="{23138B4F-B4CA-F4EB-B6F7-93110BD5D3A0}"/>
              </a:ext>
            </a:extLst>
          </p:cNvPr>
          <p:cNvSpPr>
            <a:spLocks noGrp="1"/>
          </p:cNvSpPr>
          <p:nvPr>
            <p:ph type="sldNum" sz="quarter" idx="12"/>
          </p:nvPr>
        </p:nvSpPr>
        <p:spPr/>
        <p:txBody>
          <a:bodyPr/>
          <a:lstStyle/>
          <a:p>
            <a:fld id="{9CF5EF28-261C-FD41-A360-1A380056DD17}" type="slidenum">
              <a:rPr lang="en-US" smtClean="0"/>
              <a:t>3</a:t>
            </a:fld>
            <a:endParaRPr lang="en-US"/>
          </a:p>
        </p:txBody>
      </p:sp>
      <p:sp>
        <p:nvSpPr>
          <p:cNvPr id="6" name="Rounded Rectangle 5">
            <a:extLst>
              <a:ext uri="{FF2B5EF4-FFF2-40B4-BE49-F238E27FC236}">
                <a16:creationId xmlns:a16="http://schemas.microsoft.com/office/drawing/2014/main" id="{8A60A679-28AF-2BFC-F400-2A96CE595A42}"/>
              </a:ext>
            </a:extLst>
          </p:cNvPr>
          <p:cNvSpPr/>
          <p:nvPr/>
        </p:nvSpPr>
        <p:spPr>
          <a:xfrm>
            <a:off x="1140922" y="3968750"/>
            <a:ext cx="3234267" cy="736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Forward mode AD</a:t>
            </a:r>
          </a:p>
          <a:p>
            <a:pPr algn="ctr"/>
            <a:r>
              <a:rPr lang="en-US" dirty="0"/>
              <a:t>(Tangent mode)</a:t>
            </a:r>
          </a:p>
        </p:txBody>
      </p:sp>
      <p:sp>
        <p:nvSpPr>
          <p:cNvPr id="7" name="Rounded Rectangle 6">
            <a:extLst>
              <a:ext uri="{FF2B5EF4-FFF2-40B4-BE49-F238E27FC236}">
                <a16:creationId xmlns:a16="http://schemas.microsoft.com/office/drawing/2014/main" id="{5D6313B9-014F-205D-AACA-68AC8360B338}"/>
              </a:ext>
            </a:extLst>
          </p:cNvPr>
          <p:cNvSpPr/>
          <p:nvPr/>
        </p:nvSpPr>
        <p:spPr>
          <a:xfrm>
            <a:off x="4768813" y="3968750"/>
            <a:ext cx="3234267" cy="7366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Reverse mode AD</a:t>
            </a:r>
          </a:p>
          <a:p>
            <a:pPr algn="ctr"/>
            <a:r>
              <a:rPr lang="en-US" dirty="0"/>
              <a:t>(Adjoint mode)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A1B8034-463B-B248-3F6A-00549E1B65B2}"/>
                  </a:ext>
                </a:extLst>
              </p:cNvPr>
              <p:cNvSpPr txBox="1"/>
              <p:nvPr/>
            </p:nvSpPr>
            <p:spPr>
              <a:xfrm>
                <a:off x="2275006" y="1491992"/>
                <a:ext cx="3924100" cy="6767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𝒙</m:t>
                              </m:r>
                              <m:r>
                                <a:rPr lang="en-US" i="1">
                                  <a:latin typeface="Cambria Math" panose="02040503050406030204" pitchFamily="18" charset="0"/>
                                </a:rPr>
                                <m:t>+</m:t>
                              </m:r>
                              <m:r>
                                <a:rPr lang="en-US" i="1">
                                  <a:latin typeface="Cambria Math" panose="02040503050406030204" pitchFamily="18" charset="0"/>
                                </a:rPr>
                                <m:t>h</m:t>
                              </m:r>
                              <m:sSub>
                                <m:sSubPr>
                                  <m:ctrlPr>
                                    <a:rPr lang="en-US" i="1">
                                      <a:latin typeface="Cambria Math" panose="02040503050406030204" pitchFamily="18" charset="0"/>
                                    </a:rPr>
                                  </m:ctrlPr>
                                </m:sSubPr>
                                <m:e>
                                  <m:r>
                                    <a:rPr lang="en-US" i="1">
                                      <a:latin typeface="Cambria Math" panose="02040503050406030204" pitchFamily="18" charset="0"/>
                                    </a:rPr>
                                    <m:t>𝒆</m:t>
                                  </m:r>
                                </m:e>
                                <m:sub>
                                  <m:r>
                                    <a:rPr lang="en-US" i="1">
                                      <a:latin typeface="Cambria Math" panose="02040503050406030204" pitchFamily="18" charset="0"/>
                                    </a:rPr>
                                    <m:t>𝒊</m:t>
                                  </m:r>
                                </m:sub>
                              </m:sSub>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𝒙</m:t>
                              </m:r>
                              <m:r>
                                <a:rPr lang="en-US" i="1">
                                  <a:latin typeface="Cambria Math" panose="02040503050406030204" pitchFamily="18" charset="0"/>
                                </a:rPr>
                                <m:t>−</m:t>
                              </m:r>
                              <m:r>
                                <a:rPr lang="en-US" i="1">
                                  <a:latin typeface="Cambria Math" panose="02040503050406030204" pitchFamily="18" charset="0"/>
                                </a:rPr>
                                <m:t>h</m:t>
                              </m:r>
                              <m:sSub>
                                <m:sSubPr>
                                  <m:ctrlPr>
                                    <a:rPr lang="en-US" i="1">
                                      <a:latin typeface="Cambria Math" panose="02040503050406030204" pitchFamily="18" charset="0"/>
                                    </a:rPr>
                                  </m:ctrlPr>
                                </m:sSubPr>
                                <m:e>
                                  <m:r>
                                    <a:rPr lang="en-US" i="1">
                                      <a:latin typeface="Cambria Math" panose="02040503050406030204" pitchFamily="18" charset="0"/>
                                    </a:rPr>
                                    <m:t>𝒆</m:t>
                                  </m:r>
                                </m:e>
                                <m:sub>
                                  <m:r>
                                    <a:rPr lang="en-US" i="1">
                                      <a:latin typeface="Cambria Math" panose="02040503050406030204" pitchFamily="18" charset="0"/>
                                    </a:rPr>
                                    <m:t>𝒊</m:t>
                                  </m:r>
                                </m:sub>
                              </m:sSub>
                            </m:e>
                          </m:d>
                        </m:num>
                        <m:den>
                          <m:r>
                            <a:rPr lang="en-US" i="1">
                              <a:latin typeface="Cambria Math" panose="02040503050406030204" pitchFamily="18" charset="0"/>
                            </a:rPr>
                            <m:t>2</m:t>
                          </m:r>
                          <m:r>
                            <a:rPr lang="en-US" i="1">
                              <a:latin typeface="Cambria Math" panose="02040503050406030204" pitchFamily="18" charset="0"/>
                            </a:rPr>
                            <m:t>h</m:t>
                          </m:r>
                        </m:den>
                      </m:f>
                    </m:oMath>
                  </m:oMathPara>
                </a14:m>
                <a:endParaRPr lang="en-US" dirty="0"/>
              </a:p>
            </p:txBody>
          </p:sp>
        </mc:Choice>
        <mc:Fallback xmlns="">
          <p:sp>
            <p:nvSpPr>
              <p:cNvPr id="8" name="TextBox 7">
                <a:extLst>
                  <a:ext uri="{FF2B5EF4-FFF2-40B4-BE49-F238E27FC236}">
                    <a16:creationId xmlns:a16="http://schemas.microsoft.com/office/drawing/2014/main" id="{EA1B8034-463B-B248-3F6A-00549E1B65B2}"/>
                  </a:ext>
                </a:extLst>
              </p:cNvPr>
              <p:cNvSpPr txBox="1">
                <a:spLocks noRot="1" noChangeAspect="1" noMove="1" noResize="1" noEditPoints="1" noAdjustHandles="1" noChangeArrowheads="1" noChangeShapeType="1" noTextEdit="1"/>
              </p:cNvSpPr>
              <p:nvPr/>
            </p:nvSpPr>
            <p:spPr>
              <a:xfrm>
                <a:off x="2275006" y="1491992"/>
                <a:ext cx="3924100" cy="676724"/>
              </a:xfrm>
              <a:prstGeom prst="rect">
                <a:avLst/>
              </a:prstGeom>
              <a:blipFill>
                <a:blip r:embed="rId2"/>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94BE4A-E8A8-6075-CE29-9498F46B67F1}"/>
                  </a:ext>
                </a:extLst>
              </p:cNvPr>
              <p:cNvSpPr txBox="1"/>
              <p:nvPr/>
            </p:nvSpPr>
            <p:spPr>
              <a:xfrm>
                <a:off x="1041400" y="1645688"/>
                <a:ext cx="1233606"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rPr>
                      <m:t>𝑓</m:t>
                    </m:r>
                    <m:r>
                      <a:rPr lang="en-US"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𝑅</m:t>
                    </m:r>
                  </m:oMath>
                </a14:m>
                <a:r>
                  <a:rPr lang="en-US" dirty="0"/>
                  <a:t>,</a:t>
                </a:r>
              </a:p>
            </p:txBody>
          </p:sp>
        </mc:Choice>
        <mc:Fallback xmlns="">
          <p:sp>
            <p:nvSpPr>
              <p:cNvPr id="9" name="TextBox 8">
                <a:extLst>
                  <a:ext uri="{FF2B5EF4-FFF2-40B4-BE49-F238E27FC236}">
                    <a16:creationId xmlns:a16="http://schemas.microsoft.com/office/drawing/2014/main" id="{8594BE4A-E8A8-6075-CE29-9498F46B67F1}"/>
                  </a:ext>
                </a:extLst>
              </p:cNvPr>
              <p:cNvSpPr txBox="1">
                <a:spLocks noRot="1" noChangeAspect="1" noMove="1" noResize="1" noEditPoints="1" noAdjustHandles="1" noChangeArrowheads="1" noChangeShapeType="1" noTextEdit="1"/>
              </p:cNvSpPr>
              <p:nvPr/>
            </p:nvSpPr>
            <p:spPr>
              <a:xfrm>
                <a:off x="1041400" y="1645688"/>
                <a:ext cx="1233606" cy="369332"/>
              </a:xfrm>
              <a:prstGeom prst="rect">
                <a:avLst/>
              </a:prstGeom>
              <a:blipFill>
                <a:blip r:embed="rId3"/>
                <a:stretch>
                  <a:fillRect l="-2041" t="-6667" r="-3061" b="-2666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6B2F997-87DF-0BA0-AF0A-FCF4ECDD704E}"/>
              </a:ext>
            </a:extLst>
          </p:cNvPr>
          <p:cNvSpPr txBox="1"/>
          <p:nvPr/>
        </p:nvSpPr>
        <p:spPr>
          <a:xfrm>
            <a:off x="6199106" y="1715649"/>
            <a:ext cx="646331" cy="369332"/>
          </a:xfrm>
          <a:prstGeom prst="rect">
            <a:avLst/>
          </a:prstGeom>
          <a:noFill/>
        </p:spPr>
        <p:txBody>
          <a:bodyPr wrap="none" rtlCol="0">
            <a:spAutoFit/>
          </a:bodyPr>
          <a:lstStyle/>
          <a:p>
            <a:r>
              <a:rPr lang="en-US" dirty="0"/>
              <a:t>O(n)</a:t>
            </a:r>
          </a:p>
        </p:txBody>
      </p:sp>
    </p:spTree>
    <p:extLst>
      <p:ext uri="{BB962C8B-B14F-4D97-AF65-F5344CB8AC3E}">
        <p14:creationId xmlns:p14="http://schemas.microsoft.com/office/powerpoint/2010/main" val="323429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C70C-5C47-CD6E-9E85-C3D65EB1A0C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79DB739-8CED-823E-A91A-441B566052CE}"/>
              </a:ext>
            </a:extLst>
          </p:cNvPr>
          <p:cNvPicPr>
            <a:picLocks noChangeAspect="1"/>
          </p:cNvPicPr>
          <p:nvPr/>
        </p:nvPicPr>
        <p:blipFill>
          <a:blip r:embed="rId2"/>
          <a:stretch>
            <a:fillRect/>
          </a:stretch>
        </p:blipFill>
        <p:spPr>
          <a:xfrm>
            <a:off x="4543586" y="793750"/>
            <a:ext cx="4445000" cy="3911600"/>
          </a:xfrm>
          <a:prstGeom prst="rect">
            <a:avLst/>
          </a:prstGeom>
        </p:spPr>
      </p:pic>
      <p:pic>
        <p:nvPicPr>
          <p:cNvPr id="3" name="Picture 2">
            <a:extLst>
              <a:ext uri="{FF2B5EF4-FFF2-40B4-BE49-F238E27FC236}">
                <a16:creationId xmlns:a16="http://schemas.microsoft.com/office/drawing/2014/main" id="{30C28A37-16E9-65F4-F468-247C36F46F5A}"/>
              </a:ext>
            </a:extLst>
          </p:cNvPr>
          <p:cNvPicPr>
            <a:picLocks noChangeAspect="1"/>
          </p:cNvPicPr>
          <p:nvPr/>
        </p:nvPicPr>
        <p:blipFill>
          <a:blip r:embed="rId3"/>
          <a:srcRect r="1735"/>
          <a:stretch>
            <a:fillRect/>
          </a:stretch>
        </p:blipFill>
        <p:spPr>
          <a:xfrm>
            <a:off x="4339341" y="708907"/>
            <a:ext cx="4804659" cy="3911600"/>
          </a:xfrm>
          <a:prstGeom prst="rect">
            <a:avLst/>
          </a:prstGeom>
        </p:spPr>
      </p:pic>
      <p:sp>
        <p:nvSpPr>
          <p:cNvPr id="2" name="Title 1">
            <a:extLst>
              <a:ext uri="{FF2B5EF4-FFF2-40B4-BE49-F238E27FC236}">
                <a16:creationId xmlns:a16="http://schemas.microsoft.com/office/drawing/2014/main" id="{B60F6CD9-BAE6-218A-79A6-970A87C8C2F4}"/>
              </a:ext>
            </a:extLst>
          </p:cNvPr>
          <p:cNvSpPr>
            <a:spLocks noGrp="1"/>
          </p:cNvSpPr>
          <p:nvPr>
            <p:ph type="title"/>
          </p:nvPr>
        </p:nvSpPr>
        <p:spPr/>
        <p:txBody>
          <a:bodyPr/>
          <a:lstStyle/>
          <a:p>
            <a:r>
              <a:rPr lang="en-US" dirty="0"/>
              <a:t>Automatic Differentiation</a:t>
            </a:r>
          </a:p>
        </p:txBody>
      </p:sp>
      <p:sp>
        <p:nvSpPr>
          <p:cNvPr id="4" name="Content Placeholder 3">
            <a:extLst>
              <a:ext uri="{FF2B5EF4-FFF2-40B4-BE49-F238E27FC236}">
                <a16:creationId xmlns:a16="http://schemas.microsoft.com/office/drawing/2014/main" id="{85F7F98A-509B-AC77-9062-E5F2B7BF7783}"/>
              </a:ext>
            </a:extLst>
          </p:cNvPr>
          <p:cNvSpPr>
            <a:spLocks noGrp="1"/>
          </p:cNvSpPr>
          <p:nvPr>
            <p:ph sz="quarter" idx="14"/>
          </p:nvPr>
        </p:nvSpPr>
        <p:spPr>
          <a:xfrm>
            <a:off x="457200" y="1238251"/>
            <a:ext cx="4086386" cy="1333499"/>
          </a:xfrm>
        </p:spPr>
        <p:txBody>
          <a:bodyPr>
            <a:normAutofit/>
          </a:bodyPr>
          <a:lstStyle/>
          <a:p>
            <a:pPr marL="0" indent="0">
              <a:buNone/>
            </a:pPr>
            <a:r>
              <a:rPr lang="en-US" sz="1600" b="1" dirty="0">
                <a:solidFill>
                  <a:schemeClr val="accent2"/>
                </a:solidFill>
              </a:rPr>
              <a:t>Forward Mode</a:t>
            </a:r>
          </a:p>
          <a:p>
            <a:r>
              <a:rPr lang="en-US" sz="1400" dirty="0"/>
              <a:t>Propagates the directional derivatives (tangents) alongside the intermediate values when moving forward through the computation graph</a:t>
            </a:r>
          </a:p>
        </p:txBody>
      </p:sp>
      <p:sp>
        <p:nvSpPr>
          <p:cNvPr id="5" name="Slide Number Placeholder 4">
            <a:extLst>
              <a:ext uri="{FF2B5EF4-FFF2-40B4-BE49-F238E27FC236}">
                <a16:creationId xmlns:a16="http://schemas.microsoft.com/office/drawing/2014/main" id="{CD078367-4E10-6908-C4F7-6183A8E7EC34}"/>
              </a:ext>
            </a:extLst>
          </p:cNvPr>
          <p:cNvSpPr>
            <a:spLocks noGrp="1"/>
          </p:cNvSpPr>
          <p:nvPr>
            <p:ph type="sldNum" sz="quarter" idx="12"/>
          </p:nvPr>
        </p:nvSpPr>
        <p:spPr/>
        <p:txBody>
          <a:bodyPr/>
          <a:lstStyle/>
          <a:p>
            <a:fld id="{9CF5EF28-261C-FD41-A360-1A380056DD17}" type="slidenum">
              <a:rPr lang="en-US" smtClean="0"/>
              <a:t>4</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17A7040-625F-2E5B-2F38-47157233B5FD}"/>
                  </a:ext>
                </a:extLst>
              </p:cNvPr>
              <p:cNvSpPr txBox="1"/>
              <p:nvPr/>
            </p:nvSpPr>
            <p:spPr>
              <a:xfrm>
                <a:off x="7056981" y="509136"/>
                <a:ext cx="1782219" cy="276999"/>
              </a:xfrm>
              <a:prstGeom prst="rect">
                <a:avLst/>
              </a:prstGeom>
              <a:noFill/>
            </p:spPr>
            <p:txBody>
              <a:bodyPr wrap="none" rtlCol="0">
                <a:spAutoFit/>
              </a:bodyPr>
              <a:lstStyle/>
              <a:p>
                <a:r>
                  <a:rPr lang="en-US" sz="1200" dirty="0"/>
                  <a:t>Example: </a:t>
                </a:r>
                <a14:m>
                  <m:oMath xmlns:m="http://schemas.openxmlformats.org/officeDocument/2006/math">
                    <m:r>
                      <a:rPr lang="en-US" sz="1200" i="1" dirty="0">
                        <a:latin typeface="Cambria Math" panose="02040503050406030204" pitchFamily="18" charset="0"/>
                      </a:rPr>
                      <m:t>𝑦</m:t>
                    </m:r>
                    <m:r>
                      <a:rPr lang="en-US" sz="1200" i="1" dirty="0">
                        <a:latin typeface="Cambria Math" panose="02040503050406030204" pitchFamily="18" charset="0"/>
                      </a:rPr>
                      <m:t>=</m:t>
                    </m:r>
                    <m:func>
                      <m:funcPr>
                        <m:ctrlPr>
                          <a:rPr lang="en-US" sz="1200" i="1" dirty="0">
                            <a:latin typeface="Cambria Math" panose="02040503050406030204" pitchFamily="18" charset="0"/>
                          </a:rPr>
                        </m:ctrlPr>
                      </m:funcPr>
                      <m:fName>
                        <m:r>
                          <m:rPr>
                            <m:sty m:val="p"/>
                          </m:rPr>
                          <a:rPr lang="en-US" sz="1200" dirty="0">
                            <a:latin typeface="Cambria Math" panose="02040503050406030204" pitchFamily="18" charset="0"/>
                          </a:rPr>
                          <m:t>sin</m:t>
                        </m:r>
                      </m:fName>
                      <m:e>
                        <m:d>
                          <m:dPr>
                            <m:ctrlPr>
                              <a:rPr lang="en-US" sz="1200" i="1" dirty="0">
                                <a:latin typeface="Cambria Math" panose="02040503050406030204" pitchFamily="18" charset="0"/>
                              </a:rPr>
                            </m:ctrlPr>
                          </m:dPr>
                          <m:e>
                            <m:sSub>
                              <m:sSubPr>
                                <m:ctrlPr>
                                  <a:rPr lang="en-US" sz="1200" i="1" dirty="0">
                                    <a:latin typeface="Cambria Math" panose="02040503050406030204" pitchFamily="18" charset="0"/>
                                  </a:rPr>
                                </m:ctrlPr>
                              </m:sSubPr>
                              <m:e>
                                <m:r>
                                  <a:rPr lang="en-US" sz="1200" i="1" dirty="0">
                                    <a:latin typeface="Cambria Math" panose="02040503050406030204" pitchFamily="18" charset="0"/>
                                  </a:rPr>
                                  <m:t>𝑥</m:t>
                                </m:r>
                              </m:e>
                              <m:sub>
                                <m:r>
                                  <a:rPr lang="en-US" sz="1200" i="1" dirty="0">
                                    <a:latin typeface="Cambria Math" panose="02040503050406030204" pitchFamily="18" charset="0"/>
                                  </a:rPr>
                                  <m:t>1</m:t>
                                </m:r>
                              </m:sub>
                            </m:sSub>
                            <m:sSub>
                              <m:sSubPr>
                                <m:ctrlPr>
                                  <a:rPr lang="en-US" sz="1200" i="1" dirty="0">
                                    <a:latin typeface="Cambria Math" panose="02040503050406030204" pitchFamily="18" charset="0"/>
                                  </a:rPr>
                                </m:ctrlPr>
                              </m:sSubPr>
                              <m:e>
                                <m:r>
                                  <a:rPr lang="en-US" sz="1200" i="1" dirty="0">
                                    <a:latin typeface="Cambria Math" panose="02040503050406030204" pitchFamily="18" charset="0"/>
                                  </a:rPr>
                                  <m:t>𝑥</m:t>
                                </m:r>
                              </m:e>
                              <m:sub>
                                <m:r>
                                  <a:rPr lang="en-US" sz="1200" i="1" dirty="0">
                                    <a:latin typeface="Cambria Math" panose="02040503050406030204" pitchFamily="18" charset="0"/>
                                  </a:rPr>
                                  <m:t>2</m:t>
                                </m:r>
                              </m:sub>
                            </m:sSub>
                          </m:e>
                        </m:d>
                      </m:e>
                    </m:func>
                  </m:oMath>
                </a14:m>
                <a:endParaRPr lang="en-US" sz="1200" dirty="0"/>
              </a:p>
            </p:txBody>
          </p:sp>
        </mc:Choice>
        <mc:Fallback xmlns="">
          <p:sp>
            <p:nvSpPr>
              <p:cNvPr id="6" name="TextBox 5">
                <a:extLst>
                  <a:ext uri="{FF2B5EF4-FFF2-40B4-BE49-F238E27FC236}">
                    <a16:creationId xmlns:a16="http://schemas.microsoft.com/office/drawing/2014/main" id="{617A7040-625F-2E5B-2F38-47157233B5FD}"/>
                  </a:ext>
                </a:extLst>
              </p:cNvPr>
              <p:cNvSpPr txBox="1">
                <a:spLocks noRot="1" noChangeAspect="1" noMove="1" noResize="1" noEditPoints="1" noAdjustHandles="1" noChangeArrowheads="1" noChangeShapeType="1" noTextEdit="1"/>
              </p:cNvSpPr>
              <p:nvPr/>
            </p:nvSpPr>
            <p:spPr>
              <a:xfrm>
                <a:off x="7056981" y="509136"/>
                <a:ext cx="1782219" cy="276999"/>
              </a:xfrm>
              <a:prstGeom prst="rect">
                <a:avLst/>
              </a:prstGeom>
              <a:blipFill>
                <a:blip r:embed="rId4"/>
                <a:stretch>
                  <a:fillRect t="-4545" b="-18182"/>
                </a:stretch>
              </a:blipFill>
            </p:spPr>
            <p:txBody>
              <a:bodyPr/>
              <a:lstStyle/>
              <a:p>
                <a:r>
                  <a:rPr lang="en-US">
                    <a:noFill/>
                  </a:rPr>
                  <a:t> </a:t>
                </a:r>
              </a:p>
            </p:txBody>
          </p:sp>
        </mc:Fallback>
      </mc:AlternateContent>
      <p:sp>
        <p:nvSpPr>
          <p:cNvPr id="8" name="Content Placeholder 3">
            <a:extLst>
              <a:ext uri="{FF2B5EF4-FFF2-40B4-BE49-F238E27FC236}">
                <a16:creationId xmlns:a16="http://schemas.microsoft.com/office/drawing/2014/main" id="{7AFD8A7E-C6AB-939C-91AC-D0AB931DAE9A}"/>
              </a:ext>
            </a:extLst>
          </p:cNvPr>
          <p:cNvSpPr txBox="1">
            <a:spLocks/>
          </p:cNvSpPr>
          <p:nvPr/>
        </p:nvSpPr>
        <p:spPr>
          <a:xfrm>
            <a:off x="457200" y="2815829"/>
            <a:ext cx="4086386" cy="1889522"/>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chemeClr val="accent6"/>
                </a:solidFill>
              </a:rPr>
              <a:t>Reverse Mode</a:t>
            </a:r>
          </a:p>
          <a:p>
            <a:r>
              <a:rPr lang="en-US" sz="1400" dirty="0"/>
              <a:t>Propagates the adjoint values from the output to the input variables, after evaluating the function</a:t>
            </a:r>
          </a:p>
        </p:txBody>
      </p:sp>
    </p:spTree>
    <p:extLst>
      <p:ext uri="{BB962C8B-B14F-4D97-AF65-F5344CB8AC3E}">
        <p14:creationId xmlns:p14="http://schemas.microsoft.com/office/powerpoint/2010/main" val="35749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0788-257F-9AF9-CE98-697AA9FB99F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3">
                <a:extLst>
                  <a:ext uri="{FF2B5EF4-FFF2-40B4-BE49-F238E27FC236}">
                    <a16:creationId xmlns:a16="http://schemas.microsoft.com/office/drawing/2014/main" id="{BA6ACCCC-7520-5BAC-D4E8-40C39A7A03FB}"/>
                  </a:ext>
                </a:extLst>
              </p:cNvPr>
              <p:cNvSpPr txBox="1">
                <a:spLocks/>
              </p:cNvSpPr>
              <p:nvPr/>
            </p:nvSpPr>
            <p:spPr>
              <a:xfrm>
                <a:off x="457199" y="823470"/>
                <a:ext cx="8382000" cy="1061889"/>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Consider a function </a:t>
                </a:r>
                <a14:m>
                  <m:oMath xmlns:m="http://schemas.openxmlformats.org/officeDocument/2006/math">
                    <m:r>
                      <a:rPr lang="en-US" sz="1600" b="0" i="0" dirty="0" smtClean="0">
                        <a:latin typeface="Cambria Math" panose="02040503050406030204" pitchFamily="18" charset="0"/>
                      </a:rPr>
                      <m:t> </m:t>
                    </m:r>
                    <m:r>
                      <a:rPr lang="en-US" sz="1600" i="1" dirty="0" smtClean="0">
                        <a:latin typeface="Cambria Math" panose="02040503050406030204" pitchFamily="18" charset="0"/>
                      </a:rPr>
                      <m:t>𝑓</m:t>
                    </m:r>
                    <m:r>
                      <a:rPr lang="en-US" sz="1600" i="1" dirty="0">
                        <a:latin typeface="Cambria Math" panose="02040503050406030204" pitchFamily="18" charset="0"/>
                      </a:rPr>
                      <m:t>:</m:t>
                    </m:r>
                    <m:sSup>
                      <m:sSupPr>
                        <m:ctrlPr>
                          <a:rPr lang="en-US" sz="1600" b="0" i="1" dirty="0" smtClean="0">
                            <a:latin typeface="Cambria Math" panose="02040503050406030204" pitchFamily="18" charset="0"/>
                          </a:rPr>
                        </m:ctrlPr>
                      </m:sSupPr>
                      <m:e>
                        <m:r>
                          <a:rPr lang="en-US" sz="1600" b="0" i="1" dirty="0" smtClean="0">
                            <a:latin typeface="Cambria Math" panose="02040503050406030204" pitchFamily="18" charset="0"/>
                          </a:rPr>
                          <m:t>𝑅</m:t>
                        </m:r>
                      </m:e>
                      <m:sup>
                        <m:r>
                          <a:rPr lang="en-US" sz="1600" b="0" i="1" dirty="0" smtClean="0">
                            <a:latin typeface="Cambria Math" panose="02040503050406030204" pitchFamily="18" charset="0"/>
                          </a:rPr>
                          <m:t>𝑛</m:t>
                        </m:r>
                      </m:sup>
                    </m:sSup>
                    <m:r>
                      <a:rPr lang="en-US" sz="1600" i="1" dirty="0">
                        <a:latin typeface="Cambria Math" panose="02040503050406030204" pitchFamily="18" charset="0"/>
                      </a:rPr>
                      <m:t>→</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𝑅</m:t>
                        </m:r>
                      </m:e>
                      <m:sup>
                        <m:r>
                          <a:rPr lang="en-US" sz="1600" b="0" i="1" dirty="0" smtClean="0">
                            <a:latin typeface="Cambria Math" panose="02040503050406030204" pitchFamily="18" charset="0"/>
                          </a:rPr>
                          <m:t>𝑚</m:t>
                        </m:r>
                      </m:sup>
                    </m:sSup>
                  </m:oMath>
                </a14:m>
                <a:r>
                  <a:rPr lang="en-US" sz="1600" dirty="0"/>
                  <a:t> , the time complexity to compute the derivative is</a:t>
                </a:r>
              </a:p>
              <a:p>
                <a:pPr marL="400050" lvl="1" indent="-192088">
                  <a:buFont typeface="Arial" panose="020B0604020202020204" pitchFamily="34" charset="0"/>
                  <a:buChar char="•"/>
                </a:pPr>
                <a:endParaRPr lang="en-US" sz="1400" dirty="0"/>
              </a:p>
              <a:p>
                <a:pPr marL="400050" lvl="1" indent="-192088">
                  <a:buFont typeface="Arial" panose="020B0604020202020204" pitchFamily="34" charset="0"/>
                  <a:buChar char="•"/>
                </a:pPr>
                <a:r>
                  <a:rPr lang="en-US" sz="1600" dirty="0"/>
                  <a:t>Forward-mode: O(n)</a:t>
                </a:r>
              </a:p>
              <a:p>
                <a:pPr marL="400050" lvl="1" indent="-192088">
                  <a:buFont typeface="Arial" panose="020B0604020202020204" pitchFamily="34" charset="0"/>
                  <a:buChar char="•"/>
                </a:pPr>
                <a:r>
                  <a:rPr lang="en-US" sz="1600" dirty="0"/>
                  <a:t>Reverse-mode: O(m)</a:t>
                </a:r>
              </a:p>
              <a:p>
                <a:endParaRPr lang="en-US" sz="1400" dirty="0"/>
              </a:p>
            </p:txBody>
          </p:sp>
        </mc:Choice>
        <mc:Fallback xmlns="">
          <p:sp>
            <p:nvSpPr>
              <p:cNvPr id="8" name="Content Placeholder 3">
                <a:extLst>
                  <a:ext uri="{FF2B5EF4-FFF2-40B4-BE49-F238E27FC236}">
                    <a16:creationId xmlns:a16="http://schemas.microsoft.com/office/drawing/2014/main" id="{BA6ACCCC-7520-5BAC-D4E8-40C39A7A03FB}"/>
                  </a:ext>
                </a:extLst>
              </p:cNvPr>
              <p:cNvSpPr txBox="1">
                <a:spLocks noRot="1" noChangeAspect="1" noMove="1" noResize="1" noEditPoints="1" noAdjustHandles="1" noChangeArrowheads="1" noChangeShapeType="1" noTextEdit="1"/>
              </p:cNvSpPr>
              <p:nvPr/>
            </p:nvSpPr>
            <p:spPr>
              <a:xfrm>
                <a:off x="457199" y="823470"/>
                <a:ext cx="8382000" cy="1061889"/>
              </a:xfrm>
              <a:prstGeom prst="rect">
                <a:avLst/>
              </a:prstGeom>
              <a:blipFill>
                <a:blip r:embed="rId2"/>
                <a:stretch>
                  <a:fillRect l="-1515" t="-4706" b="-1176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8683462-2CAF-B97F-60F5-1818BECCAEBD}"/>
              </a:ext>
            </a:extLst>
          </p:cNvPr>
          <p:cNvSpPr>
            <a:spLocks noGrp="1"/>
          </p:cNvSpPr>
          <p:nvPr>
            <p:ph type="title"/>
          </p:nvPr>
        </p:nvSpPr>
        <p:spPr/>
        <p:txBody>
          <a:bodyPr/>
          <a:lstStyle/>
          <a:p>
            <a:r>
              <a:rPr lang="en-US" dirty="0"/>
              <a:t>Automatic Differentiation</a:t>
            </a:r>
          </a:p>
        </p:txBody>
      </p:sp>
      <p:sp>
        <p:nvSpPr>
          <p:cNvPr id="5" name="Slide Number Placeholder 4">
            <a:extLst>
              <a:ext uri="{FF2B5EF4-FFF2-40B4-BE49-F238E27FC236}">
                <a16:creationId xmlns:a16="http://schemas.microsoft.com/office/drawing/2014/main" id="{4BB4C4B5-EBCF-CC9E-84FA-56C47E99AB70}"/>
              </a:ext>
            </a:extLst>
          </p:cNvPr>
          <p:cNvSpPr>
            <a:spLocks noGrp="1"/>
          </p:cNvSpPr>
          <p:nvPr>
            <p:ph type="sldNum" sz="quarter" idx="12"/>
          </p:nvPr>
        </p:nvSpPr>
        <p:spPr/>
        <p:txBody>
          <a:bodyPr/>
          <a:lstStyle/>
          <a:p>
            <a:fld id="{9CF5EF28-261C-FD41-A360-1A380056DD17}" type="slidenum">
              <a:rPr lang="en-US" smtClean="0"/>
              <a:t>5</a:t>
            </a:fld>
            <a:endParaRPr lang="en-US"/>
          </a:p>
        </p:txBody>
      </p:sp>
      <p:sp>
        <p:nvSpPr>
          <p:cNvPr id="7" name="TextBox 6">
            <a:extLst>
              <a:ext uri="{FF2B5EF4-FFF2-40B4-BE49-F238E27FC236}">
                <a16:creationId xmlns:a16="http://schemas.microsoft.com/office/drawing/2014/main" id="{C4E2AA8F-8310-D922-BBEC-096E7FB58F8C}"/>
              </a:ext>
            </a:extLst>
          </p:cNvPr>
          <p:cNvSpPr txBox="1"/>
          <p:nvPr/>
        </p:nvSpPr>
        <p:spPr>
          <a:xfrm>
            <a:off x="3275010" y="1480492"/>
            <a:ext cx="2940228" cy="338554"/>
          </a:xfrm>
          <a:prstGeom prst="rect">
            <a:avLst/>
          </a:prstGeom>
          <a:noFill/>
        </p:spPr>
        <p:txBody>
          <a:bodyPr wrap="none" rtlCol="0">
            <a:spAutoFit/>
          </a:bodyPr>
          <a:lstStyle/>
          <a:p>
            <a:r>
              <a:rPr lang="en-US" sz="1600" dirty="0"/>
              <a:t>* Computation is parallelizable</a:t>
            </a:r>
          </a:p>
        </p:txBody>
      </p:sp>
      <p:sp>
        <p:nvSpPr>
          <p:cNvPr id="9" name="Content Placeholder 3">
            <a:extLst>
              <a:ext uri="{FF2B5EF4-FFF2-40B4-BE49-F238E27FC236}">
                <a16:creationId xmlns:a16="http://schemas.microsoft.com/office/drawing/2014/main" id="{0E53A392-0D57-01C1-B43D-A67DFDF3DB1F}"/>
              </a:ext>
            </a:extLst>
          </p:cNvPr>
          <p:cNvSpPr txBox="1">
            <a:spLocks/>
          </p:cNvSpPr>
          <p:nvPr/>
        </p:nvSpPr>
        <p:spPr>
          <a:xfrm>
            <a:off x="457198" y="1982000"/>
            <a:ext cx="8382001" cy="1437377"/>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Example cases</a:t>
            </a:r>
          </a:p>
          <a:p>
            <a:pPr marL="400050" lvl="1" indent="-192088">
              <a:buFont typeface="Arial" panose="020B0604020202020204" pitchFamily="34" charset="0"/>
              <a:buChar char="•"/>
            </a:pPr>
            <a:r>
              <a:rPr lang="en-US" sz="1600" dirty="0"/>
              <a:t>Input n &gt;&gt; Output m:  neural network training, design optimization,  parameter fitting</a:t>
            </a:r>
          </a:p>
          <a:p>
            <a:pPr marL="400050" lvl="1" indent="-192088">
              <a:buFont typeface="Arial" panose="020B0604020202020204" pitchFamily="34" charset="0"/>
              <a:buChar char="•"/>
            </a:pPr>
            <a:r>
              <a:rPr lang="en-US" sz="1600" dirty="0"/>
              <a:t>Input n &lt;&lt; Output m:  sensitivity analysis, time series/trajectory generation</a:t>
            </a:r>
          </a:p>
          <a:p>
            <a:pPr marL="0" indent="0">
              <a:buNone/>
            </a:pPr>
            <a:endParaRPr lang="en-US" sz="1600" dirty="0"/>
          </a:p>
          <a:p>
            <a:pPr marL="0" indent="0">
              <a:buNone/>
            </a:pPr>
            <a:endParaRPr lang="en-US" sz="1400" dirty="0"/>
          </a:p>
        </p:txBody>
      </p:sp>
      <p:sp>
        <p:nvSpPr>
          <p:cNvPr id="12" name="Content Placeholder 3">
            <a:extLst>
              <a:ext uri="{FF2B5EF4-FFF2-40B4-BE49-F238E27FC236}">
                <a16:creationId xmlns:a16="http://schemas.microsoft.com/office/drawing/2014/main" id="{DC07F4CC-02BA-973E-15D6-7E9340D4FCA6}"/>
              </a:ext>
            </a:extLst>
          </p:cNvPr>
          <p:cNvSpPr txBox="1">
            <a:spLocks/>
          </p:cNvSpPr>
          <p:nvPr/>
        </p:nvSpPr>
        <p:spPr>
          <a:xfrm>
            <a:off x="457200" y="3456510"/>
            <a:ext cx="7932656" cy="1061889"/>
          </a:xfrm>
          <a:prstGeom prst="rect">
            <a:avLst/>
          </a:prstGeom>
        </p:spPr>
        <p:txBody>
          <a:bodyPr vert="horz" lIns="0" tIns="0" rIns="0" bIns="0" rtlCol="0">
            <a:normAutofit/>
          </a:bodyPr>
          <a:lstStyle>
            <a:lvl1pPr marL="164592" indent="-164592" algn="l" defTabSz="685800" rtl="0" eaLnBrk="1" latinLnBrk="0" hangingPunct="1">
              <a:lnSpc>
                <a:spcPct val="100000"/>
              </a:lnSpc>
              <a:spcBef>
                <a:spcPts val="900"/>
              </a:spcBef>
              <a:spcAft>
                <a:spcPts val="0"/>
              </a:spcAft>
              <a:buFont typeface="Wingdings" pitchFamily="2" charset="2"/>
              <a:buChar char="§"/>
              <a:defRPr sz="1800" kern="1200">
                <a:solidFill>
                  <a:schemeClr val="tx1"/>
                </a:solidFill>
                <a:latin typeface="+mn-lt"/>
                <a:ea typeface="+mn-ea"/>
                <a:cs typeface="+mn-cs"/>
              </a:defRPr>
            </a:lvl1pPr>
            <a:lvl2pPr marL="463550"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2pPr>
            <a:lvl3pPr marL="577850" indent="-142875" algn="l" defTabSz="685800" rtl="0" eaLnBrk="1" latinLnBrk="0" hangingPunct="1">
              <a:lnSpc>
                <a:spcPct val="100000"/>
              </a:lnSpc>
              <a:spcBef>
                <a:spcPts val="300"/>
              </a:spcBef>
              <a:spcAft>
                <a:spcPts val="0"/>
              </a:spcAft>
              <a:buFont typeface="Arial" panose="020B0604020202020204" pitchFamily="34" charset="0"/>
              <a:buChar char="•"/>
              <a:tabLst/>
              <a:defRPr sz="1800" kern="1200">
                <a:solidFill>
                  <a:schemeClr val="tx1"/>
                </a:solidFill>
                <a:latin typeface="+mn-lt"/>
                <a:ea typeface="+mn-ea"/>
                <a:cs typeface="+mn-cs"/>
              </a:defRPr>
            </a:lvl3pPr>
            <a:lvl4pPr marL="862013" indent="-25603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4pPr>
            <a:lvl5pPr marL="1031875" indent="-164592" algn="l" defTabSz="685800" rtl="0" eaLnBrk="1" latinLnBrk="0" hangingPunct="1">
              <a:lnSpc>
                <a:spcPct val="100000"/>
              </a:lnSpc>
              <a:spcBef>
                <a:spcPts val="300"/>
              </a:spcBef>
              <a:spcAft>
                <a:spcPts val="0"/>
              </a:spcAft>
              <a:buFont typeface="System Font Regular"/>
              <a:buChar char="»"/>
              <a:tabLst/>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Many libraries and programming languages now have AD supports</a:t>
            </a:r>
            <a:endParaRPr lang="en-US" sz="1400" dirty="0"/>
          </a:p>
          <a:p>
            <a:endParaRPr lang="en-US" sz="1400" dirty="0"/>
          </a:p>
        </p:txBody>
      </p:sp>
      <p:pic>
        <p:nvPicPr>
          <p:cNvPr id="1026" name="Picture 2">
            <a:extLst>
              <a:ext uri="{FF2B5EF4-FFF2-40B4-BE49-F238E27FC236}">
                <a16:creationId xmlns:a16="http://schemas.microsoft.com/office/drawing/2014/main" id="{FE87EADE-DB83-7286-864A-8D86154C3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44" y="3848841"/>
            <a:ext cx="1726411" cy="426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tHub - jax-ml/jax: Composable transformations of Python+ ...">
            <a:extLst>
              <a:ext uri="{FF2B5EF4-FFF2-40B4-BE49-F238E27FC236}">
                <a16:creationId xmlns:a16="http://schemas.microsoft.com/office/drawing/2014/main" id="{C356E74E-E0B7-2943-045C-15DB46D47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840" y="4246804"/>
            <a:ext cx="882316" cy="510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nsorFlow - Wikipedia">
            <a:extLst>
              <a:ext uri="{FF2B5EF4-FFF2-40B4-BE49-F238E27FC236}">
                <a16:creationId xmlns:a16="http://schemas.microsoft.com/office/drawing/2014/main" id="{D11B0E6A-71AD-70E4-8373-67575F340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851" y="3967315"/>
            <a:ext cx="1167940" cy="746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203D085-F87F-2BB1-33FB-5FFFDBF61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774" y="3755568"/>
            <a:ext cx="1158954" cy="7465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liaDiff">
            <a:extLst>
              <a:ext uri="{FF2B5EF4-FFF2-40B4-BE49-F238E27FC236}">
                <a16:creationId xmlns:a16="http://schemas.microsoft.com/office/drawing/2014/main" id="{ED550BB7-DEB0-35B6-9FBB-276CB842D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4517" y="3848841"/>
            <a:ext cx="635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0222988-72B9-FA56-D2BF-03A05ADFF5DE}"/>
              </a:ext>
            </a:extLst>
          </p:cNvPr>
          <p:cNvPicPr>
            <a:picLocks noChangeAspect="1"/>
          </p:cNvPicPr>
          <p:nvPr/>
        </p:nvPicPr>
        <p:blipFill>
          <a:blip r:embed="rId8"/>
          <a:stretch>
            <a:fillRect/>
          </a:stretch>
        </p:blipFill>
        <p:spPr>
          <a:xfrm>
            <a:off x="6393561" y="3742225"/>
            <a:ext cx="762923" cy="873893"/>
          </a:xfrm>
          <a:prstGeom prst="rect">
            <a:avLst/>
          </a:prstGeom>
        </p:spPr>
      </p:pic>
      <p:sp>
        <p:nvSpPr>
          <p:cNvPr id="15" name="TextBox 14">
            <a:extLst>
              <a:ext uri="{FF2B5EF4-FFF2-40B4-BE49-F238E27FC236}">
                <a16:creationId xmlns:a16="http://schemas.microsoft.com/office/drawing/2014/main" id="{C43733E3-9142-1872-587E-EE3ADFE8A13C}"/>
              </a:ext>
            </a:extLst>
          </p:cNvPr>
          <p:cNvSpPr txBox="1"/>
          <p:nvPr/>
        </p:nvSpPr>
        <p:spPr>
          <a:xfrm>
            <a:off x="6067137" y="4543823"/>
            <a:ext cx="1415772" cy="369332"/>
          </a:xfrm>
          <a:prstGeom prst="rect">
            <a:avLst/>
          </a:prstGeom>
          <a:noFill/>
        </p:spPr>
        <p:txBody>
          <a:bodyPr wrap="none" rtlCol="0">
            <a:spAutoFit/>
          </a:bodyPr>
          <a:lstStyle/>
          <a:p>
            <a:r>
              <a:rPr lang="en-US" dirty="0"/>
              <a:t>Enzyme-AD</a:t>
            </a:r>
          </a:p>
        </p:txBody>
      </p:sp>
    </p:spTree>
    <p:extLst>
      <p:ext uri="{BB962C8B-B14F-4D97-AF65-F5344CB8AC3E}">
        <p14:creationId xmlns:p14="http://schemas.microsoft.com/office/powerpoint/2010/main" val="387616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890F-CE02-2312-2324-B942BEA47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BCE34-2956-5F27-6C96-D26EA5C3F057}"/>
              </a:ext>
            </a:extLst>
          </p:cNvPr>
          <p:cNvSpPr>
            <a:spLocks noGrp="1"/>
          </p:cNvSpPr>
          <p:nvPr>
            <p:ph type="title"/>
          </p:nvPr>
        </p:nvSpPr>
        <p:spPr/>
        <p:txBody>
          <a:bodyPr/>
          <a:lstStyle/>
          <a:p>
            <a:r>
              <a:rPr lang="en-US" dirty="0"/>
              <a:t>Differentiable Simulation Codes in Accelerator Physics</a:t>
            </a:r>
          </a:p>
        </p:txBody>
      </p:sp>
    </p:spTree>
    <p:extLst>
      <p:ext uri="{BB962C8B-B14F-4D97-AF65-F5344CB8AC3E}">
        <p14:creationId xmlns:p14="http://schemas.microsoft.com/office/powerpoint/2010/main" val="94391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7808E-3F3F-8F4D-9DD0-B97BBC381058}"/>
            </a:ext>
          </a:extLst>
        </p:cNvPr>
        <p:cNvGrpSpPr/>
        <p:nvPr/>
      </p:nvGrpSpPr>
      <p:grpSpPr>
        <a:xfrm>
          <a:off x="0" y="0"/>
          <a:ext cx="0" cy="0"/>
          <a:chOff x="0" y="0"/>
          <a:chExt cx="0" cy="0"/>
        </a:xfrm>
      </p:grpSpPr>
      <p:pic>
        <p:nvPicPr>
          <p:cNvPr id="10" name="Google Shape;151;p23">
            <a:extLst>
              <a:ext uri="{FF2B5EF4-FFF2-40B4-BE49-F238E27FC236}">
                <a16:creationId xmlns:a16="http://schemas.microsoft.com/office/drawing/2014/main" id="{926A4FFE-E797-0CBA-B6B0-E9BD8A59C9B0}"/>
              </a:ext>
            </a:extLst>
          </p:cNvPr>
          <p:cNvPicPr preferRelativeResize="0"/>
          <p:nvPr/>
        </p:nvPicPr>
        <p:blipFill>
          <a:blip r:embed="rId2">
            <a:alphaModFix/>
          </a:blip>
          <a:stretch>
            <a:fillRect/>
          </a:stretch>
        </p:blipFill>
        <p:spPr>
          <a:xfrm>
            <a:off x="1299091" y="2249227"/>
            <a:ext cx="2814325" cy="1438150"/>
          </a:xfrm>
          <a:prstGeom prst="rect">
            <a:avLst/>
          </a:prstGeom>
          <a:noFill/>
          <a:ln>
            <a:noFill/>
          </a:ln>
        </p:spPr>
      </p:pic>
      <p:pic>
        <p:nvPicPr>
          <p:cNvPr id="6" name="Google Shape;150;p23">
            <a:extLst>
              <a:ext uri="{FF2B5EF4-FFF2-40B4-BE49-F238E27FC236}">
                <a16:creationId xmlns:a16="http://schemas.microsoft.com/office/drawing/2014/main" id="{AD24FBB2-40A9-B342-CAD3-463BE8A03E34}"/>
              </a:ext>
            </a:extLst>
          </p:cNvPr>
          <p:cNvPicPr preferRelativeResize="0"/>
          <p:nvPr/>
        </p:nvPicPr>
        <p:blipFill rotWithShape="1">
          <a:blip r:embed="rId3">
            <a:alphaModFix/>
          </a:blip>
          <a:srcRect l="1058" t="8924" r="3689" b="1365"/>
          <a:stretch>
            <a:fillRect/>
          </a:stretch>
        </p:blipFill>
        <p:spPr>
          <a:xfrm>
            <a:off x="4955306" y="1300741"/>
            <a:ext cx="4188694" cy="3467100"/>
          </a:xfrm>
          <a:prstGeom prst="rect">
            <a:avLst/>
          </a:prstGeom>
          <a:noFill/>
          <a:ln>
            <a:noFill/>
          </a:ln>
        </p:spPr>
      </p:pic>
      <p:sp>
        <p:nvSpPr>
          <p:cNvPr id="2" name="Title 1">
            <a:extLst>
              <a:ext uri="{FF2B5EF4-FFF2-40B4-BE49-F238E27FC236}">
                <a16:creationId xmlns:a16="http://schemas.microsoft.com/office/drawing/2014/main" id="{45E7428E-3C69-9946-C316-B71AB5AC161B}"/>
              </a:ext>
            </a:extLst>
          </p:cNvPr>
          <p:cNvSpPr>
            <a:spLocks noGrp="1"/>
          </p:cNvSpPr>
          <p:nvPr>
            <p:ph type="title"/>
          </p:nvPr>
        </p:nvSpPr>
        <p:spPr/>
        <p:txBody>
          <a:bodyPr/>
          <a:lstStyle/>
          <a:p>
            <a:r>
              <a:rPr lang="en-US" dirty="0"/>
              <a:t>Cheetah</a:t>
            </a:r>
            <a:endParaRPr lang="en-US" baseline="30000" dirty="0"/>
          </a:p>
        </p:txBody>
      </p:sp>
      <p:sp>
        <p:nvSpPr>
          <p:cNvPr id="4" name="Content Placeholder 3">
            <a:extLst>
              <a:ext uri="{FF2B5EF4-FFF2-40B4-BE49-F238E27FC236}">
                <a16:creationId xmlns:a16="http://schemas.microsoft.com/office/drawing/2014/main" id="{4A818D2D-FD10-3122-1D52-920465978CCD}"/>
              </a:ext>
            </a:extLst>
          </p:cNvPr>
          <p:cNvSpPr>
            <a:spLocks noGrp="1"/>
          </p:cNvSpPr>
          <p:nvPr>
            <p:ph sz="quarter" idx="14"/>
          </p:nvPr>
        </p:nvSpPr>
        <p:spPr>
          <a:xfrm>
            <a:off x="457200" y="1238251"/>
            <a:ext cx="4633274" cy="3467100"/>
          </a:xfrm>
        </p:spPr>
        <p:txBody>
          <a:bodyPr>
            <a:normAutofit/>
          </a:bodyPr>
          <a:lstStyle/>
          <a:p>
            <a:r>
              <a:rPr lang="en-US" sz="1600" dirty="0"/>
              <a:t>Full GPU supports and seamless integration of ML models built in </a:t>
            </a:r>
            <a:r>
              <a:rPr lang="en-US" sz="1600" dirty="0" err="1"/>
              <a:t>PyTorch</a:t>
            </a:r>
            <a:endParaRPr lang="en-US" sz="1600" dirty="0"/>
          </a:p>
          <a:p>
            <a:r>
              <a:rPr lang="en-US" sz="1600" dirty="0"/>
              <a:t>Open-source: </a:t>
            </a:r>
            <a:r>
              <a:rPr lang="en-US" sz="1600" dirty="0">
                <a:hlinkClick r:id="rId4"/>
              </a:rPr>
              <a:t>https://github.com/desy-ml/cheetah</a:t>
            </a:r>
            <a:r>
              <a:rPr lang="en-US" sz="1600" dirty="0"/>
              <a:t> </a:t>
            </a:r>
          </a:p>
          <a:p>
            <a:r>
              <a:rPr lang="en-US" sz="1600" dirty="0"/>
              <a:t>Modular design, easy to use and extend</a:t>
            </a:r>
          </a:p>
          <a:p>
            <a:endParaRPr lang="en-US" sz="1600" dirty="0"/>
          </a:p>
          <a:p>
            <a:endParaRPr lang="en-US" sz="1600" dirty="0"/>
          </a:p>
          <a:p>
            <a:endParaRPr lang="en-US" sz="1600" dirty="0"/>
          </a:p>
          <a:p>
            <a:r>
              <a:rPr lang="en-US" sz="1600" dirty="0"/>
              <a:t>Merged tracking routines from </a:t>
            </a:r>
            <a:r>
              <a:rPr lang="en-US" sz="1600" dirty="0" err="1"/>
              <a:t>bmad</a:t>
            </a:r>
            <a:r>
              <a:rPr lang="en-US" sz="1600" dirty="0"/>
              <a:t>-x</a:t>
            </a:r>
            <a:r>
              <a:rPr lang="en-US" sz="1600" baseline="30000" dirty="0"/>
              <a:t>[2]</a:t>
            </a:r>
          </a:p>
        </p:txBody>
      </p:sp>
      <p:sp>
        <p:nvSpPr>
          <p:cNvPr id="3" name="Text Placeholder 2">
            <a:extLst>
              <a:ext uri="{FF2B5EF4-FFF2-40B4-BE49-F238E27FC236}">
                <a16:creationId xmlns:a16="http://schemas.microsoft.com/office/drawing/2014/main" id="{3F335BDA-BAB3-5D4B-CCF1-F21E4F208235}"/>
              </a:ext>
            </a:extLst>
          </p:cNvPr>
          <p:cNvSpPr>
            <a:spLocks noGrp="1"/>
          </p:cNvSpPr>
          <p:nvPr>
            <p:ph type="body" sz="quarter" idx="13"/>
          </p:nvPr>
        </p:nvSpPr>
        <p:spPr>
          <a:xfrm>
            <a:off x="457200" y="736600"/>
            <a:ext cx="8382000" cy="439161"/>
          </a:xfrm>
        </p:spPr>
        <p:txBody>
          <a:bodyPr/>
          <a:lstStyle/>
          <a:p>
            <a:r>
              <a:rPr lang="en-US" sz="1800" b="0" i="1" dirty="0"/>
              <a:t>A </a:t>
            </a:r>
            <a:r>
              <a:rPr lang="en-US" sz="1800" b="0" i="1" dirty="0" err="1"/>
              <a:t>PyTorch</a:t>
            </a:r>
            <a:r>
              <a:rPr lang="en-US" sz="1800" b="0" i="1" dirty="0"/>
              <a:t>-based high-speed beam simulation code to support ML applications</a:t>
            </a:r>
            <a:r>
              <a:rPr lang="en-US" sz="1800" baseline="30000" dirty="0"/>
              <a:t> [1]</a:t>
            </a:r>
            <a:endParaRPr lang="en-US" sz="1800" b="0" i="1" dirty="0"/>
          </a:p>
        </p:txBody>
      </p:sp>
      <p:sp>
        <p:nvSpPr>
          <p:cNvPr id="5" name="Slide Number Placeholder 4">
            <a:extLst>
              <a:ext uri="{FF2B5EF4-FFF2-40B4-BE49-F238E27FC236}">
                <a16:creationId xmlns:a16="http://schemas.microsoft.com/office/drawing/2014/main" id="{52945ACC-1F30-9B7E-E375-C80A169F8189}"/>
              </a:ext>
            </a:extLst>
          </p:cNvPr>
          <p:cNvSpPr>
            <a:spLocks noGrp="1"/>
          </p:cNvSpPr>
          <p:nvPr>
            <p:ph type="sldNum" sz="quarter" idx="12"/>
          </p:nvPr>
        </p:nvSpPr>
        <p:spPr/>
        <p:txBody>
          <a:bodyPr/>
          <a:lstStyle/>
          <a:p>
            <a:fld id="{9CF5EF28-261C-FD41-A360-1A380056DD17}" type="slidenum">
              <a:rPr lang="en-US" smtClean="0"/>
              <a:t>7</a:t>
            </a:fld>
            <a:endParaRPr lang="en-US"/>
          </a:p>
        </p:txBody>
      </p:sp>
      <p:pic>
        <p:nvPicPr>
          <p:cNvPr id="3074" name="Picture 2">
            <a:extLst>
              <a:ext uri="{FF2B5EF4-FFF2-40B4-BE49-F238E27FC236}">
                <a16:creationId xmlns:a16="http://schemas.microsoft.com/office/drawing/2014/main" id="{F66A072D-5D79-EB31-05DD-B2B8AA631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153" y="64406"/>
            <a:ext cx="667534" cy="6675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7F1A90-DCB3-D77C-A021-A547D4F468DA}"/>
              </a:ext>
            </a:extLst>
          </p:cNvPr>
          <p:cNvSpPr txBox="1"/>
          <p:nvPr/>
        </p:nvSpPr>
        <p:spPr>
          <a:xfrm>
            <a:off x="4617956" y="4592739"/>
            <a:ext cx="2808782" cy="600164"/>
          </a:xfrm>
          <a:prstGeom prst="rect">
            <a:avLst/>
          </a:prstGeom>
          <a:noFill/>
        </p:spPr>
        <p:txBody>
          <a:bodyPr wrap="none" rtlCol="0">
            <a:spAutoFit/>
          </a:bodyPr>
          <a:lstStyle/>
          <a:p>
            <a:r>
              <a:rPr lang="en-US" sz="1100" i="1" dirty="0">
                <a:solidFill>
                  <a:schemeClr val="tx1">
                    <a:lumMod val="65000"/>
                    <a:lumOff val="35000"/>
                  </a:schemeClr>
                </a:solidFill>
                <a:hlinkClick r:id="rId6">
                  <a:extLst>
                    <a:ext uri="{A12FA001-AC4F-418D-AE19-62706E023703}">
                      <ahyp:hlinkClr xmlns:ahyp="http://schemas.microsoft.com/office/drawing/2018/hyperlinkcolor" val="tx"/>
                    </a:ext>
                  </a:extLst>
                </a:hlinkClick>
              </a:rPr>
              <a:t>[1] J. Kaiser, C. Xu et al. PRAB 2024</a:t>
            </a:r>
            <a:endParaRPr lang="en-US" sz="1100" i="1" dirty="0">
              <a:solidFill>
                <a:schemeClr val="tx1">
                  <a:lumMod val="65000"/>
                  <a:lumOff val="35000"/>
                </a:schemeClr>
              </a:solidFill>
            </a:endParaRPr>
          </a:p>
          <a:p>
            <a:r>
              <a:rPr lang="en-US" sz="1100" i="1" dirty="0">
                <a:solidFill>
                  <a:schemeClr val="tx1">
                    <a:lumMod val="65000"/>
                    <a:lumOff val="35000"/>
                  </a:schemeClr>
                </a:solidFill>
                <a:hlinkClick r:id="rId7">
                  <a:extLst>
                    <a:ext uri="{A12FA001-AC4F-418D-AE19-62706E023703}">
                      <ahyp:hlinkClr xmlns:ahyp="http://schemas.microsoft.com/office/drawing/2018/hyperlinkcolor" val="tx"/>
                    </a:ext>
                  </a:extLst>
                </a:hlinkClick>
              </a:rPr>
              <a:t>[2] J.P Gonzalez-Aguilera et al. IPAC2023</a:t>
            </a:r>
            <a:endParaRPr lang="en-US" sz="1100" i="1" dirty="0">
              <a:solidFill>
                <a:schemeClr val="tx1">
                  <a:lumMod val="65000"/>
                  <a:lumOff val="35000"/>
                </a:schemeClr>
              </a:solidFill>
            </a:endParaRPr>
          </a:p>
          <a:p>
            <a:endParaRPr lang="en-US" sz="1100" i="1" dirty="0">
              <a:solidFill>
                <a:schemeClr val="tx1">
                  <a:lumMod val="65000"/>
                  <a:lumOff val="35000"/>
                </a:schemeClr>
              </a:solidFill>
            </a:endParaRPr>
          </a:p>
        </p:txBody>
      </p:sp>
    </p:spTree>
    <p:extLst>
      <p:ext uri="{BB962C8B-B14F-4D97-AF65-F5344CB8AC3E}">
        <p14:creationId xmlns:p14="http://schemas.microsoft.com/office/powerpoint/2010/main" val="67786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DEF1-E192-226E-C5A7-C0C6A1971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D5670-3185-2103-825F-3B2C1880ED16}"/>
              </a:ext>
            </a:extLst>
          </p:cNvPr>
          <p:cNvSpPr>
            <a:spLocks noGrp="1"/>
          </p:cNvSpPr>
          <p:nvPr>
            <p:ph type="title"/>
          </p:nvPr>
        </p:nvSpPr>
        <p:spPr/>
        <p:txBody>
          <a:bodyPr/>
          <a:lstStyle/>
          <a:p>
            <a:r>
              <a:rPr lang="en-US" dirty="0" err="1"/>
              <a:t>JuTrack</a:t>
            </a:r>
            <a:endParaRPr lang="en-US" dirty="0"/>
          </a:p>
        </p:txBody>
      </p:sp>
      <p:sp>
        <p:nvSpPr>
          <p:cNvPr id="3" name="Text Placeholder 2">
            <a:extLst>
              <a:ext uri="{FF2B5EF4-FFF2-40B4-BE49-F238E27FC236}">
                <a16:creationId xmlns:a16="http://schemas.microsoft.com/office/drawing/2014/main" id="{BCF3F7D6-4549-B227-4329-D51ABCB78213}"/>
              </a:ext>
            </a:extLst>
          </p:cNvPr>
          <p:cNvSpPr>
            <a:spLocks noGrp="1"/>
          </p:cNvSpPr>
          <p:nvPr>
            <p:ph type="body" sz="quarter" idx="13"/>
          </p:nvPr>
        </p:nvSpPr>
        <p:spPr>
          <a:xfrm>
            <a:off x="457200" y="736600"/>
            <a:ext cx="8382000" cy="439161"/>
          </a:xfrm>
        </p:spPr>
        <p:txBody>
          <a:bodyPr/>
          <a:lstStyle/>
          <a:p>
            <a:r>
              <a:rPr lang="en-US" sz="1800" b="0" i="1" dirty="0"/>
              <a:t>A Julia package for auto-differentiable accelerator modeling and particle tracking</a:t>
            </a:r>
          </a:p>
          <a:p>
            <a:endParaRPr lang="en-US" dirty="0"/>
          </a:p>
        </p:txBody>
      </p:sp>
      <p:sp>
        <p:nvSpPr>
          <p:cNvPr id="5" name="Slide Number Placeholder 4">
            <a:extLst>
              <a:ext uri="{FF2B5EF4-FFF2-40B4-BE49-F238E27FC236}">
                <a16:creationId xmlns:a16="http://schemas.microsoft.com/office/drawing/2014/main" id="{8BBDF389-4509-77EE-890B-D3A7B4BBBC4B}"/>
              </a:ext>
            </a:extLst>
          </p:cNvPr>
          <p:cNvSpPr>
            <a:spLocks noGrp="1"/>
          </p:cNvSpPr>
          <p:nvPr>
            <p:ph type="sldNum" sz="quarter" idx="12"/>
          </p:nvPr>
        </p:nvSpPr>
        <p:spPr/>
        <p:txBody>
          <a:bodyPr/>
          <a:lstStyle/>
          <a:p>
            <a:fld id="{9CF5EF28-261C-FD41-A360-1A380056DD17}" type="slidenum">
              <a:rPr lang="en-US" smtClean="0"/>
              <a:t>8</a:t>
            </a:fld>
            <a:endParaRPr lang="en-US"/>
          </a:p>
        </p:txBody>
      </p:sp>
      <p:sp>
        <p:nvSpPr>
          <p:cNvPr id="6" name="TextBox 5">
            <a:extLst>
              <a:ext uri="{FF2B5EF4-FFF2-40B4-BE49-F238E27FC236}">
                <a16:creationId xmlns:a16="http://schemas.microsoft.com/office/drawing/2014/main" id="{11910DC6-2834-489B-C56B-A4E4CF41C1D5}"/>
              </a:ext>
            </a:extLst>
          </p:cNvPr>
          <p:cNvSpPr txBox="1"/>
          <p:nvPr/>
        </p:nvSpPr>
        <p:spPr>
          <a:xfrm>
            <a:off x="7289801" y="4566283"/>
            <a:ext cx="1803699" cy="261610"/>
          </a:xfrm>
          <a:prstGeom prst="rect">
            <a:avLst/>
          </a:prstGeom>
          <a:noFill/>
        </p:spPr>
        <p:txBody>
          <a:bodyPr wrap="none" rtlCol="0">
            <a:spAutoFit/>
          </a:bodyPr>
          <a:lstStyle/>
          <a:p>
            <a:r>
              <a:rPr lang="en-US" sz="1100" i="1" dirty="0">
                <a:solidFill>
                  <a:schemeClr val="tx1">
                    <a:lumMod val="65000"/>
                    <a:lumOff val="35000"/>
                  </a:schemeClr>
                </a:solidFill>
                <a:hlinkClick r:id="rId2">
                  <a:extLst>
                    <a:ext uri="{A12FA001-AC4F-418D-AE19-62706E023703}">
                      <ahyp:hlinkClr xmlns:ahyp="http://schemas.microsoft.com/office/drawing/2018/hyperlinkcolor" val="tx"/>
                    </a:ext>
                  </a:extLst>
                </a:hlinkClick>
              </a:rPr>
              <a:t>J. Wan et al, J. CPC 2025</a:t>
            </a:r>
            <a:endParaRPr lang="en-US" sz="1600" i="1" dirty="0">
              <a:solidFill>
                <a:schemeClr val="tx1">
                  <a:lumMod val="65000"/>
                  <a:lumOff val="35000"/>
                </a:schemeClr>
              </a:solidFill>
            </a:endParaRPr>
          </a:p>
        </p:txBody>
      </p:sp>
      <p:sp>
        <p:nvSpPr>
          <p:cNvPr id="7" name="Content Placeholder 3">
            <a:extLst>
              <a:ext uri="{FF2B5EF4-FFF2-40B4-BE49-F238E27FC236}">
                <a16:creationId xmlns:a16="http://schemas.microsoft.com/office/drawing/2014/main" id="{DB0D4580-F541-009C-5D03-E7D87470C44F}"/>
              </a:ext>
            </a:extLst>
          </p:cNvPr>
          <p:cNvSpPr>
            <a:spLocks noGrp="1"/>
          </p:cNvSpPr>
          <p:nvPr>
            <p:ph sz="quarter" idx="14"/>
          </p:nvPr>
        </p:nvSpPr>
        <p:spPr>
          <a:xfrm>
            <a:off x="457200" y="1238251"/>
            <a:ext cx="4454165" cy="3467100"/>
          </a:xfrm>
        </p:spPr>
        <p:txBody>
          <a:bodyPr>
            <a:normAutofit/>
          </a:bodyPr>
          <a:lstStyle/>
          <a:p>
            <a:r>
              <a:rPr lang="en-US" sz="1600" dirty="0"/>
              <a:t>6D </a:t>
            </a:r>
            <a:r>
              <a:rPr lang="en-US" sz="1600" dirty="0" err="1"/>
              <a:t>symplectic</a:t>
            </a:r>
            <a:r>
              <a:rPr lang="en-US" sz="1600" dirty="0"/>
              <a:t> tracking</a:t>
            </a:r>
          </a:p>
          <a:p>
            <a:r>
              <a:rPr lang="en-US" sz="1600" dirty="0"/>
              <a:t>Supports more collective effects like space-charge, </a:t>
            </a:r>
            <a:r>
              <a:rPr lang="en-US" sz="1600" dirty="0" err="1"/>
              <a:t>wakefield</a:t>
            </a:r>
            <a:r>
              <a:rPr lang="en-US" sz="1600" dirty="0"/>
              <a:t>, and beam-beam interaction</a:t>
            </a:r>
          </a:p>
          <a:p>
            <a:r>
              <a:rPr lang="en-US" sz="1600" dirty="0"/>
              <a:t>Open-source: </a:t>
            </a:r>
            <a:r>
              <a:rPr lang="en-US" sz="1600" dirty="0">
                <a:hlinkClick r:id="rId3"/>
              </a:rPr>
              <a:t>https://github.com/MSU-Beam-Dynamics/JuTrack.jl</a:t>
            </a:r>
            <a:r>
              <a:rPr lang="en-US" sz="1600" dirty="0"/>
              <a:t> </a:t>
            </a:r>
          </a:p>
          <a:p>
            <a:endParaRPr lang="en-US" sz="1600" dirty="0"/>
          </a:p>
        </p:txBody>
      </p:sp>
      <p:pic>
        <p:nvPicPr>
          <p:cNvPr id="4098" name="Picture 2">
            <a:extLst>
              <a:ext uri="{FF2B5EF4-FFF2-40B4-BE49-F238E27FC236}">
                <a16:creationId xmlns:a16="http://schemas.microsoft.com/office/drawing/2014/main" id="{76DB46D4-6F88-0A3B-F97A-FA6129CD3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668" y="1431925"/>
            <a:ext cx="4129224" cy="163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8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C05E-AA49-E203-077D-A67D7DC061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1EFBB-02B4-77AA-109B-C8556D473DB0}"/>
              </a:ext>
            </a:extLst>
          </p:cNvPr>
          <p:cNvSpPr>
            <a:spLocks noGrp="1"/>
          </p:cNvSpPr>
          <p:nvPr>
            <p:ph type="title"/>
          </p:nvPr>
        </p:nvSpPr>
        <p:spPr/>
        <p:txBody>
          <a:bodyPr/>
          <a:lstStyle/>
          <a:p>
            <a:r>
              <a:rPr lang="en-US" dirty="0" err="1"/>
              <a:t>SciBmad</a:t>
            </a:r>
            <a:r>
              <a:rPr lang="en-US" dirty="0"/>
              <a:t> (</a:t>
            </a:r>
            <a:r>
              <a:rPr lang="en-US" dirty="0" err="1"/>
              <a:t>Bmad</a:t>
            </a:r>
            <a:r>
              <a:rPr lang="en-US" dirty="0"/>
              <a:t>-Julia)</a:t>
            </a:r>
          </a:p>
        </p:txBody>
      </p:sp>
      <p:sp>
        <p:nvSpPr>
          <p:cNvPr id="3" name="Text Placeholder 2">
            <a:extLst>
              <a:ext uri="{FF2B5EF4-FFF2-40B4-BE49-F238E27FC236}">
                <a16:creationId xmlns:a16="http://schemas.microsoft.com/office/drawing/2014/main" id="{2FF0BF79-EA19-D492-D462-E79AE54E69EF}"/>
              </a:ext>
            </a:extLst>
          </p:cNvPr>
          <p:cNvSpPr>
            <a:spLocks noGrp="1"/>
          </p:cNvSpPr>
          <p:nvPr>
            <p:ph type="body" sz="quarter" idx="13"/>
          </p:nvPr>
        </p:nvSpPr>
        <p:spPr>
          <a:xfrm>
            <a:off x="457200" y="736600"/>
            <a:ext cx="8382000" cy="439161"/>
          </a:xfrm>
        </p:spPr>
        <p:txBody>
          <a:bodyPr/>
          <a:lstStyle/>
          <a:p>
            <a:r>
              <a:rPr lang="en-US" sz="1800" b="0" i="1" dirty="0"/>
              <a:t>A new high-performance, polymorphic, and differentiable accelerator physics simulation ecosystem in Julia.</a:t>
            </a:r>
            <a:endParaRPr lang="en-US" sz="1800" i="1" dirty="0"/>
          </a:p>
        </p:txBody>
      </p:sp>
      <p:sp>
        <p:nvSpPr>
          <p:cNvPr id="5" name="Slide Number Placeholder 4">
            <a:extLst>
              <a:ext uri="{FF2B5EF4-FFF2-40B4-BE49-F238E27FC236}">
                <a16:creationId xmlns:a16="http://schemas.microsoft.com/office/drawing/2014/main" id="{6613DECE-F1C2-4EFE-380A-BF81BF6204A9}"/>
              </a:ext>
            </a:extLst>
          </p:cNvPr>
          <p:cNvSpPr>
            <a:spLocks noGrp="1"/>
          </p:cNvSpPr>
          <p:nvPr>
            <p:ph type="sldNum" sz="quarter" idx="12"/>
          </p:nvPr>
        </p:nvSpPr>
        <p:spPr/>
        <p:txBody>
          <a:bodyPr/>
          <a:lstStyle/>
          <a:p>
            <a:fld id="{9CF5EF28-261C-FD41-A360-1A380056DD17}" type="slidenum">
              <a:rPr lang="en-US" smtClean="0"/>
              <a:t>9</a:t>
            </a:fld>
            <a:endParaRPr lang="en-US"/>
          </a:p>
        </p:txBody>
      </p:sp>
      <p:sp>
        <p:nvSpPr>
          <p:cNvPr id="6" name="TextBox 5">
            <a:extLst>
              <a:ext uri="{FF2B5EF4-FFF2-40B4-BE49-F238E27FC236}">
                <a16:creationId xmlns:a16="http://schemas.microsoft.com/office/drawing/2014/main" id="{E5F9C02D-685A-A401-74B4-BB546C632387}"/>
              </a:ext>
            </a:extLst>
          </p:cNvPr>
          <p:cNvSpPr txBox="1"/>
          <p:nvPr/>
        </p:nvSpPr>
        <p:spPr>
          <a:xfrm>
            <a:off x="7082411" y="4505012"/>
            <a:ext cx="1837362" cy="261610"/>
          </a:xfrm>
          <a:prstGeom prst="rect">
            <a:avLst/>
          </a:prstGeom>
          <a:noFill/>
        </p:spPr>
        <p:txBody>
          <a:bodyPr wrap="none" rtlCol="0">
            <a:spAutoFit/>
          </a:bodyPr>
          <a:lstStyle/>
          <a:p>
            <a:r>
              <a:rPr lang="en-US" sz="1100" i="1" dirty="0">
                <a:solidFill>
                  <a:schemeClr val="tx1">
                    <a:lumMod val="65000"/>
                    <a:lumOff val="35000"/>
                  </a:schemeClr>
                </a:solidFill>
                <a:hlinkClick r:id="rId2">
                  <a:extLst>
                    <a:ext uri="{A12FA001-AC4F-418D-AE19-62706E023703}">
                      <ahyp:hlinkClr xmlns:ahyp="http://schemas.microsoft.com/office/drawing/2018/hyperlinkcolor" val="tx"/>
                    </a:ext>
                  </a:extLst>
                </a:hlinkClick>
              </a:rPr>
              <a:t>D. Sagan et al, IPAC 2024</a:t>
            </a:r>
            <a:endParaRPr lang="en-US" sz="1600" i="1" dirty="0">
              <a:solidFill>
                <a:schemeClr val="tx1">
                  <a:lumMod val="65000"/>
                  <a:lumOff val="35000"/>
                </a:schemeClr>
              </a:solidFill>
            </a:endParaRPr>
          </a:p>
        </p:txBody>
      </p:sp>
      <p:pic>
        <p:nvPicPr>
          <p:cNvPr id="2050" name="Picture 2" descr="@bmad-sim">
            <a:extLst>
              <a:ext uri="{FF2B5EF4-FFF2-40B4-BE49-F238E27FC236}">
                <a16:creationId xmlns:a16="http://schemas.microsoft.com/office/drawing/2014/main" id="{D520D2D1-B998-AD19-5935-42B5314C6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393" y="54793"/>
            <a:ext cx="681807" cy="68180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8CF3BE3-E9AF-D076-1D45-95EF3A199732}"/>
              </a:ext>
            </a:extLst>
          </p:cNvPr>
          <p:cNvSpPr>
            <a:spLocks noGrp="1"/>
          </p:cNvSpPr>
          <p:nvPr>
            <p:ph sz="quarter" idx="14"/>
          </p:nvPr>
        </p:nvSpPr>
        <p:spPr>
          <a:xfrm>
            <a:off x="457200" y="1348033"/>
            <a:ext cx="7140804" cy="3357318"/>
          </a:xfrm>
        </p:spPr>
        <p:txBody>
          <a:bodyPr>
            <a:normAutofit/>
          </a:bodyPr>
          <a:lstStyle/>
          <a:p>
            <a:r>
              <a:rPr lang="en-US" sz="1600" dirty="0"/>
              <a:t>Open source: </a:t>
            </a:r>
            <a:r>
              <a:rPr lang="en-US" sz="1600" dirty="0">
                <a:hlinkClick r:id="rId4"/>
              </a:rPr>
              <a:t>https://github.com/bmad-sim/SciBmad.jl</a:t>
            </a:r>
            <a:r>
              <a:rPr lang="en-US" sz="1600" dirty="0"/>
              <a:t> </a:t>
            </a:r>
          </a:p>
          <a:p>
            <a:r>
              <a:rPr lang="en-US" sz="1600" dirty="0"/>
              <a:t>Inspired by the </a:t>
            </a:r>
            <a:r>
              <a:rPr lang="en-US" sz="1600" dirty="0" err="1"/>
              <a:t>Bmad</a:t>
            </a:r>
            <a:r>
              <a:rPr lang="en-US" sz="1600" dirty="0"/>
              <a:t> ecosystem, highly modularized packages</a:t>
            </a:r>
          </a:p>
          <a:p>
            <a:pPr lvl="1">
              <a:buFont typeface="Arial" panose="020B0604020202020204" pitchFamily="34" charset="0"/>
              <a:buChar char="•"/>
            </a:pPr>
            <a:r>
              <a:rPr lang="en-US" sz="1600" dirty="0" err="1"/>
              <a:t>BeamTracking.jl</a:t>
            </a:r>
            <a:r>
              <a:rPr lang="en-US" sz="1600" dirty="0"/>
              <a:t> : differentiable charged particle tracking</a:t>
            </a:r>
          </a:p>
          <a:p>
            <a:pPr lvl="1">
              <a:buFont typeface="Arial" panose="020B0604020202020204" pitchFamily="34" charset="0"/>
              <a:buChar char="•"/>
            </a:pPr>
            <a:r>
              <a:rPr lang="en-US" sz="1600" dirty="0" err="1"/>
              <a:t>GTPSA.jl</a:t>
            </a:r>
            <a:r>
              <a:rPr lang="en-US" sz="1600" dirty="0"/>
              <a:t>: high-order auto-diff using the GTPSA library</a:t>
            </a:r>
          </a:p>
          <a:p>
            <a:pPr lvl="1">
              <a:buFont typeface="Arial" panose="020B0604020202020204" pitchFamily="34" charset="0"/>
              <a:buChar char="•"/>
            </a:pPr>
            <a:r>
              <a:rPr lang="en-US" sz="1600" dirty="0" err="1"/>
              <a:t>Beamlines.jl</a:t>
            </a:r>
            <a:endParaRPr lang="en-US" sz="1600" dirty="0"/>
          </a:p>
          <a:p>
            <a:pPr lvl="1">
              <a:buFont typeface="Arial" panose="020B0604020202020204" pitchFamily="34" charset="0"/>
              <a:buChar char="•"/>
            </a:pPr>
            <a:r>
              <a:rPr lang="en-US" sz="1600" dirty="0" err="1"/>
              <a:t>AtomicAndPhysicalConstants.jl</a:t>
            </a:r>
            <a:endParaRPr lang="en-US" sz="1600" dirty="0"/>
          </a:p>
          <a:p>
            <a:pPr lvl="1">
              <a:buFont typeface="Arial" panose="020B0604020202020204" pitchFamily="34" charset="0"/>
              <a:buChar char="•"/>
            </a:pPr>
            <a:r>
              <a:rPr lang="en-US" sz="1600" dirty="0" err="1"/>
              <a:t>NonlinearNormalForm.jl</a:t>
            </a:r>
            <a:endParaRPr lang="en-US" sz="1600" dirty="0"/>
          </a:p>
          <a:p>
            <a:pPr lvl="1"/>
            <a:endParaRPr lang="en-US" sz="1600" dirty="0"/>
          </a:p>
          <a:p>
            <a:endParaRPr lang="en-US" sz="1600" dirty="0"/>
          </a:p>
        </p:txBody>
      </p:sp>
    </p:spTree>
    <p:extLst>
      <p:ext uri="{BB962C8B-B14F-4D97-AF65-F5344CB8AC3E}">
        <p14:creationId xmlns:p14="http://schemas.microsoft.com/office/powerpoint/2010/main" val="2239198799"/>
      </p:ext>
    </p:extLst>
  </p:cSld>
  <p:clrMapOvr>
    <a:masterClrMapping/>
  </p:clrMapOvr>
</p:sld>
</file>

<file path=ppt/theme/theme1.xml><?xml version="1.0" encoding="utf-8"?>
<a:theme xmlns:a="http://schemas.openxmlformats.org/drawingml/2006/main" name="Office Theme">
  <a:themeElements>
    <a:clrScheme name="Argonne">
      <a:dk1>
        <a:srgbClr val="000000"/>
      </a:dk1>
      <a:lt1>
        <a:srgbClr val="FFFFFF"/>
      </a:lt1>
      <a:dk2>
        <a:srgbClr val="0082CA"/>
      </a:dk2>
      <a:lt2>
        <a:srgbClr val="F8B200"/>
      </a:lt2>
      <a:accent1>
        <a:srgbClr val="77B300"/>
      </a:accent1>
      <a:accent2>
        <a:srgbClr val="00609C"/>
      </a:accent2>
      <a:accent3>
        <a:srgbClr val="5B0091"/>
      </a:accent3>
      <a:accent4>
        <a:srgbClr val="FF7900"/>
      </a:accent4>
      <a:accent5>
        <a:srgbClr val="00A19C"/>
      </a:accent5>
      <a:accent6>
        <a:srgbClr val="CD202C"/>
      </a:accent6>
      <a:hlink>
        <a:srgbClr val="00000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PS_acronym_16x9_user audiences" id="{A6F88E26-6BF4-5749-9E07-B18EC415DDBF}" vid="{11D72A56-80E9-9947-B1B7-306302C159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7717</TotalTime>
  <Words>1469</Words>
  <Application>Microsoft Macintosh PowerPoint</Application>
  <PresentationFormat>On-screen Show (16:9)</PresentationFormat>
  <Paragraphs>218</Paragraphs>
  <Slides>23</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Cambria Math</vt:lpstr>
      <vt:lpstr>System Font Regular</vt:lpstr>
      <vt:lpstr>TexMaths Symbols</vt:lpstr>
      <vt:lpstr>Times New Roman</vt:lpstr>
      <vt:lpstr>Wingdings</vt:lpstr>
      <vt:lpstr>Office Theme</vt:lpstr>
      <vt:lpstr>Differentiable Beam Simulation Codes</vt:lpstr>
      <vt:lpstr>Why do we need differentiable simulation codes?</vt:lpstr>
      <vt:lpstr>Gradient calculation is not new in physics</vt:lpstr>
      <vt:lpstr>Automatic Differentiation</vt:lpstr>
      <vt:lpstr>Automatic Differentiation</vt:lpstr>
      <vt:lpstr>Differentiable Simulation Codes in Accelerator Physics</vt:lpstr>
      <vt:lpstr>Cheetah</vt:lpstr>
      <vt:lpstr>JuTrack</vt:lpstr>
      <vt:lpstr>SciBmad (Bmad-Julia)</vt:lpstr>
      <vt:lpstr>All the codes are under active development</vt:lpstr>
      <vt:lpstr>Applications of Differentiable Simulations</vt:lpstr>
      <vt:lpstr>Gradient-based Tuning</vt:lpstr>
      <vt:lpstr>Gradient-based System Identification</vt:lpstr>
      <vt:lpstr>Physics-based Prior Mean for Bayesian Optimization</vt:lpstr>
      <vt:lpstr>Data-Driven Feedback Optimization</vt:lpstr>
      <vt:lpstr>Integrate Modular Neural Network Surrogate Models</vt:lpstr>
      <vt:lpstr>Beam Sigma Matrix Measurement in Transport Lines</vt:lpstr>
      <vt:lpstr>Generative Phase Space Reconstruction (GPSR)</vt:lpstr>
      <vt:lpstr>PowerPoint Presentation</vt:lpstr>
      <vt:lpstr>Conclusion</vt:lpstr>
      <vt:lpstr>Acknowledgement</vt:lpstr>
      <vt:lpstr>Backup Slides</vt:lpstr>
      <vt:lpstr>Training Reinforcement Learning Controllers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Xu, Chenran</dc:creator>
  <cp:lastModifiedBy>Xu, Chenran</cp:lastModifiedBy>
  <cp:revision>112</cp:revision>
  <dcterms:created xsi:type="dcterms:W3CDTF">2025-10-06T16:17:28Z</dcterms:created>
  <dcterms:modified xsi:type="dcterms:W3CDTF">2025-10-26T05:06:56Z</dcterms:modified>
</cp:coreProperties>
</file>