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0" r:id="rId5"/>
  </p:sldMasterIdLst>
  <p:notesMasterIdLst>
    <p:notesMasterId r:id="rId27"/>
  </p:notesMasterIdLst>
  <p:handoutMasterIdLst>
    <p:handoutMasterId r:id="rId28"/>
  </p:handoutMasterIdLst>
  <p:sldIdLst>
    <p:sldId id="543" r:id="rId6"/>
    <p:sldId id="529" r:id="rId7"/>
    <p:sldId id="544" r:id="rId8"/>
    <p:sldId id="550" r:id="rId9"/>
    <p:sldId id="551" r:id="rId10"/>
    <p:sldId id="552" r:id="rId11"/>
    <p:sldId id="553" r:id="rId12"/>
    <p:sldId id="554" r:id="rId13"/>
    <p:sldId id="557" r:id="rId14"/>
    <p:sldId id="558" r:id="rId15"/>
    <p:sldId id="556" r:id="rId16"/>
    <p:sldId id="559" r:id="rId17"/>
    <p:sldId id="560" r:id="rId18"/>
    <p:sldId id="568" r:id="rId19"/>
    <p:sldId id="561" r:id="rId20"/>
    <p:sldId id="564" r:id="rId21"/>
    <p:sldId id="562" r:id="rId22"/>
    <p:sldId id="565" r:id="rId23"/>
    <p:sldId id="563" r:id="rId24"/>
    <p:sldId id="566" r:id="rId25"/>
    <p:sldId id="567" r:id="rId26"/>
  </p:sldIdLst>
  <p:sldSz cx="12192000" cy="6858000"/>
  <p:notesSz cx="7010400" cy="9296400"/>
  <p:defaultTextStyle>
    <a:defPPr>
      <a:defRPr lang="en-US"/>
    </a:defPPr>
    <a:lvl1pPr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12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254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379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50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5633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2759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199886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012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, Jinyu" initials="WJ" lastIdx="1" clrIdx="0">
    <p:extLst>
      <p:ext uri="{19B8F6BF-5375-455C-9EA6-DF929625EA0E}">
        <p15:presenceInfo xmlns:p15="http://schemas.microsoft.com/office/powerpoint/2012/main" userId="Wan, Jin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50021"/>
    <a:srgbClr val="064308"/>
    <a:srgbClr val="FFAE1A"/>
    <a:srgbClr val="E7E9DE"/>
    <a:srgbClr val="0F0C8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Objects="1">
      <p:cViewPr varScale="1">
        <p:scale>
          <a:sx n="96" d="100"/>
          <a:sy n="96" d="100"/>
        </p:scale>
        <p:origin x="62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5" d="100"/>
          <a:sy n="75" d="100"/>
        </p:scale>
        <p:origin x="2904" y="6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r">
              <a:defRPr sz="1200"/>
            </a:lvl1pPr>
          </a:lstStyle>
          <a:p>
            <a:r>
              <a:rPr lang="en-US" sz="900" dirty="0" smtClean="0"/>
              <a:t>June 2024</a:t>
            </a:r>
            <a:endParaRPr lang="en-US" sz="900" dirty="0"/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l">
              <a:defRPr sz="1200"/>
            </a:lvl1pPr>
          </a:lstStyle>
          <a:p>
            <a:r>
              <a:rPr lang="en-US" sz="900" dirty="0" smtClean="0"/>
              <a:t>ML RFQ</a:t>
            </a:r>
            <a:endParaRPr lang="en-US" sz="900" dirty="0"/>
          </a:p>
          <a:p>
            <a:r>
              <a:rPr lang="en-US" sz="900" dirty="0" smtClean="0"/>
              <a:t>Jinyu Wan</a:t>
            </a:r>
            <a:endParaRPr lang="en-US" sz="9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795131" y="8505419"/>
            <a:ext cx="4770781" cy="70828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r>
              <a:rPr lang="en-US" sz="900" dirty="0"/>
              <a:t>Facility for Rare Isotope Beams</a:t>
            </a:r>
          </a:p>
          <a:p>
            <a:r>
              <a:rPr lang="en-US" sz="900" dirty="0"/>
              <a:t>U.S. Department of Energy Office of Science | Michigan State University</a:t>
            </a:r>
          </a:p>
          <a:p>
            <a:r>
              <a:rPr lang="en-US" sz="900" dirty="0"/>
              <a:t>640 South Shaw Lane • East Lansing, MI </a:t>
            </a:r>
            <a:r>
              <a:rPr lang="en-US" sz="900" dirty="0" smtClean="0"/>
              <a:t>48824, USA</a:t>
            </a:r>
          </a:p>
          <a:p>
            <a:r>
              <a:rPr lang="en-US" sz="900" dirty="0" smtClean="0"/>
              <a:t>frib.msu.edu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" y="8458200"/>
            <a:ext cx="648443" cy="7555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6D33-7C2E-44BB-B6EF-2876F56DBD42}" type="slidenum">
              <a:rPr lang="en-US" sz="900" smtClean="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99" tIns="46299" rIns="92599" bIns="4629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32"/>
            <a:ext cx="5608320" cy="418266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831" indent="-285705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2817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599942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070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5633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9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703" y="1238250"/>
            <a:ext cx="9986635" cy="44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77" indent="0" algn="ctr">
              <a:buNone/>
              <a:defRPr/>
            </a:lvl2pPr>
            <a:lvl3pPr marL="864551" indent="0" algn="ctr">
              <a:buNone/>
              <a:defRPr/>
            </a:lvl3pPr>
            <a:lvl4pPr marL="1296827" indent="0" algn="ctr">
              <a:buNone/>
              <a:defRPr/>
            </a:lvl4pPr>
            <a:lvl5pPr marL="1729104" indent="0" algn="ctr">
              <a:buNone/>
              <a:defRPr/>
            </a:lvl5pPr>
            <a:lvl6pPr marL="2161379" indent="0" algn="ctr">
              <a:buNone/>
              <a:defRPr/>
            </a:lvl6pPr>
            <a:lvl7pPr marL="2593655" indent="0" algn="ctr">
              <a:buNone/>
              <a:defRPr/>
            </a:lvl7pPr>
            <a:lvl8pPr marL="3025929" indent="0" algn="ctr">
              <a:buNone/>
              <a:defRPr/>
            </a:lvl8pPr>
            <a:lvl9pPr marL="34582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5" y="3147284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54"/>
            <a:ext cx="12192000" cy="42588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of</a:t>
            </a:r>
          </a:p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the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Facility for Rare Isotope Beams (FRIB) Operations, which is a DOE Office of Science User Facility under Award Number DE-SC0023633.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45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546592"/>
            <a:ext cx="1600200" cy="204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42530"/>
            <a:ext cx="3200400" cy="701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3" y="5642961"/>
            <a:ext cx="2651760" cy="6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10200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07095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10200"/>
            <a:ext cx="12089496" cy="584200"/>
          </a:xfrm>
        </p:spPr>
        <p:txBody>
          <a:bodyPr anchor="ctr"/>
          <a:lstStyle>
            <a:lvl1pPr marL="1371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93552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7" y="1071570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56905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2" y="1067105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2" y="3581407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45674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5"/>
            <a:ext cx="5892800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9" y="1067105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13" y="3581407"/>
            <a:ext cx="5892799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9" y="3581407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17802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30951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6079" y="6063452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89377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8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8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2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80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162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241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323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95" indent="-180195" algn="l" defTabSz="803370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94" indent="-15166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641" indent="-160673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90" indent="-13364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3087" indent="-18019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507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590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67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75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2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1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3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Jinyu Wan and Yue Hao (MSU/FRIB)</a:t>
            </a:r>
          </a:p>
          <a:p>
            <a:r>
              <a:rPr lang="en-US" dirty="0" smtClean="0"/>
              <a:t>Ji Qiang (LBNL)</a:t>
            </a:r>
          </a:p>
          <a:p>
            <a:r>
              <a:rPr lang="en-US" dirty="0" smtClean="0"/>
              <a:t>AI4EIC 2025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5" y="2930623"/>
            <a:ext cx="12001499" cy="91193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symplectic</a:t>
            </a:r>
            <a:r>
              <a:rPr lang="en-US" dirty="0" smtClean="0"/>
              <a:t> machine learning model for fast space-charge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9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U-Net and other supervised model’s </a:t>
            </a:r>
            <a:r>
              <a:rPr lang="en-US" dirty="0"/>
              <a:t>outputs can be too </a:t>
            </a:r>
            <a:r>
              <a:rPr lang="en-US" dirty="0" smtClean="0"/>
              <a:t>smooth/blurry. They usually </a:t>
            </a:r>
            <a:r>
              <a:rPr lang="en-US" dirty="0"/>
              <a:t>minimizes pixel-wise error, </a:t>
            </a:r>
            <a:r>
              <a:rPr lang="en-US" dirty="0" smtClean="0"/>
              <a:t>which tends </a:t>
            </a:r>
            <a:r>
              <a:rPr lang="en-US" dirty="0"/>
              <a:t>to blur </a:t>
            </a:r>
            <a:r>
              <a:rPr lang="en-US" dirty="0" smtClean="0"/>
              <a:t>sharp features.</a:t>
            </a:r>
          </a:p>
          <a:p>
            <a:pPr marL="0" indent="0">
              <a:buNone/>
            </a:pPr>
            <a:r>
              <a:rPr lang="en-US" dirty="0"/>
              <a:t>We want outputs that are not just </a:t>
            </a:r>
            <a:r>
              <a:rPr lang="en-US" dirty="0" smtClean="0"/>
              <a:t>close </a:t>
            </a:r>
            <a:r>
              <a:rPr lang="en-US" dirty="0"/>
              <a:t>in average</a:t>
            </a:r>
            <a:r>
              <a:rPr lang="en-US" dirty="0" smtClean="0"/>
              <a:t>, </a:t>
            </a:r>
            <a:r>
              <a:rPr lang="en-US" dirty="0"/>
              <a:t>but also </a:t>
            </a:r>
            <a:r>
              <a:rPr lang="en-US" dirty="0" smtClean="0"/>
              <a:t>as realistic as possible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 Generative Adversarial Net framework will help to push the U-Net to create more realistic data.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</a:t>
            </a:r>
            <a:r>
              <a:rPr lang="en-US" dirty="0" smtClean="0"/>
              <a:t>Adversarial 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692218"/>
            <a:ext cx="2743200" cy="30545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4800" y="5706407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batched discriminator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3523565"/>
            <a:ext cx="1676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8900" y="28772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Beam distribution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06146" y="4662317"/>
            <a:ext cx="1274252" cy="1563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00711" y="4381972"/>
                <a:ext cx="24596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from true data</a:t>
                </a:r>
              </a:p>
              <a:p>
                <a:pPr algn="ctr"/>
                <a:r>
                  <a:rPr lang="en-US" dirty="0" smtClean="0">
                    <a:solidFill>
                      <a:srgbClr val="002060"/>
                    </a:solidFill>
                  </a:rPr>
                  <a:t>(real)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11" y="4381972"/>
                <a:ext cx="2459603" cy="646331"/>
              </a:xfrm>
              <a:prstGeom prst="rect">
                <a:avLst/>
              </a:prstGeom>
              <a:blipFill>
                <a:blip r:embed="rId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3200400" y="5113457"/>
            <a:ext cx="929972" cy="296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0" y="5237917"/>
                <a:ext cx="3276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produced by the generator</a:t>
                </a:r>
              </a:p>
              <a:p>
                <a:pPr algn="ctr"/>
                <a:r>
                  <a:rPr lang="en-US" dirty="0" smtClean="0">
                    <a:solidFill>
                      <a:srgbClr val="002060"/>
                    </a:solidFill>
                  </a:rPr>
                  <a:t>(fake)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7917"/>
                <a:ext cx="3276600" cy="646331"/>
              </a:xfrm>
              <a:prstGeom prst="rect">
                <a:avLst/>
              </a:prstGeom>
              <a:blipFill>
                <a:blip r:embed="rId4"/>
                <a:stretch>
                  <a:fillRect t="-4717" r="-130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723198" y="474412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or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705600" y="4199312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547685" y="3619593"/>
                <a:ext cx="45427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0 (fake) or 1 (true)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true: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is from true data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fake: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is produced by the generator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685" y="3619593"/>
                <a:ext cx="4542715" cy="923330"/>
              </a:xfrm>
              <a:prstGeom prst="rect">
                <a:avLst/>
              </a:prstGeom>
              <a:blipFill>
                <a:blip r:embed="rId5"/>
                <a:stretch>
                  <a:fillRect l="-107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1"/>
          <p:cNvSpPr txBox="1">
            <a:spLocks/>
          </p:cNvSpPr>
          <p:nvPr/>
        </p:nvSpPr>
        <p:spPr bwMode="auto">
          <a:xfrm>
            <a:off x="6858000" y="4662317"/>
            <a:ext cx="5292290" cy="116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95" indent="-180195" algn="l" defTabSz="803370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94" indent="-15166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641" indent="-160673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90" indent="-13364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3087" indent="-18019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507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590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67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75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kern="0" dirty="0"/>
              <a:t>The generator and discriminator are trained simultaneously. </a:t>
            </a:r>
            <a:endParaRPr lang="en-US" sz="1800" kern="0" dirty="0" smtClean="0"/>
          </a:p>
          <a:p>
            <a:pPr marL="0" indent="0" algn="just">
              <a:buNone/>
            </a:pPr>
            <a:r>
              <a:rPr lang="en-US" sz="1800" kern="0" dirty="0" smtClean="0"/>
              <a:t>The </a:t>
            </a:r>
            <a:r>
              <a:rPr lang="en-US" sz="1800" kern="0" dirty="0"/>
              <a:t>goal is for the generator to produce outputs so realistic that the discriminator can no longer distinguish them from the true data</a:t>
            </a:r>
          </a:p>
        </p:txBody>
      </p:sp>
    </p:spTree>
    <p:extLst>
      <p:ext uri="{BB962C8B-B14F-4D97-AF65-F5344CB8AC3E}">
        <p14:creationId xmlns:p14="http://schemas.microsoft.com/office/powerpoint/2010/main" val="98370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r>
                  <a:rPr lang="en-US" altLang="en-US" dirty="0" smtClean="0"/>
                  <a:t>Use the same data to train a pure U-Net auto-encoder </a:t>
                </a:r>
                <a:r>
                  <a:rPr lang="en-US" altLang="en-US" dirty="0" smtClean="0"/>
                  <a:t>and a </a:t>
                </a:r>
                <a:r>
                  <a:rPr lang="en-US" altLang="en-US" dirty="0" smtClean="0"/>
                  <a:t>GAN. Evaluate the models with the same test data.</a:t>
                </a:r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 smtClean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 smtClean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 smtClean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 smtClean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 smtClean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r>
                  <a:rPr lang="en-US" altLang="en-US" dirty="0" smtClean="0"/>
                  <a:t>GAN successfully sharpen the data to draw a more realistic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altLang="en-US" dirty="0" smtClean="0"/>
                  <a:t> map.</a:t>
                </a:r>
                <a:endParaRPr lang="en-US" altLang="en-US" dirty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 smtClean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 smtClean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 smtClean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 smtClean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4" t="-1605"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of 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7" r="53898" b="1184"/>
          <a:stretch/>
        </p:blipFill>
        <p:spPr>
          <a:xfrm>
            <a:off x="1269368" y="1933692"/>
            <a:ext cx="4510356" cy="289560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5" r="55631"/>
          <a:stretch/>
        </p:blipFill>
        <p:spPr>
          <a:xfrm>
            <a:off x="6374316" y="1933693"/>
            <a:ext cx="4114800" cy="2895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7116" y="483408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of a </a:t>
            </a:r>
            <a:r>
              <a:rPr lang="en-US" dirty="0" smtClean="0"/>
              <a:t>pure U-Net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07716" y="4841265"/>
            <a:ext cx="357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of a </a:t>
            </a:r>
            <a:r>
              <a:rPr lang="en-US" dirty="0" smtClean="0"/>
              <a:t>U-Net based 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1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ML model outputs a picture,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pixels. </a:t>
                </a:r>
                <a:r>
                  <a:rPr lang="en-US" dirty="0"/>
                  <a:t>T</a:t>
                </a:r>
                <a:r>
                  <a:rPr lang="en-US" dirty="0" smtClean="0"/>
                  <a:t>he fluctuations of the pixels are smoothed with a Gaussian smoothing kernel.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4" t="-2346" r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ML-based space-charge simulation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"/>
          <a:stretch/>
        </p:blipFill>
        <p:spPr>
          <a:xfrm>
            <a:off x="359207" y="1759045"/>
            <a:ext cx="2576307" cy="216540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6" y="3991373"/>
            <a:ext cx="2570158" cy="21336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14" y="1647425"/>
            <a:ext cx="2587148" cy="4477548"/>
          </a:xfrm>
          <a:prstGeom prst="rect">
            <a:avLst/>
          </a:prstGeom>
        </p:spPr>
      </p:pic>
      <p:cxnSp>
        <p:nvCxnSpPr>
          <p:cNvPr id="10" name="Curved Connector 9"/>
          <p:cNvCxnSpPr>
            <a:stCxn id="6" idx="3"/>
            <a:endCxn id="7" idx="3"/>
          </p:cNvCxnSpPr>
          <p:nvPr/>
        </p:nvCxnSpPr>
        <p:spPr>
          <a:xfrm>
            <a:off x="2935514" y="2841748"/>
            <a:ext cx="12700" cy="2216425"/>
          </a:xfrm>
          <a:prstGeom prst="curvedConnector3">
            <a:avLst>
              <a:gd name="adj1" fmla="val 1800000"/>
            </a:avLst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58546" y="3381772"/>
            <a:ext cx="1244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Gaussian smoothing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850448" y="1904614"/>
                <a:ext cx="3962400" cy="2890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rPr>
                  <a:t>The smoothing averages </a:t>
                </a:r>
                <a:r>
                  <a:rPr lang="en-US" sz="2000" dirty="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rPr>
                  <a:t>small fluctuations between pixels</a:t>
                </a:r>
                <a:r>
                  <a:rPr lang="en-US" sz="2000" dirty="0" smtClean="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rPr>
                  <a:t>.</a:t>
                </a:r>
              </a:p>
              <a:p>
                <a:pPr algn="just"/>
                <a:endParaRPr lang="en-US" sz="2000" dirty="0">
                  <a:solidFill>
                    <a:srgbClr val="064308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endParaRPr>
              </a:p>
              <a:p>
                <a:pPr algn="just"/>
                <a:r>
                  <a:rPr lang="en-US" sz="2000" dirty="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rPr>
                  <a:t>It avoids unphysical spikes in the calculated space-charge </a:t>
                </a:r>
                <a:r>
                  <a:rPr lang="en-US" sz="2000" dirty="0" smtClean="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rPr>
                  <a:t>kicks.</a:t>
                </a:r>
              </a:p>
              <a:p>
                <a:pPr algn="just"/>
                <a:endParaRPr lang="en-US" sz="2000" dirty="0">
                  <a:solidFill>
                    <a:srgbClr val="064308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endParaRPr>
              </a:p>
              <a:p>
                <a:pPr algn="just"/>
                <a:r>
                  <a:rPr lang="en-US" sz="2000" dirty="0" smtClean="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rPr>
                  <a:t>A 2-D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ＭＳ Ｐゴシック" pitchFamily="-65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ＭＳ Ｐゴシック" pitchFamily="-65" charset="-128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ＭＳ Ｐゴシック" pitchFamily="-65" charset="-128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rPr>
                  <a:t> is </a:t>
                </a:r>
                <a:r>
                  <a:rPr lang="en-US" sz="2000" dirty="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rPr>
                  <a:t>fitted with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>
                            <a:solidFill>
                              <a:srgbClr val="064308"/>
                            </a:solidFill>
                            <a:latin typeface="Arial" charset="0"/>
                            <a:ea typeface="ＭＳ Ｐゴシック" pitchFamily="-65" charset="-128"/>
                            <a:cs typeface="ＭＳ Ｐゴシック" pitchFamily="-65" charset="-128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64308"/>
                            </a:solidFill>
                            <a:latin typeface="Arial" charset="0"/>
                            <a:ea typeface="ＭＳ Ｐゴシック" pitchFamily="-65" charset="-128"/>
                            <a:cs typeface="ＭＳ Ｐゴシック" pitchFamily="-65" charset="-128"/>
                          </a:rPr>
                          <m:t>𝑁</m:t>
                        </m:r>
                      </m:e>
                      <m:sub>
                        <m:r>
                          <a:rPr lang="en-US" sz="2000">
                            <a:solidFill>
                              <a:srgbClr val="064308"/>
                            </a:solidFill>
                            <a:latin typeface="Arial" charset="0"/>
                            <a:ea typeface="ＭＳ Ｐゴシック" pitchFamily="-65" charset="-128"/>
                            <a:cs typeface="ＭＳ Ｐゴシック" pitchFamily="-65" charset="-128"/>
                          </a:rPr>
                          <m:t>𝑥</m:t>
                        </m:r>
                      </m:sub>
                    </m:sSub>
                    <m:r>
                      <a:rPr lang="en-US" sz="2000">
                        <a:solidFill>
                          <a:srgbClr val="064308"/>
                        </a:solidFill>
                        <a:latin typeface="Arial" charset="0"/>
                        <a:ea typeface="ＭＳ Ｐゴシック" pitchFamily="-65" charset="-128"/>
                        <a:cs typeface="ＭＳ Ｐゴシック" pitchFamily="-65" charset="-128"/>
                      </a:rPr>
                      <m:t>×</m:t>
                    </m:r>
                    <m:sSub>
                      <m:sSubPr>
                        <m:ctrlPr>
                          <a:rPr lang="en-US" sz="2000">
                            <a:solidFill>
                              <a:srgbClr val="064308"/>
                            </a:solidFill>
                            <a:latin typeface="Arial" charset="0"/>
                            <a:ea typeface="ＭＳ Ｐゴシック" pitchFamily="-65" charset="-128"/>
                            <a:cs typeface="ＭＳ Ｐゴシック" pitchFamily="-65" charset="-128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64308"/>
                            </a:solidFill>
                            <a:latin typeface="Arial" charset="0"/>
                            <a:ea typeface="ＭＳ Ｐゴシック" pitchFamily="-65" charset="-128"/>
                            <a:cs typeface="ＭＳ Ｐゴシック" pitchFamily="-65" charset="-128"/>
                          </a:rPr>
                          <m:t>𝑁</m:t>
                        </m:r>
                      </m:e>
                      <m:sub>
                        <m:r>
                          <a:rPr lang="en-US" sz="2000">
                            <a:solidFill>
                              <a:srgbClr val="064308"/>
                            </a:solidFill>
                            <a:latin typeface="Arial" charset="0"/>
                            <a:ea typeface="ＭＳ Ｐゴシック" pitchFamily="-65" charset="-128"/>
                            <a:cs typeface="ＭＳ Ｐゴシック" pitchFamily="-65" charset="-128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rPr>
                  <a:t> </a:t>
                </a:r>
                <a:r>
                  <a:rPr lang="en-US" sz="2000" dirty="0" smtClean="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rPr>
                  <a:t>grids.</a:t>
                </a:r>
              </a:p>
              <a:p>
                <a:pPr algn="just"/>
                <a:endParaRPr lang="en-US" sz="2000" dirty="0">
                  <a:solidFill>
                    <a:srgbClr val="064308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448" y="1904614"/>
                <a:ext cx="3962400" cy="2890407"/>
              </a:xfrm>
              <a:prstGeom prst="rect">
                <a:avLst/>
              </a:prstGeom>
              <a:blipFill>
                <a:blip r:embed="rId6"/>
                <a:stretch>
                  <a:fillRect l="-1692" t="-842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82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ML model achieve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over 0.9 for most test cases.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efficiency is improved by a order of magnitude compared to using the physical model.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4"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394531"/>
            <a:ext cx="4191363" cy="250719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14445"/>
            <a:ext cx="4412362" cy="2903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01600" y="5045093"/>
                <a:ext cx="50477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Coefficient of determination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 for 1000 test samples.</a:t>
                </a:r>
                <a:endParaRPr lang="en-US" sz="16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5045093"/>
                <a:ext cx="5047792" cy="338554"/>
              </a:xfrm>
              <a:prstGeom prst="rect">
                <a:avLst/>
              </a:prstGeom>
              <a:blipFill>
                <a:blip r:embed="rId5"/>
                <a:stretch>
                  <a:fillRect l="-72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814391" y="5045093"/>
            <a:ext cx="4392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Computing time for a single space-charge kick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337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examining the low-accuracy predictions in the test data, we found the low accuracy is caused by beam clipping of some core-halo beam with very large halo, which is unlikely.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Worst-performance predictions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514" t="16736" r="33248" b="49791"/>
          <a:stretch/>
        </p:blipFill>
        <p:spPr>
          <a:xfrm>
            <a:off x="1645257" y="2194560"/>
            <a:ext cx="4419600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1842670"/>
            <a:ext cx="704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3370">
              <a:spcBef>
                <a:spcPts val="0"/>
              </a:spcBef>
              <a:buSzPct val="100000"/>
            </a:pPr>
            <a:r>
              <a:rPr lang="en-US" altLang="en-US" b="1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Four core-halo beams. The x-y range is limited within 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±</a:t>
            </a:r>
            <a:r>
              <a:rPr lang="en-US" altLang="en-US" b="1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10 mm</a:t>
            </a:r>
            <a:endParaRPr lang="en-US" altLang="en-US" b="1" dirty="0">
              <a:solidFill>
                <a:schemeClr val="tx2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276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Particles with x and y coordinates larger than </a:t>
            </a:r>
            <a:r>
              <a:rPr lang="en-US" altLang="en-US" sz="2000" dirty="0" smtClean="0">
                <a:solidFill>
                  <a:schemeClr val="tx2"/>
                </a:solidFill>
                <a:latin typeface="Times" panose="02020603050405020304" pitchFamily="18" charset="0"/>
                <a:ea typeface="ＭＳ Ｐゴシック" pitchFamily="-65" charset="-128"/>
                <a:cs typeface="Times" panose="02020603050405020304" pitchFamily="18" charset="0"/>
              </a:rPr>
              <a:t>±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10 mm are clipped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3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" y="1431235"/>
            <a:ext cx="9000000" cy="46638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irregular beam is taken as an example: two combined Gaussian beams.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case</a:t>
            </a:r>
            <a:r>
              <a:rPr lang="en-US" dirty="0"/>
              <a:t>: </a:t>
            </a:r>
            <a:r>
              <a:rPr lang="en-US" dirty="0" smtClean="0"/>
              <a:t>combination </a:t>
            </a:r>
            <a:r>
              <a:rPr lang="en-US" dirty="0"/>
              <a:t>of </a:t>
            </a:r>
            <a:r>
              <a:rPr lang="en-US" dirty="0" smtClean="0"/>
              <a:t>two </a:t>
            </a:r>
            <a:r>
              <a:rPr lang="en-US" dirty="0"/>
              <a:t>Gaussian </a:t>
            </a:r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66482" y="1600200"/>
            <a:ext cx="3084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The centers of the two beams are at ~[5 mm, 5mm]</a:t>
            </a:r>
          </a:p>
          <a:p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In the x-y space.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8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irregular beam is taken as an example: two combined Gaussian beams.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case</a:t>
            </a:r>
            <a:r>
              <a:rPr lang="en-US" dirty="0"/>
              <a:t>: </a:t>
            </a:r>
            <a:r>
              <a:rPr lang="en-US" dirty="0" smtClean="0"/>
              <a:t>combination </a:t>
            </a:r>
            <a:r>
              <a:rPr lang="en-US" dirty="0"/>
              <a:t>of </a:t>
            </a:r>
            <a:r>
              <a:rPr lang="en-US" dirty="0" smtClean="0"/>
              <a:t>two </a:t>
            </a:r>
            <a:r>
              <a:rPr lang="en-US" dirty="0"/>
              <a:t>Gaussian </a:t>
            </a:r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47800"/>
            <a:ext cx="8596105" cy="4511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43579" y="3181887"/>
            <a:ext cx="3084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An average error of 1% is observed in the mode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93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02504" y="1067100"/>
            <a:ext cx="11987896" cy="49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95" indent="-180195" algn="l" defTabSz="803370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94" indent="-15166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641" indent="-160673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90" indent="-13364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3087" indent="-18019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507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590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67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75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We simulate a 1 GeV proton beam through periodic FODO cells.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Normalized emittance: 	1 </a:t>
            </a:r>
            <a:r>
              <a:rPr lang="en-US" sz="2000" dirty="0" err="1" smtClean="0"/>
              <a:t>mm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sz="2000" dirty="0" err="1" smtClean="0"/>
              <a:t>mrad</a:t>
            </a: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Beam current:			100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kern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kern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behavior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134" name="Rectangle 2133"/>
          <p:cNvSpPr/>
          <p:nvPr/>
        </p:nvSpPr>
        <p:spPr>
          <a:xfrm>
            <a:off x="4304370" y="4654386"/>
            <a:ext cx="21531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Coasting beam</a:t>
            </a:r>
          </a:p>
          <a:p>
            <a:pPr algn="ctr" defTabSz="914400"/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" panose="02020603050405020304" pitchFamily="18" charset="0"/>
            </a:endParaRPr>
          </a:p>
          <a:p>
            <a:pPr algn="ctr" defTabSz="914400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" panose="02020603050405020304" pitchFamily="18" charset="0"/>
              </a:rPr>
              <a:t>Gaussian distribution</a:t>
            </a:r>
          </a:p>
          <a:p>
            <a:pPr algn="ctr" defTabSz="914400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" panose="02020603050405020304" pitchFamily="18" charset="0"/>
              </a:rPr>
              <a:t>in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" panose="02020603050405020304" pitchFamily="18" charset="0"/>
              </a:rPr>
              <a:t>x-y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" panose="02020603050405020304" pitchFamily="18" charset="0"/>
              </a:rPr>
              <a:t> plane</a:t>
            </a: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2137" name="Straight Arrow Connector 2136"/>
          <p:cNvCxnSpPr/>
          <p:nvPr/>
        </p:nvCxnSpPr>
        <p:spPr>
          <a:xfrm>
            <a:off x="6280320" y="5098998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39" name="Straight Connector 2138"/>
          <p:cNvCxnSpPr/>
          <p:nvPr/>
        </p:nvCxnSpPr>
        <p:spPr>
          <a:xfrm>
            <a:off x="7096246" y="3430218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40" name="Rectangle 2139"/>
          <p:cNvSpPr/>
          <p:nvPr/>
        </p:nvSpPr>
        <p:spPr>
          <a:xfrm>
            <a:off x="8010646" y="2881578"/>
            <a:ext cx="457200" cy="5486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10296646" y="3434266"/>
            <a:ext cx="457200" cy="5420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1" name="Rounded Rectangle 2140"/>
          <p:cNvSpPr/>
          <p:nvPr/>
        </p:nvSpPr>
        <p:spPr>
          <a:xfrm>
            <a:off x="4680786" y="5032156"/>
            <a:ext cx="1400323" cy="1275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171604" y="347236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0.2 m</a:t>
            </a: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909795" y="347674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0.1 m</a:t>
            </a: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9027021" y="347593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0.4 m</a:t>
            </a: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0170020" y="306088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0.1 m</a:t>
            </a: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0935634" y="306493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0.2 m</a:t>
            </a: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44" name="Rounded Rectangle 2143"/>
          <p:cNvSpPr/>
          <p:nvPr/>
        </p:nvSpPr>
        <p:spPr>
          <a:xfrm>
            <a:off x="6948698" y="4794198"/>
            <a:ext cx="914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FODO</a:t>
            </a:r>
            <a:endParaRPr lang="en-US" dirty="0"/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7939298" y="5098998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Rounded Rectangle 169"/>
          <p:cNvSpPr/>
          <p:nvPr/>
        </p:nvSpPr>
        <p:spPr>
          <a:xfrm>
            <a:off x="8625098" y="4794198"/>
            <a:ext cx="914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9636735" y="5098998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3" name="Rounded Rectangle 172"/>
          <p:cNvSpPr/>
          <p:nvPr/>
        </p:nvSpPr>
        <p:spPr>
          <a:xfrm>
            <a:off x="10311533" y="4798836"/>
            <a:ext cx="914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FODO</a:t>
            </a:r>
            <a:endParaRPr lang="en-US" dirty="0"/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11368298" y="5091047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45" name="Picture 21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4" y="2363280"/>
            <a:ext cx="5835050" cy="2188144"/>
          </a:xfrm>
          <a:prstGeom prst="rect">
            <a:avLst/>
          </a:prstGeom>
        </p:spPr>
      </p:pic>
      <p:sp>
        <p:nvSpPr>
          <p:cNvPr id="177" name="Rectangle 176"/>
          <p:cNvSpPr/>
          <p:nvPr/>
        </p:nvSpPr>
        <p:spPr>
          <a:xfrm>
            <a:off x="2514600" y="2064141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3370">
              <a:spcBef>
                <a:spcPts val="0"/>
              </a:spcBef>
              <a:buSzPct val="100000"/>
            </a:pPr>
            <a:r>
              <a:rPr lang="en-US" altLang="en-US" b="1" dirty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Initial distribution</a:t>
            </a:r>
            <a:endParaRPr lang="en-US" altLang="en-US" b="1" dirty="0">
              <a:solidFill>
                <a:schemeClr val="tx2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8168790" y="2057400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3370">
              <a:spcBef>
                <a:spcPts val="0"/>
              </a:spcBef>
              <a:buSzPct val="100000"/>
            </a:pPr>
            <a:r>
              <a:rPr lang="en-US" altLang="en-US" b="1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Structure of a FODO cell</a:t>
            </a:r>
            <a:endParaRPr lang="en-US" altLang="en-US" b="1" dirty="0">
              <a:solidFill>
                <a:schemeClr val="tx2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7570325" y="2465721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Quadrupole 1 </a:t>
            </a: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9829800" y="3940157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Quadrupole 2 </a:t>
            </a: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47" name="Right Brace 2146"/>
          <p:cNvSpPr/>
          <p:nvPr/>
        </p:nvSpPr>
        <p:spPr>
          <a:xfrm rot="5400000">
            <a:off x="8987985" y="3753642"/>
            <a:ext cx="421371" cy="3615984"/>
          </a:xfrm>
          <a:prstGeom prst="rightBrace">
            <a:avLst/>
          </a:prstGeom>
          <a:ln w="19050"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8636327" y="575343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20,000 cells</a:t>
            </a: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49" name="Rectangle 2148"/>
          <p:cNvSpPr/>
          <p:nvPr/>
        </p:nvSpPr>
        <p:spPr>
          <a:xfrm>
            <a:off x="84413" y="4794198"/>
            <a:ext cx="4077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Without space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charge,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particles in a FODO cell exhibit periodic transverse motion, repeating from cell to cell.</a:t>
            </a:r>
          </a:p>
        </p:txBody>
      </p:sp>
    </p:spTree>
    <p:extLst>
      <p:ext uri="{BB962C8B-B14F-4D97-AF65-F5344CB8AC3E}">
        <p14:creationId xmlns:p14="http://schemas.microsoft.com/office/powerpoint/2010/main" val="82862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738" y="1250910"/>
            <a:ext cx="4957950" cy="240669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01600" y="1067100"/>
            <a:ext cx="11987896" cy="49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95" indent="-180195" algn="l" defTabSz="803370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94" indent="-15166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641" indent="-160673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90" indent="-13364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3087" indent="-18019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507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590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67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75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We simulate a 1 GeV proton beam through periodic FODO cells.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Normalized emittance: 	1 </a:t>
            </a:r>
            <a:r>
              <a:rPr lang="en-US" sz="2000" dirty="0" err="1" smtClean="0"/>
              <a:t>mm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sz="2000" dirty="0" err="1" smtClean="0"/>
              <a:t>mrad</a:t>
            </a: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Beam current:			100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0" dirty="0" smtClean="0"/>
              <a:t>The emittance growth is calculated with the ML model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0" dirty="0" smtClean="0"/>
              <a:t>and compared with the physical model.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0" dirty="0" smtClean="0"/>
              <a:t>Both physical model and ML model show similar growth rate.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0" dirty="0"/>
              <a:t>M</a:t>
            </a:r>
            <a:r>
              <a:rPr lang="en-US" sz="2000" kern="0" dirty="0" smtClean="0"/>
              <a:t>ore macro-particles </a:t>
            </a:r>
            <a:r>
              <a:rPr lang="en-US" sz="2000" kern="0" dirty="0" smtClean="0">
                <a:sym typeface="Wingdings" panose="05000000000000000000" pitchFamily="2" charset="2"/>
              </a:rPr>
              <a:t> lower</a:t>
            </a:r>
            <a:r>
              <a:rPr lang="en-US" sz="2000" kern="0" dirty="0" smtClean="0"/>
              <a:t> emittance growth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0" dirty="0" smtClean="0"/>
              <a:t>due to numerical noise caused by insufficient particles, which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0" dirty="0" smtClean="0"/>
              <a:t>applies for both methods.</a:t>
            </a:r>
            <a:endParaRPr lang="en-US" sz="2000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behavior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666" y="3625544"/>
            <a:ext cx="5015021" cy="24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0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101600" y="1067100"/>
            <a:ext cx="11987896" cy="49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95" indent="-180195" algn="l" defTabSz="803370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94" indent="-15166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641" indent="-160673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90" indent="-13364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3087" indent="-18019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507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590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67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75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We simulate a 1 GeV proton beam through periodic FODO cells.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Normalized emittance: 	1 </a:t>
            </a:r>
            <a:r>
              <a:rPr lang="en-US" sz="2000" dirty="0" err="1" smtClean="0"/>
              <a:t>mm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sz="2000" dirty="0" err="1" smtClean="0"/>
              <a:t>mrad</a:t>
            </a: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Beam current:			100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The tune spread is correctly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described with the ML model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The maximal difference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between the two models is ~ 1%.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/>
          <a:stretch/>
        </p:blipFill>
        <p:spPr>
          <a:xfrm>
            <a:off x="3950059" y="1788892"/>
            <a:ext cx="8228026" cy="25238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54352" y="4409141"/>
            <a:ext cx="6096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Nominal tunes without space charge</a:t>
            </a: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color indicates the tune diffusion between turns 18,001–19,000 and 19,001–20,000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28738" y="346065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ML model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9772" y="346065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model</a:t>
            </a:r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5701952" y="4544026"/>
            <a:ext cx="152400" cy="152400"/>
          </a:xfrm>
          <a:prstGeom prst="star5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1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9504" y="1447800"/>
            <a:ext cx="10184496" cy="402336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2800" b="1" dirty="0" smtClean="0"/>
              <a:t>Background</a:t>
            </a:r>
          </a:p>
          <a:p>
            <a:pPr algn="just">
              <a:lnSpc>
                <a:spcPct val="200000"/>
              </a:lnSpc>
            </a:pPr>
            <a:r>
              <a:rPr lang="en-US" sz="2800" b="1" dirty="0" err="1" smtClean="0"/>
              <a:t>Symplectic</a:t>
            </a:r>
            <a:r>
              <a:rPr lang="en-US" sz="2800" b="1" dirty="0" smtClean="0"/>
              <a:t> space charge effect simulation</a:t>
            </a:r>
          </a:p>
          <a:p>
            <a:pPr algn="just">
              <a:lnSpc>
                <a:spcPct val="200000"/>
              </a:lnSpc>
            </a:pPr>
            <a:r>
              <a:rPr lang="en-US" sz="2800" b="1" dirty="0" smtClean="0"/>
              <a:t>Machine learning model</a:t>
            </a:r>
          </a:p>
          <a:p>
            <a:pPr algn="just">
              <a:lnSpc>
                <a:spcPct val="200000"/>
              </a:lnSpc>
            </a:pPr>
            <a:r>
              <a:rPr lang="en-US" sz="2800" b="1" dirty="0" smtClean="0"/>
              <a:t>Summary</a:t>
            </a:r>
          </a:p>
          <a:p>
            <a:pPr algn="just">
              <a:lnSpc>
                <a:spcPct val="200000"/>
              </a:lnSpc>
            </a:pP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33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machine learning model is built and trained with </a:t>
            </a:r>
            <a:r>
              <a:rPr lang="en-US" dirty="0" err="1" smtClean="0"/>
              <a:t>Pytorch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model’s </a:t>
            </a:r>
            <a:r>
              <a:rPr lang="en-US" dirty="0"/>
              <a:t>parameters are saved in ONNX format, an open </a:t>
            </a:r>
            <a:r>
              <a:rPr lang="en-US" dirty="0"/>
              <a:t>format built to represent machine learning </a:t>
            </a:r>
            <a:r>
              <a:rPr lang="en-US" dirty="0" smtClean="0"/>
              <a:t>models, and can be used by various languages such as Python, C++, and Julia.</a:t>
            </a:r>
          </a:p>
          <a:p>
            <a:pPr marL="0" indent="0">
              <a:buNone/>
            </a:pPr>
            <a:r>
              <a:rPr lang="en-US" dirty="0" smtClean="0"/>
              <a:t>The model is integrated into </a:t>
            </a:r>
            <a:r>
              <a:rPr lang="en-US" dirty="0" err="1" smtClean="0"/>
              <a:t>JuTrack</a:t>
            </a:r>
            <a:r>
              <a:rPr lang="en-US" dirty="0" smtClean="0"/>
              <a:t>, an open source auto-differentiation enabled accelerator modeling and particle tracking code.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 of creating space-charge enable elements in </a:t>
            </a:r>
            <a:r>
              <a:rPr lang="en-US" dirty="0" err="1" smtClean="0"/>
              <a:t>JuTrack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into simulation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9400" y="3810000"/>
            <a:ext cx="1089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D1 = DRIFT_SC_ML(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=D1L, a=a, b=b,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Nm=nm,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Nsteps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Q1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KQUAD_SC_ML(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=Q1L, k1=Q1k,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NumIntSteps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a=a, b=b,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Nm=nm,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Nsteps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23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machine </a:t>
            </a:r>
            <a:r>
              <a:rPr lang="en-US" dirty="0"/>
              <a:t>learning surrogate </a:t>
            </a:r>
            <a:r>
              <a:rPr lang="en-US" dirty="0" smtClean="0"/>
              <a:t>model is developed for space-charge effect simulation.</a:t>
            </a:r>
          </a:p>
          <a:p>
            <a:r>
              <a:rPr lang="en-US" dirty="0" smtClean="0"/>
              <a:t>The model employs </a:t>
            </a:r>
            <a:r>
              <a:rPr lang="en-US" dirty="0"/>
              <a:t>a U-Net generator, enhanced by a GAN framework, to learn the mapping from beam density distributions to the underlying </a:t>
            </a:r>
            <a:r>
              <a:rPr lang="en-US" dirty="0" smtClean="0"/>
              <a:t>space-charge Hamiltonian.</a:t>
            </a:r>
            <a:endParaRPr lang="en-US" dirty="0"/>
          </a:p>
          <a:p>
            <a:r>
              <a:rPr lang="en-US" dirty="0"/>
              <a:t>By deriving forces directly from the learned Hamiltonian, the method is </a:t>
            </a:r>
            <a:r>
              <a:rPr lang="en-US" dirty="0" err="1"/>
              <a:t>symplectic</a:t>
            </a:r>
            <a:r>
              <a:rPr lang="en-US" dirty="0"/>
              <a:t> by construction, ensuring long-term physical fidelity</a:t>
            </a:r>
            <a:r>
              <a:rPr lang="en-US" dirty="0" smtClean="0"/>
              <a:t>. The ML model shows close results compared to the physical model with an error of ~1% in long-term tracking simulation.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surrogate model delivers </a:t>
            </a:r>
            <a:r>
              <a:rPr lang="en-US" dirty="0"/>
              <a:t>up to an order-of-magnitude speedup compared to traditional </a:t>
            </a:r>
            <a:r>
              <a:rPr lang="en-US" dirty="0" smtClean="0"/>
              <a:t>physical model. </a:t>
            </a:r>
            <a:r>
              <a:rPr lang="en-US" dirty="0"/>
              <a:t>These results demonstrate the potential of combining </a:t>
            </a:r>
            <a:r>
              <a:rPr lang="en-US" dirty="0" err="1"/>
              <a:t>symplectic</a:t>
            </a:r>
            <a:r>
              <a:rPr lang="en-US" dirty="0"/>
              <a:t> principles with machine learning to enable fast and reliable simulations of collective beam </a:t>
            </a:r>
            <a:r>
              <a:rPr lang="en-US" dirty="0" smtClean="0"/>
              <a:t>dynamics.</a:t>
            </a:r>
          </a:p>
          <a:p>
            <a:r>
              <a:rPr lang="en-US" dirty="0" smtClean="0"/>
              <a:t>The model is open source and has been integrated into simulation code such as </a:t>
            </a:r>
            <a:r>
              <a:rPr lang="en-US" dirty="0" err="1" smtClean="0"/>
              <a:t>JuTrack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2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01600" y="1067100"/>
            <a:ext cx="11987896" cy="49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95" indent="-180195" algn="l" defTabSz="803370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94" indent="-15166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641" indent="-160673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90" indent="-13364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3087" indent="-18019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507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590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67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75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kern="0" dirty="0" smtClean="0"/>
              <a:t>In many particle accelerator systems, interactions between particles can significantly affect the beam dynamics, e.g., space-charge effects, beam-beam effects and coherence synchrotron radiation.</a:t>
            </a:r>
          </a:p>
          <a:p>
            <a:pPr marL="0" indent="0" algn="just">
              <a:buNone/>
            </a:pPr>
            <a:r>
              <a:rPr lang="en-US" kern="0" dirty="0" smtClean="0"/>
              <a:t>Space-charge effects are a type of </a:t>
            </a:r>
            <a:r>
              <a:rPr lang="en-US" b="1" kern="0" dirty="0" smtClean="0">
                <a:solidFill>
                  <a:srgbClr val="002060"/>
                </a:solidFill>
              </a:rPr>
              <a:t>Self-Fields</a:t>
            </a:r>
            <a:r>
              <a:rPr lang="en-US" kern="0" dirty="0" smtClean="0"/>
              <a:t> generated by the distribution of charged </a:t>
            </a:r>
            <a:r>
              <a:rPr lang="en-US" kern="0" dirty="0" smtClean="0"/>
              <a:t>particles.</a:t>
            </a:r>
            <a:endParaRPr lang="en-US" kern="0" dirty="0" smtClean="0"/>
          </a:p>
          <a:p>
            <a:pPr marL="0" indent="0" algn="just">
              <a:buNone/>
            </a:pPr>
            <a:endParaRPr lang="en-US" kern="0" dirty="0"/>
          </a:p>
          <a:p>
            <a:pPr marL="0" indent="0" algn="just">
              <a:buNone/>
            </a:pPr>
            <a:endParaRPr lang="en-US" kern="0" dirty="0" smtClean="0"/>
          </a:p>
          <a:p>
            <a:pPr marL="0" indent="0" algn="just">
              <a:buNone/>
            </a:pPr>
            <a:endParaRPr lang="en-US" kern="0" dirty="0"/>
          </a:p>
          <a:p>
            <a:pPr marL="0" indent="0" algn="just">
              <a:buNone/>
            </a:pPr>
            <a:endParaRPr lang="en-US" kern="0" dirty="0" smtClean="0"/>
          </a:p>
          <a:p>
            <a:pPr marL="0" indent="0" algn="just">
              <a:buNone/>
            </a:pPr>
            <a:endParaRPr lang="en-US" kern="0" dirty="0" smtClean="0"/>
          </a:p>
          <a:p>
            <a:pPr marL="0" indent="0" algn="just">
              <a:buNone/>
            </a:pPr>
            <a:endParaRPr lang="en-US" kern="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kern="0" dirty="0" smtClean="0"/>
              <a:t>The study of space-charge effects is important in high-intensity accelerators, as it causes </a:t>
            </a:r>
            <a:r>
              <a:rPr lang="en-US" kern="0" dirty="0"/>
              <a:t>beam emittance growth, halo formation, and even particle losses along the accelerator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Why SC effects matter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2226" r="16690" b="13467"/>
          <a:stretch/>
        </p:blipFill>
        <p:spPr>
          <a:xfrm>
            <a:off x="304800" y="2685132"/>
            <a:ext cx="5257800" cy="208979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1"/>
          <a:stretch/>
        </p:blipFill>
        <p:spPr>
          <a:xfrm>
            <a:off x="6443066" y="2754573"/>
            <a:ext cx="5240934" cy="1869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4671744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Figures from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Schindl, Karlheinz. "Space charge." (2006).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4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 bwMode="auto">
              <a:xfrm>
                <a:off x="74654" y="5029500"/>
                <a:ext cx="6402346" cy="30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195" indent="-180195" algn="l" defTabSz="803370" rtl="0" eaLnBrk="1" fontAlgn="base" hangingPunct="1">
                  <a:lnSpc>
                    <a:spcPct val="90000"/>
                  </a:lnSpc>
                  <a:spcBef>
                    <a:spcPts val="1206"/>
                  </a:spcBef>
                  <a:spcAft>
                    <a:spcPct val="0"/>
                  </a:spcAft>
                  <a:buSzPct val="100000"/>
                  <a:buFont typeface="Wingdings" pitchFamily="2" charset="2"/>
                  <a:buChar char="§"/>
                  <a:defRPr sz="22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363394" indent="-151665" algn="l" defTabSz="803370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591641" indent="-160673" algn="l" defTabSz="803370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Lucida Grande" charset="0"/>
                  <a:buChar char="»"/>
                  <a:defRPr sz="1800"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728290" indent="-133645" algn="l" defTabSz="803370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4pPr>
                <a:lvl5pPr marL="1003087" indent="-180195" algn="l" defTabSz="803370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Lucida Grande" charset="0"/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5pPr>
                <a:lvl6pPr marL="2223507" indent="-150773" algn="l" defTabSz="807828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680590" indent="-150773" algn="l" defTabSz="807828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137672" indent="-150773" algn="l" defTabSz="807828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594752" indent="-150773" algn="l" defTabSz="807828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1800" kern="0" dirty="0" smtClean="0">
                    <a:solidFill>
                      <a:schemeClr val="tx1"/>
                    </a:solidFill>
                  </a:rPr>
                  <a:t>Invariant tori in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kern="0" dirty="0" smtClean="0">
                    <a:solidFill>
                      <a:schemeClr val="tx1"/>
                    </a:solidFill>
                  </a:rPr>
                  <a:t> space disappear due to space charge [1]</a:t>
                </a:r>
                <a:endParaRPr lang="en-US" sz="1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54" y="5029500"/>
                <a:ext cx="6402346" cy="304500"/>
              </a:xfrm>
              <a:prstGeom prst="rect">
                <a:avLst/>
              </a:prstGeom>
              <a:blipFill>
                <a:blip r:embed="rId3"/>
                <a:stretch>
                  <a:fillRect l="-2188" t="-34000" r="-2093" b="-3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Why SC effects matter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50409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Figure from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Bountis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Tassos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Charalampos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Skokos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Physics Letters A 358.2 (2006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from Qiang, Ji. Physical Review Accelerators and Beams 21.5 (2018).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1" y="2258298"/>
            <a:ext cx="5560487" cy="2664702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110214" y="1240262"/>
            <a:ext cx="5604786" cy="68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95" indent="-180195" algn="l" defTabSz="803370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94" indent="-15166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641" indent="-160673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90" indent="-13364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3087" indent="-18019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507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590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67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75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kern="0" dirty="0"/>
              <a:t>Trajectories with large amplitudes become unstable and even chaotic, leading to particle loss and decreasing the beam lifetime.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77446"/>
            <a:ext cx="3593327" cy="2641839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7162800" y="5029500"/>
            <a:ext cx="4421146" cy="3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95" indent="-180195" algn="l" defTabSz="803370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94" indent="-15166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641" indent="-160673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90" indent="-13364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3087" indent="-18019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507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590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67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75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kern="0" dirty="0">
                <a:solidFill>
                  <a:schemeClr val="tx1"/>
                </a:solidFill>
              </a:rPr>
              <a:t>S</a:t>
            </a:r>
            <a:r>
              <a:rPr lang="en-US" sz="1800" kern="0" dirty="0" smtClean="0">
                <a:solidFill>
                  <a:schemeClr val="tx1"/>
                </a:solidFill>
              </a:rPr>
              <a:t>pace charge-induced emittance growth[2]</a:t>
            </a:r>
            <a:endParaRPr lang="en-US" sz="1800" kern="0" dirty="0">
              <a:solidFill>
                <a:schemeClr val="tx1"/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6324600" y="1238571"/>
            <a:ext cx="5765800" cy="12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95" indent="-180195" algn="l" defTabSz="803370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94" indent="-15166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641" indent="-160673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90" indent="-13364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3087" indent="-18019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507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590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67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75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kern="0" dirty="0" smtClean="0"/>
              <a:t>Emittance is a </a:t>
            </a:r>
            <a:r>
              <a:rPr lang="en-US" sz="2000" dirty="0" smtClean="0"/>
              <a:t>measure </a:t>
            </a:r>
            <a:r>
              <a:rPr lang="en-US" sz="2000" dirty="0"/>
              <a:t>of the beam’s spread in </a:t>
            </a:r>
            <a:r>
              <a:rPr lang="en-US" sz="2000" dirty="0" smtClean="0"/>
              <a:t>position-momentum space</a:t>
            </a:r>
            <a:r>
              <a:rPr lang="en-US" sz="2000" kern="0" dirty="0" smtClean="0"/>
              <a:t>.</a:t>
            </a:r>
          </a:p>
          <a:p>
            <a:pPr marL="0" indent="0" algn="just">
              <a:buNone/>
            </a:pPr>
            <a:r>
              <a:rPr lang="en-US" sz="2000" kern="0" dirty="0" smtClean="0"/>
              <a:t>Emittance growth represent </a:t>
            </a:r>
            <a:r>
              <a:rPr lang="en-US" sz="2000" dirty="0" smtClean="0"/>
              <a:t>beam </a:t>
            </a:r>
            <a:r>
              <a:rPr lang="en-US" sz="2000" dirty="0"/>
              <a:t>quality degrades</a:t>
            </a:r>
            <a:endParaRPr lang="en-US" sz="2000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1751827" y="234473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W/O SC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06138" y="234473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W/ 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099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Particle–particle </a:t>
            </a:r>
            <a:r>
              <a:rPr lang="en-US" dirty="0"/>
              <a:t>interaction (PPI) </a:t>
            </a:r>
            <a:r>
              <a:rPr lang="en-US" dirty="0" smtClean="0"/>
              <a:t>methods and </a:t>
            </a:r>
            <a:r>
              <a:rPr lang="en-US" dirty="0"/>
              <a:t>particles-in-cells (PIC) </a:t>
            </a:r>
            <a:r>
              <a:rPr lang="en-US" dirty="0" smtClean="0"/>
              <a:t>methods are usually used for numerical simulation of space-charge effects.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Symplecticity</a:t>
            </a:r>
            <a:r>
              <a:rPr lang="en-US" dirty="0"/>
              <a:t> guarantees conservation of phase-space </a:t>
            </a:r>
            <a:r>
              <a:rPr lang="en-US" dirty="0" smtClean="0"/>
              <a:t>volume.</a:t>
            </a:r>
          </a:p>
          <a:p>
            <a:pPr marL="0" indent="0">
              <a:buNone/>
            </a:pPr>
            <a:r>
              <a:rPr lang="en-US" dirty="0" smtClean="0"/>
              <a:t>Non-</a:t>
            </a:r>
            <a:r>
              <a:rPr lang="en-US" dirty="0" err="1" smtClean="0"/>
              <a:t>symplectic</a:t>
            </a:r>
            <a:r>
              <a:rPr lang="en-US" dirty="0" smtClean="0"/>
              <a:t> simulation will introduce artificial noise in long-term tracking, resulting in unphysical emittance growth, beam loss and resonance behaviors.</a:t>
            </a:r>
          </a:p>
          <a:p>
            <a:pPr marL="0" indent="0">
              <a:buNone/>
            </a:pPr>
            <a:r>
              <a:rPr lang="en-US" dirty="0" smtClean="0"/>
              <a:t>For storage ring accelerators, especially hadron rings, beam dynamics simulation requires particle tracking over millions of turns</a:t>
            </a:r>
            <a:r>
              <a:rPr lang="en-US" dirty="0"/>
              <a:t>, where </a:t>
            </a:r>
            <a:r>
              <a:rPr lang="en-US" dirty="0" smtClean="0"/>
              <a:t>small </a:t>
            </a:r>
            <a:r>
              <a:rPr lang="en-US" dirty="0"/>
              <a:t>numerical errors accumulate if the algorithm is not </a:t>
            </a:r>
            <a:r>
              <a:rPr lang="en-US" dirty="0" err="1" smtClean="0"/>
              <a:t>symplectic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methods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600" y="1905000"/>
                <a:ext cx="584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PPI: Each </a:t>
                </a:r>
                <a:r>
                  <a:rPr lang="en-US" dirty="0" err="1"/>
                  <a:t>macroparticle</a:t>
                </a:r>
                <a:r>
                  <a:rPr lang="en-US" dirty="0"/>
                  <a:t> interacts directly with all others via Coulomb forces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Time-consuming ~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Non-</a:t>
                </a:r>
                <a:r>
                  <a:rPr lang="en-US" dirty="0" err="1" smtClean="0"/>
                  <a:t>symplectic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1905000"/>
                <a:ext cx="5842000" cy="1200329"/>
              </a:xfrm>
              <a:prstGeom prst="rect">
                <a:avLst/>
              </a:prstGeom>
              <a:blipFill>
                <a:blip r:embed="rId2"/>
                <a:stretch>
                  <a:fillRect l="-939" t="-3061" r="-1357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0" y="1905000"/>
            <a:ext cx="584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</a:t>
            </a:r>
            <a:r>
              <a:rPr lang="en-US" dirty="0"/>
              <a:t>: Beam is deposited on a spatial </a:t>
            </a:r>
            <a:r>
              <a:rPr lang="en-US" dirty="0" smtClean="0"/>
              <a:t>mesh. Forces </a:t>
            </a:r>
            <a:r>
              <a:rPr lang="en-US" dirty="0"/>
              <a:t>interpolated back to </a:t>
            </a:r>
            <a:r>
              <a:rPr lang="en-US" dirty="0" err="1" smtClean="0"/>
              <a:t>macroparticles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Faster than PPI. Widely used in simulation codes such as IMPACT and TRACK.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</a:t>
            </a:r>
            <a:r>
              <a:rPr lang="en-US" dirty="0" err="1" smtClean="0"/>
              <a:t>symplectic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4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Decompose the Hamiltonian into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ext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sc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sc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​:	external </a:t>
                </a:r>
                <a:r>
                  <a:rPr lang="en-US" altLang="en-US" sz="2000" dirty="0"/>
                  <a:t>accelerator lattice fields (quadrupoles, RF cavities, etc.)</a:t>
                </a:r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​  :	self-consistent </a:t>
                </a:r>
                <a:r>
                  <a:rPr lang="en-US" altLang="en-US" sz="2000" dirty="0"/>
                  <a:t>space-charge Hamiltonian</a:t>
                </a:r>
                <a:r>
                  <a:rPr lang="en-US" altLang="en-US" sz="2000" dirty="0" smtClean="0"/>
                  <a:t>.</a:t>
                </a:r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SzTx/>
                  <a:buNone/>
                </a:pPr>
                <a:r>
                  <a:rPr lang="en-US" sz="2000" dirty="0" smtClean="0"/>
                  <a:t>Assume the coasting beam is inside a rectangular perfectly conducting pipe, the space-charge Hamiltonian is approximated with a spectral method (only consider the 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-</a:t>
                </a:r>
                <a:r>
                  <a:rPr lang="en-US" sz="2000" i="1" dirty="0" smtClean="0"/>
                  <a:t>y</a:t>
                </a:r>
                <a:r>
                  <a:rPr lang="en-US" sz="2000" dirty="0" smtClean="0"/>
                  <a:t> plane):</a:t>
                </a:r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sc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en-US" sz="1400" dirty="0" smtClean="0"/>
              </a:p>
              <a:p>
                <a:pPr marL="0" lvl="0" indent="0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r>
                  <a:rPr lang="en-US" altLang="en-US" sz="2000" dirty="0" smtClean="0"/>
                  <a:t>The one-step </a:t>
                </a:r>
                <a:r>
                  <a:rPr lang="en-US" altLang="en-US" sz="2000" dirty="0" err="1" smtClean="0"/>
                  <a:t>symplectic</a:t>
                </a:r>
                <a:r>
                  <a:rPr lang="en-US" altLang="en-US" sz="2000" dirty="0" smtClean="0"/>
                  <a:t> map is then obtained by</a:t>
                </a:r>
              </a:p>
              <a:p>
                <a:pPr marL="0" lvl="0" indent="0" algn="ctr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altLang="en-US" sz="2400" b="1" i="0" smtClean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400" dirty="0" smtClean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0" smtClean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en-US" sz="2400" b="1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000" dirty="0" smtClean="0"/>
              </a:p>
              <a:p>
                <a:pPr marL="0" lvl="0" indent="0" algn="just" defTabSz="914400" eaLnBrk="0" hangingPunct="0">
                  <a:lnSpc>
                    <a:spcPct val="100000"/>
                  </a:lnSpc>
                  <a:spcBef>
                    <a:spcPct val="0"/>
                  </a:spcBef>
                  <a:buSzTx/>
                  <a:buNone/>
                </a:pPr>
                <a:r>
                  <a:rPr lang="en-US" altLang="en-US" sz="2000" dirty="0" smtClean="0"/>
                  <a:t>It scales </a:t>
                </a:r>
                <a:r>
                  <a:rPr lang="en-US" altLang="en-US" sz="2000" dirty="0"/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mode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)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2" t="-2099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/>
              <a:t>s</a:t>
            </a:r>
            <a:r>
              <a:rPr lang="en-US" dirty="0" err="1" smtClean="0"/>
              <a:t>ymplectic</a:t>
            </a:r>
            <a:r>
              <a:rPr lang="en-US" dirty="0" smtClean="0"/>
              <a:t> method </a:t>
            </a:r>
            <a:r>
              <a:rPr lang="en-US" sz="2000" b="0" dirty="0" smtClean="0"/>
              <a:t>[1]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0" y="6048673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Qiang, Ji. Physical Review Accelerators and Beams 26.2 (2023): </a:t>
            </a:r>
            <a:r>
              <a:rPr lang="en-US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024601.</a:t>
            </a:r>
            <a:endParaRPr lang="en-US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0" y="24384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with</a:t>
            </a:r>
          </a:p>
          <a:p>
            <a:endParaRPr lang="en-US" dirty="0"/>
          </a:p>
          <a:p>
            <a:r>
              <a:rPr lang="en-US" dirty="0" smtClean="0"/>
              <a:t>physical model or</a:t>
            </a:r>
          </a:p>
          <a:p>
            <a:r>
              <a:rPr lang="en-US" dirty="0" smtClean="0"/>
              <a:t>ML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A machine learning model </a:t>
                </a:r>
                <a:r>
                  <a:rPr lang="en-US" sz="2000" dirty="0" smtClean="0"/>
                  <a:t>can be </a:t>
                </a:r>
                <a:r>
                  <a:rPr lang="en-US" sz="2000" dirty="0" smtClean="0"/>
                  <a:t>used to speed up the 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</m:oMath>
                </a14:m>
                <a:endParaRPr lang="en-US" altLang="en-US" sz="2400" dirty="0" smtClean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 smtClean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 smtClean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 smtClean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000" dirty="0" smtClean="0"/>
                  <a:t>Image-to-image model is required to learn the correlations.</a:t>
                </a:r>
              </a:p>
              <a:p>
                <a:pPr marL="0" indent="0">
                  <a:buNone/>
                </a:pPr>
                <a:r>
                  <a:rPr lang="en-US" altLang="en-US" sz="2000" dirty="0" smtClean="0"/>
                  <a:t>The </a:t>
                </a:r>
                <a:r>
                  <a:rPr lang="en-US" altLang="en-US" sz="2000" b="1" dirty="0" smtClean="0"/>
                  <a:t>U-Net</a:t>
                </a:r>
                <a:r>
                  <a:rPr lang="en-US" altLang="en-US" sz="2000" dirty="0" smtClean="0"/>
                  <a:t> is chosen among various image-to-image networks.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2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0" y="6048673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Qiang, Ji. Physical Review Accelerators and Beams 26.2 (2023): </a:t>
            </a:r>
            <a:r>
              <a:rPr lang="en-US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024601.</a:t>
            </a:r>
            <a:endParaRPr lang="en-US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3" y="1888002"/>
            <a:ext cx="4229100" cy="284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888001"/>
            <a:ext cx="4114800" cy="2847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763" y="155527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distribution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67153" y="1549044"/>
                <a:ext cx="20388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153" y="1549044"/>
                <a:ext cx="2038847" cy="369332"/>
              </a:xfrm>
              <a:prstGeom prst="rect">
                <a:avLst/>
              </a:prstGeom>
              <a:blipFill>
                <a:blip r:embed="rId5"/>
                <a:stretch>
                  <a:fillRect l="-26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4572000" y="2897182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70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en-US" dirty="0" smtClean="0"/>
              <a:t>U-Net is developed </a:t>
            </a:r>
            <a:r>
              <a:rPr lang="en-US" altLang="en-US" dirty="0"/>
              <a:t>in 2015 for biomedical image </a:t>
            </a:r>
            <a:r>
              <a:rPr lang="en-US" altLang="en-US" dirty="0" smtClean="0"/>
              <a:t>segmentation [1]. It is Designed </a:t>
            </a:r>
            <a:r>
              <a:rPr lang="en-US" altLang="en-US" dirty="0"/>
              <a:t>to take an image as input and output another image of the same size, but </a:t>
            </a:r>
            <a:r>
              <a:rPr lang="en-US" altLang="en-US" dirty="0" smtClean="0"/>
              <a:t>transformed.</a:t>
            </a:r>
          </a:p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en-US" dirty="0"/>
          </a:p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en-US" dirty="0" smtClean="0"/>
          </a:p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en-US" dirty="0"/>
          </a:p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en-US" dirty="0" smtClean="0"/>
          </a:p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en-US" dirty="0"/>
          </a:p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en-US" dirty="0" smtClean="0"/>
          </a:p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en-US" dirty="0"/>
          </a:p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en-US" dirty="0" smtClean="0"/>
          </a:p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en-US" dirty="0"/>
          </a:p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dirty="0" smtClean="0"/>
              <a:t>In the space-charge problem, the input is the 2-D histogram of beam distribution and the output is the space-charge Hamiltonian.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90941" y="5672876"/>
            <a:ext cx="3410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hangingPunct="0"/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Ronneberger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MICCAI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5749"/>
            <a:ext cx="9372600" cy="26284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7622" y="4780423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Encoder-decoder structure of a U-Net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1886472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Skip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Connections to restore spatial details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86670" y="4650560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24200" y="4349108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73740" y="4643690"/>
            <a:ext cx="37102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467600" y="4342238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coding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5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U-Net and other supervised model’s </a:t>
            </a:r>
            <a:r>
              <a:rPr lang="en-US" dirty="0"/>
              <a:t>outputs can be too </a:t>
            </a:r>
            <a:r>
              <a:rPr lang="en-US" dirty="0" smtClean="0"/>
              <a:t>smooth/blurry. They usually </a:t>
            </a:r>
            <a:r>
              <a:rPr lang="en-US" dirty="0"/>
              <a:t>minimizes pixel-wise error, </a:t>
            </a:r>
            <a:r>
              <a:rPr lang="en-US" dirty="0" smtClean="0"/>
              <a:t>which tends </a:t>
            </a:r>
            <a:r>
              <a:rPr lang="en-US" dirty="0"/>
              <a:t>to blur </a:t>
            </a:r>
            <a:r>
              <a:rPr lang="en-US" dirty="0" smtClean="0"/>
              <a:t>sharp features.</a:t>
            </a:r>
          </a:p>
          <a:p>
            <a:pPr marL="0" indent="0">
              <a:buNone/>
            </a:pPr>
            <a:r>
              <a:rPr lang="en-US" dirty="0"/>
              <a:t>We want outputs that are not just </a:t>
            </a:r>
            <a:r>
              <a:rPr lang="en-US" dirty="0" smtClean="0"/>
              <a:t>close </a:t>
            </a:r>
            <a:r>
              <a:rPr lang="en-US" dirty="0"/>
              <a:t>in average</a:t>
            </a:r>
            <a:r>
              <a:rPr lang="en-US" dirty="0" smtClean="0"/>
              <a:t>, </a:t>
            </a:r>
            <a:r>
              <a:rPr lang="en-US" dirty="0"/>
              <a:t>but also </a:t>
            </a:r>
            <a:r>
              <a:rPr lang="en-US" dirty="0" smtClean="0"/>
              <a:t>as realistic as possible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 Generative Adversarial Net framework will help to push the U-Net to create more realistic data.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</a:t>
            </a:r>
            <a:r>
              <a:rPr lang="en-US" dirty="0" smtClean="0"/>
              <a:t>Adversarial 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Wan, AI4EIC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圆角矩形 23"/>
          <p:cNvSpPr/>
          <p:nvPr/>
        </p:nvSpPr>
        <p:spPr>
          <a:xfrm>
            <a:off x="2590800" y="3524411"/>
            <a:ext cx="1308105" cy="64455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Generator</a:t>
            </a:r>
            <a:endParaRPr lang="zh-CN" altLang="en-US" dirty="0"/>
          </a:p>
        </p:txBody>
      </p:sp>
      <p:sp>
        <p:nvSpPr>
          <p:cNvPr id="13" name="文本框 24"/>
          <p:cNvSpPr txBox="1"/>
          <p:nvPr/>
        </p:nvSpPr>
        <p:spPr>
          <a:xfrm>
            <a:off x="1405400" y="2746562"/>
            <a:ext cx="250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distribution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27"/>
          <p:cNvCxnSpPr/>
          <p:nvPr/>
        </p:nvCxnSpPr>
        <p:spPr>
          <a:xfrm>
            <a:off x="3993708" y="3842371"/>
            <a:ext cx="69635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28"/>
          <p:cNvSpPr txBox="1"/>
          <p:nvPr/>
        </p:nvSpPr>
        <p:spPr>
          <a:xfrm>
            <a:off x="4530729" y="3642316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endParaRPr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圆角矩形 29"/>
          <p:cNvSpPr/>
          <p:nvPr/>
        </p:nvSpPr>
        <p:spPr>
          <a:xfrm>
            <a:off x="2076307" y="4802340"/>
            <a:ext cx="1580281" cy="61377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Discriminator</a:t>
            </a:r>
            <a:endParaRPr lang="zh-CN" altLang="en-US" dirty="0"/>
          </a:p>
        </p:txBody>
      </p:sp>
      <p:cxnSp>
        <p:nvCxnSpPr>
          <p:cNvPr id="19" name="直接箭头连接符 32"/>
          <p:cNvCxnSpPr/>
          <p:nvPr/>
        </p:nvCxnSpPr>
        <p:spPr>
          <a:xfrm>
            <a:off x="3244851" y="3118010"/>
            <a:ext cx="0" cy="4064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肘形连接符 33"/>
          <p:cNvCxnSpPr/>
          <p:nvPr/>
        </p:nvCxnSpPr>
        <p:spPr>
          <a:xfrm rot="5400000">
            <a:off x="3378926" y="3352050"/>
            <a:ext cx="2258079" cy="1516569"/>
          </a:xfrm>
          <a:prstGeom prst="bentConnector3">
            <a:avLst>
              <a:gd name="adj1" fmla="val 9984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35"/>
          <p:cNvSpPr txBox="1"/>
          <p:nvPr/>
        </p:nvSpPr>
        <p:spPr>
          <a:xfrm>
            <a:off x="723530" y="4987809"/>
            <a:ext cx="1273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肘形连接符 36"/>
          <p:cNvCxnSpPr/>
          <p:nvPr/>
        </p:nvCxnSpPr>
        <p:spPr>
          <a:xfrm flipV="1">
            <a:off x="1171010" y="4007293"/>
            <a:ext cx="1315020" cy="971728"/>
          </a:xfrm>
          <a:prstGeom prst="bentConnector3">
            <a:avLst>
              <a:gd name="adj1" fmla="val 184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37"/>
          <p:cNvCxnSpPr/>
          <p:nvPr/>
        </p:nvCxnSpPr>
        <p:spPr>
          <a:xfrm>
            <a:off x="3360661" y="2981294"/>
            <a:ext cx="19055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38"/>
          <p:cNvSpPr/>
          <p:nvPr/>
        </p:nvSpPr>
        <p:spPr>
          <a:xfrm>
            <a:off x="1309324" y="5490099"/>
            <a:ext cx="3692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" panose="02020603050405020304" pitchFamily="18" charset="0"/>
                <a:ea typeface="楷体" panose="02010609060101010101" pitchFamily="49" charset="-122"/>
                <a:cs typeface="Times" panose="02020603050405020304" pitchFamily="18" charset="0"/>
              </a:rPr>
              <a:t>G</a:t>
            </a:r>
            <a:r>
              <a:rPr lang="en-US" altLang="zh-CN" b="1" dirty="0" smtClean="0">
                <a:latin typeface="Times" panose="02020603050405020304" pitchFamily="18" charset="0"/>
                <a:ea typeface="楷体" panose="02010609060101010101" pitchFamily="49" charset="-122"/>
                <a:cs typeface="Times" panose="02020603050405020304" pitchFamily="18" charset="0"/>
              </a:rPr>
              <a:t>enerative </a:t>
            </a:r>
            <a:r>
              <a:rPr lang="en-US" altLang="zh-CN" b="1" dirty="0">
                <a:latin typeface="Times" panose="02020603050405020304" pitchFamily="18" charset="0"/>
                <a:ea typeface="楷体" panose="02010609060101010101" pitchFamily="49" charset="-122"/>
                <a:cs typeface="Times" panose="02020603050405020304" pitchFamily="18" charset="0"/>
              </a:rPr>
              <a:t>A</a:t>
            </a:r>
            <a:r>
              <a:rPr lang="en-US" altLang="zh-CN" b="1" dirty="0" smtClean="0">
                <a:latin typeface="Times" panose="02020603050405020304" pitchFamily="18" charset="0"/>
                <a:ea typeface="楷体" panose="02010609060101010101" pitchFamily="49" charset="-122"/>
                <a:cs typeface="Times" panose="02020603050405020304" pitchFamily="18" charset="0"/>
              </a:rPr>
              <a:t>dversarial </a:t>
            </a:r>
            <a:r>
              <a:rPr lang="en-US" altLang="zh-CN" b="1" dirty="0">
                <a:latin typeface="Times" panose="02020603050405020304" pitchFamily="18" charset="0"/>
                <a:ea typeface="楷体" panose="02010609060101010101" pitchFamily="49" charset="-122"/>
                <a:cs typeface="Times" panose="02020603050405020304" pitchFamily="18" charset="0"/>
              </a:rPr>
              <a:t>N</a:t>
            </a:r>
            <a:r>
              <a:rPr lang="en-US" altLang="zh-CN" b="1" dirty="0" smtClean="0">
                <a:latin typeface="Times" panose="02020603050405020304" pitchFamily="18" charset="0"/>
                <a:ea typeface="楷体" panose="02010609060101010101" pitchFamily="49" charset="-122"/>
                <a:cs typeface="Times" panose="02020603050405020304" pitchFamily="18" charset="0"/>
              </a:rPr>
              <a:t>et (GAN</a:t>
            </a:r>
            <a:r>
              <a:rPr lang="en-US" altLang="zh-CN" b="1" dirty="0" smtClean="0">
                <a:latin typeface="Times" panose="02020603050405020304" pitchFamily="18" charset="0"/>
                <a:ea typeface="楷体" panose="02010609060101010101" pitchFamily="49" charset="-122"/>
                <a:cs typeface="Times" panose="02020603050405020304" pitchFamily="18" charset="0"/>
              </a:rPr>
              <a:t>):</a:t>
            </a:r>
            <a:endParaRPr lang="zh-CN" altLang="en-US" dirty="0">
              <a:latin typeface="Times" panose="02020603050405020304" pitchFamily="18" charset="0"/>
              <a:ea typeface="楷体" panose="02010609060101010101" pitchFamily="49" charset="-122"/>
              <a:cs typeface="Times" panose="02020603050405020304" pitchFamily="18" charset="0"/>
            </a:endParaRPr>
          </a:p>
        </p:txBody>
      </p:sp>
      <p:sp>
        <p:nvSpPr>
          <p:cNvPr id="26" name="文本框 40"/>
          <p:cNvSpPr txBox="1"/>
          <p:nvPr/>
        </p:nvSpPr>
        <p:spPr>
          <a:xfrm>
            <a:off x="637394" y="4266627"/>
            <a:ext cx="78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44"/>
          <p:cNvSpPr txBox="1"/>
          <p:nvPr/>
        </p:nvSpPr>
        <p:spPr>
          <a:xfrm>
            <a:off x="2590800" y="3090975"/>
            <a:ext cx="78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45"/>
          <p:cNvSpPr txBox="1"/>
          <p:nvPr/>
        </p:nvSpPr>
        <p:spPr>
          <a:xfrm>
            <a:off x="3947023" y="3465558"/>
            <a:ext cx="78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箭头连接符 46"/>
          <p:cNvCxnSpPr/>
          <p:nvPr/>
        </p:nvCxnSpPr>
        <p:spPr>
          <a:xfrm>
            <a:off x="4801739" y="4028475"/>
            <a:ext cx="0" cy="12108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49"/>
          <p:cNvSpPr txBox="1"/>
          <p:nvPr/>
        </p:nvSpPr>
        <p:spPr>
          <a:xfrm>
            <a:off x="3909002" y="4870042"/>
            <a:ext cx="90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train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箭头连接符 19"/>
          <p:cNvCxnSpPr>
            <a:stCxn id="21" idx="3"/>
          </p:cNvCxnSpPr>
          <p:nvPr/>
        </p:nvCxnSpPr>
        <p:spPr>
          <a:xfrm flipH="1">
            <a:off x="1366034" y="5157086"/>
            <a:ext cx="6306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53"/>
          <p:cNvSpPr txBox="1"/>
          <p:nvPr/>
        </p:nvSpPr>
        <p:spPr>
          <a:xfrm>
            <a:off x="1309324" y="4798749"/>
            <a:ext cx="78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5506254" y="2981295"/>
            <a:ext cx="6662902" cy="30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95" indent="-180195" algn="l" defTabSz="803370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94" indent="-15166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641" indent="-160673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90" indent="-13364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3087" indent="-18019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507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590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67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75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In this work, the U-Net is used as the generator.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An additional discriminator is used to judge the output of the generator.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4587655"/>
      </p:ext>
    </p:extLst>
  </p:cSld>
  <p:clrMapOvr>
    <a:masterClrMapping/>
  </p:clrMapOvr>
</p:sld>
</file>

<file path=ppt/theme/theme1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5" id="{386E0BD5-C86C-4D62-9771-31771216E89C}" vid="{4ACF4385-ADC6-4C4F-9B7B-D66EF0FAE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ntrolled Document" ma:contentTypeID="0x010100A77CE2F963BD5C4AB895E5E1F954079C" ma:contentTypeVersion="16" ma:contentTypeDescription="Create a new document." ma:contentTypeScope="" ma:versionID="afdac9f8058ac176136f3d7adb595399">
  <xsd:schema xmlns:xsd="http://www.w3.org/2001/XMLSchema" xmlns:xs="http://www.w3.org/2001/XMLSchema" xmlns:p="http://schemas.microsoft.com/office/2006/metadata/properties" xmlns:ns1="http://schemas.microsoft.com/sharepoint/v3" xmlns:ns3="6819902c-d263-4340-a3b4-c7375668d2ad" xmlns:ns4="51b9806a-5185-426e-8026-9f8401f8c974" xmlns:ns5="27e6a43e-a4c4-4f52-b0e1-49827a209077" targetNamespace="http://schemas.microsoft.com/office/2006/metadata/properties" ma:root="true" ma:fieldsID="c30e777042fe99c0ff3ef036ff66f7c5" ns1:_="" ns3:_="" ns4:_="" ns5:_="">
    <xsd:import namespace="http://schemas.microsoft.com/sharepoint/v3"/>
    <xsd:import namespace="6819902c-d263-4340-a3b4-c7375668d2ad"/>
    <xsd:import namespace="51b9806a-5185-426e-8026-9f8401f8c974"/>
    <xsd:import namespace="27e6a43e-a4c4-4f52-b0e1-49827a209077"/>
    <xsd:element name="properties">
      <xsd:complexType>
        <xsd:sequence>
          <xsd:element name="documentManagement">
            <xsd:complexType>
              <xsd:all>
                <xsd:element ref="ns3:Filtered_x0020_Document_x0020_Number0" minOccurs="0"/>
                <xsd:element ref="ns4:WBS_x0020_Abbreviation" minOccurs="0"/>
                <xsd:element ref="ns4:Identifier" minOccurs="0"/>
                <xsd:element ref="ns4:Formatted_x0020_Sequence_x0020_Number" minOccurs="0"/>
                <xsd:element ref="ns4:Formatted_x0020_Revision" minOccurs="0"/>
                <xsd:element ref="ns4:InternalSigners" minOccurs="0"/>
                <xsd:element ref="ns4:ExternalSigners" minOccurs="0"/>
                <xsd:element ref="ns4:AuthorizingDoc" minOccurs="0"/>
                <xsd:element ref="ns4:AuthorizedDocs" minOccurs="0"/>
                <xsd:element ref="ns4:AuthorizingComm_x0026_Boards" minOccurs="0"/>
                <xsd:element ref="ns4:Author1" minOccurs="0"/>
                <xsd:element ref="ns4:Revision_x0020_History" minOccurs="0"/>
                <xsd:element ref="ns5:Document_x0020_Number" minOccurs="0"/>
                <xsd:element ref="ns3:k249c3db22e246c8be4b953e603e4d6b" minOccurs="0"/>
                <xsd:element ref="ns3:e9dd64bcc98445289e39b91f109bdcd5" minOccurs="0"/>
                <xsd:element ref="ns3:af7f2bdd3e3f4144927c8f46bf137639" minOccurs="0"/>
                <xsd:element ref="ns3:i71e836a5a224468bea9b04c4fae55f7" minOccurs="0"/>
                <xsd:element ref="ns5:TaxCatchAll" minOccurs="0"/>
                <xsd:element ref="ns1:_dlc_Exempt" minOccurs="0"/>
                <xsd:element ref="ns3:adda98769e204859847d571c1cc4aba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3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9902c-d263-4340-a3b4-c7375668d2ad" elementFormDefault="qualified">
    <xsd:import namespace="http://schemas.microsoft.com/office/2006/documentManagement/types"/>
    <xsd:import namespace="http://schemas.microsoft.com/office/infopath/2007/PartnerControls"/>
    <xsd:element name="Filtered_x0020_Document_x0020_Number0" ma:index="3" nillable="true" ma:displayName="Filtered Document Number" ma:list="9fecad60-3c5f-4b1e-97fe-bd29726213cb" ma:internalName="Filtered_x0020_Document_x0020_Number0" ma:showField="03f48824-29a8-4910-b16b-2538dd33bf46" ma:web="27e6a43e-a4c4-4f52-b0e1-49827a209077">
      <xsd:simpleType>
        <xsd:restriction base="dms:Unknown"/>
      </xsd:simpleType>
    </xsd:element>
    <xsd:element name="k249c3db22e246c8be4b953e603e4d6b" ma:index="24" nillable="true" ma:taxonomy="true" ma:internalName="k249c3db22e246c8be4b953e603e4d6b" ma:taxonomyFieldName="Author_" ma:displayName="Author_" ma:indexed="true" ma:default="" ma:fieldId="{4249c3db-22e2-46c8-be4b-953e603e4d6b}" ma:sspId="e79ac590-b2ba-4d84-8233-e7113f930f2a" ma:termSetId="9a961305-3498-445e-9205-fc8019e3f96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dd64bcc98445289e39b91f109bdcd5" ma:index="26" nillable="true" ma:taxonomy="true" ma:internalName="e9dd64bcc98445289e39b91f109bdcd5" ma:taxonomyFieldName="Subcategory_" ma:displayName="Subcategory_" ma:indexed="true" ma:default="" ma:fieldId="{e9dd64bc-c984-4528-9e39-b91f109bdcd5}" ma:sspId="e79ac590-b2ba-4d84-8233-e7113f930f2a" ma:termSetId="df4988c2-6ea7-4775-a660-7ca64affa0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f7f2bdd3e3f4144927c8f46bf137639" ma:index="27" nillable="true" ma:taxonomy="true" ma:internalName="af7f2bdd3e3f4144927c8f46bf137639" ma:taxonomyFieldName="_x0057_BS0" ma:displayName="WBS" ma:indexed="true" ma:default="" ma:fieldId="{af7f2bdd-3e3f-4144-927c-8f46bf137639}" ma:sspId="e79ac590-b2ba-4d84-8233-e7113f930f2a" ma:termSetId="5af71c37-dbbc-4bcd-b94e-7a1ec876d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1e836a5a224468bea9b04c4fae55f7" ma:index="28" nillable="true" ma:taxonomy="true" ma:internalName="i71e836a5a224468bea9b04c4fae55f7" ma:taxonomyFieldName="Tags10" ma:displayName="Tags" ma:default="" ma:fieldId="{271e836a-5a22-4468-bea9-b04c4fae55f7}" ma:taxonomyMulti="true" ma:sspId="e79ac590-b2ba-4d84-8233-e7113f930f2a" ma:termSetId="15758f5a-2859-4efe-a184-c420225ff4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da98769e204859847d571c1cc4aba8" ma:index="32" nillable="true" ma:displayName="EC Keywords_0" ma:hidden="true" ma:internalName="adda98769e204859847d571c1cc4aba8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9806a-5185-426e-8026-9f8401f8c974" elementFormDefault="qualified">
    <xsd:import namespace="http://schemas.microsoft.com/office/2006/documentManagement/types"/>
    <xsd:import namespace="http://schemas.microsoft.com/office/infopath/2007/PartnerControls"/>
    <xsd:element name="WBS_x0020_Abbreviation" ma:index="4" nillable="true" ma:displayName="WBS Abbreviation" ma:indexed="true" ma:internalName="WBS_x0020_Abbreviation">
      <xsd:simpleType>
        <xsd:restriction base="dms:Text">
          <xsd:maxLength value="255"/>
        </xsd:restriction>
      </xsd:simpleType>
    </xsd:element>
    <xsd:element name="Identifier" ma:index="5" nillable="true" ma:displayName="Identifier" ma:internalName="Identifier">
      <xsd:simpleType>
        <xsd:restriction base="dms:Text">
          <xsd:maxLength value="255"/>
        </xsd:restriction>
      </xsd:simpleType>
    </xsd:element>
    <xsd:element name="Formatted_x0020_Sequence_x0020_Number" ma:index="6" nillable="true" ma:displayName="Formatted Sequence Number" ma:indexed="true" ma:internalName="Formatted_x0020_Sequence_x0020_Number">
      <xsd:simpleType>
        <xsd:restriction base="dms:Text">
          <xsd:maxLength value="255"/>
        </xsd:restriction>
      </xsd:simpleType>
    </xsd:element>
    <xsd:element name="Formatted_x0020_Revision" ma:index="7" nillable="true" ma:displayName="Formatted Revision" ma:internalName="Formatted_x0020_Revision">
      <xsd:simpleType>
        <xsd:restriction base="dms:Text">
          <xsd:maxLength value="255"/>
        </xsd:restriction>
      </xsd:simpleType>
    </xsd:element>
    <xsd:element name="InternalSigners" ma:index="8" nillable="true" ma:displayName="Internal Signers" ma:list="UserInfo" ma:SharePointGroup="0" ma:internalName="InternalSign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Signers" ma:index="9" nillable="true" ma:displayName="External Signers" ma:internalName="ExternalSigners">
      <xsd:simpleType>
        <xsd:restriction base="dms:Note">
          <xsd:maxLength value="255"/>
        </xsd:restriction>
      </xsd:simpleType>
    </xsd:element>
    <xsd:element name="AuthorizingDoc" ma:index="10" nillable="true" ma:displayName="Authorizing Doc" ma:internalName="AuthorizingDoc">
      <xsd:simpleType>
        <xsd:restriction base="dms:Note">
          <xsd:maxLength value="255"/>
        </xsd:restriction>
      </xsd:simpleType>
    </xsd:element>
    <xsd:element name="AuthorizedDocs" ma:index="11" nillable="true" ma:displayName="Authorized Docs" ma:internalName="AuthorizedDocs">
      <xsd:simpleType>
        <xsd:restriction base="dms:Note">
          <xsd:maxLength value="255"/>
        </xsd:restriction>
      </xsd:simpleType>
    </xsd:element>
    <xsd:element name="AuthorizingComm_x0026_Boards" ma:index="12" nillable="true" ma:displayName="Authorizing Comm &amp; Board" ma:internalName="AuthorizingComm_x0026_Boards">
      <xsd:simpleType>
        <xsd:restriction base="dms:Note">
          <xsd:maxLength value="255"/>
        </xsd:restriction>
      </xsd:simpleType>
    </xsd:element>
    <xsd:element name="Author1" ma:index="16" nillable="true" ma:displayName="Author1" ma:internalName="Author1">
      <xsd:simpleType>
        <xsd:restriction base="dms:Text">
          <xsd:maxLength value="255"/>
        </xsd:restriction>
      </xsd:simpleType>
    </xsd:element>
    <xsd:element name="Revision_x0020_History" ma:index="18" nillable="true" ma:displayName="Revision History" ma:internalName="Revision_x0020_Histo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a43e-a4c4-4f52-b0e1-49827a209077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19" nillable="true" ma:displayName="Document Number" ma:hidden="true" ma:list="{9fecad60-3c5f-4b1e-97fe-bd29726213cb}" ma:internalName="Document_x0020_Number" ma:readOnly="false" ma:showField="Document_x0020_Number" ma:web="27e6a43e-a4c4-4f52-b0e1-49827a209077">
      <xsd:simpleType>
        <xsd:restriction base="dms:Lookup"/>
      </xsd:simpleType>
    </xsd:element>
    <xsd:element name="TaxCatchAll" ma:index="29" nillable="true" ma:displayName="Taxonomy Catch All Column" ma:hidden="true" ma:list="{aa28423a-96a4-4fb2-8cce-b1b4f3e5b10f}" ma:internalName="TaxCatchAll" ma:showField="CatchAllData" ma:web="27e6a43e-a4c4-4f52-b0e1-49827a209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axCatchAll xmlns="27e6a43e-a4c4-4f52-b0e1-49827a209077">
      <Value>447</Value>
      <Value>283</Value>
      <Value>471</Value>
    </TaxCatchAll>
    <Document_x0020_Number xmlns="27e6a43e-a4c4-4f52-b0e1-49827a209077">45183</Document_x0020_Number>
    <AuthorizedDocs xmlns="51b9806a-5185-426e-8026-9f8401f8c974" xsi:nil="true"/>
    <Formatted_x0020_Sequence_x0020_Number xmlns="51b9806a-5185-426e-8026-9f8401f8c974">000454</Formatted_x0020_Sequence_x0020_Number>
    <Author1 xmlns="51b9806a-5185-426e-8026-9f8401f8c974">Jinyu Wan</Author1>
    <af7f2bdd3e3f4144927c8f46bf137639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S10000 Management and Administration</TermName>
          <TermId xmlns="http://schemas.microsoft.com/office/infopath/2007/PartnerControls">26ad7ea8-87d4-42ac-9781-b7fff1d89416</TermId>
        </TermInfo>
      </Terms>
    </af7f2bdd3e3f4144927c8f46bf137639>
    <WBS_x0020_Abbreviation xmlns="51b9806a-5185-426e-8026-9f8401f8c974">S10000</WBS_x0020_Abbreviation>
    <InternalSigners xmlns="51b9806a-5185-426e-8026-9f8401f8c974">
      <UserInfo>
        <DisplayName>King, Karen</DisplayName>
        <AccountId>18</AccountId>
        <AccountType/>
      </UserInfo>
    </InternalSigners>
    <k249c3db22e246c8be4b953e603e4d6b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Parsons, Alex</TermName>
          <TermId xmlns="http://schemas.microsoft.com/office/infopath/2007/PartnerControls">61354939-8ef1-40bf-a344-a283b52ba8e0</TermId>
        </TermInfo>
      </Terms>
    </k249c3db22e246c8be4b953e603e4d6b>
    <ExternalSigners xmlns="51b9806a-5185-426e-8026-9f8401f8c974" xsi:nil="true"/>
    <AuthorizingDoc xmlns="51b9806a-5185-426e-8026-9f8401f8c974" xsi:nil="true"/>
    <i71e836a5a224468bea9b04c4fae55f7 xmlns="6819902c-d263-4340-a3b4-c7375668d2ad">
      <Terms xmlns="http://schemas.microsoft.com/office/infopath/2007/PartnerControls"/>
    </i71e836a5a224468bea9b04c4fae55f7>
    <e9dd64bcc98445289e39b91f109bdcd5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FM</TermName>
          <TermId xmlns="http://schemas.microsoft.com/office/infopath/2007/PartnerControls">6b363047-e12c-44ec-9837-aeed4884c22d</TermId>
        </TermInfo>
      </Terms>
    </e9dd64bcc98445289e39b91f109bdcd5>
    <Filtered_x0020_Document_x0020_Number0 xmlns="6819902c-d263-4340-a3b4-c7375668d2ad">45183</Filtered_x0020_Document_x0020_Number0>
    <Identifier xmlns="51b9806a-5185-426e-8026-9f8401f8c974">FM</Identifier>
    <Formatted_x0020_Revision xmlns="51b9806a-5185-426e-8026-9f8401f8c974">003</Formatted_x0020_Revision>
    <Revision_x0020_History xmlns="51b9806a-5185-426e-8026-9f8401f8c974">Updated CA instructions on slide 3, Revised notes on text color on slide 9
</Revision_x0020_History>
    <adda98769e204859847d571c1cc4aba8 xmlns="6819902c-d263-4340-a3b4-c7375668d2ad" xsi:nil="true"/>
    <AuthorizingComm_x0026_Boards xmlns="51b9806a-5185-426e-8026-9f8401f8c9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Controlled Document</p:Name>
  <p:Description/>
  <p:Statement/>
  <p:PolicyItems>
    <p:PolicyItem featureId="Microsoft.Office.RecordsManagement.PolicyFeatures.PolicyAudit" staticId="0x0101005B1FD2F7289FF44494593DF6B04CC580|8138272" UniqueId="d2e935fd-7aec-4982-a92c-0eafd6a3e49f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087279E9-029E-40B5-9EA9-88D004C7E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19902c-d263-4340-a3b4-c7375668d2ad"/>
    <ds:schemaRef ds:uri="51b9806a-5185-426e-8026-9f8401f8c974"/>
    <ds:schemaRef ds:uri="27e6a43e-a4c4-4f52-b0e1-49827a209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27e6a43e-a4c4-4f52-b0e1-49827a209077"/>
    <ds:schemaRef ds:uri="51b9806a-5185-426e-8026-9f8401f8c974"/>
    <ds:schemaRef ds:uri="6819902c-d263-4340-a3b4-c7375668d2ad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927942A-61A9-4118-A144-DE7F84F21C4A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45406</TotalTime>
  <Words>2163</Words>
  <Application>Microsoft Office PowerPoint</Application>
  <PresentationFormat>Widescreen</PresentationFormat>
  <Paragraphs>286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MS PGothic</vt:lpstr>
      <vt:lpstr>Arial</vt:lpstr>
      <vt:lpstr>Calibri</vt:lpstr>
      <vt:lpstr>Cambria Math</vt:lpstr>
      <vt:lpstr>Consolas</vt:lpstr>
      <vt:lpstr>Helvetica</vt:lpstr>
      <vt:lpstr>Lucida Grande</vt:lpstr>
      <vt:lpstr>Times</vt:lpstr>
      <vt:lpstr>Times New Roman</vt:lpstr>
      <vt:lpstr>Wingdings</vt:lpstr>
      <vt:lpstr>ヒラギノ角ゴ Pro W3</vt:lpstr>
      <vt:lpstr>楷体</vt:lpstr>
      <vt:lpstr>1_FRIB3</vt:lpstr>
      <vt:lpstr>A symplectic machine learning model for fast space-charge simulation</vt:lpstr>
      <vt:lpstr>Outline</vt:lpstr>
      <vt:lpstr>Background: Why SC effects matter</vt:lpstr>
      <vt:lpstr>Background: Why SC effects matter</vt:lpstr>
      <vt:lpstr>Simulation methods</vt:lpstr>
      <vt:lpstr>A symplectic method [1]</vt:lpstr>
      <vt:lpstr>Machine learning method</vt:lpstr>
      <vt:lpstr>U-Net</vt:lpstr>
      <vt:lpstr>Generative Adversarial Net</vt:lpstr>
      <vt:lpstr>Generative Adversarial Net</vt:lpstr>
      <vt:lpstr>Contribution of GAN</vt:lpstr>
      <vt:lpstr>ML-based space-charge simulation</vt:lpstr>
      <vt:lpstr>Model evaluation</vt:lpstr>
      <vt:lpstr>Worst-performance predictions</vt:lpstr>
      <vt:lpstr>Test case: combination of two Gaussian distributions</vt:lpstr>
      <vt:lpstr>Test case: combination of two Gaussian distributions</vt:lpstr>
      <vt:lpstr>Long-term behavior</vt:lpstr>
      <vt:lpstr>Long-term behavior</vt:lpstr>
      <vt:lpstr>Long-term behavior</vt:lpstr>
      <vt:lpstr>Integration into simulation code</vt:lpstr>
      <vt:lpstr>Summary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 RFQ</dc:title>
  <dc:subject>S10000-FM-000454-R003</dc:subject>
  <dc:creator>wan@frib.msu.edu</dc:creator>
  <cp:lastModifiedBy>Wan, Jinyu</cp:lastModifiedBy>
  <cp:revision>355</cp:revision>
  <cp:lastPrinted>2023-04-27T17:51:02Z</cp:lastPrinted>
  <dcterms:created xsi:type="dcterms:W3CDTF">2023-05-16T14:40:51Z</dcterms:created>
  <dcterms:modified xsi:type="dcterms:W3CDTF">2025-09-19T17:55:52Z</dcterms:modified>
  <cp:category>31 October 2023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0x010100A77CE2F963BD5C4AB895E5E1F954079C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5600</vt:r8>
  </property>
  <property fmtid="{D5CDD505-2E9C-101B-9397-08002B2CF9AE}" pid="7" name="Author_">
    <vt:lpwstr>447;#Parsons, Alex|61354939-8ef1-40bf-a344-a283b52ba8e0</vt:lpwstr>
  </property>
  <property fmtid="{D5CDD505-2E9C-101B-9397-08002B2CF9AE}" pid="8" name="Subcategory_">
    <vt:lpwstr>283;#FM|6b363047-e12c-44ec-9837-aeed4884c22d</vt:lpwstr>
  </property>
  <property fmtid="{D5CDD505-2E9C-101B-9397-08002B2CF9AE}" pid="9" name="ECKeywords">
    <vt:lpwstr/>
  </property>
  <property fmtid="{D5CDD505-2E9C-101B-9397-08002B2CF9AE}" pid="10" name="WBS0">
    <vt:lpwstr>471;#S10000 Management and Administration|26ad7ea8-87d4-42ac-9781-b7fff1d89416</vt:lpwstr>
  </property>
  <property fmtid="{D5CDD505-2E9C-101B-9397-08002B2CF9AE}" pid="11" name="Tags10">
    <vt:lpwstr/>
  </property>
  <property fmtid="{D5CDD505-2E9C-101B-9397-08002B2CF9AE}" pid="12" name="WorkflowChangePath">
    <vt:lpwstr>141c4800-5459-4a0f-8f70-37b212b6aaa7,4;141c4800-5459-4a0f-8f70-37b212b6aaa7,4;141c4800-5459-4a0f-8f70-37b212b6aaa7,4;141c4800-5459-4a0f-8f70-37b212b6aaa7,6;141c4800-5459-4a0f-8f70-37b212b6aaa7,6;141c4800-5459-4a0f-8f70-37b212b6aaa7,6;141c4800-5459-4a0f-8f</vt:lpwstr>
  </property>
  <property fmtid="{D5CDD505-2E9C-101B-9397-08002B2CF9AE}" pid="13" name="DNS">
    <vt:lpwstr>44668;#S10000-FM-000454-R002</vt:lpwstr>
  </property>
  <property fmtid="{D5CDD505-2E9C-101B-9397-08002B2CF9AE}" pid="14" name="Archive Document Workflow">
    <vt:lpwstr>, </vt:lpwstr>
  </property>
  <property fmtid="{D5CDD505-2E9C-101B-9397-08002B2CF9AE}" pid="15" name="Submission Date">
    <vt:filetime>2023-08-09T16:57:02Z</vt:filetime>
  </property>
  <property fmtid="{D5CDD505-2E9C-101B-9397-08002B2CF9AE}" pid="16" name="Subcategory">
    <vt:lpwstr>20</vt:lpwstr>
  </property>
</Properties>
</file>