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1443" r:id="rId3"/>
    <p:sldId id="267" r:id="rId4"/>
    <p:sldId id="1458" r:id="rId5"/>
    <p:sldId id="273" r:id="rId6"/>
    <p:sldId id="1456" r:id="rId7"/>
    <p:sldId id="1457" r:id="rId8"/>
    <p:sldId id="1442" r:id="rId9"/>
    <p:sldId id="1429" r:id="rId10"/>
    <p:sldId id="321" r:id="rId11"/>
    <p:sldId id="1448" r:id="rId12"/>
    <p:sldId id="1455" r:id="rId13"/>
    <p:sldId id="1454" r:id="rId14"/>
    <p:sldId id="1449" r:id="rId15"/>
    <p:sldId id="283" r:id="rId16"/>
    <p:sldId id="262" r:id="rId17"/>
    <p:sldId id="1447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AD8EF7-771E-702A-3FEE-7D9279539197}" name="Mustapha, Brahim" initials="BM" userId="S::mustapha@anl.gov::cd762d6d-cff2-4fcf-a64e-e71c4f1eb6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2288" autoAdjust="0"/>
  </p:normalViewPr>
  <p:slideViewPr>
    <p:cSldViewPr snapToGrid="0" showGuides="1">
      <p:cViewPr varScale="1">
        <p:scale>
          <a:sx n="96" d="100"/>
          <a:sy n="96" d="100"/>
        </p:scale>
        <p:origin x="1080" y="72"/>
      </p:cViewPr>
      <p:guideLst>
        <p:guide pos="396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2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0F630-455B-965B-83C5-2283943E7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E1802-5459-D66E-BCED-BF5BC42D4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A867B-A1E0-82C1-4FF1-A738ACB1C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FBAAA-4F27-459B-1285-14ECDC7E7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6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Framework for the Development of Virtual Accelerator Models for Machine Learning Applications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52" y="243457"/>
            <a:ext cx="4108448" cy="670943"/>
          </a:xfrm>
        </p:spPr>
        <p:txBody>
          <a:bodyPr/>
          <a:lstStyle/>
          <a:p>
            <a:r>
              <a:rPr lang="en-US" dirty="0"/>
              <a:t>October 27, 2025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Adwaith ravichandran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Postdoctoral Appointee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C941AE2-346F-A931-44FF-64C2A31256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Brahim mustapha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C238505-E495-0BEA-CCF2-067347E4B4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Accelerator Physicist</a:t>
            </a:r>
          </a:p>
          <a:p>
            <a:r>
              <a:rPr lang="en-US" dirty="0"/>
              <a:t>Argonne National Laboratory</a:t>
            </a:r>
          </a:p>
          <a:p>
            <a:endParaRPr lang="en-US" dirty="0"/>
          </a:p>
        </p:txBody>
      </p:sp>
      <p:pic>
        <p:nvPicPr>
          <p:cNvPr id="5" name="Picture Placeholder 4" descr="Graphical user interface&#10;&#10;AI-generated content may be incorrect.">
            <a:extLst>
              <a:ext uri="{FF2B5EF4-FFF2-40B4-BE49-F238E27FC236}">
                <a16:creationId xmlns:a16="http://schemas.microsoft.com/office/drawing/2014/main" id="{00B41EBB-F203-CD7C-B1C2-B08CD0D2F5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" r="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48D3C-0B7F-D52D-6450-5D69B9D2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AI-generated content may be incorrect.">
            <a:extLst>
              <a:ext uri="{FF2B5EF4-FFF2-40B4-BE49-F238E27FC236}">
                <a16:creationId xmlns:a16="http://schemas.microsoft.com/office/drawing/2014/main" id="{A7200EBA-01C3-FC99-FBC3-77619EEC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29" t="7592" r="9463" b="2902"/>
          <a:stretch>
            <a:fillRect/>
          </a:stretch>
        </p:blipFill>
        <p:spPr>
          <a:xfrm>
            <a:off x="4261488" y="2831197"/>
            <a:ext cx="3869091" cy="2271219"/>
          </a:xfrm>
          <a:prstGeom prst="rect">
            <a:avLst/>
          </a:prstGeom>
        </p:spPr>
      </p:pic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CFE6CA8E-37F3-A8A3-BCA9-41801351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04" t="7293" r="51967" b="1835"/>
          <a:stretch/>
        </p:blipFill>
        <p:spPr>
          <a:xfrm>
            <a:off x="4443893" y="633637"/>
            <a:ext cx="3607103" cy="2165209"/>
          </a:xfrm>
          <a:prstGeom prst="rect">
            <a:avLst/>
          </a:prstGeom>
        </p:spPr>
      </p:pic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7F46FFC9-EE83-3B36-0667-AA8C526134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539" t="7582" r="8993" b="2913"/>
          <a:stretch/>
        </p:blipFill>
        <p:spPr>
          <a:xfrm>
            <a:off x="244861" y="2932045"/>
            <a:ext cx="3702645" cy="2159201"/>
          </a:xfrm>
          <a:prstGeom prst="rect">
            <a:avLst/>
          </a:prstGeom>
        </p:spPr>
      </p:pic>
      <p:pic>
        <p:nvPicPr>
          <p:cNvPr id="17" name="Picture 16" descr="Diagram&#10;&#10;AI-generated content may be incorrect.">
            <a:extLst>
              <a:ext uri="{FF2B5EF4-FFF2-40B4-BE49-F238E27FC236}">
                <a16:creationId xmlns:a16="http://schemas.microsoft.com/office/drawing/2014/main" id="{ABF2602A-1E42-9AD1-73A0-E897CC797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17" t="7596" r="51315" b="2899"/>
          <a:stretch/>
        </p:blipFill>
        <p:spPr>
          <a:xfrm>
            <a:off x="393388" y="648354"/>
            <a:ext cx="3702646" cy="215920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4E540B-F6E7-F505-049D-2ED09AF1078C}"/>
              </a:ext>
            </a:extLst>
          </p:cNvPr>
          <p:cNvCxnSpPr>
            <a:cxnSpLocks/>
          </p:cNvCxnSpPr>
          <p:nvPr/>
        </p:nvCxnSpPr>
        <p:spPr>
          <a:xfrm>
            <a:off x="4209245" y="648354"/>
            <a:ext cx="0" cy="4381932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068598-657F-E0B9-05D9-D2082D6E54BD}"/>
              </a:ext>
            </a:extLst>
          </p:cNvPr>
          <p:cNvCxnSpPr>
            <a:cxnSpLocks/>
          </p:cNvCxnSpPr>
          <p:nvPr/>
        </p:nvCxnSpPr>
        <p:spPr>
          <a:xfrm flipH="1">
            <a:off x="217790" y="2842391"/>
            <a:ext cx="7912789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5450A32-56F8-AA54-7B8C-D478C84D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5" y="52251"/>
            <a:ext cx="8526769" cy="429509"/>
          </a:xfrm>
        </p:spPr>
        <p:txBody>
          <a:bodyPr/>
          <a:lstStyle/>
          <a:p>
            <a:pPr algn="ctr"/>
            <a:r>
              <a:rPr lang="en-US" sz="2400" dirty="0"/>
              <a:t>Error minimization btw model &amp; experiment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43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0B86-EA4A-E206-8C90-72B6D181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0" y="43790"/>
            <a:ext cx="8382000" cy="438150"/>
          </a:xfrm>
        </p:spPr>
        <p:txBody>
          <a:bodyPr/>
          <a:lstStyle/>
          <a:p>
            <a:r>
              <a:rPr lang="en-US" sz="2400" dirty="0"/>
              <a:t>Virtual accelerator Applications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4F507A-9BC8-4B38-28FB-EC1B76714D13}"/>
              </a:ext>
            </a:extLst>
          </p:cNvPr>
          <p:cNvGrpSpPr>
            <a:grpSpLocks noChangeAspect="1"/>
          </p:cNvGrpSpPr>
          <p:nvPr/>
        </p:nvGrpSpPr>
        <p:grpSpPr>
          <a:xfrm>
            <a:off x="250359" y="2847254"/>
            <a:ext cx="2926080" cy="2194821"/>
            <a:chOff x="280839" y="2847253"/>
            <a:chExt cx="2960456" cy="222060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6F4C93C-0B08-EA78-6DCF-C65975360561}"/>
                </a:ext>
              </a:extLst>
            </p:cNvPr>
            <p:cNvGrpSpPr/>
            <p:nvPr/>
          </p:nvGrpSpPr>
          <p:grpSpPr>
            <a:xfrm>
              <a:off x="280841" y="2883535"/>
              <a:ext cx="2960454" cy="2184324"/>
              <a:chOff x="1357313" y="0"/>
              <a:chExt cx="5423033" cy="5143500"/>
            </a:xfrm>
          </p:grpSpPr>
          <p:pic>
            <p:nvPicPr>
              <p:cNvPr id="50" name="Picture 49" descr="Diagram&#10;&#10;AI-generated content may be incorrect.">
                <a:extLst>
                  <a:ext uri="{FF2B5EF4-FFF2-40B4-BE49-F238E27FC236}">
                    <a16:creationId xmlns:a16="http://schemas.microsoft.com/office/drawing/2014/main" id="{FA9310AF-5789-9FD3-EA09-54577E926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49452"/>
              <a:stretch>
                <a:fillRect/>
              </a:stretch>
            </p:blipFill>
            <p:spPr>
              <a:xfrm>
                <a:off x="1357313" y="0"/>
                <a:ext cx="3249911" cy="5143500"/>
              </a:xfrm>
              <a:prstGeom prst="rect">
                <a:avLst/>
              </a:prstGeom>
            </p:spPr>
          </p:pic>
          <p:pic>
            <p:nvPicPr>
              <p:cNvPr id="51" name="Picture 50" descr="Diagram&#10;&#10;AI-generated content may be incorrect.">
                <a:extLst>
                  <a:ext uri="{FF2B5EF4-FFF2-40B4-BE49-F238E27FC236}">
                    <a16:creationId xmlns:a16="http://schemas.microsoft.com/office/drawing/2014/main" id="{B1AEC7FD-E060-E7E8-CE64-EEF2BC38D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4695" r="1315"/>
              <a:stretch>
                <a:fillRect/>
              </a:stretch>
            </p:blipFill>
            <p:spPr>
              <a:xfrm>
                <a:off x="4595027" y="0"/>
                <a:ext cx="2185319" cy="5143500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2F1AF7-5C6D-5480-0DA5-DA0B9A12553B}"/>
                </a:ext>
              </a:extLst>
            </p:cNvPr>
            <p:cNvSpPr/>
            <p:nvPr/>
          </p:nvSpPr>
          <p:spPr>
            <a:xfrm>
              <a:off x="280839" y="2873381"/>
              <a:ext cx="2956631" cy="216835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2CFF7B-F9D0-EC6F-D7E0-EA33529DF69A}"/>
                </a:ext>
              </a:extLst>
            </p:cNvPr>
            <p:cNvSpPr txBox="1"/>
            <p:nvPr/>
          </p:nvSpPr>
          <p:spPr>
            <a:xfrm>
              <a:off x="1034569" y="2847253"/>
              <a:ext cx="1904963" cy="18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Profile optimization with prior experiment data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D444A1-4242-2554-CE73-CE7BD2E2E435}"/>
              </a:ext>
            </a:extLst>
          </p:cNvPr>
          <p:cNvGrpSpPr/>
          <p:nvPr/>
        </p:nvGrpSpPr>
        <p:grpSpPr>
          <a:xfrm>
            <a:off x="3221677" y="2842910"/>
            <a:ext cx="3749040" cy="2082393"/>
            <a:chOff x="3221677" y="2824622"/>
            <a:chExt cx="3749040" cy="208239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4FE1B3C-821E-4E63-3CC2-A743215568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21677" y="2867663"/>
              <a:ext cx="3749040" cy="2039352"/>
              <a:chOff x="2238697" y="1008383"/>
              <a:chExt cx="5167680" cy="2811040"/>
            </a:xfrm>
          </p:grpSpPr>
          <p:pic>
            <p:nvPicPr>
              <p:cNvPr id="17" name="Picture 16" descr="A picture containing diagram&#10;&#10;AI-generated content may be incorrect.">
                <a:extLst>
                  <a:ext uri="{FF2B5EF4-FFF2-40B4-BE49-F238E27FC236}">
                    <a16:creationId xmlns:a16="http://schemas.microsoft.com/office/drawing/2014/main" id="{2DDD0592-A9C5-1B14-A25E-588FF8405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000" t="1" r="69330" b="1788"/>
              <a:stretch>
                <a:fillRect/>
              </a:stretch>
            </p:blipFill>
            <p:spPr>
              <a:xfrm>
                <a:off x="2238697" y="1008383"/>
                <a:ext cx="1804590" cy="2811040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iagram&#10;&#10;AI-generated content may be incorrect.">
                <a:extLst>
                  <a:ext uri="{FF2B5EF4-FFF2-40B4-BE49-F238E27FC236}">
                    <a16:creationId xmlns:a16="http://schemas.microsoft.com/office/drawing/2014/main" id="{F670D6DC-4B6C-CD4C-96AD-1809C5F78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1859" t="1" r="2257" b="1788"/>
              <a:stretch>
                <a:fillRect/>
              </a:stretch>
            </p:blipFill>
            <p:spPr>
              <a:xfrm>
                <a:off x="4007387" y="1008383"/>
                <a:ext cx="3398990" cy="28110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7A03F1-AD03-625D-B787-89ACE3685260}"/>
                </a:ext>
              </a:extLst>
            </p:cNvPr>
            <p:cNvGrpSpPr/>
            <p:nvPr/>
          </p:nvGrpSpPr>
          <p:grpSpPr>
            <a:xfrm>
              <a:off x="3224955" y="2824622"/>
              <a:ext cx="3739666" cy="2082393"/>
              <a:chOff x="3255435" y="2818526"/>
              <a:chExt cx="3638210" cy="222320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34638B2-F3EF-E17A-6CA4-5AB3215DB98D}"/>
                  </a:ext>
                </a:extLst>
              </p:cNvPr>
              <p:cNvSpPr/>
              <p:nvPr/>
            </p:nvSpPr>
            <p:spPr>
              <a:xfrm>
                <a:off x="3255435" y="2860413"/>
                <a:ext cx="3638210" cy="218131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13362D-C758-B148-E456-9F15EDD54569}"/>
                  </a:ext>
                </a:extLst>
              </p:cNvPr>
              <p:cNvSpPr txBox="1"/>
              <p:nvPr/>
            </p:nvSpPr>
            <p:spPr>
              <a:xfrm>
                <a:off x="4323713" y="2818526"/>
                <a:ext cx="1904963" cy="18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5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Energy Change using Resonators</a:t>
                </a:r>
              </a:p>
            </p:txBody>
          </p:sp>
        </p:grp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51C133-C8C8-6ADE-9143-F9138C9AC7F3}"/>
              </a:ext>
            </a:extLst>
          </p:cNvPr>
          <p:cNvSpPr txBox="1">
            <a:spLocks/>
          </p:cNvSpPr>
          <p:nvPr/>
        </p:nvSpPr>
        <p:spPr>
          <a:xfrm>
            <a:off x="6927897" y="511738"/>
            <a:ext cx="2216104" cy="3804331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600" dirty="0"/>
              <a:t>Newly proposed experimental methods can be tested in virtual model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600" dirty="0"/>
              <a:t>Input settings for Quadrupole, Steering magnets, Resonators, Solenoids &amp; Multi harmonic bunchers can be changed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600" dirty="0"/>
              <a:t>Output observables like beam profile, beam current, bunch length and exit energy measured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B7351A-B59F-75FC-0633-B217E83BF997}"/>
              </a:ext>
            </a:extLst>
          </p:cNvPr>
          <p:cNvGrpSpPr/>
          <p:nvPr/>
        </p:nvGrpSpPr>
        <p:grpSpPr>
          <a:xfrm>
            <a:off x="3236045" y="517428"/>
            <a:ext cx="3657600" cy="2234092"/>
            <a:chOff x="3270335" y="517428"/>
            <a:chExt cx="3657600" cy="22340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7E0314-2245-B7F2-AA5D-EFA7B5B769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70335" y="551880"/>
              <a:ext cx="3657600" cy="2199640"/>
              <a:chOff x="1403844" y="480313"/>
              <a:chExt cx="6980958" cy="4198269"/>
            </a:xfrm>
          </p:grpSpPr>
          <p:pic>
            <p:nvPicPr>
              <p:cNvPr id="7" name="Picture 6" descr="A picture containing 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346B5C2F-D544-AB2E-6862-973525C21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612" r="69320" b="2435"/>
              <a:stretch>
                <a:fillRect/>
              </a:stretch>
            </p:blipFill>
            <p:spPr>
              <a:xfrm>
                <a:off x="1403844" y="480313"/>
                <a:ext cx="2658012" cy="4198269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DE83D460-6901-27BF-C48F-D2E190685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275" r="2449" b="2818"/>
              <a:stretch>
                <a:fillRect/>
              </a:stretch>
            </p:blipFill>
            <p:spPr>
              <a:xfrm>
                <a:off x="4061856" y="480317"/>
                <a:ext cx="4322946" cy="4181812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D8E90F-4F5A-4657-63A2-87E843D4FBB2}"/>
                </a:ext>
              </a:extLst>
            </p:cNvPr>
            <p:cNvSpPr txBox="1"/>
            <p:nvPr/>
          </p:nvSpPr>
          <p:spPr>
            <a:xfrm>
              <a:off x="4478987" y="517428"/>
              <a:ext cx="1904963" cy="181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Bunch length optimization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8071D8-4A56-D896-47D1-F57AC20D1E4B}"/>
                </a:ext>
              </a:extLst>
            </p:cNvPr>
            <p:cNvSpPr/>
            <p:nvPr/>
          </p:nvSpPr>
          <p:spPr>
            <a:xfrm>
              <a:off x="3270335" y="551420"/>
              <a:ext cx="3657600" cy="2199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0DBA75-FD54-1497-5E9A-A507E4415A4F}"/>
              </a:ext>
            </a:extLst>
          </p:cNvPr>
          <p:cNvGrpSpPr/>
          <p:nvPr/>
        </p:nvGrpSpPr>
        <p:grpSpPr>
          <a:xfrm>
            <a:off x="254391" y="497159"/>
            <a:ext cx="2935087" cy="2330435"/>
            <a:chOff x="254391" y="460583"/>
            <a:chExt cx="2935087" cy="2330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ADB9EE-9489-E1D2-C672-9D48A4FAFF91}"/>
                </a:ext>
              </a:extLst>
            </p:cNvPr>
            <p:cNvGrpSpPr/>
            <p:nvPr/>
          </p:nvGrpSpPr>
          <p:grpSpPr>
            <a:xfrm>
              <a:off x="254391" y="460583"/>
              <a:ext cx="2931247" cy="2330435"/>
              <a:chOff x="254391" y="460583"/>
              <a:chExt cx="2931247" cy="233043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883EF31-9B69-8E40-9643-F40A44D24C92}"/>
                  </a:ext>
                </a:extLst>
              </p:cNvPr>
              <p:cNvGrpSpPr/>
              <p:nvPr/>
            </p:nvGrpSpPr>
            <p:grpSpPr>
              <a:xfrm>
                <a:off x="254391" y="511738"/>
                <a:ext cx="2931247" cy="2279280"/>
                <a:chOff x="260621" y="537600"/>
                <a:chExt cx="2111494" cy="2026507"/>
              </a:xfrm>
            </p:grpSpPr>
            <p:pic>
              <p:nvPicPr>
                <p:cNvPr id="46" name="Picture 45" descr="A picture containing chart&#10;&#10;AI-generated content may be incorrect.">
                  <a:extLst>
                    <a:ext uri="{FF2B5EF4-FFF2-40B4-BE49-F238E27FC236}">
                      <a16:creationId xmlns:a16="http://schemas.microsoft.com/office/drawing/2014/main" id="{F04FE3EF-FFE5-A2F9-2CCD-158F2396A5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51780"/>
                <a:stretch>
                  <a:fillRect/>
                </a:stretch>
              </p:blipFill>
              <p:spPr>
                <a:xfrm>
                  <a:off x="260621" y="537600"/>
                  <a:ext cx="1220866" cy="2025514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picture containing chart&#10;&#10;AI-generated content may be incorrect.">
                  <a:extLst>
                    <a:ext uri="{FF2B5EF4-FFF2-40B4-BE49-F238E27FC236}">
                      <a16:creationId xmlns:a16="http://schemas.microsoft.com/office/drawing/2014/main" id="{F4B61379-D0FB-DA4F-0363-5AFF22933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63936" r="380"/>
                <a:stretch>
                  <a:fillRect/>
                </a:stretch>
              </p:blipFill>
              <p:spPr>
                <a:xfrm>
                  <a:off x="1468633" y="538593"/>
                  <a:ext cx="903482" cy="2025514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320021-8E3F-755C-43D3-C62144613615}"/>
                  </a:ext>
                </a:extLst>
              </p:cNvPr>
              <p:cNvSpPr txBox="1"/>
              <p:nvPr/>
            </p:nvSpPr>
            <p:spPr>
              <a:xfrm>
                <a:off x="952921" y="460583"/>
                <a:ext cx="1904963" cy="18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5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Profile optimization without prior experiment data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F34F53E-09A6-BC86-B949-C8E1AFF7840A}"/>
                </a:ext>
              </a:extLst>
            </p:cNvPr>
            <p:cNvSpPr/>
            <p:nvPr/>
          </p:nvSpPr>
          <p:spPr>
            <a:xfrm>
              <a:off x="262055" y="512704"/>
              <a:ext cx="2927423" cy="22692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71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_2x">
            <a:hlinkClick r:id="" action="ppaction://media"/>
            <a:extLst>
              <a:ext uri="{FF2B5EF4-FFF2-40B4-BE49-F238E27FC236}">
                <a16:creationId xmlns:a16="http://schemas.microsoft.com/office/drawing/2014/main" id="{A3D836A8-9DD4-7B97-1596-C85AA0ED9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54" y="686942"/>
            <a:ext cx="8895645" cy="40447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0EBDAC-DD0A-81AE-80E9-510DEE008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5" y="52251"/>
            <a:ext cx="8895644" cy="429509"/>
          </a:xfrm>
        </p:spPr>
        <p:txBody>
          <a:bodyPr/>
          <a:lstStyle/>
          <a:p>
            <a:pPr algn="ctr"/>
            <a:r>
              <a:rPr lang="en-US" sz="2400" dirty="0"/>
              <a:t>Virtual accelerator Demonstration [PROFILE OPT]: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701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2AA0-8ED3-379A-7D98-D6DCFBC6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C34791-6487-10B5-BD40-C83C7A11F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5" y="52251"/>
            <a:ext cx="8526769" cy="429509"/>
          </a:xfrm>
        </p:spPr>
        <p:txBody>
          <a:bodyPr/>
          <a:lstStyle/>
          <a:p>
            <a:pPr algn="ctr"/>
            <a:r>
              <a:rPr lang="en-US" sz="2400" dirty="0"/>
              <a:t>Virtual accelerator Demonstration [mhb OPT]:</a:t>
            </a:r>
            <a:endParaRPr lang="en-US" sz="2600" dirty="0"/>
          </a:p>
        </p:txBody>
      </p:sp>
      <p:pic>
        <p:nvPicPr>
          <p:cNvPr id="11" name="Samplemed">
            <a:hlinkClick r:id="" action="ppaction://media"/>
            <a:extLst>
              <a:ext uri="{FF2B5EF4-FFF2-40B4-BE49-F238E27FC236}">
                <a16:creationId xmlns:a16="http://schemas.microsoft.com/office/drawing/2014/main" id="{7859FACB-721A-4B26-E8E8-150467405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55" y="593190"/>
            <a:ext cx="8722925" cy="39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A9429277-FAA9-9090-7B5F-76AFB2F952E5}"/>
              </a:ext>
            </a:extLst>
          </p:cNvPr>
          <p:cNvGrpSpPr/>
          <p:nvPr/>
        </p:nvGrpSpPr>
        <p:grpSpPr>
          <a:xfrm>
            <a:off x="2777339" y="2722065"/>
            <a:ext cx="1981213" cy="2253340"/>
            <a:chOff x="3496037" y="2733408"/>
            <a:chExt cx="1735333" cy="205550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E925941-6B7D-40D1-705C-EB208DE37648}"/>
                </a:ext>
              </a:extLst>
            </p:cNvPr>
            <p:cNvGrpSpPr/>
            <p:nvPr/>
          </p:nvGrpSpPr>
          <p:grpSpPr>
            <a:xfrm>
              <a:off x="3496037" y="2733408"/>
              <a:ext cx="1735333" cy="2055503"/>
              <a:chOff x="3496037" y="2733408"/>
              <a:chExt cx="1735333" cy="205550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57E8A4C-A3D0-9EBE-0EC1-E2FAAF855BA0}"/>
                  </a:ext>
                </a:extLst>
              </p:cNvPr>
              <p:cNvGrpSpPr/>
              <p:nvPr/>
            </p:nvGrpSpPr>
            <p:grpSpPr>
              <a:xfrm>
                <a:off x="3496037" y="2754208"/>
                <a:ext cx="1022620" cy="2034703"/>
                <a:chOff x="6071762" y="473327"/>
                <a:chExt cx="1002831" cy="209842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D993215-7811-D7C1-6204-96B3B17ABC61}"/>
                    </a:ext>
                  </a:extLst>
                </p:cNvPr>
                <p:cNvGrpSpPr/>
                <p:nvPr/>
              </p:nvGrpSpPr>
              <p:grpSpPr>
                <a:xfrm>
                  <a:off x="6080137" y="473327"/>
                  <a:ext cx="994456" cy="2098423"/>
                  <a:chOff x="5145024" y="836807"/>
                  <a:chExt cx="1267413" cy="2888642"/>
                </a:xfrm>
              </p:grpSpPr>
              <p:pic>
                <p:nvPicPr>
                  <p:cNvPr id="15" name="Picture 14" descr="Graphical user interface, diagram&#10;&#10;AI-generated content may be incorrect.">
                    <a:extLst>
                      <a:ext uri="{FF2B5EF4-FFF2-40B4-BE49-F238E27FC236}">
                        <a16:creationId xmlns:a16="http://schemas.microsoft.com/office/drawing/2014/main" id="{26B7E641-AD33-2087-6243-8CBCCF9130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t="56090" r="65810"/>
                  <a:stretch>
                    <a:fillRect/>
                  </a:stretch>
                </p:blipFill>
                <p:spPr>
                  <a:xfrm>
                    <a:off x="5145024" y="2182497"/>
                    <a:ext cx="1242824" cy="1542952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Graphical user interface, diagram&#10;&#10;AI-generated content may be incorrect.">
                    <a:extLst>
                      <a:ext uri="{FF2B5EF4-FFF2-40B4-BE49-F238E27FC236}">
                        <a16:creationId xmlns:a16="http://schemas.microsoft.com/office/drawing/2014/main" id="{3126363D-6F72-6150-71C3-06C8F16C9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t="2924" r="65133" b="58579"/>
                  <a:stretch>
                    <a:fillRect/>
                  </a:stretch>
                </p:blipFill>
                <p:spPr>
                  <a:xfrm>
                    <a:off x="5145024" y="836807"/>
                    <a:ext cx="1267413" cy="135272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170C987-BA19-E56E-52ED-3AFE81CC5E57}"/>
                    </a:ext>
                  </a:extLst>
                </p:cNvPr>
                <p:cNvSpPr txBox="1"/>
                <p:nvPr/>
              </p:nvSpPr>
              <p:spPr>
                <a:xfrm rot="16200000">
                  <a:off x="5892943" y="1147215"/>
                  <a:ext cx="501605" cy="10574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" b="1" dirty="0">
                      <a:solidFill>
                        <a:schemeClr val="bg1"/>
                      </a:solidFill>
                    </a:rPr>
                    <a:t>Resonator/Solenoid </a:t>
                  </a:r>
                </a:p>
                <a:p>
                  <a:r>
                    <a:rPr lang="en-US" sz="400" b="1" dirty="0">
                      <a:solidFill>
                        <a:schemeClr val="bg1"/>
                      </a:solidFill>
                    </a:rPr>
                    <a:t>control voltage [V]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797C2C0-8B82-BA39-5A97-FA2C275D8802}"/>
                    </a:ext>
                  </a:extLst>
                </p:cNvPr>
                <p:cNvSpPr txBox="1"/>
                <p:nvPr/>
              </p:nvSpPr>
              <p:spPr>
                <a:xfrm rot="16200000">
                  <a:off x="5916990" y="1641116"/>
                  <a:ext cx="415289" cy="10574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400" b="1" dirty="0">
                      <a:solidFill>
                        <a:schemeClr val="bg1"/>
                      </a:solidFill>
                    </a:rPr>
                    <a:t>Resonator </a:t>
                  </a:r>
                </a:p>
                <a:p>
                  <a:pPr algn="ctr"/>
                  <a:r>
                    <a:rPr lang="en-US" sz="400" b="1" dirty="0">
                      <a:solidFill>
                        <a:schemeClr val="bg1"/>
                      </a:solidFill>
                    </a:rPr>
                    <a:t>phase [deg]</a:t>
                  </a:r>
                </a:p>
              </p:txBody>
            </p:sp>
          </p:grpSp>
          <p:pic>
            <p:nvPicPr>
              <p:cNvPr id="46" name="Picture 45" descr="Graphical user interface, diagram&#10;&#10;AI-generated content may be incorrect.">
                <a:extLst>
                  <a:ext uri="{FF2B5EF4-FFF2-40B4-BE49-F238E27FC236}">
                    <a16:creationId xmlns:a16="http://schemas.microsoft.com/office/drawing/2014/main" id="{54308F4F-FE61-4068-2309-1B1C6242A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7333" t="2924" r="-2" b="58579"/>
              <a:stretch>
                <a:fillRect/>
              </a:stretch>
            </p:blipFill>
            <p:spPr>
              <a:xfrm>
                <a:off x="4518473" y="2754443"/>
                <a:ext cx="659316" cy="95283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3DA99E-2D94-1F04-D956-41FDC4265CDC}"/>
                  </a:ext>
                </a:extLst>
              </p:cNvPr>
              <p:cNvSpPr txBox="1"/>
              <p:nvPr/>
            </p:nvSpPr>
            <p:spPr>
              <a:xfrm>
                <a:off x="3595035" y="2733408"/>
                <a:ext cx="1636335" cy="266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5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Optimizing for fixed beam energy [fine tuning] </a:t>
                </a:r>
              </a:p>
              <a:p>
                <a:r>
                  <a:rPr lang="en-US" sz="65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 </a:t>
                </a:r>
              </a:p>
            </p:txBody>
          </p:sp>
          <p:pic>
            <p:nvPicPr>
              <p:cNvPr id="47" name="Picture 46" descr="Graphical user interface, diagram&#10;&#10;AI-generated content may be incorrect.">
                <a:extLst>
                  <a:ext uri="{FF2B5EF4-FFF2-40B4-BE49-F238E27FC236}">
                    <a16:creationId xmlns:a16="http://schemas.microsoft.com/office/drawing/2014/main" id="{60EE5CD6-B943-7969-FCF5-DFD5242D7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5457" t="56090" r="396"/>
              <a:stretch>
                <a:fillRect/>
              </a:stretch>
            </p:blipFill>
            <p:spPr>
              <a:xfrm>
                <a:off x="4475549" y="3702086"/>
                <a:ext cx="707889" cy="1086825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86D471-E403-798D-498F-FC9CAF4BF7A5}"/>
                </a:ext>
              </a:extLst>
            </p:cNvPr>
            <p:cNvSpPr/>
            <p:nvPr/>
          </p:nvSpPr>
          <p:spPr>
            <a:xfrm>
              <a:off x="3500127" y="2754208"/>
              <a:ext cx="1673212" cy="203470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Diagram&#10;&#10;AI-generated content may be incorrect.">
            <a:extLst>
              <a:ext uri="{FF2B5EF4-FFF2-40B4-BE49-F238E27FC236}">
                <a16:creationId xmlns:a16="http://schemas.microsoft.com/office/drawing/2014/main" id="{DAE28186-F31E-9D18-EA82-2AD112197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0843"/>
          <a:stretch>
            <a:fillRect/>
          </a:stretch>
        </p:blipFill>
        <p:spPr>
          <a:xfrm>
            <a:off x="4758863" y="630637"/>
            <a:ext cx="1732525" cy="2026858"/>
          </a:xfrm>
          <a:prstGeom prst="rect">
            <a:avLst/>
          </a:prstGeom>
          <a:ln w="19050">
            <a:noFill/>
            <a:prstDash val="sysDash"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4F92A7A-E7DF-A61C-B766-D3DC9905FE71}"/>
              </a:ext>
            </a:extLst>
          </p:cNvPr>
          <p:cNvGrpSpPr/>
          <p:nvPr/>
        </p:nvGrpSpPr>
        <p:grpSpPr>
          <a:xfrm>
            <a:off x="250172" y="600875"/>
            <a:ext cx="2459764" cy="2055070"/>
            <a:chOff x="250172" y="600875"/>
            <a:chExt cx="2459764" cy="20550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16460F-8ADB-038C-33AC-4EFF525D93A1}"/>
                </a:ext>
              </a:extLst>
            </p:cNvPr>
            <p:cNvGrpSpPr/>
            <p:nvPr/>
          </p:nvGrpSpPr>
          <p:grpSpPr>
            <a:xfrm>
              <a:off x="250172" y="647277"/>
              <a:ext cx="1792603" cy="2008517"/>
              <a:chOff x="100667" y="556581"/>
              <a:chExt cx="1668034" cy="2130692"/>
            </a:xfrm>
          </p:grpSpPr>
          <p:pic>
            <p:nvPicPr>
              <p:cNvPr id="18" name="Picture 17" descr="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965977E4-CB6E-FD55-4702-2A2EC4565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676" r="69740" b="52247"/>
              <a:stretch>
                <a:fillRect/>
              </a:stretch>
            </p:blipFill>
            <p:spPr>
              <a:xfrm>
                <a:off x="100667" y="556581"/>
                <a:ext cx="1662005" cy="1253931"/>
              </a:xfrm>
              <a:prstGeom prst="rect">
                <a:avLst/>
              </a:prstGeom>
            </p:spPr>
          </p:pic>
          <p:pic>
            <p:nvPicPr>
              <p:cNvPr id="19" name="Picture 18" descr="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4CE69899-EC50-BD07-0B0C-5407315C1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9181" r="69630"/>
              <a:stretch>
                <a:fillRect/>
              </a:stretch>
            </p:blipFill>
            <p:spPr>
              <a:xfrm>
                <a:off x="100667" y="1810512"/>
                <a:ext cx="1668034" cy="876761"/>
              </a:xfrm>
              <a:prstGeom prst="rect">
                <a:avLst/>
              </a:prstGeom>
            </p:spPr>
          </p:pic>
        </p:grpSp>
        <p:pic>
          <p:nvPicPr>
            <p:cNvPr id="2" name="Picture 1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9C268CCF-8DE7-C35F-A8F4-4FABFF9D5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1591" t="3676" r="46996" b="52247"/>
            <a:stretch>
              <a:fillRect/>
            </a:stretch>
          </p:blipFill>
          <p:spPr>
            <a:xfrm>
              <a:off x="2034529" y="647277"/>
              <a:ext cx="673664" cy="1182030"/>
            </a:xfrm>
            <a:prstGeom prst="rect">
              <a:avLst/>
            </a:prstGeom>
          </p:spPr>
        </p:pic>
        <p:pic>
          <p:nvPicPr>
            <p:cNvPr id="3" name="Picture 2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96F99BB8-A5BF-3ACB-AD0D-45387E6E0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1850" t="69181" r="46885"/>
            <a:stretch>
              <a:fillRect/>
            </a:stretch>
          </p:blipFill>
          <p:spPr>
            <a:xfrm>
              <a:off x="2038909" y="1829458"/>
              <a:ext cx="664904" cy="8264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0160EC-38F1-F461-4B65-8CFEA16E3C03}"/>
                </a:ext>
              </a:extLst>
            </p:cNvPr>
            <p:cNvSpPr txBox="1"/>
            <p:nvPr/>
          </p:nvSpPr>
          <p:spPr>
            <a:xfrm>
              <a:off x="1046177" y="600875"/>
              <a:ext cx="16637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Optimizing for Transmission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51F04CC-0280-BF85-C6C3-911CB821724B}"/>
              </a:ext>
            </a:extLst>
          </p:cNvPr>
          <p:cNvSpPr/>
          <p:nvPr/>
        </p:nvSpPr>
        <p:spPr>
          <a:xfrm>
            <a:off x="246337" y="647276"/>
            <a:ext cx="2457476" cy="199358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6572A1-5BC7-14A4-E3EF-29EB32A9B6A5}"/>
              </a:ext>
            </a:extLst>
          </p:cNvPr>
          <p:cNvGrpSpPr/>
          <p:nvPr/>
        </p:nvGrpSpPr>
        <p:grpSpPr>
          <a:xfrm>
            <a:off x="240370" y="2674131"/>
            <a:ext cx="2479695" cy="2312230"/>
            <a:chOff x="246466" y="2674131"/>
            <a:chExt cx="2479695" cy="23122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22A42C2-ED7D-2737-2AB7-9E67FE5F6396}"/>
                </a:ext>
              </a:extLst>
            </p:cNvPr>
            <p:cNvGrpSpPr/>
            <p:nvPr/>
          </p:nvGrpSpPr>
          <p:grpSpPr>
            <a:xfrm>
              <a:off x="246466" y="2674131"/>
              <a:ext cx="2479695" cy="2312230"/>
              <a:chOff x="237066" y="2709431"/>
              <a:chExt cx="2116712" cy="210724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7D4A7D7-FF73-601C-0E76-88A0E8FC56F1}"/>
                  </a:ext>
                </a:extLst>
              </p:cNvPr>
              <p:cNvGrpSpPr/>
              <p:nvPr/>
            </p:nvGrpSpPr>
            <p:grpSpPr>
              <a:xfrm>
                <a:off x="237066" y="2754208"/>
                <a:ext cx="1408854" cy="2060725"/>
                <a:chOff x="3102947" y="863109"/>
                <a:chExt cx="2179163" cy="3523888"/>
              </a:xfrm>
            </p:grpSpPr>
            <p:pic>
              <p:nvPicPr>
                <p:cNvPr id="24" name="Picture 23" descr="Graphical user interface&#10;&#10;AI-generated content may be incorrect.">
                  <a:extLst>
                    <a:ext uri="{FF2B5EF4-FFF2-40B4-BE49-F238E27FC236}">
                      <a16:creationId xmlns:a16="http://schemas.microsoft.com/office/drawing/2014/main" id="{54A1FF3C-B963-3EB9-48E1-9BBC07DFC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508" r="76168" b="52303"/>
                <a:stretch>
                  <a:fillRect/>
                </a:stretch>
              </p:blipFill>
              <p:spPr>
                <a:xfrm>
                  <a:off x="3102947" y="863109"/>
                  <a:ext cx="2179163" cy="2119483"/>
                </a:xfrm>
                <a:prstGeom prst="rect">
                  <a:avLst/>
                </a:prstGeom>
              </p:spPr>
            </p:pic>
            <p:pic>
              <p:nvPicPr>
                <p:cNvPr id="23" name="Picture 22" descr="Graphical user interface&#10;&#10;AI-generated content may be incorrect.">
                  <a:extLst>
                    <a:ext uri="{FF2B5EF4-FFF2-40B4-BE49-F238E27FC236}">
                      <a16:creationId xmlns:a16="http://schemas.microsoft.com/office/drawing/2014/main" id="{5A9BF29C-D25D-57F4-28B2-E3F70FF6D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68539" r="76217" b="1943"/>
                <a:stretch>
                  <a:fillRect/>
                </a:stretch>
              </p:blipFill>
              <p:spPr>
                <a:xfrm>
                  <a:off x="3102947" y="2971192"/>
                  <a:ext cx="2174685" cy="1415805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 descr="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05C98554-DF29-2CEF-EB39-C777E8AAB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0988" t="3508" r="47038" b="52303"/>
              <a:stretch>
                <a:fillRect/>
              </a:stretch>
            </p:blipFill>
            <p:spPr>
              <a:xfrm>
                <a:off x="1645920" y="2752757"/>
                <a:ext cx="707858" cy="1239447"/>
              </a:xfrm>
              <a:prstGeom prst="rect">
                <a:avLst/>
              </a:prstGeom>
            </p:spPr>
          </p:pic>
          <p:pic>
            <p:nvPicPr>
              <p:cNvPr id="44" name="Picture 43" descr="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0A3609F5-781B-0574-5773-38B42DB6C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1708" t="68539" r="46411" b="1943"/>
              <a:stretch>
                <a:fillRect/>
              </a:stretch>
            </p:blipFill>
            <p:spPr>
              <a:xfrm>
                <a:off x="1638340" y="3988735"/>
                <a:ext cx="702332" cy="82794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7973B7-F399-CA4C-CFDB-21FEB5BB6F1E}"/>
                  </a:ext>
                </a:extLst>
              </p:cNvPr>
              <p:cNvSpPr txBox="1"/>
              <p:nvPr/>
            </p:nvSpPr>
            <p:spPr>
              <a:xfrm>
                <a:off x="367962" y="2709431"/>
                <a:ext cx="1937213" cy="1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solidFill>
                      <a:srgbClr val="FF0000"/>
                    </a:solidFill>
                    <a:highlight>
                      <a:srgbClr val="FFFF00"/>
                    </a:highlight>
                  </a:rPr>
                  <a:t>Optimizing Transmission using prior experiment data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8ECEDE-A62B-F62A-70BC-49A8E616C4A7}"/>
                </a:ext>
              </a:extLst>
            </p:cNvPr>
            <p:cNvSpPr/>
            <p:nvPr/>
          </p:nvSpPr>
          <p:spPr>
            <a:xfrm>
              <a:off x="253957" y="2721672"/>
              <a:ext cx="2457476" cy="226277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40E7DE3B-8103-D0F9-175C-BCC1C578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0" y="5690"/>
            <a:ext cx="8382000" cy="438150"/>
          </a:xfrm>
        </p:spPr>
        <p:txBody>
          <a:bodyPr/>
          <a:lstStyle/>
          <a:p>
            <a:r>
              <a:rPr lang="en-US" sz="2400" dirty="0"/>
              <a:t>Experimental tests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D0C1BD8-7F2E-CB73-55EB-5FA3C6A37A97}"/>
              </a:ext>
            </a:extLst>
          </p:cNvPr>
          <p:cNvGrpSpPr/>
          <p:nvPr/>
        </p:nvGrpSpPr>
        <p:grpSpPr>
          <a:xfrm>
            <a:off x="2764730" y="600875"/>
            <a:ext cx="1933216" cy="2054917"/>
            <a:chOff x="2830770" y="600875"/>
            <a:chExt cx="1933216" cy="20549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57C675-00E0-965C-3573-AA9C39B35880}"/>
                </a:ext>
              </a:extLst>
            </p:cNvPr>
            <p:cNvGrpSpPr/>
            <p:nvPr/>
          </p:nvGrpSpPr>
          <p:grpSpPr>
            <a:xfrm>
              <a:off x="2830770" y="647275"/>
              <a:ext cx="1197671" cy="2008517"/>
              <a:chOff x="1099873" y="653242"/>
              <a:chExt cx="1031230" cy="1835940"/>
            </a:xfrm>
          </p:grpSpPr>
          <p:pic>
            <p:nvPicPr>
              <p:cNvPr id="8" name="Picture 7" descr="A picture containing 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C7BE6B00-F42D-A655-D567-B77668A03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" t="69340" r="74664"/>
              <a:stretch>
                <a:fillRect/>
              </a:stretch>
            </p:blipFill>
            <p:spPr>
              <a:xfrm>
                <a:off x="1099873" y="1740716"/>
                <a:ext cx="1025651" cy="748466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graphical user interface&#10;&#10;AI-generated content may be incorrect.">
                <a:extLst>
                  <a:ext uri="{FF2B5EF4-FFF2-40B4-BE49-F238E27FC236}">
                    <a16:creationId xmlns:a16="http://schemas.microsoft.com/office/drawing/2014/main" id="{2FE76852-1EA8-5061-1661-51F3D63F2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3691" r="74527" b="51762"/>
              <a:stretch>
                <a:fillRect/>
              </a:stretch>
            </p:blipFill>
            <p:spPr>
              <a:xfrm>
                <a:off x="1099874" y="653242"/>
                <a:ext cx="1031229" cy="1087474"/>
              </a:xfrm>
              <a:prstGeom prst="rect">
                <a:avLst/>
              </a:prstGeom>
            </p:spPr>
          </p:pic>
        </p:grpSp>
        <p:pic>
          <p:nvPicPr>
            <p:cNvPr id="38" name="Picture 37" descr="A picture containing graphical user interface&#10;&#10;AI-generated content may be incorrect.">
              <a:extLst>
                <a:ext uri="{FF2B5EF4-FFF2-40B4-BE49-F238E27FC236}">
                  <a16:creationId xmlns:a16="http://schemas.microsoft.com/office/drawing/2014/main" id="{9FF2FD5F-524E-0321-68C9-1F11FDE0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141" t="3691" r="37215" b="51762"/>
            <a:stretch>
              <a:fillRect/>
            </a:stretch>
          </p:blipFill>
          <p:spPr>
            <a:xfrm>
              <a:off x="4028440" y="647275"/>
              <a:ext cx="735546" cy="1189696"/>
            </a:xfrm>
            <a:prstGeom prst="rect">
              <a:avLst/>
            </a:prstGeom>
          </p:spPr>
        </p:pic>
        <p:pic>
          <p:nvPicPr>
            <p:cNvPr id="39" name="Picture 38" descr="A picture containing graphical user interface&#10;&#10;AI-generated content may be incorrect.">
              <a:extLst>
                <a:ext uri="{FF2B5EF4-FFF2-40B4-BE49-F238E27FC236}">
                  <a16:creationId xmlns:a16="http://schemas.microsoft.com/office/drawing/2014/main" id="{F5A7EB6A-820F-8332-51B6-ABC96017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834" t="69340" r="38229"/>
            <a:stretch>
              <a:fillRect/>
            </a:stretch>
          </p:blipFill>
          <p:spPr>
            <a:xfrm>
              <a:off x="4014670" y="1836971"/>
              <a:ext cx="749316" cy="81882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AC473F-BBAC-7D81-4E17-15978826EC8A}"/>
                </a:ext>
              </a:extLst>
            </p:cNvPr>
            <p:cNvSpPr txBox="1"/>
            <p:nvPr/>
          </p:nvSpPr>
          <p:spPr>
            <a:xfrm>
              <a:off x="2992508" y="600875"/>
              <a:ext cx="17649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Optimizing for bunch length [fine tuning] </a:t>
              </a:r>
            </a:p>
          </p:txBody>
        </p:sp>
      </p:grpSp>
      <p:pic>
        <p:nvPicPr>
          <p:cNvPr id="41" name="Picture 40" descr="Diagram&#10;&#10;AI-generated content may be incorrect.">
            <a:extLst>
              <a:ext uri="{FF2B5EF4-FFF2-40B4-BE49-F238E27FC236}">
                <a16:creationId xmlns:a16="http://schemas.microsoft.com/office/drawing/2014/main" id="{D04E8B01-E6E7-1C15-25F4-5C48D7B62E6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7744" t="12250" r="10586" b="71768"/>
          <a:stretch>
            <a:fillRect/>
          </a:stretch>
        </p:blipFill>
        <p:spPr>
          <a:xfrm>
            <a:off x="5270607" y="1262473"/>
            <a:ext cx="980801" cy="304356"/>
          </a:xfrm>
          <a:prstGeom prst="rect">
            <a:avLst/>
          </a:prstGeom>
          <a:ln w="19050">
            <a:noFill/>
            <a:prstDash val="sysDash"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87DE894-94AA-9265-52D1-A944B80DE7BA}"/>
              </a:ext>
            </a:extLst>
          </p:cNvPr>
          <p:cNvSpPr/>
          <p:nvPr/>
        </p:nvSpPr>
        <p:spPr>
          <a:xfrm>
            <a:off x="5270607" y="1262472"/>
            <a:ext cx="980800" cy="32269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6FF76E-6C00-3A7F-930C-AA64D950449A}"/>
              </a:ext>
            </a:extLst>
          </p:cNvPr>
          <p:cNvSpPr txBox="1">
            <a:spLocks/>
          </p:cNvSpPr>
          <p:nvPr/>
        </p:nvSpPr>
        <p:spPr>
          <a:xfrm>
            <a:off x="6456335" y="470246"/>
            <a:ext cx="2702190" cy="4371093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400" dirty="0"/>
              <a:t>Same interface used to repeat virtual model tests in real machine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400" dirty="0"/>
              <a:t>Experimental observables for objective function:                       </a:t>
            </a:r>
            <a:r>
              <a:rPr lang="en-US" sz="1400" b="1" dirty="0">
                <a:solidFill>
                  <a:srgbClr val="FF0000"/>
                </a:solidFill>
              </a:rPr>
              <a:t>&gt;</a:t>
            </a:r>
            <a:r>
              <a:rPr lang="en-US" sz="1400" dirty="0"/>
              <a:t> Faraday cup                          [beam current/transmission];                   </a:t>
            </a:r>
            <a:r>
              <a:rPr lang="en-US" sz="1400" b="1" dirty="0">
                <a:solidFill>
                  <a:srgbClr val="FF0000"/>
                </a:solidFill>
              </a:rPr>
              <a:t>&gt;</a:t>
            </a:r>
            <a:r>
              <a:rPr lang="en-US" sz="1400" dirty="0"/>
              <a:t> Time of Flight measurement [beam energy];                               </a:t>
            </a:r>
            <a:r>
              <a:rPr lang="en-US" sz="1400" b="1" dirty="0">
                <a:solidFill>
                  <a:srgbClr val="FF0000"/>
                </a:solidFill>
              </a:rPr>
              <a:t>&gt;</a:t>
            </a:r>
            <a:r>
              <a:rPr lang="en-US" sz="1400" dirty="0"/>
              <a:t> Silicon barrier detector              [bunch length]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400" dirty="0"/>
              <a:t>Each test ends with optimized element settings corresponding to optimal objective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r>
              <a:rPr lang="en-US" sz="1400" dirty="0"/>
              <a:t>These are compared with virtual model recommendations</a:t>
            </a:r>
          </a:p>
          <a:p>
            <a:pPr marL="274320" indent="-274320">
              <a:buFont typeface="Wingdings" panose="05000000000000000000" pitchFamily="2" charset="2"/>
              <a:buChar char="q"/>
            </a:pPr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6A8F3C-3DC1-6E76-0EA3-E0707EFF3854}"/>
              </a:ext>
            </a:extLst>
          </p:cNvPr>
          <p:cNvSpPr/>
          <p:nvPr/>
        </p:nvSpPr>
        <p:spPr>
          <a:xfrm>
            <a:off x="2748915" y="647275"/>
            <a:ext cx="1949031" cy="2008517"/>
          </a:xfrm>
          <a:prstGeom prst="rect">
            <a:avLst/>
          </a:prstGeom>
          <a:noFill/>
          <a:ln w="317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B7DC2-2B6B-003B-96BD-DDC4439FCA3E}"/>
              </a:ext>
            </a:extLst>
          </p:cNvPr>
          <p:cNvSpPr/>
          <p:nvPr/>
        </p:nvSpPr>
        <p:spPr>
          <a:xfrm>
            <a:off x="4758863" y="632340"/>
            <a:ext cx="1742537" cy="2008517"/>
          </a:xfrm>
          <a:prstGeom prst="rect">
            <a:avLst/>
          </a:prstGeom>
          <a:noFill/>
          <a:ln w="317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3FF4C-328A-A2D4-9A2B-9764F7BF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3FB4E92-79E0-1AD6-536D-9E095571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89"/>
            <a:ext cx="8382000" cy="490172"/>
          </a:xfrm>
        </p:spPr>
        <p:txBody>
          <a:bodyPr/>
          <a:lstStyle/>
          <a:p>
            <a:r>
              <a:rPr lang="en-US" dirty="0"/>
              <a:t>Summary of progress &amp; highlights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F6D58D-AA10-1ECF-5256-BDB3E5F887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590550"/>
            <a:ext cx="8458200" cy="42862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The ATLAS AI-ML Dashboard Interface is fully developed and currently being used for online beam tuning and optimization by expert operators, working on full deployment…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 Developed Virtual Accelerator models for different sections of the ATLAS linac based on beam simulations using TRACK code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 Model predictability was significantly improved through fine-tuning by adding misalignment and steering effects as well as initial beam parameters inferred from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 For PII-to-Booster beamline, the difference in beam transmission between experiment and simulation reduced from ~46% down to ~16% after adding steering, down to 6% after including misalignments, and down to ~2% after including initial beam parameters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 Using the described model tuning procedure, a highly accurate virtual model is now at the core of the ATLAS AI-ML Dashboard Interface, model already being used for experimental preparations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 Future 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Developing a surrogate to the full TRACK simulation model for speed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Deploying the virtual accelerator online, bidirectional data flow </a:t>
            </a:r>
            <a:r>
              <a:rPr lang="en-US" sz="1700" b="1" dirty="0">
                <a:solidFill>
                  <a:schemeClr val="tx1">
                    <a:lumMod val="50000"/>
                  </a:schemeClr>
                </a:solidFill>
              </a:rPr>
              <a:t>Virtual ↔ Physical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</a:rPr>
              <a:t>Developing virtual models for other sections of the linac</a:t>
            </a:r>
          </a:p>
        </p:txBody>
      </p:sp>
    </p:spTree>
    <p:extLst>
      <p:ext uri="{BB962C8B-B14F-4D97-AF65-F5344CB8AC3E}">
        <p14:creationId xmlns:p14="http://schemas.microsoft.com/office/powerpoint/2010/main" val="582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0568-FE08-5460-34D6-F13AB0A0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/ 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7283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C615-0847-3E74-99ED-9EFF18B2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9006"/>
            <a:ext cx="8372901" cy="56109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AB72F-13EC-EF0B-FDE4-69B096326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771342"/>
            <a:ext cx="8820150" cy="3932903"/>
          </a:xfrm>
        </p:spPr>
        <p:txBody>
          <a:bodyPr>
            <a:normAutofit fontScale="92500" lnSpcReduction="10000"/>
          </a:bodyPr>
          <a:lstStyle/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ATLAS AI/ML Interface – </a:t>
            </a:r>
            <a:r>
              <a:rPr lang="en-US" dirty="0"/>
              <a:t>Current online capabilities</a:t>
            </a:r>
          </a:p>
          <a:p>
            <a:pPr indent="-274320">
              <a:buFont typeface="Wingdings" panose="05000000000000000000" pitchFamily="2" charset="2"/>
              <a:buChar char="q"/>
            </a:pPr>
            <a:endParaRPr lang="en-US" b="1" dirty="0"/>
          </a:p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Virtual Accelerator Aim –</a:t>
            </a:r>
            <a:r>
              <a:rPr lang="en-US" dirty="0"/>
              <a:t> Offline experiments, train operators, support online tuning</a:t>
            </a:r>
          </a:p>
          <a:p>
            <a:pPr indent="-274320">
              <a:buFont typeface="Wingdings" panose="05000000000000000000" pitchFamily="2" charset="2"/>
              <a:buChar char="q"/>
            </a:pPr>
            <a:endParaRPr lang="en-US" dirty="0"/>
          </a:p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Virtual Model Requirements – </a:t>
            </a:r>
            <a:r>
              <a:rPr lang="en-US" dirty="0"/>
              <a:t>Mimics the machine in all aspects</a:t>
            </a:r>
          </a:p>
          <a:p>
            <a:pPr indent="-274320">
              <a:buFont typeface="Wingdings" panose="05000000000000000000" pitchFamily="2" charset="2"/>
              <a:buChar char="q"/>
            </a:pPr>
            <a:endParaRPr lang="en-US" dirty="0"/>
          </a:p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Virtual Model Development – </a:t>
            </a:r>
            <a:r>
              <a:rPr lang="en-US" dirty="0"/>
              <a:t>Example: ATLAS PI-Booster beamline</a:t>
            </a:r>
          </a:p>
          <a:p>
            <a:pPr indent="-274320">
              <a:buFont typeface="Wingdings" panose="05000000000000000000" pitchFamily="2" charset="2"/>
              <a:buChar char="q"/>
            </a:pPr>
            <a:endParaRPr lang="en-US" b="1" dirty="0"/>
          </a:p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Virtual Accelerator Application – </a:t>
            </a:r>
            <a:r>
              <a:rPr lang="en-US" dirty="0"/>
              <a:t>Example: Offline MHB experiment prior to online test</a:t>
            </a:r>
          </a:p>
          <a:p>
            <a:pPr indent="-274320">
              <a:buFont typeface="Wingdings" panose="05000000000000000000" pitchFamily="2" charset="2"/>
              <a:buChar char="q"/>
            </a:pPr>
            <a:endParaRPr lang="en-US" dirty="0"/>
          </a:p>
          <a:p>
            <a:pPr indent="-274320">
              <a:buFont typeface="Wingdings" panose="05000000000000000000" pitchFamily="2" charset="2"/>
              <a:buChar char="q"/>
            </a:pPr>
            <a:r>
              <a:rPr lang="en-US" b="1" dirty="0"/>
              <a:t>Potential Application to the EIC: </a:t>
            </a:r>
            <a:r>
              <a:rPr lang="en-US" dirty="0"/>
              <a:t>Common techniques that can be transferred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207748B-912C-D6F9-6143-13912C21D1FA}"/>
              </a:ext>
            </a:extLst>
          </p:cNvPr>
          <p:cNvGrpSpPr/>
          <p:nvPr/>
        </p:nvGrpSpPr>
        <p:grpSpPr>
          <a:xfrm>
            <a:off x="1287111" y="1010981"/>
            <a:ext cx="7236605" cy="3567230"/>
            <a:chOff x="1106351" y="1046673"/>
            <a:chExt cx="7236605" cy="35672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DC15CA6-C446-2E7F-45AE-CF8F876CC100}"/>
                </a:ext>
              </a:extLst>
            </p:cNvPr>
            <p:cNvGrpSpPr/>
            <p:nvPr/>
          </p:nvGrpSpPr>
          <p:grpSpPr>
            <a:xfrm>
              <a:off x="1106351" y="1046673"/>
              <a:ext cx="7236605" cy="3567230"/>
              <a:chOff x="1287720" y="993773"/>
              <a:chExt cx="7236605" cy="35672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BB4453-C215-4075-BECD-0D29E1DFE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720" y="993773"/>
                <a:ext cx="7236605" cy="356723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BBF5B3C-2809-A15B-B61B-0DCAD3B23F91}"/>
                  </a:ext>
                </a:extLst>
              </p:cNvPr>
              <p:cNvSpPr/>
              <p:nvPr/>
            </p:nvSpPr>
            <p:spPr>
              <a:xfrm>
                <a:off x="3009600" y="1798698"/>
                <a:ext cx="1562400" cy="87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4A8BB3-1F56-95B2-BBEA-FFE4F10F9A92}"/>
                </a:ext>
              </a:extLst>
            </p:cNvPr>
            <p:cNvSpPr/>
            <p:nvPr/>
          </p:nvSpPr>
          <p:spPr>
            <a:xfrm>
              <a:off x="2972894" y="3831799"/>
              <a:ext cx="594022" cy="211209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7B81A0-7BA2-6F1D-36B4-5F501A348713}"/>
                </a:ext>
              </a:extLst>
            </p:cNvPr>
            <p:cNvSpPr/>
            <p:nvPr/>
          </p:nvSpPr>
          <p:spPr>
            <a:xfrm rot="19169484">
              <a:off x="4950648" y="2567923"/>
              <a:ext cx="2143575" cy="191633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61C585C-D358-3A0C-8CEA-2044B565DDD9}"/>
                </a:ext>
              </a:extLst>
            </p:cNvPr>
            <p:cNvCxnSpPr>
              <a:cxnSpLocks/>
            </p:cNvCxnSpPr>
            <p:nvPr/>
          </p:nvCxnSpPr>
          <p:spPr>
            <a:xfrm>
              <a:off x="3111437" y="4067428"/>
              <a:ext cx="85184" cy="54647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FE0B10-E155-29F4-D4A8-D8535F3AB16F}"/>
                </a:ext>
              </a:extLst>
            </p:cNvPr>
            <p:cNvCxnSpPr>
              <a:cxnSpLocks/>
            </p:cNvCxnSpPr>
            <p:nvPr/>
          </p:nvCxnSpPr>
          <p:spPr>
            <a:xfrm>
              <a:off x="5712313" y="3074363"/>
              <a:ext cx="1235972" cy="64120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44" y="68093"/>
            <a:ext cx="8372901" cy="425393"/>
          </a:xfrm>
        </p:spPr>
        <p:txBody>
          <a:bodyPr/>
          <a:lstStyle/>
          <a:p>
            <a:r>
              <a:rPr lang="en-US" sz="2200" dirty="0"/>
              <a:t>ATLAS: Argonne tandem linear accelerator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E174F3-6D75-4398-A421-F63B55CDF0C9}"/>
              </a:ext>
            </a:extLst>
          </p:cNvPr>
          <p:cNvSpPr txBox="1">
            <a:spLocks/>
          </p:cNvSpPr>
          <p:nvPr/>
        </p:nvSpPr>
        <p:spPr>
          <a:xfrm>
            <a:off x="372269" y="632208"/>
            <a:ext cx="7047129" cy="1692087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  </a:t>
            </a:r>
            <a:r>
              <a:rPr lang="en-US" altLang="en-US" dirty="0">
                <a:solidFill>
                  <a:srgbClr val="333333"/>
                </a:solidFill>
                <a:latin typeface="proxima-nova"/>
              </a:rPr>
              <a:t>W</a:t>
            </a:r>
            <a:r>
              <a:rPr lang="en-US" b="0" i="0" dirty="0">
                <a:solidFill>
                  <a:srgbClr val="333333"/>
                </a:solidFill>
                <a:effectLst/>
                <a:latin typeface="proxima-nova"/>
              </a:rPr>
              <a:t>orld’s first superconducting accelerator for ion beams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33"/>
                </a:solidFill>
                <a:latin typeface="proxima-nova"/>
              </a:rPr>
              <a:t>  </a:t>
            </a:r>
            <a:r>
              <a:rPr lang="en-US" sz="1600" dirty="0">
                <a:solidFill>
                  <a:srgbClr val="333333"/>
                </a:solidFill>
                <a:latin typeface="proxima-nova"/>
              </a:rPr>
              <a:t>I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on beams ranging from hydrogen to uranium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333333"/>
                </a:solidFill>
              </a:rPr>
              <a:t>  E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nergies as high as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</a:rPr>
              <a:t>10 MeV/u for the heaviest 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1600" dirty="0"/>
              <a:t>  National User Facility serving ~ 400 users per year</a:t>
            </a:r>
            <a:endParaRPr lang="en-US" sz="1600" b="0" i="0" dirty="0">
              <a:solidFill>
                <a:srgbClr val="333333"/>
              </a:solidFill>
              <a:effectLst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  Switch ion beam every 3-4 days requiring rapid tuning </a:t>
            </a:r>
          </a:p>
          <a:p>
            <a:pPr marL="0" indent="0">
              <a:buNone/>
            </a:pPr>
            <a:endParaRPr lang="en-US" sz="1600" b="0" i="0" dirty="0">
              <a:solidFill>
                <a:srgbClr val="333333"/>
              </a:solidFill>
              <a:effectLst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B93C1-CEBD-0741-1B05-D93EF3030FCF}"/>
              </a:ext>
            </a:extLst>
          </p:cNvPr>
          <p:cNvSpPr txBox="1"/>
          <p:nvPr/>
        </p:nvSpPr>
        <p:spPr>
          <a:xfrm>
            <a:off x="2549738" y="4623278"/>
            <a:ext cx="1839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</a:rPr>
              <a:t>PII-BOOSTER BEAMLINE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94064-BEF5-B9CE-5BB7-EB0ECF726295}"/>
              </a:ext>
            </a:extLst>
          </p:cNvPr>
          <p:cNvSpPr txBox="1"/>
          <p:nvPr/>
        </p:nvSpPr>
        <p:spPr>
          <a:xfrm>
            <a:off x="7059326" y="3742420"/>
            <a:ext cx="2039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</a:rPr>
              <a:t>ATLAS EXIT-PRE TARGET BEAMLINE</a:t>
            </a:r>
          </a:p>
        </p:txBody>
      </p:sp>
    </p:spTree>
    <p:extLst>
      <p:ext uri="{BB962C8B-B14F-4D97-AF65-F5344CB8AC3E}">
        <p14:creationId xmlns:p14="http://schemas.microsoft.com/office/powerpoint/2010/main" val="3165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DA1F3-5E96-A517-F438-6C78E1B88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314A7-8B5C-ED05-FD14-1E8D9B7B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" y="0"/>
            <a:ext cx="9021446" cy="4488688"/>
          </a:xfrm>
        </p:spPr>
        <p:txBody>
          <a:bodyPr/>
          <a:lstStyle/>
          <a:p>
            <a:r>
              <a:rPr lang="en-US" dirty="0"/>
              <a:t>The atlas ai-ML Dashboard interface</a:t>
            </a:r>
          </a:p>
        </p:txBody>
      </p:sp>
    </p:spTree>
    <p:extLst>
      <p:ext uri="{BB962C8B-B14F-4D97-AF65-F5344CB8AC3E}">
        <p14:creationId xmlns:p14="http://schemas.microsoft.com/office/powerpoint/2010/main" val="12800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34" y="35819"/>
            <a:ext cx="5030791" cy="410972"/>
          </a:xfrm>
        </p:spPr>
        <p:txBody>
          <a:bodyPr/>
          <a:lstStyle/>
          <a:p>
            <a:r>
              <a:rPr lang="en-US" sz="2400" dirty="0"/>
              <a:t>ATLAS AI/ML Interface: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5633" y="3837260"/>
            <a:ext cx="8729890" cy="106167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ea typeface="Times New Roman" panose="02020603050405020304" pitchFamily="18" charset="0"/>
              </a:rPr>
              <a:t> ATLAS AI-ML Interface</a:t>
            </a:r>
            <a:r>
              <a:rPr lang="en-US" sz="1600" dirty="0">
                <a:ea typeface="Times New Roman" panose="02020603050405020304" pitchFamily="18" charset="0"/>
              </a:rPr>
              <a:t> [Dash module backend] used for </a:t>
            </a:r>
            <a:r>
              <a:rPr lang="en-US" sz="1600" b="1" dirty="0">
                <a:ea typeface="Times New Roman" panose="02020603050405020304" pitchFamily="18" charset="0"/>
              </a:rPr>
              <a:t>Online accelerator interfacing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ea typeface="Times New Roman" panose="02020603050405020304" pitchFamily="18" charset="0"/>
              </a:rPr>
              <a:t> The Dash Interface </a:t>
            </a:r>
            <a:r>
              <a:rPr lang="en-US" sz="1600" dirty="0">
                <a:ea typeface="Times New Roman" panose="02020603050405020304" pitchFamily="18" charset="0"/>
              </a:rPr>
              <a:t>is being used for online beam tuning and optimization, by expert operators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a typeface="Times New Roman" panose="02020603050405020304" pitchFamily="18" charset="0"/>
              </a:rPr>
              <a:t>Virtual Accelerator </a:t>
            </a:r>
            <a:r>
              <a:rPr lang="en-US" sz="1600" dirty="0">
                <a:ea typeface="Times New Roman" panose="02020603050405020304" pitchFamily="18" charset="0"/>
              </a:rPr>
              <a:t>with TRACK simulation added, Common input controls &amp; output visualization</a:t>
            </a:r>
          </a:p>
        </p:txBody>
      </p:sp>
      <p:pic>
        <p:nvPicPr>
          <p:cNvPr id="9" name="Picture 8" descr="A picture containing text, indoor, electronics, display&#10;&#10;AI-generated content may be incorrect.">
            <a:extLst>
              <a:ext uri="{FF2B5EF4-FFF2-40B4-BE49-F238E27FC236}">
                <a16:creationId xmlns:a16="http://schemas.microsoft.com/office/drawing/2014/main" id="{47855CE1-7AED-03A6-85C4-63C40451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"/>
          <a:stretch>
            <a:fillRect/>
          </a:stretch>
        </p:blipFill>
        <p:spPr>
          <a:xfrm>
            <a:off x="6206052" y="552404"/>
            <a:ext cx="2606078" cy="1515809"/>
          </a:xfrm>
          <a:prstGeom prst="rect">
            <a:avLst/>
          </a:prstGeom>
        </p:spPr>
      </p:pic>
      <p:pic>
        <p:nvPicPr>
          <p:cNvPr id="2" name="Picture 1" descr="Graphical user interface&#10;&#10;AI-generated content may be incorrect.">
            <a:extLst>
              <a:ext uri="{FF2B5EF4-FFF2-40B4-BE49-F238E27FC236}">
                <a16:creationId xmlns:a16="http://schemas.microsoft.com/office/drawing/2014/main" id="{0D938739-27C5-F535-8846-48707013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>
            <a:fillRect/>
          </a:stretch>
        </p:blipFill>
        <p:spPr>
          <a:xfrm>
            <a:off x="6206052" y="2111331"/>
            <a:ext cx="2649204" cy="1558926"/>
          </a:xfrm>
          <a:prstGeom prst="rect">
            <a:avLst/>
          </a:prstGeom>
        </p:spPr>
      </p:pic>
      <p:pic>
        <p:nvPicPr>
          <p:cNvPr id="19" name="Picture 18" descr="Text&#10;&#10;AI-generated content may be incorrect.">
            <a:extLst>
              <a:ext uri="{FF2B5EF4-FFF2-40B4-BE49-F238E27FC236}">
                <a16:creationId xmlns:a16="http://schemas.microsoft.com/office/drawing/2014/main" id="{9A913EE2-8A2D-EA1F-87E7-FD1C3B63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12" y="543695"/>
            <a:ext cx="5797669" cy="323987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41D443-F072-92C6-6397-50650443CF90}"/>
              </a:ext>
            </a:extLst>
          </p:cNvPr>
          <p:cNvCxnSpPr>
            <a:cxnSpLocks/>
          </p:cNvCxnSpPr>
          <p:nvPr/>
        </p:nvCxnSpPr>
        <p:spPr>
          <a:xfrm flipV="1">
            <a:off x="5040630" y="1698171"/>
            <a:ext cx="1132035" cy="458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845AD1-3BB2-E763-5F84-1AA24AAD4F0A}"/>
              </a:ext>
            </a:extLst>
          </p:cNvPr>
          <p:cNvCxnSpPr>
            <a:cxnSpLocks/>
          </p:cNvCxnSpPr>
          <p:nvPr/>
        </p:nvCxnSpPr>
        <p:spPr>
          <a:xfrm>
            <a:off x="5543550" y="2465070"/>
            <a:ext cx="532818" cy="37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smissionVsProfile_Version2">
            <a:hlinkClick r:id="" action="ppaction://media"/>
            <a:extLst>
              <a:ext uri="{FF2B5EF4-FFF2-40B4-BE49-F238E27FC236}">
                <a16:creationId xmlns:a16="http://schemas.microsoft.com/office/drawing/2014/main" id="{909B6EE2-594F-FD99-EC6B-E1DD8521A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279" y="776912"/>
            <a:ext cx="8336845" cy="24373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B908AE-F292-6CE4-ED99-0B4E12C8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5" y="99876"/>
            <a:ext cx="8526769" cy="638629"/>
          </a:xfrm>
        </p:spPr>
        <p:txBody>
          <a:bodyPr/>
          <a:lstStyle/>
          <a:p>
            <a:pPr algn="ctr"/>
            <a:r>
              <a:rPr lang="en-US" sz="2400" dirty="0"/>
              <a:t>Example - Online optimization of </a:t>
            </a:r>
            <a:br>
              <a:rPr lang="en-US" sz="2400" dirty="0"/>
            </a:br>
            <a:r>
              <a:rPr lang="en-US" sz="2400" dirty="0"/>
              <a:t>both beam transmission and profiles</a:t>
            </a:r>
            <a:endParaRPr lang="en-US" sz="2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67A8CC-4526-2533-A0D3-701736717F9A}"/>
              </a:ext>
            </a:extLst>
          </p:cNvPr>
          <p:cNvSpPr txBox="1">
            <a:spLocks/>
          </p:cNvSpPr>
          <p:nvPr/>
        </p:nvSpPr>
        <p:spPr>
          <a:xfrm>
            <a:off x="363908" y="3746173"/>
            <a:ext cx="8416184" cy="957907"/>
          </a:xfrm>
          <a:prstGeom prst="rect">
            <a:avLst/>
          </a:prstGeom>
        </p:spPr>
        <p:txBody>
          <a:bodyPr>
            <a:no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600" dirty="0"/>
              <a:t>  This video shows comparison between 2 online experimental tests performed with and without profile width optimization in addition to transmission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/>
              <a:t> </a:t>
            </a:r>
            <a:r>
              <a:rPr lang="en-US" sz="1600" dirty="0"/>
              <a:t>When profile information is considered, higher transmission is achieved quicker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</a:pP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1DDB0-0851-71DA-72DB-00740765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2C53-55D4-7AA3-0C26-FA548F02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0" y="0"/>
            <a:ext cx="9021446" cy="4488688"/>
          </a:xfrm>
        </p:spPr>
        <p:txBody>
          <a:bodyPr/>
          <a:lstStyle/>
          <a:p>
            <a:r>
              <a:rPr lang="en-US" dirty="0"/>
              <a:t>virtual accelerator </a:t>
            </a:r>
            <a:br>
              <a:rPr lang="en-US" dirty="0"/>
            </a:br>
            <a:r>
              <a:rPr lang="en-US" dirty="0"/>
              <a:t>framework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10661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02DB-6C22-94F3-FCE8-43A7B894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600"/>
            <a:ext cx="8382000" cy="433627"/>
          </a:xfrm>
        </p:spPr>
        <p:txBody>
          <a:bodyPr/>
          <a:lstStyle/>
          <a:p>
            <a:r>
              <a:rPr lang="en-US" sz="2400" dirty="0"/>
              <a:t>Virtual accelerator Requirements: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DAFE7B-BAAC-15D0-6443-2516D4EF4D9F}"/>
              </a:ext>
            </a:extLst>
          </p:cNvPr>
          <p:cNvSpPr txBox="1">
            <a:spLocks/>
          </p:cNvSpPr>
          <p:nvPr/>
        </p:nvSpPr>
        <p:spPr>
          <a:xfrm>
            <a:off x="219076" y="689486"/>
            <a:ext cx="8924924" cy="3991897"/>
          </a:xfrm>
          <a:prstGeom prst="rect">
            <a:avLst/>
          </a:prstGeom>
        </p:spPr>
        <p:txBody>
          <a:bodyPr>
            <a:no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1600" b="1" dirty="0"/>
              <a:t>Accurate 3D physical representation</a:t>
            </a:r>
            <a:r>
              <a:rPr lang="en-US" sz="1600" dirty="0"/>
              <a:t> </a:t>
            </a:r>
            <a:r>
              <a:rPr lang="en-US" sz="1600" dirty="0">
                <a:ea typeface="Times New Roman" panose="02020603050405020304" pitchFamily="18" charset="0"/>
              </a:rPr>
              <a:t>using operationally validated beam dynamics software (TRACK in our case)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  Match real machine behavior; Same control, diagnostics/observables experience for user:</a:t>
            </a:r>
          </a:p>
          <a:p>
            <a:pPr marL="630238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/>
              <a:t>Statistical simulated particle profiles match profile monitor reading </a:t>
            </a:r>
          </a:p>
          <a:p>
            <a:pPr marL="630238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/>
              <a:t>Statistical simulated particle timing/energy match silicon barrier detector spectra</a:t>
            </a:r>
          </a:p>
          <a:p>
            <a:pPr marL="630238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Same control channel names, operating range/units  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 Compatible backend calibration for beamline elements:</a:t>
            </a:r>
          </a:p>
          <a:p>
            <a:pPr marL="574675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Quadrupole Magnetic field → Control current </a:t>
            </a:r>
          </a:p>
          <a:p>
            <a:pPr marL="574675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Radio frequency quadrupole Chassis voltage → Inter-vane voltage</a:t>
            </a:r>
          </a:p>
          <a:p>
            <a:pPr marL="574675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Steering magnet bending angle → Control current [using beam rigidity-based scaling]</a:t>
            </a:r>
          </a:p>
          <a:p>
            <a:pPr marL="574675" indent="-163513"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Cavity Field level → Control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ea typeface="Times New Roman" panose="02020603050405020304" pitchFamily="18" charset="0"/>
              </a:rPr>
              <a:t>M</a:t>
            </a:r>
            <a:r>
              <a:rPr lang="en-US" sz="1600" dirty="0"/>
              <a:t>odel </a:t>
            </a:r>
            <a:r>
              <a:rPr lang="en-US" sz="1600" b="1" dirty="0"/>
              <a:t>extended, reused, adapted</a:t>
            </a:r>
            <a:r>
              <a:rPr lang="en-US" sz="1600" dirty="0"/>
              <a:t> for many configurations, components, future designs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A888-2CE3-909C-6054-CAA7C0EEE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8DF3-2F62-0E58-A1D4-A127F50B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9" y="9832"/>
            <a:ext cx="8526769" cy="532891"/>
          </a:xfrm>
        </p:spPr>
        <p:txBody>
          <a:bodyPr/>
          <a:lstStyle/>
          <a:p>
            <a:r>
              <a:rPr lang="en-US" sz="2400" dirty="0"/>
              <a:t>Virtual accelerator Development:</a:t>
            </a:r>
            <a:endParaRPr lang="en-US" sz="2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8BE04-DE17-60AF-B15F-E31A6CDFB3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416E2-238F-30DD-CACB-9358A6CB6C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949" y="822305"/>
                <a:ext cx="8416184" cy="3623879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Sample procedure to transform TRACK-based </a:t>
                </a:r>
                <a:r>
                  <a:rPr lang="en-US" sz="1600" b="1" dirty="0"/>
                  <a:t>Simulation Model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dirty="0"/>
                  <a:t> Virtual Accelerator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Experiment data collected for </a:t>
                </a:r>
                <a:r>
                  <a:rPr lang="en-US" sz="1600" b="1" baseline="300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40</a:t>
                </a:r>
                <a:r>
                  <a:rPr lang="en-US" sz="1600" b="1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Ar beam at 52 MeV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</a:t>
                </a:r>
                <a:r>
                  <a:rPr lang="en-US" sz="1600" b="1" dirty="0"/>
                  <a:t>PII-Booster line</a:t>
                </a:r>
                <a:r>
                  <a:rPr lang="en-US" sz="1600" dirty="0"/>
                  <a:t> b/n two accelerating sections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b="1" dirty="0"/>
                  <a:t>7 quadrupole &amp; 2 steering magnets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</a:t>
                </a:r>
                <a:r>
                  <a:rPr lang="en-US" sz="1600" b="1" dirty="0"/>
                  <a:t>Bayesian inference</a:t>
                </a:r>
                <a:r>
                  <a:rPr lang="en-US" sz="1600" dirty="0"/>
                  <a:t> for finding quadrupole misalignments, minimizing simulation error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</a:t>
                </a:r>
                <a:r>
                  <a:rPr lang="en-US" sz="1600" b="1" dirty="0"/>
                  <a:t>Bayesian inference</a:t>
                </a:r>
                <a:r>
                  <a:rPr lang="en-US" sz="1600" dirty="0"/>
                  <a:t> to obtain optimized </a:t>
                </a:r>
                <a:r>
                  <a:rPr lang="en-US" sz="1600" b="1" dirty="0"/>
                  <a:t>synthetic</a:t>
                </a:r>
                <a:r>
                  <a:rPr lang="en-US" sz="1600" dirty="0"/>
                  <a:t> input beam parameters 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Eventually 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</a:rPr>
                  <a:t>realistic</a:t>
                </a: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 input beam distribution will be measured from </a:t>
                </a:r>
                <a:r>
                  <a:rPr lang="en-US" sz="1600" b="1" dirty="0">
                    <a:solidFill>
                      <a:schemeClr val="tx1">
                        <a:lumMod val="50000"/>
                      </a:schemeClr>
                    </a:solidFill>
                  </a:rPr>
                  <a:t>Pepper pot meter</a:t>
                </a:r>
                <a:endParaRPr lang="en-US" sz="1600" b="1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 Error drops from ~20% to ~6% after accounting for misalignments; to ~2% after fitting for input beam parameters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  Following agreement, </a:t>
                </a:r>
                <a:r>
                  <a:rPr lang="en-US" sz="1600" b="1" dirty="0"/>
                  <a:t>reduced-order modeling (ROM) / machine learning surrogates</a:t>
                </a:r>
                <a:r>
                  <a:rPr lang="en-US" sz="1600" dirty="0"/>
                  <a:t> will be used to replace full-scale heavy simulations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1600" dirty="0"/>
                  <a:t>Server [ac047] hosts control system emulator; Surrogate model will be integrated here</a:t>
                </a: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416E2-238F-30DD-CACB-9358A6CB6C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949" y="822305"/>
                <a:ext cx="8416184" cy="3623879"/>
              </a:xfrm>
              <a:blipFill>
                <a:blip r:embed="rId2"/>
                <a:stretch>
                  <a:fillRect l="-1376" t="-1852" r="-434" b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41801</TotalTime>
  <Words>913</Words>
  <Application>Microsoft Office PowerPoint</Application>
  <PresentationFormat>On-screen Show (16:9)</PresentationFormat>
  <Paragraphs>107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Cambria Math</vt:lpstr>
      <vt:lpstr>Courier New</vt:lpstr>
      <vt:lpstr>proxima-nova</vt:lpstr>
      <vt:lpstr>System Font Regular</vt:lpstr>
      <vt:lpstr>Times New Roman</vt:lpstr>
      <vt:lpstr>Wingdings</vt:lpstr>
      <vt:lpstr>Office Theme</vt:lpstr>
      <vt:lpstr>Framework for the Development of Virtual Accelerator Models for Machine Learning Applications</vt:lpstr>
      <vt:lpstr>outline</vt:lpstr>
      <vt:lpstr>ATLAS: Argonne tandem linear accelerator system</vt:lpstr>
      <vt:lpstr>The atlas ai-ML Dashboard interface</vt:lpstr>
      <vt:lpstr>ATLAS AI/ML Interface:</vt:lpstr>
      <vt:lpstr>Example - Online optimization of  both beam transmission and profiles</vt:lpstr>
      <vt:lpstr>virtual accelerator  framework &amp; development</vt:lpstr>
      <vt:lpstr>Virtual accelerator Requirements:</vt:lpstr>
      <vt:lpstr>Virtual accelerator Development:</vt:lpstr>
      <vt:lpstr>Error minimization btw model &amp; experiment</vt:lpstr>
      <vt:lpstr>Virtual accelerator Applications</vt:lpstr>
      <vt:lpstr>Virtual accelerator Demonstration [PROFILE OPT]:</vt:lpstr>
      <vt:lpstr>Virtual accelerator Demonstration [mhb OPT]:</vt:lpstr>
      <vt:lpstr>Experimental tests</vt:lpstr>
      <vt:lpstr>Summary of progress &amp; highlights</vt:lpstr>
      <vt:lpstr>PowerPoint Presentation</vt:lpstr>
      <vt:lpstr>Back up / Additional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Ravichandran, Adwaith</cp:lastModifiedBy>
  <cp:revision>477</cp:revision>
  <dcterms:created xsi:type="dcterms:W3CDTF">2024-02-05T17:42:20Z</dcterms:created>
  <dcterms:modified xsi:type="dcterms:W3CDTF">2025-10-27T17:05:28Z</dcterms:modified>
</cp:coreProperties>
</file>