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2" r:id="rId3"/>
    <p:sldId id="263" r:id="rId4"/>
    <p:sldId id="268" r:id="rId5"/>
    <p:sldId id="269" r:id="rId6"/>
    <p:sldId id="270" r:id="rId7"/>
    <p:sldId id="265" r:id="rId8"/>
    <p:sldId id="266" r:id="rId9"/>
    <p:sldId id="267" r:id="rId10"/>
    <p:sldId id="261" r:id="rId11"/>
    <p:sldId id="272" r:id="rId12"/>
    <p:sldId id="274" r:id="rId13"/>
    <p:sldId id="273" r:id="rId14"/>
    <p:sldId id="275" r:id="rId15"/>
    <p:sldId id="271" r:id="rId16"/>
    <p:sldId id="276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Gill Sans" panose="020B0502020104020203" pitchFamily="34" charset="-79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i2UKM9u4uUZVU1Y60JWzIVLwJg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4"/>
    <p:restoredTop sz="94674"/>
  </p:normalViewPr>
  <p:slideViewPr>
    <p:cSldViewPr snapToGrid="0">
      <p:cViewPr>
        <p:scale>
          <a:sx n="120" d="100"/>
          <a:sy n="120" d="100"/>
        </p:scale>
        <p:origin x="1312" y="7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7"/>
          <p:cNvSpPr>
            <a:spLocks noGrp="1"/>
          </p:cNvSpPr>
          <p:nvPr>
            <p:ph type="pic" idx="2"/>
          </p:nvPr>
        </p:nvSpPr>
        <p:spPr>
          <a:xfrm>
            <a:off x="6299200" y="1600200"/>
            <a:ext cx="52832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VNC_2019">
  <p:cSld name="1_IVNC_2019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9;p10">
            <a:extLst>
              <a:ext uri="{FF2B5EF4-FFF2-40B4-BE49-F238E27FC236}">
                <a16:creationId xmlns:a16="http://schemas.microsoft.com/office/drawing/2014/main" id="{DA3D5687-7640-FE8D-6C37-0391034B40CF}"/>
              </a:ext>
            </a:extLst>
          </p:cNvPr>
          <p:cNvSpPr/>
          <p:nvPr userDrawn="1"/>
        </p:nvSpPr>
        <p:spPr>
          <a:xfrm>
            <a:off x="0" y="6484958"/>
            <a:ext cx="12192000" cy="373043"/>
          </a:xfrm>
          <a:prstGeom prst="rect">
            <a:avLst/>
          </a:prstGeom>
          <a:solidFill>
            <a:srgbClr val="4484C5">
              <a:alpha val="2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11582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  <a:defRPr sz="2800" b="1" i="0">
                <a:latin typeface="+mj-lt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115824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0"/>
              </a:spcBef>
              <a:spcAft>
                <a:spcPts val="0"/>
              </a:spcAft>
              <a:buClr>
                <a:srgbClr val="025BA8"/>
              </a:buClr>
              <a:buSzPts val="2200"/>
              <a:buChar char="•"/>
              <a:defRPr sz="2200" b="0" i="0">
                <a:solidFill>
                  <a:srgbClr val="025BA8"/>
                </a:solidFill>
                <a:latin typeface="+mn-lt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3175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6" name="Google Shape;26;p8"/>
          <p:cNvSpPr/>
          <p:nvPr/>
        </p:nvSpPr>
        <p:spPr>
          <a:xfrm>
            <a:off x="3855698" y="6509896"/>
            <a:ext cx="4480604" cy="3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AI4EIC</a:t>
            </a:r>
            <a:endParaRPr lang="en-US" dirty="0"/>
          </a:p>
        </p:txBody>
      </p:sp>
      <p:pic>
        <p:nvPicPr>
          <p:cNvPr id="27" name="Google Shape;27;p8" descr="A picture containing clock,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29747"/>
            <a:ext cx="1682126" cy="283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IVNC_2019">
  <p:cSld name="3_IVNC_2019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11582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  <a:defRPr sz="2800" b="1" i="0">
                <a:latin typeface="+mj-lt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115824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0"/>
              </a:spcBef>
              <a:spcAft>
                <a:spcPts val="0"/>
              </a:spcAft>
              <a:buClr>
                <a:srgbClr val="025BA8"/>
              </a:buClr>
              <a:buSzPts val="2200"/>
              <a:buChar char="•"/>
              <a:defRPr sz="2200" b="0" i="0">
                <a:solidFill>
                  <a:srgbClr val="025BA8"/>
                </a:solidFill>
                <a:latin typeface="+mn-lt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3175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1" name="Google Shape;31;p9"/>
          <p:cNvSpPr/>
          <p:nvPr/>
        </p:nvSpPr>
        <p:spPr>
          <a:xfrm>
            <a:off x="0" y="6484958"/>
            <a:ext cx="12192000" cy="373043"/>
          </a:xfrm>
          <a:prstGeom prst="rect">
            <a:avLst/>
          </a:prstGeom>
          <a:solidFill>
            <a:srgbClr val="4484C5">
              <a:alpha val="2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9"/>
          <p:cNvSpPr/>
          <p:nvPr/>
        </p:nvSpPr>
        <p:spPr>
          <a:xfrm>
            <a:off x="3855698" y="6507541"/>
            <a:ext cx="4480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AI4EIC</a:t>
            </a:r>
            <a:endParaRPr dirty="0"/>
          </a:p>
        </p:txBody>
      </p:sp>
      <p:sp>
        <p:nvSpPr>
          <p:cNvPr id="34" name="Google Shape;34;p9"/>
          <p:cNvSpPr>
            <a:spLocks noGrp="1"/>
          </p:cNvSpPr>
          <p:nvPr>
            <p:ph type="pic" idx="2"/>
          </p:nvPr>
        </p:nvSpPr>
        <p:spPr>
          <a:xfrm>
            <a:off x="304800" y="2743200"/>
            <a:ext cx="11582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5" name="Google Shape;35;p9" descr="A picture containing clock,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26367"/>
            <a:ext cx="1682126" cy="285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VNC_2019">
  <p:cSld name="4_IVNC_2019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11582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  <a:defRPr sz="2800" b="1" i="0">
                <a:latin typeface="+mj-lt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115824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0"/>
              </a:spcBef>
              <a:spcAft>
                <a:spcPts val="0"/>
              </a:spcAft>
              <a:buClr>
                <a:srgbClr val="005CA5"/>
              </a:buClr>
              <a:buSzPts val="2200"/>
              <a:buChar char="•"/>
              <a:defRPr sz="2200" b="0" i="0">
                <a:solidFill>
                  <a:srgbClr val="005CA5"/>
                </a:solidFill>
                <a:latin typeface="+mn-lt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3175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10"/>
          <p:cNvSpPr/>
          <p:nvPr/>
        </p:nvSpPr>
        <p:spPr>
          <a:xfrm>
            <a:off x="0" y="6484958"/>
            <a:ext cx="12192000" cy="373043"/>
          </a:xfrm>
          <a:prstGeom prst="rect">
            <a:avLst/>
          </a:prstGeom>
          <a:solidFill>
            <a:srgbClr val="4484C5">
              <a:alpha val="2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10"/>
          <p:cNvSpPr/>
          <p:nvPr/>
        </p:nvSpPr>
        <p:spPr>
          <a:xfrm>
            <a:off x="3855698" y="6517391"/>
            <a:ext cx="4480604" cy="3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AI4EIC</a:t>
            </a:r>
            <a:endParaRPr dirty="0"/>
          </a:p>
        </p:txBody>
      </p:sp>
      <p:sp>
        <p:nvSpPr>
          <p:cNvPr id="42" name="Google Shape;42;p10"/>
          <p:cNvSpPr>
            <a:spLocks noGrp="1"/>
          </p:cNvSpPr>
          <p:nvPr>
            <p:ph type="pic" idx="2"/>
          </p:nvPr>
        </p:nvSpPr>
        <p:spPr>
          <a:xfrm>
            <a:off x="304800" y="2743200"/>
            <a:ext cx="56896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" name="Google Shape;43;p10"/>
          <p:cNvSpPr>
            <a:spLocks noGrp="1"/>
          </p:cNvSpPr>
          <p:nvPr>
            <p:ph type="pic" idx="3"/>
          </p:nvPr>
        </p:nvSpPr>
        <p:spPr>
          <a:xfrm>
            <a:off x="6197600" y="2743200"/>
            <a:ext cx="56896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44" name="Google Shape;44;p10" descr="A picture containing clock,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26367"/>
            <a:ext cx="1682126" cy="285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IVNC_2019">
  <p:cSld name="2_IVNC_2019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11582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  <a:defRPr sz="2800" b="1" i="0">
                <a:latin typeface="+mj-lt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56896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0"/>
              </a:spcBef>
              <a:spcAft>
                <a:spcPts val="0"/>
              </a:spcAft>
              <a:buClr>
                <a:srgbClr val="025BA8"/>
              </a:buClr>
              <a:buSzPts val="2200"/>
              <a:buChar char="•"/>
              <a:defRPr sz="2200" b="0" i="0">
                <a:solidFill>
                  <a:srgbClr val="025BA8"/>
                </a:solidFill>
                <a:latin typeface="+mn-lt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3175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8" name="Google Shape;48;p11"/>
          <p:cNvSpPr/>
          <p:nvPr/>
        </p:nvSpPr>
        <p:spPr>
          <a:xfrm>
            <a:off x="0" y="6484958"/>
            <a:ext cx="12192000" cy="373043"/>
          </a:xfrm>
          <a:prstGeom prst="rect">
            <a:avLst/>
          </a:prstGeom>
          <a:solidFill>
            <a:srgbClr val="4484C5">
              <a:alpha val="2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11"/>
          <p:cNvSpPr/>
          <p:nvPr/>
        </p:nvSpPr>
        <p:spPr>
          <a:xfrm>
            <a:off x="3855698" y="6517391"/>
            <a:ext cx="4480604" cy="3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AI4EIC</a:t>
            </a:r>
            <a:endParaRPr dirty="0"/>
          </a:p>
        </p:txBody>
      </p:sp>
      <p:sp>
        <p:nvSpPr>
          <p:cNvPr id="51" name="Google Shape;51;p11"/>
          <p:cNvSpPr>
            <a:spLocks noGrp="1"/>
          </p:cNvSpPr>
          <p:nvPr>
            <p:ph type="pic" idx="2"/>
          </p:nvPr>
        </p:nvSpPr>
        <p:spPr>
          <a:xfrm>
            <a:off x="6197600" y="914400"/>
            <a:ext cx="56896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52" name="Google Shape;52;p11" descr="A picture containing clock,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26367"/>
            <a:ext cx="1682126" cy="285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"/>
          <p:cNvSpPr/>
          <p:nvPr/>
        </p:nvSpPr>
        <p:spPr>
          <a:xfrm>
            <a:off x="800100" y="3632731"/>
            <a:ext cx="10591800" cy="24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25BA8"/>
                </a:solidFill>
                <a:latin typeface="+mj-lt"/>
                <a:ea typeface="Gill Sans"/>
                <a:cs typeface="Gill Sans"/>
                <a:sym typeface="Gill Sans"/>
              </a:rPr>
              <a:t>October 27, 2025</a:t>
            </a:r>
            <a:endParaRPr dirty="0">
              <a:latin typeface="+mj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 dirty="0">
              <a:solidFill>
                <a:srgbClr val="B9D532"/>
              </a:solidFill>
              <a:latin typeface="+mj-lt"/>
              <a:ea typeface="Gill Sans"/>
              <a:cs typeface="Gill Sans"/>
              <a:sym typeface="Gill Sans"/>
            </a:endParaRPr>
          </a:p>
          <a:p>
            <a:pPr algn="ctr"/>
            <a:br>
              <a:rPr lang="en-US" sz="2200" b="0" i="0" u="none" strike="noStrike" cap="none" dirty="0">
                <a:solidFill>
                  <a:srgbClr val="5FBB46"/>
                </a:solidFill>
                <a:latin typeface="+mj-lt"/>
                <a:ea typeface="Gill Sans"/>
                <a:cs typeface="Gill Sans"/>
                <a:sym typeface="Gill Sans"/>
              </a:rPr>
            </a:br>
            <a:r>
              <a:rPr lang="en-US" sz="2200" b="0" i="0" u="none" strike="noStrike" cap="none" dirty="0">
                <a:solidFill>
                  <a:srgbClr val="5FBB46"/>
                </a:solidFill>
                <a:latin typeface="+mj-lt"/>
                <a:ea typeface="Gill Sans"/>
                <a:cs typeface="Gill Sans"/>
                <a:sym typeface="Gill Sans"/>
              </a:rPr>
              <a:t>Artificial Intelligence for the Electron Ion Collider (AI4EIC)</a:t>
            </a:r>
            <a:endParaRPr sz="1400" b="1" i="0" u="none" strike="noStrike" cap="none" dirty="0">
              <a:solidFill>
                <a:srgbClr val="5FBB46"/>
              </a:solidFill>
              <a:latin typeface="+mj-lt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B9D532"/>
              </a:solidFill>
              <a:latin typeface="+mj-lt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B9D532"/>
              </a:solidFill>
              <a:latin typeface="+mj-lt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b="1" i="0" u="none" strike="noStrike" cap="none" dirty="0">
              <a:solidFill>
                <a:srgbClr val="B9D532"/>
              </a:solidFill>
              <a:latin typeface="+mj-lt"/>
              <a:ea typeface="Gill Sans"/>
              <a:cs typeface="Gill Sans"/>
              <a:sym typeface="Gill Sans"/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This work is supported by the Department of Energy, Office of Science,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Office of Nuclear Physics award number DE SC-0024287 under Contract # 2023-BNL-AD060-FUND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Collaborators: BNL, Cornell, JLAB, SLAC, RPI</a:t>
            </a:r>
          </a:p>
        </p:txBody>
      </p:sp>
      <p:sp>
        <p:nvSpPr>
          <p:cNvPr id="59" name="Google Shape;59;p1"/>
          <p:cNvSpPr txBox="1">
            <a:spLocks noGrp="1"/>
          </p:cNvSpPr>
          <p:nvPr>
            <p:ph type="title"/>
          </p:nvPr>
        </p:nvSpPr>
        <p:spPr>
          <a:xfrm>
            <a:off x="1676400" y="1295400"/>
            <a:ext cx="8839200" cy="23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  <a:buSzPts val="2800"/>
            </a:pPr>
            <a:r>
              <a:rPr lang="en-US" sz="2800" b="1" dirty="0"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Machine Learning Approaches to Improved Ion Profile Monitor Measurements</a:t>
            </a:r>
            <a:br>
              <a:rPr lang="en-US" sz="2800" dirty="0"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</a:br>
            <a:r>
              <a:rPr lang="en-US" sz="1800" dirty="0"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Chris Hall* (RadiaSoft)</a:t>
            </a:r>
            <a:br>
              <a:rPr lang="en-US" sz="2000" dirty="0"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</a:br>
            <a:r>
              <a:rPr lang="en-US" sz="1200" dirty="0"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*</a:t>
            </a:r>
            <a:r>
              <a:rPr lang="en-US" sz="1200" dirty="0" err="1"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chall@radiasoft.net</a:t>
            </a:r>
            <a:endParaRPr sz="1200" dirty="0"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  <p:sp>
        <p:nvSpPr>
          <p:cNvPr id="60" name="Google Shape;60;p1"/>
          <p:cNvSpPr/>
          <p:nvPr/>
        </p:nvSpPr>
        <p:spPr>
          <a:xfrm>
            <a:off x="4165359" y="6325393"/>
            <a:ext cx="3556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USA |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radiasoft.net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dirty="0"/>
          </a:p>
        </p:txBody>
      </p:sp>
      <p:pic>
        <p:nvPicPr>
          <p:cNvPr id="61" name="Google Shape;6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599" y="6271700"/>
            <a:ext cx="2133599" cy="415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E4ECF-E276-5596-CC68-8F14A209F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Reliability Challenges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32798F9-2246-C10B-4B3F-DB399E17E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984182"/>
            <a:ext cx="5171090" cy="4533014"/>
          </a:xfrm>
        </p:spPr>
        <p:txBody>
          <a:bodyPr>
            <a:normAutofit/>
          </a:bodyPr>
          <a:lstStyle/>
          <a:p>
            <a:r>
              <a:rPr lang="en-US" dirty="0"/>
              <a:t>Bunch properties can change significantly over one cycle in the AGS</a:t>
            </a:r>
          </a:p>
          <a:p>
            <a:r>
              <a:rPr lang="en-US" dirty="0"/>
              <a:t>Fitting routines are sensitive to variable noise structures in the data</a:t>
            </a:r>
          </a:p>
          <a:p>
            <a:r>
              <a:rPr lang="en-US" dirty="0"/>
              <a:t>Places limits on the degree to which the IPM measurements could be integrated into automated routines</a:t>
            </a:r>
          </a:p>
          <a:p>
            <a:r>
              <a:rPr lang="en-US" dirty="0"/>
              <a:t>Makes use of historical IPM data for ML tasks more challenging </a:t>
            </a:r>
          </a:p>
          <a:p>
            <a:r>
              <a:rPr lang="en-US" b="1" dirty="0"/>
              <a:t>But</a:t>
            </a:r>
            <a:r>
              <a:rPr lang="en-US" dirty="0"/>
              <a:t>, there are significant quantities of data to work with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E59C3C-E12D-F2CC-ECBD-89317C794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580" y="984182"/>
            <a:ext cx="6718537" cy="52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77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72FA-CA59-D804-E3BE-CE7E3D644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IPM Profile Measurement Denoising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B2E09-2673-4E06-31EC-CDDCA346A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414" y="1446028"/>
            <a:ext cx="3788736" cy="3965944"/>
          </a:xfrm>
        </p:spPr>
        <p:txBody>
          <a:bodyPr/>
          <a:lstStyle/>
          <a:p>
            <a:r>
              <a:rPr lang="en-US" dirty="0"/>
              <a:t>VAEs can be very effective at removing random noise while preserving the main signal*</a:t>
            </a:r>
          </a:p>
          <a:p>
            <a:r>
              <a:rPr lang="en-US" dirty="0"/>
              <a:t>A variational autoencoder is trained to reproduce input profiles</a:t>
            </a:r>
          </a:p>
          <a:p>
            <a:r>
              <a:rPr lang="en-US" dirty="0"/>
              <a:t>1D convolutional networks used for the encoder and decoder</a:t>
            </a:r>
          </a:p>
          <a:p>
            <a:endParaRPr lang="en-US" dirty="0"/>
          </a:p>
        </p:txBody>
      </p:sp>
      <p:pic>
        <p:nvPicPr>
          <p:cNvPr id="4" name="Picture 2" descr="https://miro.medium.com/max/1400/1*r1R0cxCnErWgE0P4Q-hI0Q.jpeg">
            <a:extLst>
              <a:ext uri="{FF2B5EF4-FFF2-40B4-BE49-F238E27FC236}">
                <a16:creationId xmlns:a16="http://schemas.microsoft.com/office/drawing/2014/main" id="{0DD616C8-92BD-6897-567B-D0180FC4A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3"/>
          <a:stretch/>
        </p:blipFill>
        <p:spPr bwMode="auto">
          <a:xfrm>
            <a:off x="4681869" y="914400"/>
            <a:ext cx="6124353" cy="231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AC20B-96B7-EE7D-64C7-B8E3E701A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47" y="3753293"/>
            <a:ext cx="8391553" cy="26691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8B5307-98E4-E866-467E-E8D284923A74}"/>
              </a:ext>
            </a:extLst>
          </p:cNvPr>
          <p:cNvSpPr txBox="1"/>
          <p:nvPr/>
        </p:nvSpPr>
        <p:spPr>
          <a:xfrm>
            <a:off x="113414" y="6022320"/>
            <a:ext cx="33173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*Henderson, M., et al. 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Instrumentation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19.11 (2024): P11015.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46529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CF876-3082-C122-82A9-3BDFB81E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VAE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87EB7-65B9-0076-3C62-4F77949D0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5167423"/>
            <a:ext cx="11109432" cy="1212356"/>
          </a:xfrm>
        </p:spPr>
        <p:txBody>
          <a:bodyPr/>
          <a:lstStyle/>
          <a:p>
            <a:r>
              <a:rPr lang="en-US" dirty="0"/>
              <a:t>Denoising enables the fitting routine to converge in cases that previously failed</a:t>
            </a:r>
          </a:p>
          <a:p>
            <a:r>
              <a:rPr lang="en-US" dirty="0"/>
              <a:t>The VAE is prone to hallucinating signals from pure-noise profiles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2F4829-155D-E4AD-3434-1226798ABE43}"/>
              </a:ext>
            </a:extLst>
          </p:cNvPr>
          <p:cNvGrpSpPr/>
          <p:nvPr/>
        </p:nvGrpSpPr>
        <p:grpSpPr>
          <a:xfrm>
            <a:off x="178675" y="817179"/>
            <a:ext cx="7901247" cy="3890503"/>
            <a:chOff x="304800" y="2511971"/>
            <a:chExt cx="7901247" cy="38905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7BBA36-4C31-8CCB-F3D0-7D88687EE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2511971"/>
              <a:ext cx="7864823" cy="3890503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BAC9444-911D-7F1F-F4D1-2D0A1D01BA39}"/>
                </a:ext>
              </a:extLst>
            </p:cNvPr>
            <p:cNvCxnSpPr/>
            <p:nvPr/>
          </p:nvCxnSpPr>
          <p:spPr>
            <a:xfrm>
              <a:off x="8206047" y="2564521"/>
              <a:ext cx="0" cy="3581398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0321344-FD1F-5148-BC04-75CEEC779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889" y="850877"/>
            <a:ext cx="3099343" cy="385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55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E8A8B8F-3F23-FED0-1AF8-67DCA104E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242" y="3493378"/>
            <a:ext cx="2017984" cy="1482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BB07EF-2970-5736-3BD6-109A3F286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Anomaly Detection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329F4-EFB6-FF27-AD2C-82B4AE4D9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082" y="890095"/>
            <a:ext cx="3697120" cy="5334000"/>
          </a:xfrm>
        </p:spPr>
        <p:txBody>
          <a:bodyPr wrap="square"/>
          <a:lstStyle/>
          <a:p>
            <a:r>
              <a:rPr lang="en-US" dirty="0"/>
              <a:t>Train a simple transformer encoder to reproduce IPM profiles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Goal is not denoising, the transformer will generally reproduce any noise in the signal, but to use the embedding</a:t>
            </a:r>
          </a:p>
          <a:p>
            <a:r>
              <a:rPr lang="en-US" dirty="0"/>
              <a:t>The embedding is averaged over all input tokens and passed to an unsupervised classifier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CC21DE-3875-7CF0-777A-F15FA795D630}"/>
              </a:ext>
            </a:extLst>
          </p:cNvPr>
          <p:cNvGrpSpPr/>
          <p:nvPr/>
        </p:nvGrpSpPr>
        <p:grpSpPr>
          <a:xfrm>
            <a:off x="4277020" y="1275074"/>
            <a:ext cx="6306205" cy="1252209"/>
            <a:chOff x="4971393" y="840664"/>
            <a:chExt cx="6306205" cy="12522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AD78169-56F7-98F7-7B79-AFCE30564ECB}"/>
                </a:ext>
              </a:extLst>
            </p:cNvPr>
            <p:cNvGrpSpPr/>
            <p:nvPr/>
          </p:nvGrpSpPr>
          <p:grpSpPr>
            <a:xfrm>
              <a:off x="4971393" y="840664"/>
              <a:ext cx="6306205" cy="1252209"/>
              <a:chOff x="4971393" y="840664"/>
              <a:chExt cx="6306205" cy="125220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F3EC99D-FEB7-F647-085A-CD5CEAE7E8A9}"/>
                  </a:ext>
                </a:extLst>
              </p:cNvPr>
              <p:cNvSpPr/>
              <p:nvPr/>
            </p:nvSpPr>
            <p:spPr>
              <a:xfrm>
                <a:off x="8282153" y="1443859"/>
                <a:ext cx="367858" cy="64901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16DC4B5-B73B-F747-36AC-4FFAA93A7D48}"/>
                  </a:ext>
                </a:extLst>
              </p:cNvPr>
              <p:cNvSpPr/>
              <p:nvPr/>
            </p:nvSpPr>
            <p:spPr>
              <a:xfrm>
                <a:off x="4971393" y="1443203"/>
                <a:ext cx="1366345" cy="64901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Linear Embedding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91164AE-4A5E-EB5F-A921-BE8DF2DB6827}"/>
                  </a:ext>
                </a:extLst>
              </p:cNvPr>
              <p:cNvSpPr/>
              <p:nvPr/>
            </p:nvSpPr>
            <p:spPr>
              <a:xfrm>
                <a:off x="6663558" y="1443203"/>
                <a:ext cx="1366345" cy="64901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Sin/cos positional encoding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0AA1FDA-308D-E131-9FE7-2C7D0B8E47CC}"/>
                  </a:ext>
                </a:extLst>
              </p:cNvPr>
              <p:cNvSpPr/>
              <p:nvPr/>
            </p:nvSpPr>
            <p:spPr>
              <a:xfrm>
                <a:off x="8776141" y="1443203"/>
                <a:ext cx="367858" cy="64901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CD2553B-DB60-D9F6-2CB2-52A3AAA0C3C8}"/>
                  </a:ext>
                </a:extLst>
              </p:cNvPr>
              <p:cNvSpPr/>
              <p:nvPr/>
            </p:nvSpPr>
            <p:spPr>
              <a:xfrm>
                <a:off x="9270130" y="1443203"/>
                <a:ext cx="367858" cy="64901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3013E31-4C00-46F4-5C04-6567472B1F97}"/>
                  </a:ext>
                </a:extLst>
              </p:cNvPr>
              <p:cNvSpPr/>
              <p:nvPr/>
            </p:nvSpPr>
            <p:spPr>
              <a:xfrm>
                <a:off x="9911253" y="1443203"/>
                <a:ext cx="1366345" cy="64901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Linear Layer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C018C2-5202-D6B3-7A94-5B1AA5D79678}"/>
                  </a:ext>
                </a:extLst>
              </p:cNvPr>
              <p:cNvSpPr txBox="1"/>
              <p:nvPr/>
            </p:nvSpPr>
            <p:spPr>
              <a:xfrm>
                <a:off x="8262124" y="840664"/>
                <a:ext cx="13958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3x transformer encoder layers</a:t>
                </a: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0305AA9-1D81-55C8-DB3E-A4E8CC64E126}"/>
                </a:ext>
              </a:extLst>
            </p:cNvPr>
            <p:cNvCxnSpPr>
              <a:stCxn id="4" idx="3"/>
              <a:endCxn id="5" idx="1"/>
            </p:cNvCxnSpPr>
            <p:nvPr/>
          </p:nvCxnSpPr>
          <p:spPr>
            <a:xfrm>
              <a:off x="6337738" y="1767710"/>
              <a:ext cx="3258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EC1233E-9213-4A3D-EBC6-B8620ACD5A31}"/>
                </a:ext>
              </a:extLst>
            </p:cNvPr>
            <p:cNvCxnSpPr>
              <a:stCxn id="5" idx="3"/>
              <a:endCxn id="7" idx="1"/>
            </p:cNvCxnSpPr>
            <p:nvPr/>
          </p:nvCxnSpPr>
          <p:spPr>
            <a:xfrm>
              <a:off x="8029903" y="1767710"/>
              <a:ext cx="252250" cy="6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3B0F491-4FED-0A75-6EC5-4BC87E3F7988}"/>
                </a:ext>
              </a:extLst>
            </p:cNvPr>
            <p:cNvCxnSpPr>
              <a:stCxn id="9" idx="3"/>
              <a:endCxn id="10" idx="1"/>
            </p:cNvCxnSpPr>
            <p:nvPr/>
          </p:nvCxnSpPr>
          <p:spPr>
            <a:xfrm>
              <a:off x="9637988" y="1767710"/>
              <a:ext cx="2732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F26D3B3-C8E4-506C-5C82-F3100B5E6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275" y="1958414"/>
            <a:ext cx="1154904" cy="5682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61171-A25E-F3D0-2951-6A8D151A8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014" y="1918013"/>
            <a:ext cx="1154904" cy="568213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CE23E27-342B-C7A8-8727-0F322B7AD1D8}"/>
              </a:ext>
            </a:extLst>
          </p:cNvPr>
          <p:cNvCxnSpPr/>
          <p:nvPr/>
        </p:nvCxnSpPr>
        <p:spPr>
          <a:xfrm>
            <a:off x="3951200" y="2228726"/>
            <a:ext cx="3258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CD0E34C-8DF8-B631-4F55-ADD6F336A01A}"/>
              </a:ext>
            </a:extLst>
          </p:cNvPr>
          <p:cNvCxnSpPr>
            <a:cxnSpLocks/>
          </p:cNvCxnSpPr>
          <p:nvPr/>
        </p:nvCxnSpPr>
        <p:spPr>
          <a:xfrm>
            <a:off x="10583225" y="2202119"/>
            <a:ext cx="3258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7D03404-2781-907E-53B4-F037724C033E}"/>
              </a:ext>
            </a:extLst>
          </p:cNvPr>
          <p:cNvCxnSpPr>
            <a:cxnSpLocks/>
          </p:cNvCxnSpPr>
          <p:nvPr/>
        </p:nvCxnSpPr>
        <p:spPr>
          <a:xfrm flipH="1">
            <a:off x="4960192" y="2665436"/>
            <a:ext cx="1" cy="976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0EC2918-E301-89FB-126C-2981C4F277C2}"/>
              </a:ext>
            </a:extLst>
          </p:cNvPr>
          <p:cNvCxnSpPr>
            <a:cxnSpLocks/>
          </p:cNvCxnSpPr>
          <p:nvPr/>
        </p:nvCxnSpPr>
        <p:spPr>
          <a:xfrm>
            <a:off x="6272833" y="4143015"/>
            <a:ext cx="9669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C1FA7A3-1C8E-0152-A16A-45882306CBFE}"/>
              </a:ext>
            </a:extLst>
          </p:cNvPr>
          <p:cNvSpPr/>
          <p:nvPr/>
        </p:nvSpPr>
        <p:spPr>
          <a:xfrm>
            <a:off x="7462852" y="3476972"/>
            <a:ext cx="966948" cy="14823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C114A1-676E-9869-9D7A-5592A842D6F7}"/>
              </a:ext>
            </a:extLst>
          </p:cNvPr>
          <p:cNvSpPr txBox="1"/>
          <p:nvPr/>
        </p:nvSpPr>
        <p:spPr>
          <a:xfrm>
            <a:off x="8526923" y="4064256"/>
            <a:ext cx="1579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Anomalous?: Y/N</a:t>
            </a:r>
          </a:p>
        </p:txBody>
      </p:sp>
    </p:spTree>
    <p:extLst>
      <p:ext uri="{BB962C8B-B14F-4D97-AF65-F5344CB8AC3E}">
        <p14:creationId xmlns:p14="http://schemas.microsoft.com/office/powerpoint/2010/main" val="540389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1B86E-42E5-F39E-BCDA-EA0996FF1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Anomaly Detection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FDD86-66FC-3E51-04B2-79B9D7E43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43765"/>
            <a:ext cx="4196122" cy="5050465"/>
          </a:xfrm>
        </p:spPr>
        <p:txBody>
          <a:bodyPr/>
          <a:lstStyle/>
          <a:p>
            <a:r>
              <a:rPr lang="en-US" dirty="0"/>
              <a:t>Dataset for training/testing was already filtered to remove impossibly large emittance values</a:t>
            </a:r>
          </a:p>
          <a:p>
            <a:r>
              <a:rPr lang="en-US" dirty="0"/>
              <a:t>Classifier does an excellent job at recognizing unusual profiles from the embedding presentation</a:t>
            </a:r>
          </a:p>
          <a:p>
            <a:r>
              <a:rPr lang="en-US" dirty="0"/>
              <a:t>Quantification of the classifier performance requires more assessment edge cases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222D9517-1E99-8D49-E7D9-5A9670D23E94}"/>
              </a:ext>
            </a:extLst>
          </p:cNvPr>
          <p:cNvSpPr/>
          <p:nvPr/>
        </p:nvSpPr>
        <p:spPr>
          <a:xfrm>
            <a:off x="6043450" y="825798"/>
            <a:ext cx="357352" cy="3535996"/>
          </a:xfrm>
          <a:prstGeom prst="leftBracket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61780-E311-01AE-7AFB-7FA5ED0D3A86}"/>
              </a:ext>
            </a:extLst>
          </p:cNvPr>
          <p:cNvSpPr txBox="1"/>
          <p:nvPr/>
        </p:nvSpPr>
        <p:spPr>
          <a:xfrm>
            <a:off x="4537850" y="2422277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Anomalous</a:t>
            </a:r>
          </a:p>
        </p:txBody>
      </p:sp>
      <p:sp>
        <p:nvSpPr>
          <p:cNvPr id="8" name="Left Bracket 7">
            <a:extLst>
              <a:ext uri="{FF2B5EF4-FFF2-40B4-BE49-F238E27FC236}">
                <a16:creationId xmlns:a16="http://schemas.microsoft.com/office/drawing/2014/main" id="{34E0934E-9AE4-AF07-681C-2751E4142D14}"/>
              </a:ext>
            </a:extLst>
          </p:cNvPr>
          <p:cNvSpPr/>
          <p:nvPr/>
        </p:nvSpPr>
        <p:spPr>
          <a:xfrm>
            <a:off x="6027541" y="4482664"/>
            <a:ext cx="357352" cy="1765736"/>
          </a:xfrm>
          <a:prstGeom prst="leftBracket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E4D29F-1794-E41D-6FE5-A0D3808A7756}"/>
              </a:ext>
            </a:extLst>
          </p:cNvPr>
          <p:cNvSpPr txBox="1"/>
          <p:nvPr/>
        </p:nvSpPr>
        <p:spPr>
          <a:xfrm>
            <a:off x="4766278" y="5165477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Normal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2AEC72-46C0-F02E-3E07-B45268C1B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69" t="11111" r="6951" b="8889"/>
          <a:stretch/>
        </p:blipFill>
        <p:spPr>
          <a:xfrm>
            <a:off x="6299559" y="825798"/>
            <a:ext cx="565652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73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3B55F-B126-8A05-23B8-57339CB5B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4E1D2-8245-6350-199E-28DD86BE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337441"/>
            <a:ext cx="11582400" cy="4183117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Simulation tool in Warp for modeling the AGS IPMs</a:t>
            </a:r>
          </a:p>
          <a:p>
            <a:r>
              <a:rPr lang="en-US" dirty="0"/>
              <a:t>Can be used to build a surrogate model for fast evaluation of parameter scans and eventually single measurements</a:t>
            </a:r>
          </a:p>
          <a:p>
            <a:r>
              <a:rPr lang="en-US" dirty="0"/>
              <a:t>Some unsupervised approaches show promise for helping to improve profile measurement reliability and assist with data cleaning   </a:t>
            </a:r>
          </a:p>
          <a:p>
            <a:r>
              <a:rPr lang="en-US" dirty="0"/>
              <a:t>Next steps</a:t>
            </a:r>
          </a:p>
          <a:p>
            <a:pPr lvl="1"/>
            <a:r>
              <a:rPr lang="en-US" dirty="0"/>
              <a:t>Start to build up a labeled dataset of IPM profiles for quantifying denoising and classifier performance</a:t>
            </a:r>
          </a:p>
          <a:p>
            <a:pPr lvl="1"/>
            <a:r>
              <a:rPr lang="en-US" dirty="0"/>
              <a:t>Apply transformer embedding to simulation-based inference</a:t>
            </a:r>
          </a:p>
          <a:p>
            <a:pPr lvl="1"/>
            <a:r>
              <a:rPr lang="en-US" dirty="0"/>
              <a:t>Run an experiment to test the Warp model</a:t>
            </a:r>
          </a:p>
        </p:txBody>
      </p:sp>
    </p:spTree>
    <p:extLst>
      <p:ext uri="{BB962C8B-B14F-4D97-AF65-F5344CB8AC3E}">
        <p14:creationId xmlns:p14="http://schemas.microsoft.com/office/powerpoint/2010/main" val="4133782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71A5-CA3F-EDC9-0753-204ADBB4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AI/ML Polarization and Brightness Collaboration Members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F07A9E-BB97-7A71-6D2C-834ED57E1E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1800"/>
              </a:spcBef>
            </a:pPr>
            <a:r>
              <a:rPr lang="en-US" sz="2400" dirty="0"/>
              <a:t>BNL: Kevin Brown, Yuan Gao, Lucy Lin, Vincent </a:t>
            </a:r>
            <a:r>
              <a:rPr lang="en-US" sz="2400" dirty="0" err="1"/>
              <a:t>Schoefer</a:t>
            </a:r>
            <a:r>
              <a:rPr lang="en-US" sz="2400" dirty="0"/>
              <a:t>, Levente Hajdu, </a:t>
            </a:r>
            <a:br>
              <a:rPr lang="en-US" sz="2400" dirty="0"/>
            </a:br>
            <a:r>
              <a:rPr lang="en-US" sz="2400" dirty="0"/>
              <a:t>	Nathan Urban, Christopher Kelley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Cornell: Georg</a:t>
            </a:r>
            <a:r>
              <a:rPr lang="en-US" sz="2400" b="1" dirty="0"/>
              <a:t> </a:t>
            </a:r>
            <a:r>
              <a:rPr lang="en-US" sz="2400" dirty="0" err="1"/>
              <a:t>Hoffstaetter</a:t>
            </a:r>
            <a:r>
              <a:rPr lang="en-US" sz="2400" dirty="0"/>
              <a:t>, Eiad Hamwi, David Sagan, Matt Signorelli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SLAC: Auralee Edelen,</a:t>
            </a:r>
            <a:r>
              <a:rPr lang="en-US" sz="2400" b="1" dirty="0"/>
              <a:t> </a:t>
            </a:r>
            <a:r>
              <a:rPr lang="en-US" sz="2400" dirty="0"/>
              <a:t>Ryan Roussell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JLAB: Malachi Schram, Armen Kasparian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RPI: Yinan Wang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 err="1"/>
              <a:t>Radiasoft</a:t>
            </a:r>
            <a:r>
              <a:rPr lang="en-US" sz="2400" dirty="0"/>
              <a:t>: Jon Edelen, Chris Hall, Nathan Cook</a:t>
            </a:r>
          </a:p>
        </p:txBody>
      </p:sp>
    </p:spTree>
    <p:extLst>
      <p:ext uri="{BB962C8B-B14F-4D97-AF65-F5344CB8AC3E}">
        <p14:creationId xmlns:p14="http://schemas.microsoft.com/office/powerpoint/2010/main" val="2845161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AE35D1-9839-7169-62F5-9A22D633F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Profile Monitors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E73C0B-024C-811E-22E9-B9E607534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500351"/>
            <a:ext cx="5454869" cy="3857297"/>
          </a:xfrm>
        </p:spPr>
        <p:txBody>
          <a:bodyPr>
            <a:normAutofit/>
          </a:bodyPr>
          <a:lstStyle/>
          <a:p>
            <a:r>
              <a:rPr lang="en-US" dirty="0"/>
              <a:t>Non-destructive measurement of transverse bunch size</a:t>
            </a:r>
          </a:p>
          <a:p>
            <a:r>
              <a:rPr lang="en-US" dirty="0"/>
              <a:t>Operation:</a:t>
            </a:r>
          </a:p>
          <a:p>
            <a:pPr lvl="1"/>
            <a:r>
              <a:rPr lang="en-US" dirty="0"/>
              <a:t>Passing beam ionizes background gas</a:t>
            </a:r>
          </a:p>
          <a:p>
            <a:pPr lvl="1"/>
            <a:r>
              <a:rPr lang="en-US" dirty="0"/>
              <a:t>Ions are collected, their profile provides information on the beam distribution</a:t>
            </a:r>
          </a:p>
          <a:p>
            <a:pPr lvl="1"/>
            <a:r>
              <a:rPr lang="en-US" dirty="0"/>
              <a:t>Space charge from the bunch will spread the observed profile out relative to the true distribution</a:t>
            </a:r>
          </a:p>
          <a:p>
            <a:r>
              <a:rPr lang="en-US" dirty="0"/>
              <a:t>If the Twiss β and dispersion are known at the IPM then emittance can be calculated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191B4B-7346-BAC2-82B3-BD60A6453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961" y="914400"/>
            <a:ext cx="4427005" cy="5334001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05568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18F50-08BB-2D41-9157-8B6F0A5EF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AGS Ion IPM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6A7C9-2D5B-A3CD-948F-0DBD4D01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636986"/>
            <a:ext cx="5791200" cy="3870434"/>
          </a:xfrm>
        </p:spPr>
        <p:txBody>
          <a:bodyPr>
            <a:normAutofit/>
          </a:bodyPr>
          <a:lstStyle/>
          <a:p>
            <a:r>
              <a:rPr lang="en-US" dirty="0"/>
              <a:t>Ion IPM are the main emittance measurement tool in the AGS</a:t>
            </a:r>
          </a:p>
          <a:p>
            <a:r>
              <a:rPr lang="en-US" dirty="0"/>
              <a:t>Electron gathering IPMs are also present</a:t>
            </a:r>
          </a:p>
          <a:p>
            <a:pPr lvl="1"/>
            <a:r>
              <a:rPr lang="en-US" dirty="0"/>
              <a:t>Measurements less sensitive to intensity</a:t>
            </a:r>
          </a:p>
          <a:p>
            <a:pPr lvl="1"/>
            <a:r>
              <a:rPr lang="en-US" dirty="0"/>
              <a:t>Faster collection</a:t>
            </a:r>
          </a:p>
          <a:p>
            <a:pPr lvl="1"/>
            <a:r>
              <a:rPr lang="en-US" dirty="0"/>
              <a:t>But not run constantly</a:t>
            </a:r>
          </a:p>
          <a:p>
            <a:r>
              <a:rPr lang="en-US" dirty="0"/>
              <a:t>Want to improve both measurement accuracy and reliability</a:t>
            </a:r>
          </a:p>
          <a:p>
            <a:r>
              <a:rPr lang="en-US" dirty="0"/>
              <a:t>Test ML-based approaches to correct emittance measurements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6BBEB-8343-9E11-2015-82697CE2B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020" y="762000"/>
            <a:ext cx="3718449" cy="2523234"/>
          </a:xfrm>
          <a:prstGeom prst="rect">
            <a:avLst/>
          </a:prstGeom>
        </p:spPr>
      </p:pic>
      <p:pic>
        <p:nvPicPr>
          <p:cNvPr id="4" name="Picture 3" descr="A close-up of a machine&#10;&#10;Description automatically generated">
            <a:extLst>
              <a:ext uri="{FF2B5EF4-FFF2-40B4-BE49-F238E27FC236}">
                <a16:creationId xmlns:a16="http://schemas.microsoft.com/office/drawing/2014/main" id="{41F04FCE-B180-1D86-7E25-C1C4A4317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7" r="7136" b="353"/>
          <a:stretch/>
        </p:blipFill>
        <p:spPr>
          <a:xfrm>
            <a:off x="7064201" y="3429000"/>
            <a:ext cx="3426085" cy="290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75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E4ECF-E276-5596-CC68-8F14A209F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Distortion Factors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C17077-A19B-3586-9E98-F1710C309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425" y="586301"/>
            <a:ext cx="6379313" cy="4784485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E313D2D-91E9-46EB-6D2E-02F2D667E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03738"/>
            <a:ext cx="5171090" cy="4608786"/>
          </a:xfrm>
        </p:spPr>
        <p:txBody>
          <a:bodyPr/>
          <a:lstStyle/>
          <a:p>
            <a:r>
              <a:rPr lang="en-US" dirty="0"/>
              <a:t>Measured emittance is a function of a range of bunch parameters</a:t>
            </a:r>
          </a:p>
          <a:p>
            <a:pPr lvl="1"/>
            <a:r>
              <a:rPr lang="en-US" dirty="0"/>
              <a:t>Intensity</a:t>
            </a:r>
          </a:p>
          <a:p>
            <a:pPr lvl="1"/>
            <a:r>
              <a:rPr lang="en-US" dirty="0"/>
              <a:t>Transverse aspect ratio</a:t>
            </a:r>
          </a:p>
          <a:p>
            <a:pPr lvl="1"/>
            <a:r>
              <a:rPr lang="en-US" dirty="0"/>
              <a:t>Position in the IPM</a:t>
            </a:r>
          </a:p>
          <a:p>
            <a:r>
              <a:rPr lang="en-US" dirty="0"/>
              <a:t>Properties of the IPM</a:t>
            </a:r>
          </a:p>
          <a:p>
            <a:pPr lvl="1"/>
            <a:r>
              <a:rPr lang="en-US" dirty="0"/>
              <a:t>Field uniformity</a:t>
            </a:r>
          </a:p>
          <a:p>
            <a:pPr lvl="1"/>
            <a:r>
              <a:rPr lang="en-US" dirty="0"/>
              <a:t>Collected ion species</a:t>
            </a:r>
          </a:p>
          <a:p>
            <a:r>
              <a:rPr lang="en-US" dirty="0"/>
              <a:t>Empirical and simplified model-based correction are available, but lack broad applicability</a:t>
            </a:r>
          </a:p>
        </p:txBody>
      </p:sp>
    </p:spTree>
    <p:extLst>
      <p:ext uri="{BB962C8B-B14F-4D97-AF65-F5344CB8AC3E}">
        <p14:creationId xmlns:p14="http://schemas.microsoft.com/office/powerpoint/2010/main" val="819538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7BC53-364D-55C7-CCDF-8B528B93F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IPM Simulations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1EA15-16FD-93CB-59C7-383C3FE95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5391807" cy="5334000"/>
          </a:xfrm>
        </p:spPr>
        <p:txBody>
          <a:bodyPr/>
          <a:lstStyle/>
          <a:p>
            <a:r>
              <a:rPr lang="en-US" dirty="0"/>
              <a:t>Built using the code Warp, a multi-species, three-dimensional particle-in-cell (PIC) application specializing in the simulation of intense beams of charged particles</a:t>
            </a:r>
          </a:p>
          <a:p>
            <a:r>
              <a:rPr lang="en-US" dirty="0"/>
              <a:t>Provides</a:t>
            </a:r>
          </a:p>
          <a:p>
            <a:pPr lvl="1"/>
            <a:r>
              <a:rPr lang="en-US" dirty="0"/>
              <a:t>Field solve</a:t>
            </a:r>
          </a:p>
          <a:p>
            <a:pPr lvl="1"/>
            <a:r>
              <a:rPr lang="en-US" dirty="0"/>
              <a:t>Embedded boundaries</a:t>
            </a:r>
          </a:p>
          <a:p>
            <a:pPr lvl="2"/>
            <a:r>
              <a:rPr lang="en-US" dirty="0"/>
              <a:t>Electric field of the collector assembly</a:t>
            </a:r>
          </a:p>
          <a:p>
            <a:pPr lvl="2"/>
            <a:r>
              <a:rPr lang="en-US" dirty="0"/>
              <a:t>Accurate particle scraping on collector wires</a:t>
            </a:r>
          </a:p>
          <a:p>
            <a:pPr lvl="1"/>
            <a:r>
              <a:rPr lang="en-US" dirty="0"/>
              <a:t>Monte Carlo ionization models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78774-7CB7-03D7-7679-7DD2ABB3E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317" y="702984"/>
            <a:ext cx="4313682" cy="5751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60B1EA-06BE-30DF-CF01-004ED753A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74" y="4616152"/>
            <a:ext cx="5980385" cy="184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39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51B530-A831-4F46-E216-41EE8B16D1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39" r="8234"/>
          <a:stretch/>
        </p:blipFill>
        <p:spPr>
          <a:xfrm>
            <a:off x="8034779" y="1068190"/>
            <a:ext cx="4157221" cy="3042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81DEA4-7971-8CE9-6A7D-8DB672B2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IPM Simulations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6D256E-D7D9-8CA8-5BD5-9674F65BD6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0439" r="8234"/>
          <a:stretch/>
        </p:blipFill>
        <p:spPr>
          <a:xfrm>
            <a:off x="4058420" y="1068191"/>
            <a:ext cx="4157221" cy="3042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7FFAF-BFA7-A6D7-DC87-15C5ABB02C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39" r="8234"/>
          <a:stretch/>
        </p:blipFill>
        <p:spPr>
          <a:xfrm>
            <a:off x="0" y="1068191"/>
            <a:ext cx="4157221" cy="3042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FEE4AB-96BE-5EC1-C090-78D1CB3DC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524" y="5050803"/>
            <a:ext cx="1270000" cy="90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1A477C-CCA0-714D-B628-CD48532A2E03}"/>
              </a:ext>
            </a:extLst>
          </p:cNvPr>
          <p:cNvSpPr txBox="1"/>
          <p:nvPr/>
        </p:nvSpPr>
        <p:spPr>
          <a:xfrm>
            <a:off x="8378732" y="4342612"/>
            <a:ext cx="418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Condition is violated for small gap voltages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53B0BE-C4A1-74CA-2943-63C7AD67EB33}"/>
              </a:ext>
            </a:extLst>
          </p:cNvPr>
          <p:cNvSpPr/>
          <p:nvPr/>
        </p:nvSpPr>
        <p:spPr>
          <a:xfrm>
            <a:off x="8642725" y="1166567"/>
            <a:ext cx="1561095" cy="22624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601F55-EDD7-F6CE-3989-3617F5214AA5}"/>
              </a:ext>
            </a:extLst>
          </p:cNvPr>
          <p:cNvSpPr txBox="1"/>
          <p:nvPr/>
        </p:nvSpPr>
        <p:spPr>
          <a:xfrm>
            <a:off x="3472007" y="4215193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Theory* assumes: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9FA130-D52F-30A5-1320-37BBC4CFD317}"/>
              </a:ext>
            </a:extLst>
          </p:cNvPr>
          <p:cNvSpPr txBox="1"/>
          <p:nvPr/>
        </p:nvSpPr>
        <p:spPr>
          <a:xfrm>
            <a:off x="2074307" y="4711944"/>
            <a:ext cx="324203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Characteristic times to extract from the bunch core due to:</a:t>
            </a:r>
          </a:p>
          <a:p>
            <a:endParaRPr lang="en-US" dirty="0"/>
          </a:p>
          <a:p>
            <a:r>
              <a:rPr lang="en-US" dirty="0"/>
              <a:t>Space charge: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/>
              <a:t>External field: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7A1226-BC77-D2A5-BE8A-A2BAD13A1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3537" y="5822278"/>
            <a:ext cx="1446605" cy="617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2F4F47-F7DF-5AD8-4A67-6A36242774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3813" y="5082722"/>
            <a:ext cx="1365734" cy="6069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082B5D-F9BC-F69F-4852-251D9601AF46}"/>
              </a:ext>
            </a:extLst>
          </p:cNvPr>
          <p:cNvSpPr txBox="1"/>
          <p:nvPr/>
        </p:nvSpPr>
        <p:spPr>
          <a:xfrm>
            <a:off x="5316342" y="6178178"/>
            <a:ext cx="70642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</a:rPr>
              <a:t>*V. </a:t>
            </a:r>
            <a:r>
              <a:rPr lang="en-US" sz="1200" dirty="0" err="1">
                <a:solidFill>
                  <a:srgbClr val="222222"/>
                </a:solidFill>
              </a:rPr>
              <a:t>Shiltsev</a:t>
            </a:r>
            <a:r>
              <a:rPr lang="en-US" sz="1200" dirty="0">
                <a:solidFill>
                  <a:srgbClr val="222222"/>
                </a:solidFill>
              </a:rPr>
              <a:t>. "Space-charge effects in ionization beam profile monitors." </a:t>
            </a:r>
            <a:r>
              <a:rPr lang="en-US" sz="1200" i="1" dirty="0">
                <a:solidFill>
                  <a:srgbClr val="222222"/>
                </a:solidFill>
              </a:rPr>
              <a:t>NIM A: </a:t>
            </a:r>
            <a:r>
              <a:rPr lang="en-US" sz="1200" dirty="0">
                <a:solidFill>
                  <a:srgbClr val="222222"/>
                </a:solidFill>
              </a:rPr>
              <a:t>986 (2021): 164744.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7517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1EF8C-B094-1F1F-C84C-8D9200993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Model from Simulations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9727B-26E4-3D98-020E-0990DE7E6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914400"/>
            <a:ext cx="6716110" cy="5334000"/>
          </a:xfrm>
        </p:spPr>
        <p:txBody>
          <a:bodyPr/>
          <a:lstStyle/>
          <a:p>
            <a:r>
              <a:rPr lang="en-US" dirty="0"/>
              <a:t>Simulation dataset with Latin hypercube sampling of:</a:t>
            </a:r>
          </a:p>
          <a:p>
            <a:pPr lvl="1"/>
            <a:r>
              <a:rPr lang="en-US" dirty="0"/>
              <a:t>Beam size (x &amp; y)</a:t>
            </a:r>
          </a:p>
          <a:p>
            <a:pPr lvl="1"/>
            <a:r>
              <a:rPr lang="en-US" dirty="0"/>
              <a:t>Number of protons in bunch</a:t>
            </a:r>
          </a:p>
          <a:p>
            <a:pPr lvl="1"/>
            <a:r>
              <a:rPr lang="en-US" dirty="0"/>
              <a:t>Bunch length</a:t>
            </a:r>
          </a:p>
          <a:p>
            <a:r>
              <a:rPr lang="en-US" dirty="0"/>
              <a:t>Fixed values for:</a:t>
            </a:r>
          </a:p>
          <a:p>
            <a:pPr lvl="1"/>
            <a:r>
              <a:rPr lang="en-US" dirty="0"/>
              <a:t>Collection species: N2</a:t>
            </a:r>
          </a:p>
          <a:p>
            <a:pPr lvl="1"/>
            <a:r>
              <a:rPr lang="en-US" dirty="0"/>
              <a:t>Circulating beam energy: 10 GeV</a:t>
            </a:r>
          </a:p>
          <a:p>
            <a:pPr lvl="1"/>
            <a:r>
              <a:rPr lang="en-US" dirty="0"/>
              <a:t>Bunch spacing: 200 ns</a:t>
            </a:r>
          </a:p>
          <a:p>
            <a:r>
              <a:rPr lang="en-US" dirty="0"/>
              <a:t>For each parameterization of the beam run scan over</a:t>
            </a:r>
          </a:p>
          <a:p>
            <a:pPr lvl="1"/>
            <a:r>
              <a:rPr lang="en-US" dirty="0"/>
              <a:t>Collector voltage</a:t>
            </a:r>
          </a:p>
          <a:p>
            <a:pPr lvl="1"/>
            <a:r>
              <a:rPr lang="en-US" dirty="0"/>
              <a:t>Vertical offset of bunch centroid from collector</a:t>
            </a:r>
          </a:p>
          <a:p>
            <a:r>
              <a:rPr lang="en-US" dirty="0"/>
              <a:t>Train models to predict true beam size from scan – without direct knowledge of other beam parameters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E7A2B7-84D1-AEB9-B972-5B6D419E2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603" y="914400"/>
            <a:ext cx="4149397" cy="2932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9AECC7-E69D-7E6C-A3AC-6627CC0A5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135" y="4077400"/>
            <a:ext cx="3382635" cy="239110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C1D949-177B-CC2D-DA4A-1B9098D3472C}"/>
              </a:ext>
            </a:extLst>
          </p:cNvPr>
          <p:cNvCxnSpPr/>
          <p:nvPr/>
        </p:nvCxnSpPr>
        <p:spPr>
          <a:xfrm flipH="1">
            <a:off x="10699531" y="3121572"/>
            <a:ext cx="252248" cy="9558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270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F222-6790-DC3B-5E26-DDA5E53E7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Types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CD90D-2EDF-B4A1-F750-0FB802CB2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70239"/>
            <a:ext cx="6096000" cy="4263656"/>
          </a:xfrm>
        </p:spPr>
        <p:txBody>
          <a:bodyPr>
            <a:normAutofit/>
          </a:bodyPr>
          <a:lstStyle/>
          <a:p>
            <a:pPr marL="269862" indent="-269862">
              <a:buFont typeface="Arial" panose="020B0604020202020204" pitchFamily="34" charset="0"/>
              <a:buChar char="•"/>
            </a:pPr>
            <a:r>
              <a:rPr lang="en-US" b="1" dirty="0"/>
              <a:t>Voltage-fit</a:t>
            </a:r>
            <a:r>
              <a:rPr lang="en-US" dirty="0"/>
              <a:t>: A 4</a:t>
            </a:r>
            <a:r>
              <a:rPr lang="en-US" baseline="30000" dirty="0"/>
              <a:t>th</a:t>
            </a:r>
            <a:r>
              <a:rPr lang="en-US" dirty="0"/>
              <a:t> order polynomial is fit to a voltage scan of 12 points. The polynomial coefficients are used as inputs to the regressor. </a:t>
            </a:r>
          </a:p>
          <a:p>
            <a:endParaRPr lang="en-US" b="1" dirty="0"/>
          </a:p>
          <a:p>
            <a:pPr marL="269862" indent="-269862">
              <a:buFont typeface="Arial" panose="020B0604020202020204" pitchFamily="34" charset="0"/>
              <a:buChar char="•"/>
            </a:pPr>
            <a:r>
              <a:rPr lang="en-US" b="1" dirty="0"/>
              <a:t>Surface-fit</a:t>
            </a:r>
            <a:r>
              <a:rPr lang="en-US" dirty="0"/>
              <a:t>: A 4</a:t>
            </a:r>
            <a:r>
              <a:rPr lang="en-US" baseline="30000" dirty="0"/>
              <a:t>th</a:t>
            </a:r>
            <a:r>
              <a:rPr lang="en-US" dirty="0"/>
              <a:t> order polynomial surface is fit to the scan data. The polynomial coefficients are used as inputs to the regressor. 	 </a:t>
            </a:r>
          </a:p>
          <a:p>
            <a:endParaRPr lang="en-US" dirty="0"/>
          </a:p>
          <a:p>
            <a:pPr marL="269862" indent="-269862">
              <a:buFont typeface="Arial" panose="020B0604020202020204" pitchFamily="34" charset="0"/>
              <a:buChar char="•"/>
            </a:pPr>
            <a:r>
              <a:rPr lang="en-US" b="1" dirty="0"/>
              <a:t>Point-by-point</a:t>
            </a:r>
            <a:r>
              <a:rPr lang="en-US" dirty="0"/>
              <a:t>: The regressor models are trained using the individual data points from the scan, plus intensity. Intended as a reference case.</a:t>
            </a:r>
          </a:p>
          <a:p>
            <a:endParaRPr lang="en-US" dirty="0"/>
          </a:p>
        </p:txBody>
      </p:sp>
      <p:pic>
        <p:nvPicPr>
          <p:cNvPr id="4" name="Picture 3" descr="A graph with a gradient colored curve&#10;&#10;Description automatically generated with medium confidence">
            <a:extLst>
              <a:ext uri="{FF2B5EF4-FFF2-40B4-BE49-F238E27FC236}">
                <a16:creationId xmlns:a16="http://schemas.microsoft.com/office/drawing/2014/main" id="{8213E4CA-5B22-D99A-77A9-516D86AD3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70" t="15331" r="16667" b="12478"/>
          <a:stretch/>
        </p:blipFill>
        <p:spPr>
          <a:xfrm>
            <a:off x="7145365" y="3202067"/>
            <a:ext cx="4232787" cy="3193478"/>
          </a:xfrm>
          <a:prstGeom prst="rect">
            <a:avLst/>
          </a:prstGeom>
        </p:spPr>
      </p:pic>
      <p:pic>
        <p:nvPicPr>
          <p:cNvPr id="5" name="Picture 4" descr="A graph of a graph&#10;&#10;Description automatically generated">
            <a:extLst>
              <a:ext uri="{FF2B5EF4-FFF2-40B4-BE49-F238E27FC236}">
                <a16:creationId xmlns:a16="http://schemas.microsoft.com/office/drawing/2014/main" id="{05FEAB85-EA45-F9E6-EBF2-3F13758B0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7" t="9094" r="5251" b="1289"/>
          <a:stretch/>
        </p:blipFill>
        <p:spPr>
          <a:xfrm>
            <a:off x="7830152" y="747722"/>
            <a:ext cx="2863212" cy="283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14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607A3-76A5-3DAC-0E38-51C81153D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F234B-8EFE-2559-27E8-36E785B24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621" y="988743"/>
            <a:ext cx="4834759" cy="5334000"/>
          </a:xfrm>
        </p:spPr>
        <p:txBody>
          <a:bodyPr/>
          <a:lstStyle/>
          <a:p>
            <a:r>
              <a:rPr lang="en-US" dirty="0"/>
              <a:t>Compares 3 model methods for each measurement approach</a:t>
            </a:r>
          </a:p>
          <a:p>
            <a:r>
              <a:rPr lang="en-US" dirty="0"/>
              <a:t>“Gaussian noise” case adds in errors to the measured beam size sampled from a Gaussian</a:t>
            </a:r>
          </a:p>
          <a:p>
            <a:r>
              <a:rPr lang="en-US" dirty="0"/>
              <a:t>GP is always the clear best performer</a:t>
            </a:r>
          </a:p>
          <a:p>
            <a:r>
              <a:rPr lang="en-US" dirty="0"/>
              <a:t>Using the surface-fit offers some benefit, over voltage-fit, for noisy measurements</a:t>
            </a:r>
          </a:p>
          <a:p>
            <a:pPr lvl="1"/>
            <a:r>
              <a:rPr lang="en-US" dirty="0"/>
              <a:t>Slightly more involved, need to kick the beam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989DC-899F-7527-E00C-A7D3BFBC8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32" t="6212" r="24850" b="54533"/>
          <a:stretch/>
        </p:blipFill>
        <p:spPr>
          <a:xfrm>
            <a:off x="6096000" y="762000"/>
            <a:ext cx="5376586" cy="556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79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954</Words>
  <Application>Microsoft Macintosh PowerPoint</Application>
  <PresentationFormat>Widescreen</PresentationFormat>
  <Paragraphs>132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Gill Sans</vt:lpstr>
      <vt:lpstr>Arial</vt:lpstr>
      <vt:lpstr>Century Gothic</vt:lpstr>
      <vt:lpstr>Office Theme</vt:lpstr>
      <vt:lpstr>Machine Learning Approaches to Improved Ion Profile Monitor Measurements Chris Hall* (RadiaSoft) *chall@radiasoft.net</vt:lpstr>
      <vt:lpstr>Ion Profile Monitors</vt:lpstr>
      <vt:lpstr>AGS Ion IPM Studies</vt:lpstr>
      <vt:lpstr>Measurement Distortion Factors </vt:lpstr>
      <vt:lpstr>IPM Simulations</vt:lpstr>
      <vt:lpstr>IPM Simulations</vt:lpstr>
      <vt:lpstr>Training a Model from Simulations</vt:lpstr>
      <vt:lpstr>Measurement Types</vt:lpstr>
      <vt:lpstr>Model Evaluation</vt:lpstr>
      <vt:lpstr>Measurement Reliability Challenges</vt:lpstr>
      <vt:lpstr>IPM Profile Measurement Denoising</vt:lpstr>
      <vt:lpstr>Denoising VAE Results</vt:lpstr>
      <vt:lpstr>Unsupervised Anomaly Detection </vt:lpstr>
      <vt:lpstr>Anomaly Detection Results</vt:lpstr>
      <vt:lpstr>Conclusion</vt:lpstr>
      <vt:lpstr>AI/ML Polarization and Brightness Collaboration Members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Name(s)* (RadiaSoft), Name(s) 2 (Institution) *author@email.com</dc:title>
  <dc:creator>Jonathan Edelen</dc:creator>
  <cp:lastModifiedBy>Chris Hall</cp:lastModifiedBy>
  <cp:revision>21</cp:revision>
  <dcterms:created xsi:type="dcterms:W3CDTF">2019-07-13T16:43:49Z</dcterms:created>
  <dcterms:modified xsi:type="dcterms:W3CDTF">2025-10-27T16:17:26Z</dcterms:modified>
</cp:coreProperties>
</file>