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2"/>
  </p:notesMasterIdLst>
  <p:handoutMasterIdLst>
    <p:handoutMasterId r:id="rId33"/>
  </p:handoutMasterIdLst>
  <p:sldIdLst>
    <p:sldId id="1239" r:id="rId2"/>
    <p:sldId id="1175" r:id="rId3"/>
    <p:sldId id="1246" r:id="rId4"/>
    <p:sldId id="1253" r:id="rId5"/>
    <p:sldId id="1159" r:id="rId6"/>
    <p:sldId id="1184" r:id="rId7"/>
    <p:sldId id="1176" r:id="rId8"/>
    <p:sldId id="1177" r:id="rId9"/>
    <p:sldId id="1229" r:id="rId10"/>
    <p:sldId id="1226" r:id="rId11"/>
    <p:sldId id="1227" r:id="rId12"/>
    <p:sldId id="1139" r:id="rId13"/>
    <p:sldId id="1240" r:id="rId14"/>
    <p:sldId id="1241" r:id="rId15"/>
    <p:sldId id="1242" r:id="rId16"/>
    <p:sldId id="1243" r:id="rId17"/>
    <p:sldId id="1251" r:id="rId18"/>
    <p:sldId id="1248" r:id="rId19"/>
    <p:sldId id="257" r:id="rId20"/>
    <p:sldId id="258" r:id="rId21"/>
    <p:sldId id="262" r:id="rId22"/>
    <p:sldId id="1249" r:id="rId23"/>
    <p:sldId id="1250" r:id="rId24"/>
    <p:sldId id="1252" r:id="rId25"/>
    <p:sldId id="1196" r:id="rId26"/>
    <p:sldId id="1182" r:id="rId27"/>
    <p:sldId id="1207" r:id="rId28"/>
    <p:sldId id="1179" r:id="rId29"/>
    <p:sldId id="1169" r:id="rId30"/>
    <p:sldId id="117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J" initials="PMJ" lastIdx="4" clrIdx="0">
    <p:extLst>
      <p:ext uri="{19B8F6BF-5375-455C-9EA6-DF929625EA0E}">
        <p15:presenceInfo xmlns:p15="http://schemas.microsoft.com/office/powerpoint/2012/main" userId="Peter 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742"/>
    <a:srgbClr val="2337EE"/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178" autoAdjust="0"/>
    <p:restoredTop sz="93611" autoAdjust="0"/>
  </p:normalViewPr>
  <p:slideViewPr>
    <p:cSldViewPr snapToGrid="0" snapToObjects="1">
      <p:cViewPr varScale="1">
        <p:scale>
          <a:sx n="117" d="100"/>
          <a:sy n="117" d="100"/>
        </p:scale>
        <p:origin x="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2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10/28/25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10/28/25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2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72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7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8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b12c2355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2b12c2355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8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1383" y="6431551"/>
            <a:ext cx="2747963" cy="365125"/>
          </a:xfrm>
        </p:spPr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AI4EIC MIT Oct '25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866900"/>
            <a:ext cx="8229600" cy="4381500"/>
          </a:xfrm>
          <a:prstGeom prst="rect">
            <a:avLst/>
          </a:prstGeom>
        </p:spPr>
        <p:txBody>
          <a:bodyPr/>
          <a:lstStyle>
            <a:lvl1pPr marL="257175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514350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771525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028700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285875" indent="-257175" defTabSz="219075">
              <a:lnSpc>
                <a:spcPct val="80000"/>
              </a:lnSpc>
              <a:spcBef>
                <a:spcPts val="900"/>
              </a:spcBef>
              <a:buClr>
                <a:srgbClr val="57BEF0"/>
              </a:buClr>
              <a:buSzPct val="250000"/>
              <a:buChar char="-"/>
              <a:defRPr sz="1575" b="1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1149350"/>
          </a:xfrm>
          <a:prstGeom prst="rect">
            <a:avLst/>
          </a:prstGeom>
        </p:spPr>
        <p:txBody>
          <a:bodyPr/>
          <a:lstStyle>
            <a:lvl1pPr defTabSz="309563">
              <a:lnSpc>
                <a:spcPct val="70000"/>
              </a:lnSpc>
              <a:defRPr sz="5250" b="0" cap="all" spc="-53">
                <a:solidFill>
                  <a:srgbClr val="00BFF3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</a:lstStyle>
          <a:p>
            <a:r>
              <a:t>Slide Title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8250" y="6540500"/>
            <a:ext cx="126273" cy="206884"/>
          </a:xfrm>
          <a:prstGeom prst="rect">
            <a:avLst/>
          </a:prstGeom>
        </p:spPr>
        <p:txBody>
          <a:bodyPr/>
          <a:lstStyle>
            <a:lvl1pPr algn="l" defTabSz="309563">
              <a:lnSpc>
                <a:spcPts val="975"/>
              </a:lnSpc>
              <a:defRPr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425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54013" y="6431551"/>
            <a:ext cx="3222703" cy="365125"/>
          </a:xfrm>
        </p:spPr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907" y="6431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336" y="6431552"/>
            <a:ext cx="2453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/>
              <a:t>AI4EIC MIT Oct '25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  <p:sldLayoutId id="2147483797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pypi.org/project/DipoleAmplitudePredictor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nl.gov/physics/surge/" TargetMode="External"/><Relationship Id="rId5" Type="http://schemas.openxmlformats.org/officeDocument/2006/relationships/image" Target="../media/image3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4662EF-CB54-FC34-D7E1-3A64050FF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053214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we talk about when we talk about gluon saturation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CD4F9-9F4D-2273-BBAD-DE69DD93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B48D1-E593-ABE2-EDD8-78B173D0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85300-AC7A-1F51-61BD-28834B89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16725-59B4-0CC1-1CA8-0349EB225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36" y="115656"/>
            <a:ext cx="876696" cy="842069"/>
          </a:xfrm>
          <a:prstGeom prst="rect">
            <a:avLst/>
          </a:prstGeom>
        </p:spPr>
      </p:pic>
      <p:pic>
        <p:nvPicPr>
          <p:cNvPr id="14" name="Picture 13" descr="LBNL logo.bmp">
            <a:extLst>
              <a:ext uri="{FF2B5EF4-FFF2-40B4-BE49-F238E27FC236}">
                <a16:creationId xmlns:a16="http://schemas.microsoft.com/office/drawing/2014/main" id="{EDE55362-FB5E-2170-9E55-47CE7D8EF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9256" y="115656"/>
            <a:ext cx="1173408" cy="70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9AC1C4-ABCC-56CB-646C-A45024BC144E}"/>
              </a:ext>
            </a:extLst>
          </p:cNvPr>
          <p:cNvSpPr txBox="1"/>
          <p:nvPr/>
        </p:nvSpPr>
        <p:spPr>
          <a:xfrm>
            <a:off x="2402911" y="2184901"/>
            <a:ext cx="4338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+mj-lt"/>
                <a:cs typeface="Times New Roman"/>
              </a:rPr>
              <a:t>Peter Jacobs</a:t>
            </a:r>
          </a:p>
          <a:p>
            <a:pPr algn="ctr"/>
            <a:r>
              <a:rPr lang="en-US" sz="2000" i="1" dirty="0">
                <a:latin typeface="+mj-lt"/>
                <a:cs typeface="Times New Roman"/>
              </a:rPr>
              <a:t>Lawrence Berkeley National Laboratory</a:t>
            </a:r>
          </a:p>
          <a:p>
            <a:pPr algn="ctr"/>
            <a:r>
              <a:rPr lang="en-US" sz="2000" i="1" dirty="0">
                <a:latin typeface="+mj-lt"/>
                <a:cs typeface="Times New Roman"/>
              </a:rPr>
              <a:t>UC Berkeley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8F9053-584C-199C-F7EA-EEFEA7BCD0A0}"/>
              </a:ext>
            </a:extLst>
          </p:cNvPr>
          <p:cNvSpPr txBox="1"/>
          <p:nvPr/>
        </p:nvSpPr>
        <p:spPr>
          <a:xfrm>
            <a:off x="3244524" y="3402012"/>
            <a:ext cx="3132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Times New Roman"/>
              </a:rPr>
              <a:t>In collaboration with:</a:t>
            </a:r>
          </a:p>
          <a:p>
            <a:pPr lvl="1"/>
            <a:r>
              <a:rPr lang="en-US" sz="1200" dirty="0">
                <a:latin typeface="+mj-lt"/>
                <a:cs typeface="Times New Roman"/>
              </a:rPr>
              <a:t>Raymond Ehlers, LBNL/UCB</a:t>
            </a:r>
          </a:p>
          <a:p>
            <a:pPr lvl="1"/>
            <a:r>
              <a:rPr lang="en-US" sz="1200" dirty="0">
                <a:latin typeface="+mj-lt"/>
                <a:cs typeface="Times New Roman"/>
              </a:rPr>
              <a:t>Andreas van </a:t>
            </a:r>
            <a:r>
              <a:rPr lang="en-US" sz="1200" dirty="0" err="1">
                <a:latin typeface="+mj-lt"/>
                <a:cs typeface="Times New Roman"/>
              </a:rPr>
              <a:t>Hameren</a:t>
            </a:r>
            <a:r>
              <a:rPr lang="en-US" sz="1200" dirty="0">
                <a:latin typeface="+mj-lt"/>
                <a:cs typeface="Times New Roman"/>
              </a:rPr>
              <a:t>, Krakow</a:t>
            </a:r>
          </a:p>
          <a:p>
            <a:pPr lvl="1"/>
            <a:r>
              <a:rPr lang="en-US" sz="1200" dirty="0">
                <a:latin typeface="+mj-lt"/>
                <a:cs typeface="Times New Roman"/>
              </a:rPr>
              <a:t>Florian Jonas, CERN</a:t>
            </a:r>
          </a:p>
          <a:p>
            <a:pPr lvl="1"/>
            <a:r>
              <a:rPr lang="en-US" sz="1200" dirty="0">
                <a:latin typeface="+mj-lt"/>
                <a:cs typeface="Times New Roman"/>
              </a:rPr>
              <a:t>Piotr Kotko, Krakow</a:t>
            </a:r>
          </a:p>
          <a:p>
            <a:pPr lvl="1"/>
            <a:r>
              <a:rPr lang="en-US" sz="1200" dirty="0">
                <a:latin typeface="+mj-lt"/>
              </a:rPr>
              <a:t>Krzysztof Kutak, Krakow</a:t>
            </a:r>
            <a:endParaRPr lang="en-US" sz="1200" dirty="0">
              <a:latin typeface="+mj-lt"/>
              <a:cs typeface="Times New Roman"/>
            </a:endParaRPr>
          </a:p>
          <a:p>
            <a:pPr lvl="1"/>
            <a:r>
              <a:rPr lang="en-US" sz="1200" dirty="0">
                <a:latin typeface="+mj-lt"/>
                <a:cs typeface="Times New Roman"/>
              </a:rPr>
              <a:t>Farid Salazar, Temple</a:t>
            </a:r>
          </a:p>
          <a:p>
            <a:pPr lvl="1"/>
            <a:r>
              <a:rPr lang="en-US" sz="1200" dirty="0" err="1">
                <a:latin typeface="+mj-lt"/>
                <a:cs typeface="Times New Roman"/>
              </a:rPr>
              <a:t>Bjoern</a:t>
            </a:r>
            <a:r>
              <a:rPr lang="en-US" sz="1200" dirty="0">
                <a:latin typeface="+mj-lt"/>
                <a:cs typeface="Times New Roman"/>
              </a:rPr>
              <a:t> </a:t>
            </a:r>
            <a:r>
              <a:rPr lang="en-US" sz="1200" dirty="0" err="1">
                <a:latin typeface="+mj-lt"/>
                <a:cs typeface="Times New Roman"/>
              </a:rPr>
              <a:t>Schenke</a:t>
            </a:r>
            <a:r>
              <a:rPr lang="en-US" sz="1200" dirty="0">
                <a:latin typeface="+mj-lt"/>
                <a:cs typeface="Times New Roman"/>
              </a:rPr>
              <a:t>, BNL/SBU</a:t>
            </a:r>
          </a:p>
        </p:txBody>
      </p:sp>
      <p:sp>
        <p:nvSpPr>
          <p:cNvPr id="6" name="AutoShape 2" descr="Aspen Physics Logo Image">
            <a:extLst>
              <a:ext uri="{FF2B5EF4-FFF2-40B4-BE49-F238E27FC236}">
                <a16:creationId xmlns:a16="http://schemas.microsoft.com/office/drawing/2014/main" id="{22D105B1-269F-3306-0EEF-3672A6C140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BA857C-E319-127E-BD15-841FBFC5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24" y="5173120"/>
            <a:ext cx="2728360" cy="11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30BA084F-F767-5FF7-1197-79F61914D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46" y="100120"/>
            <a:ext cx="8229600" cy="59240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cs typeface="Times New Roman"/>
              </a:rPr>
              <a:t>E</a:t>
            </a:r>
            <a:r>
              <a:rPr lang="en-US" sz="3200" dirty="0">
                <a:latin typeface="Times New Roman"/>
                <a:cs typeface="Times New Roman"/>
              </a:rPr>
              <a:t>volution of unintegrated gluon density: BK equation </a:t>
            </a:r>
            <a:br>
              <a:rPr lang="en-US" sz="1600" dirty="0">
                <a:latin typeface="Times New Roman"/>
                <a:cs typeface="Times New Roman"/>
              </a:rPr>
            </a:br>
            <a:endParaRPr lang="en-US" sz="1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5961B-54C4-951E-2E5C-3B4A8FD2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464C6-9DFA-9069-19D6-FA2C1482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BD13D-1713-4B99-5175-97E1B9E0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F419B-CF48-D867-33FE-6F962800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55" y="1249557"/>
            <a:ext cx="6820732" cy="221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A6FCC-28A0-D066-6254-C16EB3F5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4" y="4090758"/>
            <a:ext cx="6196690" cy="471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9E1F9-AF8C-C616-CB11-65DD84D7BAC7}"/>
              </a:ext>
            </a:extLst>
          </p:cNvPr>
          <p:cNvSpPr txBox="1"/>
          <p:nvPr/>
        </p:nvSpPr>
        <p:spPr>
          <a:xfrm>
            <a:off x="260836" y="5056719"/>
            <a:ext cx="433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Fit to HERA reduced x-section data data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301C693-9F9C-56F1-5949-8952F1F9F3C2}"/>
              </a:ext>
            </a:extLst>
          </p:cNvPr>
          <p:cNvSpPr/>
          <p:nvPr/>
        </p:nvSpPr>
        <p:spPr>
          <a:xfrm>
            <a:off x="7136952" y="1586723"/>
            <a:ext cx="206829" cy="576943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FB59F-D18A-EB04-A266-90A78C438E03}"/>
              </a:ext>
            </a:extLst>
          </p:cNvPr>
          <p:cNvSpPr txBox="1"/>
          <p:nvPr/>
        </p:nvSpPr>
        <p:spPr>
          <a:xfrm>
            <a:off x="7607284" y="1426099"/>
            <a:ext cx="115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Linear 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evolution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0725EB1-EAA5-3A4B-43FB-7341F2A49B55}"/>
              </a:ext>
            </a:extLst>
          </p:cNvPr>
          <p:cNvSpPr/>
          <p:nvPr/>
        </p:nvSpPr>
        <p:spPr>
          <a:xfrm>
            <a:off x="7136951" y="2460179"/>
            <a:ext cx="206829" cy="103065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6B531-355C-9DB4-D08B-71512DACFE61}"/>
              </a:ext>
            </a:extLst>
          </p:cNvPr>
          <p:cNvSpPr txBox="1"/>
          <p:nvPr/>
        </p:nvSpPr>
        <p:spPr>
          <a:xfrm>
            <a:off x="7543577" y="2513612"/>
            <a:ext cx="1384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Non-linear evolution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1484E4-CFE6-75AE-E5CA-61A58EC88B96}"/>
              </a:ext>
            </a:extLst>
          </p:cNvPr>
          <p:cNvSpPr/>
          <p:nvPr/>
        </p:nvSpPr>
        <p:spPr>
          <a:xfrm>
            <a:off x="1217298" y="1155618"/>
            <a:ext cx="992502" cy="49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3A546-436C-A273-127C-333EB038AA85}"/>
              </a:ext>
            </a:extLst>
          </p:cNvPr>
          <p:cNvSpPr txBox="1"/>
          <p:nvPr/>
        </p:nvSpPr>
        <p:spPr>
          <a:xfrm>
            <a:off x="2213789" y="1041508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starting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38D69-2AE2-A4AE-3F86-AC5B54C6F052}"/>
              </a:ext>
            </a:extLst>
          </p:cNvPr>
          <p:cNvSpPr txBox="1"/>
          <p:nvPr/>
        </p:nvSpPr>
        <p:spPr>
          <a:xfrm>
            <a:off x="202455" y="3559721"/>
            <a:ext cx="6625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Ansatz for starting distribution (</a:t>
            </a:r>
            <a:r>
              <a:rPr lang="en-US" sz="2000" dirty="0" err="1">
                <a:latin typeface="Times New Roman"/>
                <a:cs typeface="Times New Roman"/>
              </a:rPr>
              <a:t>Golec</a:t>
            </a:r>
            <a:r>
              <a:rPr lang="en-US" sz="2000" dirty="0">
                <a:latin typeface="Times New Roman"/>
                <a:cs typeface="Times New Roman"/>
              </a:rPr>
              <a:t>-Biernat/</a:t>
            </a:r>
            <a:r>
              <a:rPr lang="en-US" sz="2000" dirty="0" err="1">
                <a:latin typeface="Times New Roman"/>
                <a:cs typeface="Times New Roman"/>
              </a:rPr>
              <a:t>Wuesthoff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CBFBF9-088C-49A2-9CF8-0F08814C3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34" y="5527737"/>
            <a:ext cx="5590653" cy="681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F05C59-BADC-FD58-C5C2-C3A0AEE7040D}"/>
              </a:ext>
            </a:extLst>
          </p:cNvPr>
          <p:cNvSpPr txBox="1"/>
          <p:nvPr/>
        </p:nvSpPr>
        <p:spPr>
          <a:xfrm>
            <a:off x="6795202" y="435402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Fit parameters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EDC569-7B44-7E80-BDB6-F478227B9C55}"/>
              </a:ext>
            </a:extLst>
          </p:cNvPr>
          <p:cNvSpPr/>
          <p:nvPr/>
        </p:nvSpPr>
        <p:spPr>
          <a:xfrm>
            <a:off x="2776258" y="4172006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F0480C-9775-C322-0134-09AF4D2BC99D}"/>
              </a:ext>
            </a:extLst>
          </p:cNvPr>
          <p:cNvSpPr txBox="1"/>
          <p:nvPr/>
        </p:nvSpPr>
        <p:spPr>
          <a:xfrm>
            <a:off x="202455" y="648815"/>
            <a:ext cx="445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Evolution in </a:t>
            </a:r>
            <a:r>
              <a:rPr lang="en-US" sz="2000" i="1" dirty="0">
                <a:latin typeface="Times New Roman"/>
                <a:cs typeface="Times New Roman"/>
              </a:rPr>
              <a:t>x</a:t>
            </a:r>
            <a:r>
              <a:rPr lang="en-US" sz="2000" dirty="0">
                <a:latin typeface="Times New Roman"/>
                <a:cs typeface="Times New Roman"/>
              </a:rPr>
              <a:t> at transverse momentum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B31178-E98F-EF5C-5521-35719747E91B}"/>
              </a:ext>
            </a:extLst>
          </p:cNvPr>
          <p:cNvSpPr/>
          <p:nvPr/>
        </p:nvSpPr>
        <p:spPr>
          <a:xfrm>
            <a:off x="4810451" y="4071830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0663009-0E8D-5506-8BBF-04CC76A897FA}"/>
              </a:ext>
            </a:extLst>
          </p:cNvPr>
          <p:cNvSpPr/>
          <p:nvPr/>
        </p:nvSpPr>
        <p:spPr>
          <a:xfrm>
            <a:off x="5165964" y="4034635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30C7D73-C9AB-5AB2-FE40-F062E12C5F4C}"/>
              </a:ext>
            </a:extLst>
          </p:cNvPr>
          <p:cNvSpPr/>
          <p:nvPr/>
        </p:nvSpPr>
        <p:spPr>
          <a:xfrm>
            <a:off x="6409704" y="4040787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F7BEA1-F5B6-D820-F1D6-86F4B8DB6256}"/>
              </a:ext>
            </a:extLst>
          </p:cNvPr>
          <p:cNvSpPr/>
          <p:nvPr/>
        </p:nvSpPr>
        <p:spPr>
          <a:xfrm>
            <a:off x="5822431" y="4090758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7CFFED-4C9A-D290-7E2D-160D78C48D5D}"/>
              </a:ext>
            </a:extLst>
          </p:cNvPr>
          <p:cNvSpPr/>
          <p:nvPr/>
        </p:nvSpPr>
        <p:spPr>
          <a:xfrm>
            <a:off x="2389657" y="2358680"/>
            <a:ext cx="304597" cy="39064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CC3F79-963F-0DC2-1B1B-BDAE4E196DB7}"/>
              </a:ext>
            </a:extLst>
          </p:cNvPr>
          <p:cNvSpPr/>
          <p:nvPr/>
        </p:nvSpPr>
        <p:spPr>
          <a:xfrm>
            <a:off x="817933" y="4019270"/>
            <a:ext cx="1530865" cy="71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01BD4C-95D2-5157-0AAD-B031B16C8758}"/>
              </a:ext>
            </a:extLst>
          </p:cNvPr>
          <p:cNvCxnSpPr>
            <a:stCxn id="5" idx="0"/>
          </p:cNvCxnSpPr>
          <p:nvPr/>
        </p:nvCxnSpPr>
        <p:spPr>
          <a:xfrm flipV="1">
            <a:off x="1583366" y="1722289"/>
            <a:ext cx="93034" cy="2296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FA1830-927D-83A4-9EBE-A755195849E8}"/>
              </a:ext>
            </a:extLst>
          </p:cNvPr>
          <p:cNvSpPr txBox="1"/>
          <p:nvPr/>
        </p:nvSpPr>
        <p:spPr>
          <a:xfrm>
            <a:off x="5974729" y="480120"/>
            <a:ext cx="305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111 (2025) 11, 116021</a:t>
            </a:r>
            <a:br>
              <a:rPr lang="en-US" sz="1600" dirty="0">
                <a:latin typeface="Times New Roman"/>
                <a:cs typeface="Times New Roman"/>
              </a:rPr>
            </a:br>
            <a:r>
              <a:rPr lang="en-US" sz="1600" dirty="0">
                <a:latin typeface="Times New Roman"/>
                <a:cs typeface="Times New Roman"/>
              </a:rPr>
              <a:t>arXiv:2502.15465</a:t>
            </a:r>
          </a:p>
        </p:txBody>
      </p:sp>
    </p:spTree>
    <p:extLst>
      <p:ext uri="{BB962C8B-B14F-4D97-AF65-F5344CB8AC3E}">
        <p14:creationId xmlns:p14="http://schemas.microsoft.com/office/powerpoint/2010/main" val="369231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20" grpId="0"/>
      <p:bldP spid="2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135994F-561F-73AD-A0C6-0CC2C9E5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BK evolution fit to HERA data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3608F-4F48-C343-37AE-5B2DB080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62F6D-9DD0-F996-476A-26321FEE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7948E-1202-07C0-9CEE-FF3081D9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40827-E015-4A94-6157-E6DAB79D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75" y="2834028"/>
            <a:ext cx="4740588" cy="3680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1441D-E5F6-10B1-D9EB-F6FFAF7B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52301"/>
            <a:ext cx="7772400" cy="1092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238A9-53C6-F200-7F99-3B9B1DB85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618" y="849219"/>
            <a:ext cx="5062764" cy="385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F03BE3-BF58-3849-08F9-6085E346A95C}"/>
              </a:ext>
            </a:extLst>
          </p:cNvPr>
          <p:cNvSpPr txBox="1"/>
          <p:nvPr/>
        </p:nvSpPr>
        <p:spPr>
          <a:xfrm>
            <a:off x="5625039" y="3360186"/>
            <a:ext cx="336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Excellent fit to data over vast kinematic range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75DC7C-9A89-9C90-E185-993C4C7FB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2" y="3360186"/>
            <a:ext cx="3375815" cy="41148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36E5B5-4557-EE43-2D52-CDF7F5D66CD9}"/>
                  </a:ext>
                </a:extLst>
              </p:cNvPr>
              <p:cNvSpPr txBox="1"/>
              <p:nvPr/>
            </p:nvSpPr>
            <p:spPr>
              <a:xfrm>
                <a:off x="5663355" y="5035980"/>
                <a:ext cx="338451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Computationally intensive: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calculation: 3 days on  GPU GeForce Titan Z</a:t>
                </a:r>
                <a:br>
                  <a:rPr lang="en-US" sz="16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Fit: simple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𝝌</m:t>
                    </m:r>
                    <m:r>
                      <a:rPr lang="en-US" b="1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dof</a:t>
                </a:r>
                <a:endPara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36E5B5-4557-EE43-2D52-CDF7F5D66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355" y="5035980"/>
                <a:ext cx="3384514" cy="1446550"/>
              </a:xfrm>
              <a:prstGeom prst="rect">
                <a:avLst/>
              </a:prstGeom>
              <a:blipFill>
                <a:blip r:embed="rId7"/>
                <a:stretch>
                  <a:fillRect l="-1119" t="-1739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38EBC9C-E051-5A2A-6AAE-7B579EC8A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769" y="1161362"/>
            <a:ext cx="2222635" cy="2091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B62337-C8CF-D516-2EEE-4E86C4CEBFCA}"/>
              </a:ext>
            </a:extLst>
          </p:cNvPr>
          <p:cNvSpPr txBox="1"/>
          <p:nvPr/>
        </p:nvSpPr>
        <p:spPr>
          <a:xfrm>
            <a:off x="5625039" y="4144881"/>
            <a:ext cx="336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HERA data cannot discriminate linear from non-linear evolution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B3AFA3-EE04-8482-692E-D6182CA72732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4572000" y="4468046"/>
            <a:ext cx="1053039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59F6BB-788E-4898-5CEA-643F7B90469B}"/>
              </a:ext>
            </a:extLst>
          </p:cNvPr>
          <p:cNvCxnSpPr>
            <a:cxnSpLocks/>
          </p:cNvCxnSpPr>
          <p:nvPr/>
        </p:nvCxnSpPr>
        <p:spPr>
          <a:xfrm flipV="1">
            <a:off x="8251902" y="2716929"/>
            <a:ext cx="0" cy="142414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DA1A9B-72A1-F1FE-03C0-D2321EBB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7764"/>
          </a:xfrm>
        </p:spPr>
        <p:txBody>
          <a:bodyPr/>
          <a:lstStyle/>
          <a:p>
            <a:r>
              <a:rPr lang="en-US" dirty="0"/>
              <a:t>Bayesian Inference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78839-B578-BA37-B640-70830D6E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7AEF-BFB3-8989-4489-97D089AC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ED9B7-1F33-E9A1-BC1C-ED399363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52EBF-8262-27EC-6B6D-7D2A077AED99}"/>
              </a:ext>
            </a:extLst>
          </p:cNvPr>
          <p:cNvSpPr txBox="1"/>
          <p:nvPr/>
        </p:nvSpPr>
        <p:spPr>
          <a:xfrm>
            <a:off x="650564" y="1013126"/>
            <a:ext cx="755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Study</a:t>
            </a:r>
            <a:r>
              <a:rPr lang="en-US" dirty="0">
                <a:solidFill>
                  <a:srgbClr val="0070C0"/>
                </a:solidFill>
                <a:effectLst/>
                <a:latin typeface="+mj-lt"/>
              </a:rPr>
              <a:t> of complex phenomena often requires the rigorous comparison of theory/model calculations and experimental measurements</a:t>
            </a:r>
          </a:p>
          <a:p>
            <a:pPr lvl="3"/>
            <a:r>
              <a:rPr lang="en-US" dirty="0">
                <a:solidFill>
                  <a:srgbClr val="0070C0"/>
                </a:solidFill>
                <a:effectLst/>
                <a:latin typeface="+mj-lt"/>
              </a:rPr>
              <a:t>→ Inverse Problem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70C174-5338-A0F7-1611-A1DA45B9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594" y="3041491"/>
            <a:ext cx="2881852" cy="628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9E3E5D-1FDB-4DE7-956A-5DB615A2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580" y="2224425"/>
            <a:ext cx="2346960" cy="3107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531B0E-2071-117C-E014-D3716DE16351}"/>
              </a:ext>
            </a:extLst>
          </p:cNvPr>
          <p:cNvSpPr txBox="1"/>
          <p:nvPr/>
        </p:nvSpPr>
        <p:spPr>
          <a:xfrm>
            <a:off x="662701" y="2200194"/>
            <a:ext cx="26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Solution: </a:t>
            </a:r>
            <a:r>
              <a:rPr lang="en-US" dirty="0" err="1">
                <a:latin typeface="Times New Roman"/>
                <a:cs typeface="Times New Roman"/>
              </a:rPr>
              <a:t>Bayes’s</a:t>
            </a:r>
            <a:r>
              <a:rPr lang="en-US" dirty="0">
                <a:latin typeface="Times New Roman"/>
                <a:cs typeface="Times New Roman"/>
              </a:rPr>
              <a:t> Theorem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048F4-E1D4-1CAE-CD70-576098A11C8D}"/>
              </a:ext>
            </a:extLst>
          </p:cNvPr>
          <p:cNvSpPr txBox="1"/>
          <p:nvPr/>
        </p:nvSpPr>
        <p:spPr>
          <a:xfrm>
            <a:off x="650564" y="3979007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likelihood over N-dimensional space with “sufficient” granularity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distribution = prior distribution constrained by likelihood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demanding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 forward model (e.g. Quark-Gluon Plasma hydrodynamics; BK/JIMWLK evolution for low-x)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parameter space dimension N (including nuisance parameters)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DEC69-CCB6-FC21-6D35-B056813D47ED}"/>
              </a:ext>
            </a:extLst>
          </p:cNvPr>
          <p:cNvSpPr txBox="1"/>
          <p:nvPr/>
        </p:nvSpPr>
        <p:spPr>
          <a:xfrm>
            <a:off x="6312749" y="2159658"/>
            <a:ext cx="2579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(N-dimensional vector)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D1EAE-4A3F-1428-CEE7-7D3102213204}"/>
              </a:ext>
            </a:extLst>
          </p:cNvPr>
          <p:cNvSpPr txBox="1"/>
          <p:nvPr/>
        </p:nvSpPr>
        <p:spPr>
          <a:xfrm rot="1471283">
            <a:off x="6480615" y="2731051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prior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E422B-DE6C-DBC1-21A3-7910BDA00A85}"/>
              </a:ext>
            </a:extLst>
          </p:cNvPr>
          <p:cNvSpPr txBox="1"/>
          <p:nvPr/>
        </p:nvSpPr>
        <p:spPr>
          <a:xfrm>
            <a:off x="4992653" y="2670382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likelihood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0B81C8-A8A7-7FAF-F910-1EBEEDDCB484}"/>
              </a:ext>
            </a:extLst>
          </p:cNvPr>
          <p:cNvSpPr txBox="1"/>
          <p:nvPr/>
        </p:nvSpPr>
        <p:spPr>
          <a:xfrm rot="19588568">
            <a:off x="3155341" y="2900357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30549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build="allAtOnce"/>
      <p:bldP spid="2" grpId="0"/>
      <p:bldP spid="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65EC9-8130-C1E7-230D-77EFDE46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9214C-1852-AFEF-DF9A-A6F970A8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CE1F0-07CA-2227-F797-A520B042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4876BA-062E-3E41-8BCA-F4E23F59066B}"/>
              </a:ext>
            </a:extLst>
          </p:cNvPr>
          <p:cNvGrpSpPr/>
          <p:nvPr/>
        </p:nvGrpSpPr>
        <p:grpSpPr>
          <a:xfrm>
            <a:off x="-39903" y="154191"/>
            <a:ext cx="9034261" cy="1172182"/>
            <a:chOff x="45246" y="5217994"/>
            <a:chExt cx="9034261" cy="11721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56D963-20D5-77EF-1185-A504105080DE}"/>
                </a:ext>
              </a:extLst>
            </p:cNvPr>
            <p:cNvSpPr txBox="1"/>
            <p:nvPr/>
          </p:nvSpPr>
          <p:spPr>
            <a:xfrm rot="19614729">
              <a:off x="230247" y="6082399"/>
              <a:ext cx="10863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dipole/BK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C5886D-D8ED-3159-8C9B-CDE3D7F1E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18"/>
            <a:stretch/>
          </p:blipFill>
          <p:spPr>
            <a:xfrm>
              <a:off x="1251857" y="5217994"/>
              <a:ext cx="7827650" cy="1115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909182-2722-C441-AA25-FBA339C6DD17}"/>
                </a:ext>
              </a:extLst>
            </p:cNvPr>
            <p:cNvSpPr/>
            <p:nvPr/>
          </p:nvSpPr>
          <p:spPr>
            <a:xfrm>
              <a:off x="1420224" y="5570958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431334-7A14-379C-9AD6-ABFEA8E943DB}"/>
                </a:ext>
              </a:extLst>
            </p:cNvPr>
            <p:cNvSpPr txBox="1"/>
            <p:nvPr/>
          </p:nvSpPr>
          <p:spPr>
            <a:xfrm rot="19614729">
              <a:off x="45246" y="5477274"/>
              <a:ext cx="17411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quadrupole/JIMWLK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2795E4-461D-99B4-5B99-229AB6004F79}"/>
                </a:ext>
              </a:extLst>
            </p:cNvPr>
            <p:cNvSpPr/>
            <p:nvPr/>
          </p:nvSpPr>
          <p:spPr>
            <a:xfrm>
              <a:off x="1387567" y="5879497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096C27-B9E6-5486-E891-24459AF03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17" y="1578316"/>
            <a:ext cx="8741664" cy="4864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07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8703-E163-0590-9896-ECCC16B9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8DC8B-7B3F-36FA-8215-A7558DC7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EFB22-921D-117A-EF6F-5FC2DC32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6AC2D-224D-3FAB-B226-F7BE2BCF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5406BA-D522-B78F-1B89-3F84D9B28635}"/>
              </a:ext>
            </a:extLst>
          </p:cNvPr>
          <p:cNvGrpSpPr/>
          <p:nvPr/>
        </p:nvGrpSpPr>
        <p:grpSpPr>
          <a:xfrm>
            <a:off x="-39903" y="154191"/>
            <a:ext cx="9034261" cy="1172182"/>
            <a:chOff x="45246" y="5217994"/>
            <a:chExt cx="9034261" cy="11721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720ADE-44A7-17D5-6969-F7F15EF8097B}"/>
                </a:ext>
              </a:extLst>
            </p:cNvPr>
            <p:cNvSpPr txBox="1"/>
            <p:nvPr/>
          </p:nvSpPr>
          <p:spPr>
            <a:xfrm rot="19614729">
              <a:off x="230247" y="6082399"/>
              <a:ext cx="10863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dipole/BK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A110B7-E2C9-0775-8829-EFF24934F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4418"/>
            <a:stretch/>
          </p:blipFill>
          <p:spPr>
            <a:xfrm>
              <a:off x="1251857" y="5217994"/>
              <a:ext cx="7827650" cy="1115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6CB95A-7CD6-71EA-6171-0F247F011421}"/>
                </a:ext>
              </a:extLst>
            </p:cNvPr>
            <p:cNvSpPr/>
            <p:nvPr/>
          </p:nvSpPr>
          <p:spPr>
            <a:xfrm>
              <a:off x="1420224" y="5570958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7B5649-E96F-269D-ED4F-8D232E03F498}"/>
                </a:ext>
              </a:extLst>
            </p:cNvPr>
            <p:cNvSpPr txBox="1"/>
            <p:nvPr/>
          </p:nvSpPr>
          <p:spPr>
            <a:xfrm rot="19614729">
              <a:off x="45246" y="5477274"/>
              <a:ext cx="17411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quadrupole/JIMWLK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EE5E33-5CE5-D107-FB45-165BF6FCE6C8}"/>
                </a:ext>
              </a:extLst>
            </p:cNvPr>
            <p:cNvSpPr/>
            <p:nvPr/>
          </p:nvSpPr>
          <p:spPr>
            <a:xfrm>
              <a:off x="1387567" y="5879497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96FBD-86C7-E042-2E7D-88893B2D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81912"/>
            <a:ext cx="8715010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6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BDE8-B1EF-E06B-6523-654B15EF4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898FE-5234-CCF7-FD5C-51CBBFC8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3E388-C533-EBA3-E968-B257B435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54D04-FCB1-3018-966B-AA5019D6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107F12-9561-C654-A9B5-5652F3894BC8}"/>
              </a:ext>
            </a:extLst>
          </p:cNvPr>
          <p:cNvGrpSpPr/>
          <p:nvPr/>
        </p:nvGrpSpPr>
        <p:grpSpPr>
          <a:xfrm>
            <a:off x="-39903" y="154191"/>
            <a:ext cx="9034261" cy="1172182"/>
            <a:chOff x="45246" y="5217994"/>
            <a:chExt cx="9034261" cy="11721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92B1E1-89E1-432B-5039-0AB9DF64F05B}"/>
                </a:ext>
              </a:extLst>
            </p:cNvPr>
            <p:cNvSpPr txBox="1"/>
            <p:nvPr/>
          </p:nvSpPr>
          <p:spPr>
            <a:xfrm rot="19614729">
              <a:off x="230247" y="6082399"/>
              <a:ext cx="10863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dipole/BK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FDAECF-6D32-BF6B-6C3B-2CBCFFE41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4418"/>
            <a:stretch/>
          </p:blipFill>
          <p:spPr>
            <a:xfrm>
              <a:off x="1251857" y="5217994"/>
              <a:ext cx="7827650" cy="1115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B2FDC7-BCEA-7951-E493-8EF58331D9AB}"/>
                </a:ext>
              </a:extLst>
            </p:cNvPr>
            <p:cNvSpPr/>
            <p:nvPr/>
          </p:nvSpPr>
          <p:spPr>
            <a:xfrm>
              <a:off x="1420224" y="5570958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B3BDA2-5890-62D3-9FCE-F13EDE452514}"/>
                </a:ext>
              </a:extLst>
            </p:cNvPr>
            <p:cNvSpPr txBox="1"/>
            <p:nvPr/>
          </p:nvSpPr>
          <p:spPr>
            <a:xfrm rot="19614729">
              <a:off x="45246" y="5477274"/>
              <a:ext cx="17411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quadrupole/JIMWLK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CA283A-FD42-FA20-37FD-9D98290F0FE9}"/>
                </a:ext>
              </a:extLst>
            </p:cNvPr>
            <p:cNvSpPr/>
            <p:nvPr/>
          </p:nvSpPr>
          <p:spPr>
            <a:xfrm>
              <a:off x="1387567" y="5879497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90E5480-D795-63D1-E0DA-708AF5B8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81912"/>
            <a:ext cx="8743950" cy="48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2806-6818-0BBD-0A38-76DCBEA8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F46D3C-B370-6F8A-C5A9-3F7130B6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7FCCE-B998-FA0F-BC04-6715F2F6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8A9AE-A94F-A80B-8ED8-1061EF67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06DCBB-32E1-CCF3-159B-254B11FA9597}"/>
              </a:ext>
            </a:extLst>
          </p:cNvPr>
          <p:cNvGrpSpPr/>
          <p:nvPr/>
        </p:nvGrpSpPr>
        <p:grpSpPr>
          <a:xfrm>
            <a:off x="-39903" y="154191"/>
            <a:ext cx="9034261" cy="1172182"/>
            <a:chOff x="45246" y="5217994"/>
            <a:chExt cx="9034261" cy="11721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C3C712-422C-4CAE-D227-A2A4F4746BB5}"/>
                </a:ext>
              </a:extLst>
            </p:cNvPr>
            <p:cNvSpPr txBox="1"/>
            <p:nvPr/>
          </p:nvSpPr>
          <p:spPr>
            <a:xfrm rot="19614729">
              <a:off x="230247" y="6082399"/>
              <a:ext cx="10863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dipole/BK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D836AD-F519-51D3-8BF1-B716E609D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18"/>
            <a:stretch/>
          </p:blipFill>
          <p:spPr>
            <a:xfrm>
              <a:off x="1251857" y="5217994"/>
              <a:ext cx="7827650" cy="1115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73D57FD-6CE6-37A6-D260-CE4481D49EE4}"/>
                </a:ext>
              </a:extLst>
            </p:cNvPr>
            <p:cNvSpPr/>
            <p:nvPr/>
          </p:nvSpPr>
          <p:spPr>
            <a:xfrm>
              <a:off x="1420224" y="5570958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67F56B-C48A-BB7A-A3F0-9631CCF9310B}"/>
                </a:ext>
              </a:extLst>
            </p:cNvPr>
            <p:cNvSpPr txBox="1"/>
            <p:nvPr/>
          </p:nvSpPr>
          <p:spPr>
            <a:xfrm rot="19614729">
              <a:off x="45246" y="5477274"/>
              <a:ext cx="17411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quadrupole/JIMWLK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793C42-8A6F-D003-FE4E-B3083EAD0325}"/>
                </a:ext>
              </a:extLst>
            </p:cNvPr>
            <p:cNvSpPr/>
            <p:nvPr/>
          </p:nvSpPr>
          <p:spPr>
            <a:xfrm>
              <a:off x="1387567" y="5879497"/>
              <a:ext cx="651749" cy="3443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4806772-4EB3-87FA-9826-545E7374D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81912"/>
            <a:ext cx="8569152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AF826-2FE5-3FCD-4C1C-EE1BD96C0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5A33-A8C0-3D62-9668-9628BAF2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Bayesian Inference (low-x)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34DAF-6CA6-B233-19A3-96D569CA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64E2D-1602-478E-C432-2A2DE479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DE48C-BA1A-8743-C3D9-12CBEDEA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2530CC-56F7-A846-1425-9BDF288437ED}"/>
              </a:ext>
            </a:extLst>
          </p:cNvPr>
          <p:cNvGrpSpPr/>
          <p:nvPr/>
        </p:nvGrpSpPr>
        <p:grpSpPr>
          <a:xfrm>
            <a:off x="201168" y="1324269"/>
            <a:ext cx="8741664" cy="4864478"/>
            <a:chOff x="201168" y="1324269"/>
            <a:chExt cx="8741664" cy="48644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CEECA8-94B7-49B6-24CC-94B462879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168" y="1324269"/>
              <a:ext cx="8741664" cy="48644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2D7115-2A3C-01C3-1546-F71F3219574B}"/>
                </a:ext>
              </a:extLst>
            </p:cNvPr>
            <p:cNvSpPr/>
            <p:nvPr/>
          </p:nvSpPr>
          <p:spPr>
            <a:xfrm>
              <a:off x="5302918" y="2451100"/>
              <a:ext cx="651749" cy="3345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D9BBF9-D6DE-0E52-BF33-E5528A19C879}"/>
                </a:ext>
              </a:extLst>
            </p:cNvPr>
            <p:cNvSpPr/>
            <p:nvPr/>
          </p:nvSpPr>
          <p:spPr>
            <a:xfrm>
              <a:off x="1721518" y="3640040"/>
              <a:ext cx="651749" cy="3345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5183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Machine Learning for speed"/>
          <p:cNvSpPr txBox="1">
            <a:spLocks noGrp="1"/>
          </p:cNvSpPr>
          <p:nvPr>
            <p:ph type="title"/>
          </p:nvPr>
        </p:nvSpPr>
        <p:spPr>
          <a:xfrm>
            <a:off x="131874" y="120563"/>
            <a:ext cx="8850086" cy="4545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M</a:t>
            </a:r>
            <a:r>
              <a:rPr lang="en-US" dirty="0"/>
              <a:t>L for efficient evaluation of BK evolution kernel</a:t>
            </a:r>
            <a:endParaRPr dirty="0"/>
          </a:p>
        </p:txBody>
      </p:sp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168" y="3187213"/>
            <a:ext cx="2628900" cy="2600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8" y="3187213"/>
            <a:ext cx="5386388" cy="262413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Equation"/>
              <p:cNvSpPr txBox="1"/>
              <p:nvPr/>
            </p:nvSpPr>
            <p:spPr>
              <a:xfrm>
                <a:off x="3777103" y="4762978"/>
                <a:ext cx="1589794" cy="2462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1600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600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sz="1600" i="1">
                          <a:solidFill>
                            <a:srgbClr val="53585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600" i="1">
                              <a:solidFill>
                                <a:srgbClr val="53585F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sz="1600" dirty="0">
                  <a:solidFill>
                    <a:srgbClr val="53585F"/>
                  </a:solidFill>
                </a:endParaRPr>
              </a:p>
            </p:txBody>
          </p:sp>
        </mc:Choice>
        <mc:Fallback xmlns="">
          <p:sp>
            <p:nvSpPr>
              <p:cNvPr id="18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103" y="4762978"/>
                <a:ext cx="1589794" cy="246221"/>
              </a:xfrm>
              <a:prstGeom prst="rect">
                <a:avLst/>
              </a:prstGeom>
              <a:blipFill>
                <a:blip r:embed="rId5"/>
                <a:stretch>
                  <a:fillRect l="-794" r="-794" b="-4545"/>
                </a:stretch>
              </a:blipFill>
              <a:ln w="12700">
                <a:solidFill>
                  <a:schemeClr val="tx1"/>
                </a:solidFill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1B0B88A-9660-DF26-AC0D-143834AAC0AA}"/>
              </a:ext>
            </a:extLst>
          </p:cNvPr>
          <p:cNvSpPr txBox="1"/>
          <p:nvPr/>
        </p:nvSpPr>
        <p:spPr>
          <a:xfrm>
            <a:off x="4556917" y="575155"/>
            <a:ext cx="44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Bjoern Schenke et al</a:t>
            </a:r>
          </a:p>
          <a:p>
            <a:r>
              <a:rPr lang="en-US" sz="1400" dirty="0">
                <a:latin typeface="Times New Roman"/>
                <a:cs typeface="Times New Roman"/>
              </a:rPr>
              <a:t>SURGE Collaboration: </a:t>
            </a:r>
            <a:r>
              <a:rPr lang="en-US" sz="1400" dirty="0">
                <a:latin typeface="Times New Roman"/>
                <a:cs typeface="Times New Roman"/>
                <a:hlinkClick r:id="rId6"/>
              </a:rPr>
              <a:t>https://</a:t>
            </a:r>
            <a:r>
              <a:rPr lang="en-US" sz="1400" dirty="0" err="1">
                <a:latin typeface="Times New Roman"/>
                <a:cs typeface="Times New Roman"/>
                <a:hlinkClick r:id="rId6"/>
              </a:rPr>
              <a:t>www.bnl.gov</a:t>
            </a:r>
            <a:r>
              <a:rPr lang="en-US" sz="1400" dirty="0">
                <a:latin typeface="Times New Roman"/>
                <a:cs typeface="Times New Roman"/>
                <a:hlinkClick r:id="rId6"/>
              </a:rPr>
              <a:t>/physics/surge/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E2A97-F3DE-51F1-C57D-3F114EF0E02F}"/>
              </a:ext>
            </a:extLst>
          </p:cNvPr>
          <p:cNvSpPr txBox="1"/>
          <p:nvPr/>
        </p:nvSpPr>
        <p:spPr>
          <a:xfrm>
            <a:off x="2362200" y="6067276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  <a:hlinkClick r:id="rId7"/>
              </a:rPr>
              <a:t>https://</a:t>
            </a:r>
            <a:r>
              <a:rPr lang="en-US" sz="1600" dirty="0" err="1">
                <a:latin typeface="Times New Roman"/>
                <a:cs typeface="Times New Roman"/>
                <a:hlinkClick r:id="rId7"/>
              </a:rPr>
              <a:t>pypi.org</a:t>
            </a:r>
            <a:r>
              <a:rPr lang="en-US" sz="1600" dirty="0">
                <a:latin typeface="Times New Roman"/>
                <a:cs typeface="Times New Roman"/>
                <a:hlinkClick r:id="rId7"/>
              </a:rPr>
              <a:t>/project/</a:t>
            </a:r>
            <a:r>
              <a:rPr lang="en-US" sz="1600" dirty="0" err="1">
                <a:latin typeface="Times New Roman"/>
                <a:cs typeface="Times New Roman"/>
                <a:hlinkClick r:id="rId7"/>
              </a:rPr>
              <a:t>DipoleAmplitudePredictor</a:t>
            </a:r>
            <a:r>
              <a:rPr lang="en-US" sz="1600" dirty="0">
                <a:latin typeface="Times New Roman"/>
                <a:cs typeface="Times New Roman"/>
                <a:hlinkClick r:id="rId7"/>
              </a:rPr>
              <a:t>/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78394-3A8F-D0FE-8C77-63801B3DB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94B2D-EB9E-50E3-7BD4-DE5C0CAD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FF371-74D1-EEA5-AF12-AF886AB8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E419E-D694-6675-DA19-88FFE74375B7}"/>
              </a:ext>
            </a:extLst>
          </p:cNvPr>
          <p:cNvSpPr txBox="1"/>
          <p:nvPr/>
        </p:nvSpPr>
        <p:spPr>
          <a:xfrm>
            <a:off x="807620" y="1237841"/>
            <a:ext cx="8444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BK evolution at low-x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log BK​ (NLL ​in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data: ​initial dipole amplitudes 𝑁(𝑥_0,𝑟) and directly calculated BK evolved amplitudes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𝑁(𝑥,𝑟) 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 Random Forest model to predict evolved dipole amplitude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ML models for BK 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Next-generation </a:t>
            </a:r>
            <a:r>
              <a:rPr dirty="0"/>
              <a:t>ML models for BK evolution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721A6-E589-0C78-3CAB-0127D9B685F1}"/>
              </a:ext>
            </a:extLst>
          </p:cNvPr>
          <p:cNvGrpSpPr/>
          <p:nvPr/>
        </p:nvGrpSpPr>
        <p:grpSpPr>
          <a:xfrm>
            <a:off x="4418874" y="1905631"/>
            <a:ext cx="4383414" cy="3572041"/>
            <a:chOff x="4455815" y="2295072"/>
            <a:chExt cx="4383414" cy="3572041"/>
          </a:xfrm>
        </p:grpSpPr>
        <p:grpSp>
          <p:nvGrpSpPr>
            <p:cNvPr id="190" name="Group"/>
            <p:cNvGrpSpPr/>
            <p:nvPr/>
          </p:nvGrpSpPr>
          <p:grpSpPr>
            <a:xfrm>
              <a:off x="4462443" y="2295072"/>
              <a:ext cx="4376786" cy="3381375"/>
              <a:chOff x="0" y="0"/>
              <a:chExt cx="11671427" cy="9017000"/>
            </a:xfrm>
          </p:grpSpPr>
          <p:pic>
            <p:nvPicPr>
              <p:cNvPr id="188" name="unknown.png" descr="unknown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419227" y="0"/>
                <a:ext cx="11252201" cy="9017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9" name="Rectangle"/>
              <p:cNvSpPr/>
              <p:nvPr/>
            </p:nvSpPr>
            <p:spPr>
              <a:xfrm>
                <a:off x="0" y="3312977"/>
                <a:ext cx="815317" cy="19032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3">
                  <a:lnSpc>
                    <a:spcPct val="120000"/>
                  </a:lnSpc>
                  <a:defRPr sz="3000" cap="all">
                    <a:solidFill>
                      <a:srgbClr val="FFFFFF"/>
                    </a:solidFill>
                    <a:latin typeface="Proxima Nova Extrabold"/>
                    <a:ea typeface="Proxima Nova Extrabold"/>
                    <a:cs typeface="Proxima Nova Extrabold"/>
                    <a:sym typeface="Proxima Nova Extrabold"/>
                  </a:defRPr>
                </a:pPr>
                <a:endParaRPr sz="1125"/>
              </a:p>
            </p:txBody>
          </p:sp>
        </p:grpSp>
        <p:sp>
          <p:nvSpPr>
            <p:cNvPr id="191" name="Model/Truth"/>
            <p:cNvSpPr txBox="1"/>
            <p:nvPr/>
          </p:nvSpPr>
          <p:spPr>
            <a:xfrm rot="16200000">
              <a:off x="3988508" y="3778105"/>
              <a:ext cx="1166986" cy="2323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anchor="ctr">
              <a:spAutoFit/>
            </a:bodyPr>
            <a:lstStyle>
              <a:lvl1pPr defTabSz="584200">
                <a:lnSpc>
                  <a:spcPct val="80000"/>
                </a:lnSpc>
                <a:spcBef>
                  <a:spcPts val="2400"/>
                </a:spcBef>
                <a:defRPr sz="4200" b="1">
                  <a:solidFill>
                    <a:srgbClr val="53585F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sz="1575" dirty="0"/>
                <a:t>Model/Truth</a:t>
              </a:r>
            </a:p>
          </p:txBody>
        </p:sp>
        <p:sp>
          <p:nvSpPr>
            <p:cNvPr id="192" name="Dipole size r"/>
            <p:cNvSpPr txBox="1"/>
            <p:nvPr/>
          </p:nvSpPr>
          <p:spPr>
            <a:xfrm>
              <a:off x="6380437" y="5634742"/>
              <a:ext cx="1162178" cy="2323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anchor="ctr">
              <a:spAutoFit/>
            </a:bodyPr>
            <a:lstStyle>
              <a:lvl1pPr defTabSz="584200">
                <a:lnSpc>
                  <a:spcPct val="80000"/>
                </a:lnSpc>
                <a:spcBef>
                  <a:spcPts val="2400"/>
                </a:spcBef>
                <a:defRPr sz="4200" b="1">
                  <a:solidFill>
                    <a:srgbClr val="53585F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sz="1575"/>
                <a:t>Dipole size r</a:t>
              </a:r>
            </a:p>
          </p:txBody>
        </p:sp>
      </p:grpSp>
      <p:sp>
        <p:nvSpPr>
          <p:cNvPr id="193" name="F. Olness, B. Stevenson, R. Preston, J. Khan, P. Risse, B. Schenke"/>
          <p:cNvSpPr txBox="1"/>
          <p:nvPr/>
        </p:nvSpPr>
        <p:spPr>
          <a:xfrm>
            <a:off x="3797080" y="847402"/>
            <a:ext cx="5627003" cy="210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584200">
              <a:lnSpc>
                <a:spcPct val="80000"/>
              </a:lnSpc>
              <a:spcBef>
                <a:spcPts val="2400"/>
              </a:spcBef>
              <a:defRPr sz="3200" b="1">
                <a:solidFill>
                  <a:srgbClr val="009688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sz="1400" b="0" dirty="0">
                <a:solidFill>
                  <a:schemeClr val="tx1"/>
                </a:solidFill>
                <a:latin typeface="+mj-lt"/>
              </a:rPr>
              <a:t>F. Olness, B. Stevenson, R. Preston, J. Khan, P. Risse, B. Schenke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542C6-9586-1DC1-1F3F-DD5689B0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F7BFE-0C7E-589F-82B0-EECECE5F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2AE1B-8207-A0A5-AA0C-76C8B788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31816-3BD7-CF82-39BB-DB4F520CD431}"/>
              </a:ext>
            </a:extLst>
          </p:cNvPr>
          <p:cNvSpPr txBox="1"/>
          <p:nvPr/>
        </p:nvSpPr>
        <p:spPr>
          <a:xfrm>
            <a:off x="457200" y="2490496"/>
            <a:ext cx="3779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ML models: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MLP (Multi-Layer Perceptron)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DeepONet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nonlinear operators from data ​(arXiv:1910.03193)​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C5D7F7-163F-E63C-E193-58B41D65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" y="61323"/>
            <a:ext cx="9079507" cy="962896"/>
          </a:xfrm>
        </p:spPr>
        <p:txBody>
          <a:bodyPr>
            <a:normAutofit fontScale="90000"/>
          </a:bodyPr>
          <a:lstStyle/>
          <a:p>
            <a:r>
              <a:rPr lang="en-US" dirty="0"/>
              <a:t>Gluon saturation: </a:t>
            </a:r>
            <a:br>
              <a:rPr lang="en-US" dirty="0"/>
            </a:br>
            <a:r>
              <a:rPr lang="en-US" dirty="0"/>
              <a:t>a central element of the EIC physics program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65702-AD1B-28CC-E233-9AD68EE1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A5A9F-7BF3-D1EE-3911-7297D05D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F895-A25F-EDFB-AAA8-3F26FAB9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00AFF-F8BC-37D6-D14A-6022AFADADE1}"/>
              </a:ext>
            </a:extLst>
          </p:cNvPr>
          <p:cNvSpPr txBox="1"/>
          <p:nvPr/>
        </p:nvSpPr>
        <p:spPr>
          <a:xfrm>
            <a:off x="-1021278" y="326571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→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1B441-4F24-FC29-0CB8-E914E64E18F4}"/>
              </a:ext>
            </a:extLst>
          </p:cNvPr>
          <p:cNvSpPr txBox="1"/>
          <p:nvPr/>
        </p:nvSpPr>
        <p:spPr>
          <a:xfrm>
            <a:off x="3765842" y="3177769"/>
            <a:ext cx="43277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93E9D-6FF5-32F2-505D-448E08CA496D}"/>
              </a:ext>
            </a:extLst>
          </p:cNvPr>
          <p:cNvSpPr txBox="1"/>
          <p:nvPr/>
        </p:nvSpPr>
        <p:spPr>
          <a:xfrm>
            <a:off x="4395065" y="2516049"/>
            <a:ext cx="4630013" cy="132343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Is this the correct description of the low-x structure of matter?</a:t>
            </a:r>
          </a:p>
          <a:p>
            <a:endParaRPr lang="en-US" sz="2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How do we explore it experimentally?</a:t>
            </a:r>
          </a:p>
        </p:txBody>
      </p:sp>
      <p:pic>
        <p:nvPicPr>
          <p:cNvPr id="2" name="Picture 1" descr="RegionsOfWaveFunction_xQ2.eps">
            <a:extLst>
              <a:ext uri="{FF2B5EF4-FFF2-40B4-BE49-F238E27FC236}">
                <a16:creationId xmlns:a16="http://schemas.microsoft.com/office/drawing/2014/main" id="{E94EF694-CCC1-819F-7E42-E8294A4DD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482"/>
            <a:ext cx="4327718" cy="32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40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chine Learning JIMWKL 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ML for </a:t>
            </a:r>
            <a:r>
              <a:rPr dirty="0"/>
              <a:t>JIMWKL evolution</a:t>
            </a:r>
          </a:p>
        </p:txBody>
      </p:sp>
      <p:pic>
        <p:nvPicPr>
          <p:cNvPr id="19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4" y="9299888"/>
            <a:ext cx="4319588" cy="277653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B. Schenke, S. Tiwari, in progress"/>
          <p:cNvSpPr txBox="1"/>
          <p:nvPr/>
        </p:nvSpPr>
        <p:spPr>
          <a:xfrm>
            <a:off x="2121072" y="794227"/>
            <a:ext cx="4880888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584200">
              <a:lnSpc>
                <a:spcPct val="80000"/>
              </a:lnSpc>
              <a:spcBef>
                <a:spcPts val="2400"/>
              </a:spcBef>
              <a:defRPr sz="3200" b="1">
                <a:solidFill>
                  <a:srgbClr val="009688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lnSpc>
                <a:spcPct val="100000"/>
              </a:lnSpc>
            </a:pPr>
            <a:r>
              <a:rPr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Schenke, S. Tiwari,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</a:t>
            </a:r>
            <a:r>
              <a:rPr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progress</a:t>
            </a:r>
            <a:b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based on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Lappi+Mantyssari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Eur.Phys.J.C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73 (2013) 2, 230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E0E4E-1AAD-23F9-00FA-FF71D61816F5}"/>
              </a:ext>
            </a:extLst>
          </p:cNvPr>
          <p:cNvSpPr txBox="1"/>
          <p:nvPr/>
        </p:nvSpPr>
        <p:spPr>
          <a:xfrm>
            <a:off x="2539520" y="2961840"/>
            <a:ext cx="465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Y=rapidity; evolve from initial condition at Y=0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AAABC6-9F83-8F41-A14C-AEBE1C68BB08}"/>
              </a:ext>
            </a:extLst>
          </p:cNvPr>
          <p:cNvGrpSpPr/>
          <p:nvPr/>
        </p:nvGrpSpPr>
        <p:grpSpPr>
          <a:xfrm>
            <a:off x="637200" y="3429000"/>
            <a:ext cx="8420765" cy="3295396"/>
            <a:chOff x="638397" y="2590800"/>
            <a:chExt cx="8420765" cy="3295396"/>
          </a:xfrm>
        </p:grpSpPr>
        <p:pic>
          <p:nvPicPr>
            <p:cNvPr id="198" name="QsY-1 (dragged).tiff" descr="QsY-1 (dragged)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397" y="2675163"/>
              <a:ext cx="3686742" cy="32110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9" name="QsY-5 (dragged).tiff" descr="QsY-5 (dragged)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4290" y="2675163"/>
              <a:ext cx="3686742" cy="32110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0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8385" y="2851896"/>
              <a:ext cx="1480615" cy="12988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1" name="pasted-movie.png" descr="pasted-movi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4152" y="2875709"/>
              <a:ext cx="1492663" cy="129888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2" name="(lattice units)"/>
            <p:cNvSpPr txBox="1"/>
            <p:nvPr/>
          </p:nvSpPr>
          <p:spPr>
            <a:xfrm>
              <a:off x="8175907" y="5694851"/>
              <a:ext cx="883255" cy="1862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anchor="ctr">
              <a:spAutoFit/>
            </a:bodyPr>
            <a:lstStyle>
              <a:lvl1pPr defTabSz="584200">
                <a:lnSpc>
                  <a:spcPct val="80000"/>
                </a:lnSpc>
                <a:spcBef>
                  <a:spcPts val="2400"/>
                </a:spcBef>
                <a:defRPr sz="3200">
                  <a:solidFill>
                    <a:srgbClr val="53585F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sz="1200"/>
                <a:t>(lattice units)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D747AD2-6D20-9699-CBFD-8A663676FE5F}"/>
                </a:ext>
              </a:extLst>
            </p:cNvPr>
            <p:cNvSpPr/>
            <p:nvPr/>
          </p:nvSpPr>
          <p:spPr>
            <a:xfrm>
              <a:off x="2885978" y="2590800"/>
              <a:ext cx="771716" cy="28490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CDAB0A-4A51-755E-6F92-A94D5B9B3814}"/>
                </a:ext>
              </a:extLst>
            </p:cNvPr>
            <p:cNvSpPr/>
            <p:nvPr/>
          </p:nvSpPr>
          <p:spPr>
            <a:xfrm>
              <a:off x="6793949" y="2590800"/>
              <a:ext cx="771716" cy="28490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7CDD3B-0393-1C23-BA1B-6F2BB8CF73FC}"/>
              </a:ext>
            </a:extLst>
          </p:cNvPr>
          <p:cNvSpPr txBox="1"/>
          <p:nvPr/>
        </p:nvSpPr>
        <p:spPr>
          <a:xfrm>
            <a:off x="1621971" y="221523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conditions: MV model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 coupling g ~ Q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other model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F4928-3EFA-8D3F-172E-35C61F8B9A6D}"/>
              </a:ext>
            </a:extLst>
          </p:cNvPr>
          <p:cNvSpPr txBox="1"/>
          <p:nvPr/>
        </p:nvSpPr>
        <p:spPr>
          <a:xfrm>
            <a:off x="995749" y="4943272"/>
            <a:ext cx="1543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trace of Wilson line on 2D lattice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5F7790-44B4-0EBD-773A-DCC18A9B006A}"/>
              </a:ext>
            </a:extLst>
          </p:cNvPr>
          <p:cNvSpPr/>
          <p:nvPr/>
        </p:nvSpPr>
        <p:spPr>
          <a:xfrm>
            <a:off x="1513114" y="4071259"/>
            <a:ext cx="217714" cy="489857"/>
          </a:xfrm>
          <a:prstGeom prst="rightBrac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56987-8672-A1EB-3BF3-447EC13685C7}"/>
              </a:ext>
            </a:extLst>
          </p:cNvPr>
          <p:cNvSpPr txBox="1"/>
          <p:nvPr/>
        </p:nvSpPr>
        <p:spPr>
          <a:xfrm>
            <a:off x="1788932" y="4046488"/>
            <a:ext cx="14472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Correlation length ~ 1/Q</a:t>
            </a:r>
            <a:r>
              <a:rPr lang="en-US" sz="1400" baseline="-25000" dirty="0"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FEE74-BCE9-6D59-B59F-97ED2CC1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631064A-1978-5EA6-2FE0-100528C8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2EA123-96F6-C3F0-157E-BC80982C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062AD-5B6B-D0A6-B02B-F3D6FACE0EBB}"/>
              </a:ext>
            </a:extLst>
          </p:cNvPr>
          <p:cNvSpPr txBox="1"/>
          <p:nvPr/>
        </p:nvSpPr>
        <p:spPr>
          <a:xfrm>
            <a:off x="1183058" y="1416255"/>
            <a:ext cx="5995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Neural Operator Model for JIMWLK evolution: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predicts evolved Wilson lines including fluctuations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lnSpcReduction="10000"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21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B7FDF-A292-B4DD-1022-30E64C9DAFAF}"/>
                  </a:ext>
                </a:extLst>
              </p:cNvPr>
              <p:cNvSpPr txBox="1"/>
              <p:nvPr/>
            </p:nvSpPr>
            <p:spPr>
              <a:xfrm>
                <a:off x="2763250" y="4854484"/>
                <a:ext cx="3392788" cy="624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𝑑𝑒𝑡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B7FDF-A292-B4DD-1022-30E64C9DA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50" y="4854484"/>
                <a:ext cx="3392788" cy="624338"/>
              </a:xfrm>
              <a:prstGeom prst="rect">
                <a:avLst/>
              </a:prstGeom>
              <a:blipFill>
                <a:blip r:embed="rId3"/>
                <a:stretch>
                  <a:fillRect l="-1119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4C67B67-D173-6161-61ED-3AC18B2C3880}"/>
              </a:ext>
            </a:extLst>
          </p:cNvPr>
          <p:cNvGrpSpPr/>
          <p:nvPr/>
        </p:nvGrpSpPr>
        <p:grpSpPr>
          <a:xfrm>
            <a:off x="900901" y="1834239"/>
            <a:ext cx="6881012" cy="2961448"/>
            <a:chOff x="64895" y="2147047"/>
            <a:chExt cx="6881012" cy="29614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10703B-4D5F-77BC-7C2D-31A2C419B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95" y="2147047"/>
              <a:ext cx="6881012" cy="29614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AAFDE41-622E-F581-C891-4957CF9246BE}"/>
                    </a:ext>
                  </a:extLst>
                </p:cNvPr>
                <p:cNvSpPr txBox="1"/>
                <p:nvPr/>
              </p:nvSpPr>
              <p:spPr>
                <a:xfrm>
                  <a:off x="3033413" y="2629667"/>
                  <a:ext cx="9439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AAFDE41-622E-F581-C891-4957CF9246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3413" y="2629667"/>
                  <a:ext cx="94397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703" r="-9459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9F8F1F-8E3C-21E1-2482-76470E5961A3}"/>
                    </a:ext>
                  </a:extLst>
                </p:cNvPr>
                <p:cNvSpPr txBox="1"/>
                <p:nvPr/>
              </p:nvSpPr>
              <p:spPr>
                <a:xfrm>
                  <a:off x="3033413" y="3805284"/>
                  <a:ext cx="11804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9F8F1F-8E3C-21E1-2482-76470E5961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3413" y="3805284"/>
                  <a:ext cx="118045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301" t="-4545" r="-6452" b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9292D4F-1988-72D4-E9D9-64828446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572"/>
            <a:ext cx="7848600" cy="707886"/>
          </a:xfrm>
        </p:spPr>
        <p:txBody>
          <a:bodyPr/>
          <a:lstStyle/>
          <a:p>
            <a:r>
              <a:rPr lang="en-US" dirty="0"/>
              <a:t>Normalizing flows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69D8E-DBD9-FD00-7A03-3A4CE0710ED8}"/>
              </a:ext>
            </a:extLst>
          </p:cNvPr>
          <p:cNvSpPr txBox="1"/>
          <p:nvPr/>
        </p:nvSpPr>
        <p:spPr>
          <a:xfrm>
            <a:off x="157842" y="777633"/>
            <a:ext cx="8828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Generative model encoding bijective mapping between a complex (~multimodal) distribution and a simple (~Gaussian)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83273F-B301-9688-D321-FF2325E555A7}"/>
              </a:ext>
            </a:extLst>
          </p:cNvPr>
          <p:cNvSpPr txBox="1"/>
          <p:nvPr/>
        </p:nvSpPr>
        <p:spPr>
          <a:xfrm>
            <a:off x="5584831" y="5787979"/>
            <a:ext cx="3201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NF for sequential Bayesian analysis:</a:t>
            </a:r>
          </a:p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arXiv:2310.04635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5E2A6-7594-6543-BF9A-FE467CDE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5D04153-F4FA-C9B7-AF6C-712ACE1F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B2E5C-140A-D603-01EE-4BB408309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6755EE-5A45-AD00-8942-F6FCB5EE41C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4268" y="75221"/>
                <a:ext cx="8555464" cy="96289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CGC/JIMWLK analysis of 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photoproduction: sequential Bayesian Inference w/ NFs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6755EE-5A45-AD00-8942-F6FCB5EE41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4268" y="75221"/>
                <a:ext cx="8555464" cy="962896"/>
              </a:xfrm>
              <a:blipFill>
                <a:blip r:embed="rId2"/>
                <a:stretch>
                  <a:fillRect t="-12987" r="-593" b="-2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013B9-F2AC-D7A8-317B-477512C2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72D60-EA95-BBE5-2448-969A04E5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D0F95-B2FD-BCE8-7E4E-A817C785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9F39E-5509-F78D-355C-8F200E75722A}"/>
              </a:ext>
            </a:extLst>
          </p:cNvPr>
          <p:cNvSpPr txBox="1"/>
          <p:nvPr/>
        </p:nvSpPr>
        <p:spPr>
          <a:xfrm>
            <a:off x="5792338" y="1038117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/>
                <a:cs typeface="Times New Roman"/>
              </a:rPr>
              <a:t>Mantysaari</a:t>
            </a:r>
            <a:r>
              <a:rPr lang="en-US" sz="1600" dirty="0">
                <a:latin typeface="Times New Roman"/>
                <a:cs typeface="Times New Roman"/>
              </a:rPr>
              <a:t> et al., arXiv:2507.14087</a:t>
            </a:r>
          </a:p>
          <a:p>
            <a:r>
              <a:rPr lang="en-US" sz="1600" dirty="0">
                <a:latin typeface="Times New Roman"/>
                <a:cs typeface="Times New Roman"/>
              </a:rPr>
              <a:t>Roch and Shen, arXiv:2509.14911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C82BE5-1A85-D40E-FAEA-734E82CF087E}"/>
                  </a:ext>
                </a:extLst>
              </p:cNvPr>
              <p:cNvSpPr txBox="1"/>
              <p:nvPr/>
            </p:nvSpPr>
            <p:spPr>
              <a:xfrm>
                <a:off x="274787" y="1173833"/>
                <a:ext cx="44664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Data: J/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photoproduction from </a:t>
                </a:r>
                <a:r>
                  <a:rPr lang="en-US" dirty="0" err="1">
                    <a:solidFill>
                      <a:srgbClr val="00B05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g</a:t>
                </a:r>
                <a:r>
                  <a:rPr lang="en-US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dirty="0" err="1">
                    <a:solidFill>
                      <a:srgbClr val="00B05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g</a:t>
                </a:r>
                <a:r>
                  <a:rPr lang="en-US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+Pb</a:t>
                </a:r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C82BE5-1A85-D40E-FAEA-734E82CF0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87" y="1173833"/>
                <a:ext cx="4466479" cy="369332"/>
              </a:xfrm>
              <a:prstGeom prst="rect">
                <a:avLst/>
              </a:prstGeom>
              <a:blipFill>
                <a:blip r:embed="rId3"/>
                <a:stretch>
                  <a:fillRect l="-1133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A87691A-F730-CEAE-2753-CD7427730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41" y="3429000"/>
            <a:ext cx="6263240" cy="3002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19524E-028B-E550-7B41-B5584192BAEB}"/>
              </a:ext>
            </a:extLst>
          </p:cNvPr>
          <p:cNvSpPr txBox="1"/>
          <p:nvPr/>
        </p:nvSpPr>
        <p:spPr>
          <a:xfrm>
            <a:off x="3188740" y="3063875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CGC model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8F647-9AE4-A492-6D52-2323FC4BDBBC}"/>
              </a:ext>
            </a:extLst>
          </p:cNvPr>
          <p:cNvSpPr txBox="1"/>
          <p:nvPr/>
        </p:nvSpPr>
        <p:spPr>
          <a:xfrm>
            <a:off x="294268" y="1678881"/>
            <a:ext cx="5468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Sequential Bayesian Inference: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 first on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then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+Pb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(or vice versa)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second-step prior is first-step posterior encoded as 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to single-step joint calibration    </a:t>
            </a:r>
          </a:p>
        </p:txBody>
      </p:sp>
    </p:spTree>
    <p:extLst>
      <p:ext uri="{BB962C8B-B14F-4D97-AF65-F5344CB8AC3E}">
        <p14:creationId xmlns:p14="http://schemas.microsoft.com/office/powerpoint/2010/main" val="30224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3BFA1-DEDE-AD5F-B791-DCD9CC6E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050DC-004C-A6DE-84E0-96F9C9CE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F99EB-A9DD-A938-2042-DA443753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A4482-2DC9-5C2D-A901-CFD1A45E2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29" y="481448"/>
            <a:ext cx="6381341" cy="60382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AFD3EB2-5E1C-F166-46B8-32016821449F}"/>
              </a:ext>
            </a:extLst>
          </p:cNvPr>
          <p:cNvSpPr/>
          <p:nvPr/>
        </p:nvSpPr>
        <p:spPr>
          <a:xfrm>
            <a:off x="2732314" y="373427"/>
            <a:ext cx="4637314" cy="45388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F256E5-742C-C227-F8DE-1DF702AEB2F7}"/>
              </a:ext>
            </a:extLst>
          </p:cNvPr>
          <p:cNvSpPr/>
          <p:nvPr/>
        </p:nvSpPr>
        <p:spPr>
          <a:xfrm>
            <a:off x="4397828" y="2841172"/>
            <a:ext cx="859972" cy="9688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8AE996-F1A2-9779-37F2-0AC8A5A00F77}"/>
              </a:ext>
            </a:extLst>
          </p:cNvPr>
          <p:cNvSpPr/>
          <p:nvPr/>
        </p:nvSpPr>
        <p:spPr>
          <a:xfrm>
            <a:off x="5562598" y="4367305"/>
            <a:ext cx="1307107" cy="10776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BCF35-23B0-09CA-0421-28EFC5A52D15}"/>
              </a:ext>
            </a:extLst>
          </p:cNvPr>
          <p:cNvSpPr txBox="1"/>
          <p:nvPr/>
        </p:nvSpPr>
        <p:spPr>
          <a:xfrm rot="1323634">
            <a:off x="4393655" y="2413916"/>
            <a:ext cx="385561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Stage-2 (sequential) and joint (single-step) calibrations agree well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F4D2-0DD9-9451-A230-97A06953B3CD}"/>
              </a:ext>
            </a:extLst>
          </p:cNvPr>
          <p:cNvSpPr txBox="1"/>
          <p:nvPr/>
        </p:nvSpPr>
        <p:spPr>
          <a:xfrm>
            <a:off x="585566" y="4005107"/>
            <a:ext cx="3833101" cy="52322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Times New Roman"/>
                <a:cs typeface="Times New Roman"/>
              </a:rPr>
              <a:t>Requires robust (preconditioned) MCMC sampler:</a:t>
            </a:r>
          </a:p>
          <a:p>
            <a:r>
              <a:rPr lang="en-US" sz="1400" dirty="0" err="1">
                <a:solidFill>
                  <a:srgbClr val="7030A0"/>
                </a:solidFill>
                <a:latin typeface="Times New Roman"/>
                <a:cs typeface="Times New Roman"/>
              </a:rPr>
              <a:t>pocoMC</a:t>
            </a:r>
            <a:r>
              <a:rPr lang="en-US" sz="1400" dirty="0">
                <a:solidFill>
                  <a:srgbClr val="7030A0"/>
                </a:solidFill>
                <a:latin typeface="Times New Roman"/>
                <a:cs typeface="Times New Roman"/>
              </a:rPr>
              <a:t> (https://</a:t>
            </a:r>
            <a:r>
              <a:rPr lang="en-US" sz="1400" dirty="0" err="1">
                <a:solidFill>
                  <a:srgbClr val="7030A0"/>
                </a:solidFill>
                <a:latin typeface="Times New Roman"/>
                <a:cs typeface="Times New Roman"/>
              </a:rPr>
              <a:t>pocomc.readthedocs.io</a:t>
            </a:r>
            <a:r>
              <a:rPr lang="en-US" sz="1400" dirty="0">
                <a:solidFill>
                  <a:srgbClr val="7030A0"/>
                </a:solidFill>
                <a:latin typeface="Times New Roman"/>
                <a:cs typeface="Times New Roman"/>
              </a:rPr>
              <a:t>/</a:t>
            </a:r>
            <a:r>
              <a:rPr lang="en-US" sz="1400" dirty="0" err="1">
                <a:solidFill>
                  <a:srgbClr val="7030A0"/>
                </a:solidFill>
                <a:latin typeface="Times New Roman"/>
                <a:cs typeface="Times New Roman"/>
              </a:rPr>
              <a:t>en</a:t>
            </a:r>
            <a:r>
              <a:rPr lang="en-US" sz="1400" dirty="0">
                <a:solidFill>
                  <a:srgbClr val="7030A0"/>
                </a:solidFill>
                <a:latin typeface="Times New Roman"/>
                <a:cs typeface="Times New Roman"/>
              </a:rPr>
              <a:t>/latest/)</a:t>
            </a:r>
          </a:p>
        </p:txBody>
      </p:sp>
    </p:spTree>
    <p:extLst>
      <p:ext uri="{BB962C8B-B14F-4D97-AF65-F5344CB8AC3E}">
        <p14:creationId xmlns:p14="http://schemas.microsoft.com/office/powerpoint/2010/main" val="22545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09191F-A207-079D-95EA-1185649B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323"/>
            <a:ext cx="8229600" cy="96289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6D693-A4E9-AFD5-CD58-59A87A31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DA20B-EABF-1055-1E3D-01284E30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918D4-A57E-453E-5688-BD3B75F8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B8F05-0A6A-0627-46CA-EBE7B7B0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6" y="1024219"/>
            <a:ext cx="4086744" cy="2274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58F3C7-A4A1-0FAF-3099-4ED1385B5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68" y="1656714"/>
            <a:ext cx="4086744" cy="22597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4C35E-F23B-BB22-C78C-FFC7209C2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13" y="2883979"/>
            <a:ext cx="4291816" cy="2363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706CE-AB5B-74DB-5154-F369A4D8A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66" y="3916443"/>
            <a:ext cx="4375234" cy="2460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56925A-1FEC-FC3A-0716-E8B2B3E10E34}"/>
              </a:ext>
            </a:extLst>
          </p:cNvPr>
          <p:cNvSpPr txBox="1"/>
          <p:nvPr/>
        </p:nvSpPr>
        <p:spPr>
          <a:xfrm>
            <a:off x="4914584" y="5678802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+ photons + UPCs + heavy flavor + …</a:t>
            </a:r>
          </a:p>
        </p:txBody>
      </p:sp>
    </p:spTree>
    <p:extLst>
      <p:ext uri="{BB962C8B-B14F-4D97-AF65-F5344CB8AC3E}">
        <p14:creationId xmlns:p14="http://schemas.microsoft.com/office/powerpoint/2010/main" val="3157395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6299-CABB-3605-2FC0-ACB2CB6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962896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9B4FF-B8E7-4E77-3336-D912E8A1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3BD89-6BE8-593C-FD19-26E4BA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523C1-DD07-D88B-D7E0-0953519C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7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5CC8-72AA-501C-051D-B91FA218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1324"/>
            <a:ext cx="8686800" cy="464678"/>
          </a:xfrm>
        </p:spPr>
        <p:txBody>
          <a:bodyPr>
            <a:normAutofit fontScale="90000"/>
          </a:bodyPr>
          <a:lstStyle/>
          <a:p>
            <a:r>
              <a:rPr lang="en-US" dirty="0"/>
              <a:t>The ALICE Forward Calorimeter (</a:t>
            </a:r>
            <a:r>
              <a:rPr lang="en-US" dirty="0" err="1"/>
              <a:t>FoCal</a:t>
            </a:r>
            <a:r>
              <a:rPr lang="en-US" dirty="0"/>
              <a:t>)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4679D-F104-08E0-0270-9B3A0335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8E190-BE7B-9FAE-E95E-DA7676E7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3D282-EF4E-0D48-0F9D-D0284FAA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DBE7D-5907-68EA-7912-43FF9493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49" y="2078144"/>
            <a:ext cx="2889449" cy="1785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5D5CA0-D104-A7FC-BF59-A4683009F81B}"/>
              </a:ext>
            </a:extLst>
          </p:cNvPr>
          <p:cNvSpPr txBox="1"/>
          <p:nvPr/>
        </p:nvSpPr>
        <p:spPr>
          <a:xfrm>
            <a:off x="228600" y="835954"/>
            <a:ext cx="476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Times New Roman"/>
                <a:cs typeface="Times New Roman"/>
              </a:rPr>
              <a:t>FoCal</a:t>
            </a:r>
            <a:r>
              <a:rPr lang="en-US" sz="1600" dirty="0">
                <a:solidFill>
                  <a:srgbClr val="0070C0"/>
                </a:solidFill>
                <a:latin typeface="Times New Roman"/>
                <a:cs typeface="Times New Roman"/>
              </a:rPr>
              <a:t>-E: high granularity Si-W sampling calo</a:t>
            </a:r>
          </a:p>
          <a:p>
            <a:r>
              <a:rPr lang="en-US" sz="1600" dirty="0" err="1">
                <a:solidFill>
                  <a:srgbClr val="0070C0"/>
                </a:solidFill>
                <a:latin typeface="Times New Roman"/>
                <a:cs typeface="Times New Roman"/>
              </a:rPr>
              <a:t>FoCal</a:t>
            </a:r>
            <a:r>
              <a:rPr lang="en-US" sz="1600" dirty="0">
                <a:solidFill>
                  <a:srgbClr val="0070C0"/>
                </a:solidFill>
                <a:latin typeface="Times New Roman"/>
                <a:cs typeface="Times New Roman"/>
              </a:rPr>
              <a:t>-H: conventional metal-scintillator sampling calo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01213-AA1C-BFCF-2199-277A450CF5BD}"/>
              </a:ext>
            </a:extLst>
          </p:cNvPr>
          <p:cNvSpPr txBox="1"/>
          <p:nvPr/>
        </p:nvSpPr>
        <p:spPr>
          <a:xfrm>
            <a:off x="410326" y="5779837"/>
            <a:ext cx="442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Installation: LHC Long Shutdown 3 Operation: LHC Run 4 (start 2029)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425454-AA37-8ACB-6E89-6ED21E616E4C}"/>
                  </a:ext>
                </a:extLst>
              </p:cNvPr>
              <p:cNvSpPr txBox="1"/>
              <p:nvPr/>
            </p:nvSpPr>
            <p:spPr>
              <a:xfrm>
                <a:off x="5824248" y="4783868"/>
                <a:ext cx="2768707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Observables: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p</a:t>
                </a:r>
                <a:r>
                  <a:rPr lang="en-US" sz="1600" baseline="300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0</a:t>
                </a: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and other neutral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Isolated direct photons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Jets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UPCs: J</a:t>
                </a:r>
                <a:r>
                  <a:rPr lang="en-US" sz="1600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/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Symbol" pitchFamily="2" charset="2"/>
                    <a:cs typeface="Times New Roman"/>
                  </a:rPr>
                  <a:t>,</a:t>
                </a: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𝜓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, </m:t>
                    </m:r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Υ</m:t>
                    </m:r>
                  </m:oMath>
                </a14:m>
                <a:endParaRPr lang="en-US" sz="1600" dirty="0">
                  <a:solidFill>
                    <a:srgbClr val="7030A0"/>
                  </a:solidFill>
                  <a:latin typeface="Times New Roman"/>
                  <a:cs typeface="Times New Roman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Z,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7030A0"/>
                    </a:solidFill>
                    <a:latin typeface="Times New Roman"/>
                    <a:cs typeface="Times New Roman"/>
                  </a:rPr>
                  <a:t>Correlations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425454-AA37-8ACB-6E89-6ED21E616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248" y="4783868"/>
                <a:ext cx="2768707" cy="1815882"/>
              </a:xfrm>
              <a:prstGeom prst="rect">
                <a:avLst/>
              </a:prstGeom>
              <a:blipFill>
                <a:blip r:embed="rId3"/>
                <a:stretch>
                  <a:fillRect l="-913" t="-694" r="-45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77F72-24AF-6F3C-4E1E-767D2ACA4F26}"/>
              </a:ext>
            </a:extLst>
          </p:cNvPr>
          <p:cNvGrpSpPr/>
          <p:nvPr/>
        </p:nvGrpSpPr>
        <p:grpSpPr>
          <a:xfrm>
            <a:off x="3782055" y="1900254"/>
            <a:ext cx="5189322" cy="2781301"/>
            <a:chOff x="3732532" y="1650092"/>
            <a:chExt cx="5189322" cy="27813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13CCA6-553F-A07E-904E-9A0E175B9B06}"/>
                </a:ext>
              </a:extLst>
            </p:cNvPr>
            <p:cNvGrpSpPr/>
            <p:nvPr/>
          </p:nvGrpSpPr>
          <p:grpSpPr>
            <a:xfrm>
              <a:off x="3854999" y="1650092"/>
              <a:ext cx="5066855" cy="2781301"/>
              <a:chOff x="3943049" y="1668594"/>
              <a:chExt cx="5066855" cy="2781301"/>
            </a:xfrm>
          </p:grpSpPr>
          <p:pic>
            <p:nvPicPr>
              <p:cNvPr id="6" name="Picture 2" descr="detector map">
                <a:extLst>
                  <a:ext uri="{FF2B5EF4-FFF2-40B4-BE49-F238E27FC236}">
                    <a16:creationId xmlns:a16="http://schemas.microsoft.com/office/drawing/2014/main" id="{8661752A-8A37-542D-28AD-E52294473B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583" y="1668594"/>
                <a:ext cx="4929321" cy="2781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C49E7E-9738-291E-1EB8-53617A870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0583" y="2443501"/>
                <a:ext cx="923772" cy="60543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F99AF5-B840-6962-C395-93D36CCA1D1D}"/>
                  </a:ext>
                </a:extLst>
              </p:cNvPr>
              <p:cNvSpPr txBox="1"/>
              <p:nvPr/>
            </p:nvSpPr>
            <p:spPr>
              <a:xfrm>
                <a:off x="3943049" y="1949943"/>
                <a:ext cx="11320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Times New Roman"/>
                    <a:cs typeface="Times New Roman"/>
                  </a:rPr>
                  <a:t>FoCal</a:t>
                </a:r>
                <a:r>
                  <a:rPr lang="en-US" sz="1400" dirty="0">
                    <a:latin typeface="Times New Roman"/>
                    <a:cs typeface="Times New Roman"/>
                  </a:rPr>
                  <a:t> </a:t>
                </a:r>
              </a:p>
              <a:p>
                <a:r>
                  <a:rPr lang="en-US" sz="1400" i="1" dirty="0">
                    <a:latin typeface="Times New Roman"/>
                    <a:cs typeface="Times New Roman"/>
                  </a:rPr>
                  <a:t>(not to scale)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D9481C-40ED-C992-5E02-8E773087A7D2}"/>
                </a:ext>
              </a:extLst>
            </p:cNvPr>
            <p:cNvSpPr txBox="1"/>
            <p:nvPr/>
          </p:nvSpPr>
          <p:spPr>
            <a:xfrm>
              <a:off x="3732532" y="3122975"/>
              <a:ext cx="105189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3.4&lt;</a:t>
              </a:r>
              <a:r>
                <a:rPr lang="en-US" sz="1600" dirty="0">
                  <a:latin typeface="Symbol" pitchFamily="2" charset="2"/>
                  <a:cs typeface="Times New Roman"/>
                </a:rPr>
                <a:t>h</a:t>
              </a:r>
              <a:r>
                <a:rPr lang="en-US" sz="1600" dirty="0">
                  <a:latin typeface="Times New Roman"/>
                  <a:cs typeface="Times New Roman"/>
                </a:rPr>
                <a:t>&lt;5.8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794980-4002-2AE1-FD2F-15DCA9635FE1}"/>
              </a:ext>
            </a:extLst>
          </p:cNvPr>
          <p:cNvSpPr txBox="1"/>
          <p:nvPr/>
        </p:nvSpPr>
        <p:spPr>
          <a:xfrm>
            <a:off x="5694326" y="638222"/>
            <a:ext cx="3497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Letter of Intent: CERN-LHCC-2020-009</a:t>
            </a:r>
          </a:p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Physics Program: ALICE-PUBLIC-2023-001 </a:t>
            </a:r>
          </a:p>
          <a:p>
            <a:pPr marR="0"/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https://</a:t>
            </a:r>
            <a:r>
              <a:rPr lang="en-US" sz="12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inspirehep.net</a:t>
            </a: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/literature/2661418</a:t>
            </a:r>
          </a:p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Physics Performance: ALICE-PUBLIC-2023-004  </a:t>
            </a:r>
          </a:p>
          <a:p>
            <a:pPr marL="171450" marR="0" indent="-171450"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Technical Design Report: ALICE-TDR-022 </a:t>
            </a:r>
          </a:p>
          <a:p>
            <a:pPr marR="0"/>
            <a:r>
              <a:rPr lang="en-US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CERN-LHCC-2024-004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6F893-3E9D-DCA9-2CD9-616523620096}"/>
              </a:ext>
            </a:extLst>
          </p:cNvPr>
          <p:cNvSpPr txBox="1"/>
          <p:nvPr/>
        </p:nvSpPr>
        <p:spPr>
          <a:xfrm>
            <a:off x="404286" y="4045204"/>
            <a:ext cx="4839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Main physics goal: study universal structure of matter at low-</a:t>
            </a:r>
            <a:r>
              <a:rPr lang="en-US" i="1" dirty="0">
                <a:latin typeface="Times New Roman"/>
                <a:cs typeface="Times New Roman"/>
              </a:rPr>
              <a:t>x</a:t>
            </a:r>
          </a:p>
          <a:p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Flagship measurement: isolated direct photons for </a:t>
            </a:r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p</a:t>
            </a:r>
            <a:r>
              <a:rPr lang="en-US" baseline="-25000" dirty="0" err="1">
                <a:solidFill>
                  <a:srgbClr val="00B05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&gt;~2 GeV/c at very forward 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  <a:cs typeface="Times New Roman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38512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3460-3727-4580-303C-9A6310EF0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6" y="-23109"/>
            <a:ext cx="6712729" cy="962896"/>
          </a:xfrm>
        </p:spPr>
        <p:txBody>
          <a:bodyPr>
            <a:normAutofit/>
          </a:bodyPr>
          <a:lstStyle/>
          <a:p>
            <a:r>
              <a:rPr lang="en-US" dirty="0"/>
              <a:t>Non-linearity via DIS structure </a:t>
            </a:r>
            <a:r>
              <a:rPr lang="en-US" dirty="0" err="1"/>
              <a:t>fns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A1B9F-DF6A-9C2A-4B9E-E19541D3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5FC2C-4F43-380A-2575-BD092F21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1C303-9824-6290-7F25-60BF5721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70DB5-9008-03A5-4EEF-1E8362C7E826}"/>
              </a:ext>
            </a:extLst>
          </p:cNvPr>
          <p:cNvSpPr txBox="1"/>
          <p:nvPr/>
        </p:nvSpPr>
        <p:spPr>
          <a:xfrm>
            <a:off x="288516" y="882962"/>
            <a:ext cx="879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j-lt"/>
              </a:rPr>
              <a:t>Example: what is the sensitivity of DIS Structure Functions for discriminating linear  and non-linear evolution?</a:t>
            </a:r>
            <a:endParaRPr lang="en-US" sz="2000" dirty="0">
              <a:solidFill>
                <a:srgbClr val="0070C0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8A175-5672-500D-4775-27E41D989098}"/>
              </a:ext>
            </a:extLst>
          </p:cNvPr>
          <p:cNvSpPr txBox="1"/>
          <p:nvPr/>
        </p:nvSpPr>
        <p:spPr>
          <a:xfrm>
            <a:off x="288516" y="1642702"/>
            <a:ext cx="58253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+mj-lt"/>
              </a:rPr>
              <a:t>Toy model: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Compute F</a:t>
            </a:r>
            <a:r>
              <a:rPr lang="en-US" sz="1600" baseline="-25000" dirty="0">
                <a:solidFill>
                  <a:srgbClr val="00B05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and F</a:t>
            </a:r>
            <a:r>
              <a:rPr lang="en-US" sz="1600" baseline="-25000" dirty="0">
                <a:solidFill>
                  <a:srgbClr val="00B050"/>
                </a:solidFill>
                <a:latin typeface="+mj-lt"/>
              </a:rPr>
              <a:t>L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in EIC and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LHeC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kinematics; no exp.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uncert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Both collinear factorization and CGC (non-linear)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Match at x~10</a:t>
            </a:r>
            <a:r>
              <a:rPr lang="en-US" sz="1600" baseline="30000" dirty="0">
                <a:solidFill>
                  <a:srgbClr val="00B050"/>
                </a:solidFill>
                <a:latin typeface="+mj-lt"/>
              </a:rPr>
              <a:t>-2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and Q</a:t>
            </a:r>
            <a:r>
              <a:rPr lang="en-US" sz="1600" baseline="30000" dirty="0">
                <a:solidFill>
                  <a:srgbClr val="00B05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~10 Q</a:t>
            </a:r>
            <a:r>
              <a:rPr lang="en-US" sz="1600" baseline="-25000" dirty="0">
                <a:solidFill>
                  <a:srgbClr val="00B050"/>
                </a:solidFill>
                <a:latin typeface="+mj-lt"/>
              </a:rPr>
              <a:t>s</a:t>
            </a:r>
            <a:r>
              <a:rPr lang="en-US" sz="1600" baseline="30000" dirty="0">
                <a:solidFill>
                  <a:srgbClr val="00B050"/>
                </a:solidFill>
                <a:latin typeface="+mj-lt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Evolve away from matching region and compare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BA72B-208A-E4F1-CA57-1FCB956CDD4C}"/>
              </a:ext>
            </a:extLst>
          </p:cNvPr>
          <p:cNvSpPr txBox="1"/>
          <p:nvPr/>
        </p:nvSpPr>
        <p:spPr>
          <a:xfrm>
            <a:off x="1834789" y="3216342"/>
            <a:ext cx="5553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Relative difference of nonlinear and linear evolution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D86477-2F46-3889-4905-161DEBDBDB86}"/>
              </a:ext>
            </a:extLst>
          </p:cNvPr>
          <p:cNvGrpSpPr/>
          <p:nvPr/>
        </p:nvGrpSpPr>
        <p:grpSpPr>
          <a:xfrm>
            <a:off x="901700" y="3591440"/>
            <a:ext cx="7340600" cy="2679700"/>
            <a:chOff x="672107" y="3555576"/>
            <a:chExt cx="7340600" cy="2679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3A0A72-92EA-F6C5-21F0-9DA6A2883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107" y="3555576"/>
              <a:ext cx="7340600" cy="26797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440ECB-655E-7D51-F583-51FC77E74C8E}"/>
                </a:ext>
              </a:extLst>
            </p:cNvPr>
            <p:cNvSpPr/>
            <p:nvPr/>
          </p:nvSpPr>
          <p:spPr>
            <a:xfrm>
              <a:off x="3044022" y="5306290"/>
              <a:ext cx="1015360" cy="20781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4051B4-5EDE-0CE7-6572-19AE6EA4527C}"/>
                </a:ext>
              </a:extLst>
            </p:cNvPr>
            <p:cNvSpPr txBox="1"/>
            <p:nvPr/>
          </p:nvSpPr>
          <p:spPr>
            <a:xfrm>
              <a:off x="2507675" y="5285504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EIC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BBF5FB-64C1-225B-208B-B9C0C186CD81}"/>
                </a:ext>
              </a:extLst>
            </p:cNvPr>
            <p:cNvSpPr/>
            <p:nvPr/>
          </p:nvSpPr>
          <p:spPr>
            <a:xfrm>
              <a:off x="6867879" y="4090419"/>
              <a:ext cx="1015360" cy="20781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DB2C2-422F-5250-F390-D7CE41BC0EB2}"/>
                </a:ext>
              </a:extLst>
            </p:cNvPr>
            <p:cNvSpPr txBox="1"/>
            <p:nvPr/>
          </p:nvSpPr>
          <p:spPr>
            <a:xfrm>
              <a:off x="6330129" y="4056899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EIC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B56B74-5F16-656F-FA6A-7DC399E9BF41}"/>
                </a:ext>
              </a:extLst>
            </p:cNvPr>
            <p:cNvSpPr txBox="1"/>
            <p:nvPr/>
          </p:nvSpPr>
          <p:spPr>
            <a:xfrm>
              <a:off x="1273842" y="3705283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/>
                  <a:cs typeface="Times New Roman"/>
                </a:rPr>
                <a:t>197</a:t>
              </a:r>
              <a:r>
                <a:rPr lang="en-US" sz="2000" dirty="0">
                  <a:latin typeface="Times New Roman"/>
                  <a:cs typeface="Times New Roman"/>
                </a:rPr>
                <a:t>Au F</a:t>
              </a:r>
              <a:r>
                <a:rPr lang="en-US" sz="2000" baseline="-25000" dirty="0"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03B72-9C4C-30B6-06AC-8F252E5CF523}"/>
                </a:ext>
              </a:extLst>
            </p:cNvPr>
            <p:cNvSpPr txBox="1"/>
            <p:nvPr/>
          </p:nvSpPr>
          <p:spPr>
            <a:xfrm>
              <a:off x="5187665" y="3677663"/>
              <a:ext cx="10647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/>
                  <a:cs typeface="Times New Roman"/>
                </a:rPr>
                <a:t>197</a:t>
              </a:r>
              <a:r>
                <a:rPr lang="en-US" sz="2000" dirty="0">
                  <a:latin typeface="Times New Roman"/>
                  <a:cs typeface="Times New Roman"/>
                </a:rPr>
                <a:t>Au F</a:t>
              </a:r>
              <a:r>
                <a:rPr lang="en-US" sz="2000" baseline="-25000" dirty="0">
                  <a:latin typeface="Times New Roman"/>
                  <a:cs typeface="Times New Roman"/>
                </a:rPr>
                <a:t>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074B32-66F0-E840-B337-8F4D78189B6D}"/>
              </a:ext>
            </a:extLst>
          </p:cNvPr>
          <p:cNvSpPr txBox="1"/>
          <p:nvPr/>
        </p:nvSpPr>
        <p:spPr>
          <a:xfrm>
            <a:off x="7097472" y="156425"/>
            <a:ext cx="200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+mj-lt"/>
              </a:rPr>
              <a:t>Armesto</a:t>
            </a:r>
            <a:r>
              <a:rPr lang="en-US" sz="1200" i="1" dirty="0">
                <a:latin typeface="+mj-lt"/>
              </a:rPr>
              <a:t> et al.</a:t>
            </a:r>
          </a:p>
          <a:p>
            <a:r>
              <a:rPr lang="en-US" sz="1200" i="1" dirty="0">
                <a:latin typeface="+mj-lt"/>
              </a:rPr>
              <a:t>PRD 105 (2022) 11, 114017 </a:t>
            </a:r>
          </a:p>
          <a:p>
            <a:r>
              <a:rPr lang="en-US" sz="1200" i="1" dirty="0">
                <a:effectLst/>
                <a:latin typeface="+mj-lt"/>
              </a:rPr>
              <a:t>arXiv:2203.05846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38FFA1-BC67-0E06-5B42-4620EB05B7B4}"/>
                  </a:ext>
                </a:extLst>
              </p:cNvPr>
              <p:cNvSpPr txBox="1"/>
              <p:nvPr/>
            </p:nvSpPr>
            <p:spPr>
              <a:xfrm>
                <a:off x="767124" y="6192027"/>
                <a:ext cx="735073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EIC: F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difference ~few percent; F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difference ~10%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challenging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38FFA1-BC67-0E06-5B42-4620EB05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24" y="6192027"/>
                <a:ext cx="7350730" cy="400110"/>
              </a:xfrm>
              <a:prstGeom prst="rect">
                <a:avLst/>
              </a:prstGeom>
              <a:blipFill>
                <a:blip r:embed="rId4"/>
                <a:stretch>
                  <a:fillRect l="-862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026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365A-65AB-0262-DD6D-06DEEAA6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Run 2/3 measurements at low </a:t>
            </a:r>
            <a:r>
              <a:rPr lang="en-US" i="1" dirty="0"/>
              <a:t>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FC72C-D439-DB0A-E67B-FD2B672E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BA302-4CE6-DB9E-6DAB-DF69B98D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ADC1D-4FFE-7C1E-AC4D-12B8A07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34B43-1748-27D7-605F-150E757D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50" y="1176272"/>
            <a:ext cx="7549228" cy="50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83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4940-6E63-F1DD-6FB8-F2C1225A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21" y="-17604"/>
            <a:ext cx="8451958" cy="741883"/>
          </a:xfrm>
        </p:spPr>
        <p:txBody>
          <a:bodyPr>
            <a:normAutofit fontScale="90000"/>
          </a:bodyPr>
          <a:lstStyle/>
          <a:p>
            <a:r>
              <a:rPr lang="en-US" dirty="0"/>
              <a:t>ALICE: charm fragmentation in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E78A9-0145-3081-E7B3-FC56555D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44A86-F459-B811-1A1B-C71B856A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9B84C-1716-537F-14AE-E749696E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D1B7F-6AC6-8627-031E-E4549FECE9A0}"/>
              </a:ext>
            </a:extLst>
          </p:cNvPr>
          <p:cNvSpPr txBox="1"/>
          <p:nvPr/>
        </p:nvSpPr>
        <p:spPr>
          <a:xfrm>
            <a:off x="5922192" y="568031"/>
            <a:ext cx="2875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Eur.Phys.J.C</a:t>
            </a:r>
            <a:r>
              <a:rPr lang="en-US" sz="1600" dirty="0">
                <a:latin typeface="+mj-lt"/>
              </a:rPr>
              <a:t> 84 (2024) 12, 1286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81CCDC-30BF-155E-C95A-746AFAAA3959}"/>
              </a:ext>
            </a:extLst>
          </p:cNvPr>
          <p:cNvGrpSpPr/>
          <p:nvPr/>
        </p:nvGrpSpPr>
        <p:grpSpPr>
          <a:xfrm>
            <a:off x="155720" y="2013794"/>
            <a:ext cx="5148310" cy="4004241"/>
            <a:chOff x="155720" y="2013794"/>
            <a:chExt cx="5148310" cy="40042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17B484-1261-553E-F523-5EE81940D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720" y="2013794"/>
              <a:ext cx="5148310" cy="400424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0F2042-F981-1B2F-2B5E-CA6655C9F4EE}"/>
                </a:ext>
              </a:extLst>
            </p:cNvPr>
            <p:cNvSpPr/>
            <p:nvPr/>
          </p:nvSpPr>
          <p:spPr>
            <a:xfrm>
              <a:off x="1024128" y="2821252"/>
              <a:ext cx="760856" cy="181069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808C3E-B01C-7A72-9A19-C7714D6E385E}"/>
                </a:ext>
              </a:extLst>
            </p:cNvPr>
            <p:cNvSpPr/>
            <p:nvPr/>
          </p:nvSpPr>
          <p:spPr>
            <a:xfrm>
              <a:off x="2771209" y="4334132"/>
              <a:ext cx="668071" cy="168390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D7F7F-E99C-AF2D-1E2B-21FD3059227C}"/>
                  </a:ext>
                </a:extLst>
              </p:cNvPr>
              <p:cNvSpPr txBox="1"/>
              <p:nvPr/>
            </p:nvSpPr>
            <p:spPr>
              <a:xfrm>
                <a:off x="901465" y="1009964"/>
                <a:ext cx="71112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Measure all final states containing charm that have significant yield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determine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 branching fractions f(c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h</a:t>
                </a:r>
                <a:r>
                  <a:rPr lang="en-US" sz="2000" baseline="-25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en-US" sz="2000" dirty="0">
                    <a:solidFill>
                      <a:srgbClr val="0070C0"/>
                    </a:solidFill>
                    <a:latin typeface="Times New Roman"/>
                    <a:cs typeface="Times New Roman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D7F7F-E99C-AF2D-1E2B-21FD30592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65" y="1009964"/>
                <a:ext cx="7111242" cy="707886"/>
              </a:xfrm>
              <a:prstGeom prst="rect">
                <a:avLst/>
              </a:prstGeom>
              <a:blipFill>
                <a:blip r:embed="rId4"/>
                <a:stretch>
                  <a:fillRect l="-1071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BDBBE-08A7-5F26-CFD7-A0158E807D43}"/>
                  </a:ext>
                </a:extLst>
              </p:cNvPr>
              <p:cNvSpPr txBox="1"/>
              <p:nvPr/>
            </p:nvSpPr>
            <p:spPr>
              <a:xfrm>
                <a:off x="5576172" y="1924608"/>
                <a:ext cx="3567828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Larger fraction of charm branches to baryons in pp than in </a:t>
                </a:r>
                <a:r>
                  <a:rPr lang="en-US" sz="2000" dirty="0" err="1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2000" baseline="30000" dirty="0" err="1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+</a:t>
                </a:r>
                <a:r>
                  <a:rPr lang="en-US" sz="2000" dirty="0" err="1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2000" baseline="30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-</a:t>
                </a:r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 and ep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  <a:latin typeface="Times New Roman"/>
                    <a:cs typeface="Times New Roman"/>
                  </a:rPr>
                  <a:t>significant effect of hadronic environment</a:t>
                </a:r>
              </a:p>
              <a:p>
                <a:endParaRPr lang="en-US" sz="2000" dirty="0">
                  <a:latin typeface="Times New Roman"/>
                  <a:cs typeface="Times New Roman"/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Word of caution: c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D</a:t>
                </a:r>
                <a:r>
                  <a:rPr lang="en-US" sz="2000" baseline="30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0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fragmentation is not universal (!)</a:t>
                </a:r>
                <a:br>
                  <a:rPr lang="en-US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</a:br>
                <a:endParaRPr lang="en-US" sz="2000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r>
                  <a:rPr lang="en-US" sz="2000" dirty="0">
                    <a:latin typeface="Times New Roman"/>
                    <a:cs typeface="Times New Roman"/>
                  </a:rPr>
                  <a:t>Effect has not been taken into account in current </a:t>
                </a:r>
                <a:r>
                  <a:rPr lang="en-US" sz="2000" dirty="0" err="1">
                    <a:latin typeface="Times New Roman"/>
                    <a:cs typeface="Times New Roman"/>
                  </a:rPr>
                  <a:t>nPDF</a:t>
                </a:r>
                <a:r>
                  <a:rPr lang="en-US" sz="2000" dirty="0">
                    <a:latin typeface="Times New Roman"/>
                    <a:cs typeface="Times New Roman"/>
                  </a:rPr>
                  <a:t> fits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/>
                    <a:cs typeface="Times New Roman"/>
                  </a:rPr>
                  <a:t>how does this affect theory uncertainties??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BDBBE-08A7-5F26-CFD7-A0158E807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172" y="1924608"/>
                <a:ext cx="3567828" cy="4093428"/>
              </a:xfrm>
              <a:prstGeom prst="rect">
                <a:avLst/>
              </a:prstGeom>
              <a:blipFill>
                <a:blip r:embed="rId5"/>
                <a:stretch>
                  <a:fillRect l="-2135" t="-929" r="-3203" b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76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C6BF-8CBE-2F63-F6C1-3AC40C25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886"/>
          </a:xfrm>
        </p:spPr>
        <p:txBody>
          <a:bodyPr/>
          <a:lstStyle/>
          <a:p>
            <a:r>
              <a:rPr lang="en-US" dirty="0"/>
              <a:t>Precision QCD: evolution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0CF8E-C38C-A091-2702-76A8F0E5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B415F-E025-E2FC-6B77-3C5B4EF6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6A559-3258-DCF4-8922-0D71ADD0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4E699-863D-B0AA-3400-02E149A4E27C}"/>
              </a:ext>
            </a:extLst>
          </p:cNvPr>
          <p:cNvSpPr txBox="1"/>
          <p:nvPr/>
        </p:nvSpPr>
        <p:spPr>
          <a:xfrm>
            <a:off x="457200" y="1263916"/>
            <a:ext cx="4370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HERA F</a:t>
            </a:r>
            <a:r>
              <a:rPr lang="en-US" sz="2000" baseline="-25000" dirty="0">
                <a:solidFill>
                  <a:srgbClr val="7030A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7030A0"/>
                </a:solidFill>
                <a:latin typeface="Times New Roman"/>
                <a:cs typeface="Times New Roman"/>
              </a:rPr>
              <a:t> data beautifully described by DGLAP (linear evolution)</a:t>
            </a:r>
          </a:p>
          <a:p>
            <a:endParaRPr lang="en-US" sz="2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But any single data point says little</a:t>
            </a:r>
          </a:p>
          <a:p>
            <a:pPr lvl="1"/>
            <a:endParaRPr lang="en-US"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It is the high level of agreement of theory and data over a vast kinematic range that is convincing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BA588-6D96-4AC4-A8F6-7AB323CC6969}"/>
              </a:ext>
            </a:extLst>
          </p:cNvPr>
          <p:cNvGrpSpPr/>
          <p:nvPr/>
        </p:nvGrpSpPr>
        <p:grpSpPr>
          <a:xfrm>
            <a:off x="4998973" y="736586"/>
            <a:ext cx="3538144" cy="3328994"/>
            <a:chOff x="4824207" y="812351"/>
            <a:chExt cx="3538144" cy="33289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24A929-E7DC-6225-1C1E-0AD17309A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4207" y="812351"/>
              <a:ext cx="3538144" cy="33289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33FF1E-1F28-7C28-CA3E-503378217A17}"/>
                </a:ext>
              </a:extLst>
            </p:cNvPr>
            <p:cNvSpPr txBox="1"/>
            <p:nvPr/>
          </p:nvSpPr>
          <p:spPr>
            <a:xfrm rot="5400000">
              <a:off x="7185169" y="2163047"/>
              <a:ext cx="2077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Eur.Phys.J.C75 (2015) 12, 580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9AC9E7-FCB1-8439-F3BB-33F7EC795A60}"/>
                  </a:ext>
                </a:extLst>
              </p:cNvPr>
              <p:cNvSpPr txBox="1"/>
              <p:nvPr/>
            </p:nvSpPr>
            <p:spPr>
              <a:xfrm>
                <a:off x="225938" y="4541677"/>
                <a:ext cx="4346062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/>
                    <a:cs typeface="Times New Roman"/>
                  </a:rPr>
                  <a:t>gluon saturation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⟺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/>
                    <a:cs typeface="Times New Roman"/>
                  </a:rPr>
                  <a:t>non-linear evolution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9AC9E7-FCB1-8439-F3BB-33F7EC795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38" y="4541677"/>
                <a:ext cx="4346062" cy="400110"/>
              </a:xfrm>
              <a:prstGeom prst="rect">
                <a:avLst/>
              </a:prstGeom>
              <a:blipFill>
                <a:blip r:embed="rId3"/>
                <a:stretch>
                  <a:fillRect l="-1453" t="-6061" r="-291" b="-242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RegionsOfWaveFunction_xQ2.eps">
            <a:extLst>
              <a:ext uri="{FF2B5EF4-FFF2-40B4-BE49-F238E27FC236}">
                <a16:creationId xmlns:a16="http://schemas.microsoft.com/office/drawing/2014/main" id="{D08720E9-60C9-9DFC-F561-FB5B96DA4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05" y="4094281"/>
            <a:ext cx="3457612" cy="26194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B5E4B7-3995-22E7-1055-C6F2B41AE8EB}"/>
              </a:ext>
            </a:extLst>
          </p:cNvPr>
          <p:cNvSpPr txBox="1"/>
          <p:nvPr/>
        </p:nvSpPr>
        <p:spPr>
          <a:xfrm>
            <a:off x="786494" y="5203337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When we talk about gluon saturation, we talk about non-linear evolution.</a:t>
            </a:r>
          </a:p>
        </p:txBody>
      </p:sp>
    </p:spTree>
    <p:extLst>
      <p:ext uri="{BB962C8B-B14F-4D97-AF65-F5344CB8AC3E}">
        <p14:creationId xmlns:p14="http://schemas.microsoft.com/office/powerpoint/2010/main" val="32946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FFAB-CC10-0573-35F0-599482A3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234" y="-42466"/>
            <a:ext cx="6622473" cy="962896"/>
          </a:xfrm>
        </p:spPr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: beauty fragmentation in pp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3F615-6B07-F30F-8B77-12B982E6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29F5C-54FF-4DE2-9BA5-ADF5BE85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29678-D82B-181A-2E2E-3E696A1A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7111A-7776-146B-2133-2F41DBD28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2"/>
          <a:stretch/>
        </p:blipFill>
        <p:spPr>
          <a:xfrm>
            <a:off x="0" y="1175073"/>
            <a:ext cx="5721927" cy="4463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A7AE7-9A84-3215-7214-DF0E9D753A76}"/>
              </a:ext>
            </a:extLst>
          </p:cNvPr>
          <p:cNvSpPr txBox="1"/>
          <p:nvPr/>
        </p:nvSpPr>
        <p:spPr>
          <a:xfrm>
            <a:off x="5862771" y="654244"/>
            <a:ext cx="2835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Phys.Rev.Lett</a:t>
            </a:r>
            <a:r>
              <a:rPr lang="en-US" sz="1400" dirty="0">
                <a:latin typeface="+mj-lt"/>
              </a:rPr>
              <a:t>. 132 (2024) 8, 081901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8613A-4891-CA98-F6C4-45272E2F440C}"/>
              </a:ext>
            </a:extLst>
          </p:cNvPr>
          <p:cNvSpPr txBox="1"/>
          <p:nvPr/>
        </p:nvSpPr>
        <p:spPr>
          <a:xfrm>
            <a:off x="279759" y="5784268"/>
            <a:ext cx="8559441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Same picture in the beauty sector: relative branching into baryons vs. mesons depends on the hadronic environment!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C6908-0D23-4B81-38AD-EDB932BAC7F8}"/>
              </a:ext>
            </a:extLst>
          </p:cNvPr>
          <p:cNvSpPr txBox="1"/>
          <p:nvPr/>
        </p:nvSpPr>
        <p:spPr>
          <a:xfrm>
            <a:off x="5721927" y="2549236"/>
            <a:ext cx="3117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Ratio of beauty baryon/meson yield vs Event Activity</a:t>
            </a:r>
          </a:p>
        </p:txBody>
      </p:sp>
    </p:spTree>
    <p:extLst>
      <p:ext uri="{BB962C8B-B14F-4D97-AF65-F5344CB8AC3E}">
        <p14:creationId xmlns:p14="http://schemas.microsoft.com/office/powerpoint/2010/main" val="297470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72442-B38A-213D-CA9E-28F38E05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2F38D-3F28-31DC-DC4B-4325E120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3F364-0C4A-2D74-52FC-3A431194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9DEB8-186D-F921-4B77-17D7ACC5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A026B-F348-EA8C-EE02-E503AE70EF9F}"/>
              </a:ext>
            </a:extLst>
          </p:cNvPr>
          <p:cNvSpPr txBox="1"/>
          <p:nvPr/>
        </p:nvSpPr>
        <p:spPr>
          <a:xfrm>
            <a:off x="198179" y="3912260"/>
            <a:ext cx="888132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effectLst/>
                <a:latin typeface="+mj-lt"/>
              </a:rPr>
              <a:t>QCD phenomena evolve only logarithmically in x and Q</a:t>
            </a:r>
            <a:r>
              <a:rPr lang="en-US" sz="2000" baseline="30000" dirty="0">
                <a:solidFill>
                  <a:srgbClr val="0070C0"/>
                </a:solidFill>
                <a:effectLst/>
                <a:latin typeface="+mj-lt"/>
              </a:rPr>
              <a:t>2</a:t>
            </a:r>
            <a:endParaRPr lang="en-US" sz="2000" baseline="30000" dirty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/>
                <a:cs typeface="Times New Roman"/>
              </a:rPr>
              <a:t>→ </a:t>
            </a:r>
            <a:r>
              <a:rPr lang="en-US" sz="2000" dirty="0">
                <a:solidFill>
                  <a:srgbClr val="0070C0"/>
                </a:solidFill>
                <a:effectLst/>
                <a:latin typeface="+mj-lt"/>
              </a:rPr>
              <a:t>experimental study of non-linear QCD evolution requires 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“logarithmically broad” coverage in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(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x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Q</a:t>
            </a:r>
            <a:r>
              <a:rPr lang="en-US" sz="2000" b="1" baseline="30000" dirty="0">
                <a:solidFill>
                  <a:srgbClr val="0070C0"/>
                </a:solidFill>
                <a:effectLst/>
                <a:latin typeface="+mj-lt"/>
              </a:rPr>
              <a:t>2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)</a:t>
            </a:r>
          </a:p>
          <a:p>
            <a:pPr lvl="1"/>
            <a:endParaRPr lang="en-US" sz="2000" dirty="0">
              <a:solidFill>
                <a:srgbClr val="00B050"/>
              </a:solidFill>
              <a:effectLst/>
              <a:latin typeface="+mj-lt"/>
            </a:endParaRPr>
          </a:p>
          <a:p>
            <a:br>
              <a:rPr lang="en-US" sz="2000" b="1" dirty="0">
                <a:solidFill>
                  <a:srgbClr val="00B050"/>
                </a:solidFill>
                <a:latin typeface="+mj-lt"/>
              </a:rPr>
            </a:br>
            <a:r>
              <a:rPr lang="en-US" sz="2000" b="1" dirty="0">
                <a:solidFill>
                  <a:srgbClr val="00B050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B050"/>
                </a:solidFill>
                <a:effectLst/>
                <a:latin typeface="+mj-lt"/>
              </a:rPr>
              <a:t>niversality</a:t>
            </a:r>
            <a:r>
              <a:rPr lang="en-US" sz="2000" dirty="0">
                <a:solidFill>
                  <a:srgbClr val="00B050"/>
                </a:solidFill>
                <a:effectLst/>
                <a:latin typeface="+mj-lt"/>
              </a:rPr>
              <a:t>: correct theoretical description at low-x must self-consistently describe measurements of </a:t>
            </a:r>
            <a:r>
              <a:rPr lang="en-US" sz="2000" b="1" dirty="0">
                <a:solidFill>
                  <a:srgbClr val="00B050"/>
                </a:solidFill>
                <a:effectLst/>
                <a:latin typeface="+mj-lt"/>
              </a:rPr>
              <a:t>multiple observables at low (x,Q</a:t>
            </a:r>
            <a:r>
              <a:rPr lang="en-US" sz="2000" b="1" baseline="30000" dirty="0">
                <a:solidFill>
                  <a:srgbClr val="00B050"/>
                </a:solidFill>
                <a:effectLst/>
                <a:latin typeface="+mj-lt"/>
              </a:rPr>
              <a:t>2</a:t>
            </a:r>
            <a:r>
              <a:rPr lang="en-US" sz="2000" b="1" dirty="0">
                <a:solidFill>
                  <a:srgbClr val="00B050"/>
                </a:solidFill>
                <a:effectLst/>
                <a:latin typeface="+mj-lt"/>
              </a:rPr>
              <a:t>) in multiple collision systems</a:t>
            </a:r>
          </a:p>
          <a:p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C1A75-4646-760B-3C54-D95DBF1CB59D}"/>
              </a:ext>
            </a:extLst>
          </p:cNvPr>
          <p:cNvSpPr txBox="1"/>
          <p:nvPr/>
        </p:nvSpPr>
        <p:spPr>
          <a:xfrm>
            <a:off x="3765842" y="3177769"/>
            <a:ext cx="43277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RegionsOfWaveFunction_xQ2.eps">
            <a:extLst>
              <a:ext uri="{FF2B5EF4-FFF2-40B4-BE49-F238E27FC236}">
                <a16:creationId xmlns:a16="http://schemas.microsoft.com/office/drawing/2014/main" id="{099555CC-2ABF-2125-C21B-D02E9B179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1195"/>
            <a:ext cx="4327718" cy="32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5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E7F18-7101-3465-098B-870A8385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0504E-52E2-16CF-B053-2AC37C0A8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B93EC-0D4D-B231-D98E-BA7A0BBD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C8373-CB52-2884-A643-2017F61CD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744" y="3059483"/>
            <a:ext cx="2624328" cy="3389331"/>
          </a:xfrm>
          <a:prstGeom prst="rect">
            <a:avLst/>
          </a:prstGeom>
        </p:spPr>
      </p:pic>
      <p:pic>
        <p:nvPicPr>
          <p:cNvPr id="9" name="Picture 2" descr="aerial">
            <a:extLst>
              <a:ext uri="{FF2B5EF4-FFF2-40B4-BE49-F238E27FC236}">
                <a16:creationId xmlns:a16="http://schemas.microsoft.com/office/drawing/2014/main" id="{55475CEB-38A0-9B99-7238-439F407B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589" y="3245275"/>
            <a:ext cx="3752090" cy="2852917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4036EF-5441-525E-B3FE-E691E4F3A6D7}"/>
              </a:ext>
            </a:extLst>
          </p:cNvPr>
          <p:cNvGrpSpPr/>
          <p:nvPr/>
        </p:nvGrpSpPr>
        <p:grpSpPr>
          <a:xfrm>
            <a:off x="5512438" y="422516"/>
            <a:ext cx="3461004" cy="2265517"/>
            <a:chOff x="6420417" y="1713694"/>
            <a:chExt cx="5307771" cy="3361738"/>
          </a:xfrm>
        </p:grpSpPr>
        <p:pic>
          <p:nvPicPr>
            <p:cNvPr id="11" name="Picture 10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8C5440B6-0CB7-BF47-FDBA-65920BCC1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417" y="1713694"/>
              <a:ext cx="5307771" cy="3361738"/>
            </a:xfrm>
            <a:prstGeom prst="rect">
              <a:avLst/>
            </a:prstGeom>
          </p:spPr>
        </p:pic>
        <p:pic>
          <p:nvPicPr>
            <p:cNvPr id="14" name="Picture 6" descr="KEK ZEUS group home page">
              <a:extLst>
                <a:ext uri="{FF2B5EF4-FFF2-40B4-BE49-F238E27FC236}">
                  <a16:creationId xmlns:a16="http://schemas.microsoft.com/office/drawing/2014/main" id="{4109E789-1660-54EF-52C6-B5643E7BB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377" y="2183113"/>
              <a:ext cx="677908" cy="67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ermes Multiplicities">
              <a:extLst>
                <a:ext uri="{FF2B5EF4-FFF2-40B4-BE49-F238E27FC236}">
                  <a16:creationId xmlns:a16="http://schemas.microsoft.com/office/drawing/2014/main" id="{E5C95687-60E4-898A-E67A-26140E9C6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348" y="1852210"/>
              <a:ext cx="677908" cy="519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Welcome to HERA-B">
              <a:extLst>
                <a:ext uri="{FF2B5EF4-FFF2-40B4-BE49-F238E27FC236}">
                  <a16:creationId xmlns:a16="http://schemas.microsoft.com/office/drawing/2014/main" id="{3E2D62C6-AA71-0C5D-93E8-5534AF9EA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792" y="3729517"/>
              <a:ext cx="604381" cy="44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9ABB1-534B-CB0E-6857-51E7FF97A816}"/>
              </a:ext>
            </a:extLst>
          </p:cNvPr>
          <p:cNvGrpSpPr/>
          <p:nvPr/>
        </p:nvGrpSpPr>
        <p:grpSpPr>
          <a:xfrm>
            <a:off x="425589" y="422516"/>
            <a:ext cx="3752090" cy="2396884"/>
            <a:chOff x="425589" y="422516"/>
            <a:chExt cx="3752090" cy="239688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64113A2-C550-6BC8-DA91-AC3A201B9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r="6363" b="23721"/>
            <a:stretch>
              <a:fillRect/>
            </a:stretch>
          </p:blipFill>
          <p:spPr bwMode="auto">
            <a:xfrm>
              <a:off x="425589" y="422516"/>
              <a:ext cx="3752090" cy="2396884"/>
            </a:xfrm>
            <a:prstGeom prst="rect">
              <a:avLst/>
            </a:prstGeom>
            <a:noFill/>
          </p:spPr>
        </p:pic>
        <p:pic>
          <p:nvPicPr>
            <p:cNvPr id="19" name="Picture 14" descr="star_event">
              <a:extLst>
                <a:ext uri="{FF2B5EF4-FFF2-40B4-BE49-F238E27FC236}">
                  <a16:creationId xmlns:a16="http://schemas.microsoft.com/office/drawing/2014/main" id="{F3776302-CEFA-8105-4DAB-AA9B35EB7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11111" r="11111"/>
            <a:stretch>
              <a:fillRect/>
            </a:stretch>
          </p:blipFill>
          <p:spPr bwMode="auto">
            <a:xfrm>
              <a:off x="1901060" y="1412249"/>
              <a:ext cx="646069" cy="713134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38C217-F678-EBB5-828D-ED5906BFD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4277" y="1170929"/>
              <a:ext cx="812953" cy="61551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1AD943C-890E-DAF1-3B76-18005D71FDD6}"/>
              </a:ext>
            </a:extLst>
          </p:cNvPr>
          <p:cNvSpPr txBox="1"/>
          <p:nvPr/>
        </p:nvSpPr>
        <p:spPr>
          <a:xfrm>
            <a:off x="1774514" y="4334383"/>
            <a:ext cx="69923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LHC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E7385D-68D6-CECB-2503-AD8C7E3E1402}"/>
              </a:ext>
            </a:extLst>
          </p:cNvPr>
          <p:cNvSpPr txBox="1"/>
          <p:nvPr/>
        </p:nvSpPr>
        <p:spPr>
          <a:xfrm>
            <a:off x="1129768" y="2429453"/>
            <a:ext cx="717030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Multi-messenger program: </a:t>
            </a:r>
            <a:r>
              <a:rPr lang="en-US" sz="2000" dirty="0">
                <a:latin typeface="+mj-lt"/>
              </a:rPr>
              <a:t>combine measurements from e-A DIS and diffractive interactions at HERA+EIC, with forward p-A collisions at RHIC+LHC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86CBD2-3AA2-3389-96F2-74F333891DDE}"/>
              </a:ext>
            </a:extLst>
          </p:cNvPr>
          <p:cNvSpPr txBox="1"/>
          <p:nvPr/>
        </p:nvSpPr>
        <p:spPr>
          <a:xfrm>
            <a:off x="2473744" y="3644957"/>
            <a:ext cx="397737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→ ML-enhanced Bayesian Inference</a:t>
            </a:r>
          </a:p>
        </p:txBody>
      </p:sp>
    </p:spTree>
    <p:extLst>
      <p:ext uri="{BB962C8B-B14F-4D97-AF65-F5344CB8AC3E}">
        <p14:creationId xmlns:p14="http://schemas.microsoft.com/office/powerpoint/2010/main" val="9764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A907148-6948-3FC3-2F6D-1AA262415F63}"/>
              </a:ext>
            </a:extLst>
          </p:cNvPr>
          <p:cNvGrpSpPr/>
          <p:nvPr/>
        </p:nvGrpSpPr>
        <p:grpSpPr>
          <a:xfrm>
            <a:off x="131336" y="621517"/>
            <a:ext cx="4077873" cy="3998761"/>
            <a:chOff x="131336" y="621517"/>
            <a:chExt cx="4077873" cy="39987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0F2014-2E56-9793-E9D1-4D50A9C91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70892" y="581961"/>
              <a:ext cx="3998761" cy="40778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0168F1-8701-FB85-C977-542753975E9C}"/>
                </a:ext>
              </a:extLst>
            </p:cNvPr>
            <p:cNvSpPr txBox="1"/>
            <p:nvPr/>
          </p:nvSpPr>
          <p:spPr>
            <a:xfrm>
              <a:off x="2490953" y="730667"/>
              <a:ext cx="60144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cs typeface="Times New Roman"/>
                </a:rPr>
                <a:t>Run 2/3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0D5C1-3479-96ED-0C63-F0BDFE3A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A70FF-29FA-F74F-1079-3E9EC807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37EBB-AACB-1392-FD4B-E7262E40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4DED76-8367-FF2C-F514-624C502F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37" y="-93926"/>
            <a:ext cx="8229600" cy="650906"/>
          </a:xfrm>
        </p:spPr>
        <p:txBody>
          <a:bodyPr>
            <a:normAutofit/>
          </a:bodyPr>
          <a:lstStyle/>
          <a:p>
            <a:r>
              <a:rPr lang="en-US" dirty="0"/>
              <a:t>Kinematic coverage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9BADB2-BFF6-2261-C37A-2CC785CDEA6B}"/>
              </a:ext>
            </a:extLst>
          </p:cNvPr>
          <p:cNvSpPr/>
          <p:nvPr/>
        </p:nvSpPr>
        <p:spPr>
          <a:xfrm>
            <a:off x="2584823" y="1273629"/>
            <a:ext cx="648234" cy="566057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68B97-80D3-0AB4-B14A-E490456FA46E}"/>
              </a:ext>
            </a:extLst>
          </p:cNvPr>
          <p:cNvSpPr txBox="1"/>
          <p:nvPr/>
        </p:nvSpPr>
        <p:spPr>
          <a:xfrm>
            <a:off x="3304596" y="1215653"/>
            <a:ext cx="84670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FoCal</a:t>
            </a:r>
          </a:p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upgrade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937B5-1FD9-4F11-5BC9-7D84FBF442B3}"/>
              </a:ext>
            </a:extLst>
          </p:cNvPr>
          <p:cNvSpPr txBox="1"/>
          <p:nvPr/>
        </p:nvSpPr>
        <p:spPr>
          <a:xfrm>
            <a:off x="1459154" y="526094"/>
            <a:ext cx="699230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LHC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F00FBE-B442-6F51-6D74-103A61982A09}"/>
              </a:ext>
            </a:extLst>
          </p:cNvPr>
          <p:cNvGrpSpPr/>
          <p:nvPr/>
        </p:nvGrpSpPr>
        <p:grpSpPr>
          <a:xfrm>
            <a:off x="228953" y="2257714"/>
            <a:ext cx="8686093" cy="4173837"/>
            <a:chOff x="326571" y="2021748"/>
            <a:chExt cx="8686093" cy="41738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F4B0DE-222B-A7E8-6218-55524B00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571" y="2021748"/>
              <a:ext cx="8686093" cy="41738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6B9A94-C940-FE14-4638-15F92D512B37}"/>
                </a:ext>
              </a:extLst>
            </p:cNvPr>
            <p:cNvSpPr txBox="1"/>
            <p:nvPr/>
          </p:nvSpPr>
          <p:spPr>
            <a:xfrm>
              <a:off x="983941" y="2390064"/>
              <a:ext cx="18311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/>
                  <a:cs typeface="Times New Roman"/>
                </a:rPr>
                <a:t>EM in hadronic collisions: </a:t>
              </a:r>
            </a:p>
            <a:p>
              <a:r>
                <a:rPr lang="en-US" sz="1200" dirty="0">
                  <a:latin typeface="Times New Roman"/>
                  <a:cs typeface="Times New Roman"/>
                </a:rPr>
                <a:t>direct </a:t>
              </a:r>
              <a:r>
                <a:rPr lang="en-US" sz="1200" dirty="0">
                  <a:latin typeface="Symbol" pitchFamily="2" charset="2"/>
                  <a:cs typeface="Times New Roman"/>
                </a:rPr>
                <a:t>g</a:t>
              </a:r>
              <a:r>
                <a:rPr lang="en-US" sz="1200" dirty="0">
                  <a:latin typeface="Times New Roman"/>
                  <a:cs typeface="Times New Roman"/>
                </a:rPr>
                <a:t>, 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4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08348-1BB9-8D87-C568-168535E4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281D9-D257-BCAF-714A-860F4F72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2EF00-3865-8108-BB96-9371CEC2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dipole_DIS.eps">
            <a:extLst>
              <a:ext uri="{FF2B5EF4-FFF2-40B4-BE49-F238E27FC236}">
                <a16:creationId xmlns:a16="http://schemas.microsoft.com/office/drawing/2014/main" id="{D9A1688E-3500-2AC4-F51A-58D10AD1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2" y="678435"/>
            <a:ext cx="3180679" cy="1684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273063-5AF8-7C6B-A32B-4B71EDFB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73" y="771048"/>
            <a:ext cx="3041345" cy="1431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A4AB7-AE03-3DA0-1ADA-7817645530C8}"/>
              </a:ext>
            </a:extLst>
          </p:cNvPr>
          <p:cNvSpPr txBox="1"/>
          <p:nvPr/>
        </p:nvSpPr>
        <p:spPr>
          <a:xfrm>
            <a:off x="4572000" y="1878808"/>
            <a:ext cx="2893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Forward 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p+A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Inclusive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p</a:t>
            </a:r>
            <a:r>
              <a:rPr lang="en-US" baseline="30000" dirty="0">
                <a:solidFill>
                  <a:srgbClr val="0070C0"/>
                </a:solidFill>
                <a:latin typeface="Times New Roman"/>
                <a:cs typeface="Times New Roman"/>
              </a:rPr>
              <a:t>0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, jet, direct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Symbol" pitchFamily="2" charset="2"/>
                <a:cs typeface="Times New Roman"/>
              </a:rPr>
              <a:t>g</a:t>
            </a:r>
            <a:r>
              <a:rPr lang="en-US" dirty="0" err="1">
                <a:solidFill>
                  <a:srgbClr val="0070C0"/>
                </a:solidFill>
                <a:latin typeface="Times New Roman"/>
                <a:cs typeface="Times New Roman"/>
              </a:rPr>
              <a:t>+jet</a:t>
            </a: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/>
                <a:cs typeface="Times New Roman"/>
              </a:rPr>
              <a:t>balanced di-jet,…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75F651-632C-8C94-4EB0-374B68EEE393}"/>
              </a:ext>
            </a:extLst>
          </p:cNvPr>
          <p:cNvSpPr txBox="1"/>
          <p:nvPr/>
        </p:nvSpPr>
        <p:spPr>
          <a:xfrm>
            <a:off x="655081" y="2129660"/>
            <a:ext cx="2946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/>
                <a:cs typeface="Times New Roman"/>
              </a:rPr>
              <a:t>e+A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 DIS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Interaction cross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Structure Functions F</a:t>
            </a:r>
            <a:r>
              <a:rPr lang="en-US" baseline="-25000" dirty="0">
                <a:solidFill>
                  <a:srgbClr val="00B050"/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/>
                <a:cs typeface="Times New Roman"/>
              </a:rPr>
              <a:t>, F</a:t>
            </a:r>
            <a:r>
              <a:rPr lang="en-US" baseline="-25000" dirty="0">
                <a:solidFill>
                  <a:srgbClr val="00B050"/>
                </a:solidFill>
                <a:latin typeface="Times New Roman"/>
                <a:cs typeface="Times New Roman"/>
              </a:rPr>
              <a:t>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EDDF04-8C34-8C8B-FB78-4DFD4F1F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7005"/>
          </a:xfrm>
        </p:spPr>
        <p:txBody>
          <a:bodyPr>
            <a:normAutofit fontScale="90000"/>
          </a:bodyPr>
          <a:lstStyle/>
          <a:p>
            <a:r>
              <a:rPr lang="en-US" dirty="0"/>
              <a:t>Theoretical interpretability: dipole formalism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C90ED-56DB-ECD5-8CD9-95F0281A605D}"/>
              </a:ext>
            </a:extLst>
          </p:cNvPr>
          <p:cNvSpPr txBox="1"/>
          <p:nvPr/>
        </p:nvSpPr>
        <p:spPr>
          <a:xfrm>
            <a:off x="400727" y="4195473"/>
            <a:ext cx="84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Multiple processes in e-A DIS and forward p-A are described theoretically by the</a:t>
            </a:r>
            <a:r>
              <a:rPr lang="en-US" dirty="0">
                <a:solidFill>
                  <a:schemeClr val="accent2"/>
                </a:solidFill>
                <a:latin typeface="Times New Roman"/>
                <a:cs typeface="Times New Roman"/>
              </a:rPr>
              <a:t> same dipole-medium forward scattering amplitude T</a:t>
            </a:r>
            <a:r>
              <a:rPr lang="en-US" baseline="-25000" dirty="0">
                <a:solidFill>
                  <a:schemeClr val="accent2"/>
                </a:solidFill>
                <a:latin typeface="Times New Roman"/>
                <a:cs typeface="Times New Roman"/>
              </a:rPr>
              <a:t>LO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→ calculable beyond 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38DB1-2A52-CC9D-3789-F63596F44C6C}"/>
              </a:ext>
            </a:extLst>
          </p:cNvPr>
          <p:cNvSpPr txBox="1"/>
          <p:nvPr/>
        </p:nvSpPr>
        <p:spPr>
          <a:xfrm>
            <a:off x="1551560" y="4892539"/>
            <a:ext cx="515102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Compare e-A DIS and forward p-A: universality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DDF2F-7794-E3F4-8ECD-3A03FB035344}"/>
              </a:ext>
            </a:extLst>
          </p:cNvPr>
          <p:cNvSpPr txBox="1"/>
          <p:nvPr/>
        </p:nvSpPr>
        <p:spPr>
          <a:xfrm>
            <a:off x="4319459" y="5373332"/>
            <a:ext cx="429293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Dipoles in particle production:</a:t>
            </a: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Kopeliovich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Tarasov and Schafer, Phys. Rev. C 59 (1999) 1609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Gelis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Jalilian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-Marian, Phys. Rev. D66 (2002) 014021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Kovchegov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and A. H. Mueller,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B 529 (1998) 451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Kopeliovich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Raufeisen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Tarasov, Phys. Lett. B 503 (2001) 91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B7AC-82B2-A65E-4B7F-0A142FF1EDED}"/>
              </a:ext>
            </a:extLst>
          </p:cNvPr>
          <p:cNvSpPr txBox="1"/>
          <p:nvPr/>
        </p:nvSpPr>
        <p:spPr>
          <a:xfrm>
            <a:off x="457200" y="5358358"/>
            <a:ext cx="371796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Dipoles in DIS:</a:t>
            </a: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Gribov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JETP 30 (1970) 709-717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Bjorken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Kogut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Phys. Rev. D 8 (1973) 1341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Frankfurt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Strikman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 Phys. Rept. 160 (1988) 235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H. Mueller,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 B 335 (1990) 115 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Nikolaev and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Zakharov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 Z. </a:t>
            </a:r>
            <a:r>
              <a:rPr lang="en-US" sz="1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Phys.C</a:t>
            </a:r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49 (1991) 607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877FF6-01DF-4F61-14EE-C67D86CA2393}"/>
              </a:ext>
            </a:extLst>
          </p:cNvPr>
          <p:cNvGrpSpPr/>
          <p:nvPr/>
        </p:nvGrpSpPr>
        <p:grpSpPr>
          <a:xfrm>
            <a:off x="505287" y="3162985"/>
            <a:ext cx="3621786" cy="916471"/>
            <a:chOff x="1402030" y="3039334"/>
            <a:chExt cx="3621786" cy="9164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157250-35B1-4026-83F1-F403BC31B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2030" y="3039334"/>
              <a:ext cx="3621786" cy="437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15A4B8-D43B-9502-2A08-20EE0F7C5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2030" y="3523751"/>
              <a:ext cx="3296412" cy="43205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425F9AE-C5E2-8356-8C9B-1EF8E574D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311828"/>
            <a:ext cx="3467100" cy="52806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478D0B0-99E6-B6E0-DFFC-0FEB4298782C}"/>
              </a:ext>
            </a:extLst>
          </p:cNvPr>
          <p:cNvSpPr/>
          <p:nvPr/>
        </p:nvSpPr>
        <p:spPr>
          <a:xfrm>
            <a:off x="2207941" y="3615581"/>
            <a:ext cx="1683835" cy="51200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8A0DB3-C3D8-A74B-9AE9-0D08D28350DF}"/>
              </a:ext>
            </a:extLst>
          </p:cNvPr>
          <p:cNvSpPr/>
          <p:nvPr/>
        </p:nvSpPr>
        <p:spPr>
          <a:xfrm>
            <a:off x="6465924" y="3287727"/>
            <a:ext cx="1683835" cy="512003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E1EA2-226E-2B5E-A0A4-D66B16153A6E}"/>
              </a:ext>
            </a:extLst>
          </p:cNvPr>
          <p:cNvSpPr txBox="1"/>
          <p:nvPr/>
        </p:nvSpPr>
        <p:spPr>
          <a:xfrm>
            <a:off x="-685800" y="273116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429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" grpId="0" animBg="1"/>
      <p:bldP spid="6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6B6-7C59-3466-201D-70AD4202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29" y="-50671"/>
            <a:ext cx="8948171" cy="69466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  <a:cs typeface="Times New Roman"/>
              </a:rPr>
              <a:t>EIC Yellow Report: </a:t>
            </a:r>
            <a:r>
              <a:rPr lang="en-US" sz="3200" dirty="0" err="1">
                <a:latin typeface="+mj-lt"/>
                <a:cs typeface="Times New Roman"/>
              </a:rPr>
              <a:t>e+A</a:t>
            </a:r>
            <a:r>
              <a:rPr lang="en-US" sz="3200" dirty="0">
                <a:latin typeface="+mj-lt"/>
                <a:cs typeface="Times New Roman"/>
              </a:rPr>
              <a:t> DIS vs forward </a:t>
            </a:r>
            <a:r>
              <a:rPr lang="en-US" sz="3200" dirty="0" err="1">
                <a:latin typeface="+mj-lt"/>
                <a:cs typeface="Times New Roman"/>
              </a:rPr>
              <a:t>p+A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8DBA6A-ED16-1365-B804-9ED723C0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D00B2-4C91-B596-BE29-A7E90DA6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78ED8-F9FD-8C4F-3E2D-A3C61CBA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E0A94-7B1F-24B4-910C-4B7A86DA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1" y="3986828"/>
            <a:ext cx="8229600" cy="2110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A90B9-7F9D-841A-83D0-E516E6FF995F}"/>
              </a:ext>
            </a:extLst>
          </p:cNvPr>
          <p:cNvSpPr txBox="1"/>
          <p:nvPr/>
        </p:nvSpPr>
        <p:spPr>
          <a:xfrm>
            <a:off x="366022" y="1546898"/>
            <a:ext cx="8572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  <a:cs typeface="Times New Roman"/>
              </a:rPr>
              <a:t>Sect. 7.5.4: </a:t>
            </a:r>
            <a:r>
              <a:rPr lang="en-US" sz="1800" dirty="0">
                <a:effectLst/>
                <a:latin typeface="+mj-lt"/>
              </a:rPr>
              <a:t>Low-x gluons and factorization in </a:t>
            </a:r>
            <a:r>
              <a:rPr lang="en-US" sz="1800" dirty="0" err="1">
                <a:effectLst/>
                <a:latin typeface="+mj-lt"/>
              </a:rPr>
              <a:t>eA</a:t>
            </a:r>
            <a:r>
              <a:rPr lang="en-US" sz="1800" dirty="0">
                <a:effectLst/>
                <a:latin typeface="+mj-lt"/>
              </a:rPr>
              <a:t> (ep) vs </a:t>
            </a:r>
            <a:r>
              <a:rPr lang="en-US" sz="1800" dirty="0" err="1">
                <a:effectLst/>
                <a:latin typeface="+mj-lt"/>
              </a:rPr>
              <a:t>pA</a:t>
            </a:r>
            <a:r>
              <a:rPr lang="en-US" sz="1800" dirty="0">
                <a:effectLst/>
                <a:latin typeface="+mj-lt"/>
              </a:rPr>
              <a:t> and AA</a:t>
            </a:r>
            <a:endParaRPr lang="en-US" sz="1800" dirty="0">
              <a:latin typeface="Times New Roman"/>
              <a:cs typeface="Times New Roman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“…</a:t>
            </a:r>
            <a:r>
              <a:rPr lang="en-US" dirty="0" err="1">
                <a:solidFill>
                  <a:srgbClr val="FF0000"/>
                </a:solidFill>
                <a:effectLst/>
                <a:latin typeface="+mj-lt"/>
              </a:rPr>
              <a:t>pA</a:t>
            </a:r>
            <a:r>
              <a:rPr lang="en-US" dirty="0">
                <a:solidFill>
                  <a:srgbClr val="FF0000"/>
                </a:solidFill>
                <a:effectLst/>
                <a:latin typeface="+mj-lt"/>
              </a:rPr>
              <a:t> collisions can serve as a gateway to the EIC as far as saturation physics is concerned, and it also plays an important and complementary role </a:t>
            </a:r>
            <a:r>
              <a:rPr lang="en-US" dirty="0">
                <a:effectLst/>
                <a:latin typeface="+mj-lt"/>
              </a:rPr>
              <a:t>in the study of these </a:t>
            </a:r>
            <a:r>
              <a:rPr lang="en-US" dirty="0">
                <a:solidFill>
                  <a:srgbClr val="00B050"/>
                </a:solidFill>
                <a:effectLst/>
                <a:latin typeface="+mj-lt"/>
              </a:rPr>
              <a:t>two fundamental gluon distributions (</a:t>
            </a:r>
            <a:r>
              <a:rPr lang="en-US" dirty="0" err="1">
                <a:solidFill>
                  <a:srgbClr val="00B050"/>
                </a:solidFill>
                <a:effectLst/>
                <a:latin typeface="+mj-lt"/>
              </a:rPr>
              <a:t>Weiszacker</a:t>
            </a:r>
            <a:r>
              <a:rPr lang="en-US" dirty="0">
                <a:solidFill>
                  <a:srgbClr val="00B050"/>
                </a:solidFill>
                <a:effectLst/>
                <a:latin typeface="+mj-lt"/>
              </a:rPr>
              <a:t>-Williams and Dipole)…</a:t>
            </a:r>
            <a:r>
              <a:rPr lang="en-US" dirty="0">
                <a:solidFill>
                  <a:srgbClr val="FF0000"/>
                </a:solidFill>
                <a:effectLst/>
                <a:latin typeface="+mj-lt"/>
              </a:rPr>
              <a:t>The small-x factorization in DIS and </a:t>
            </a:r>
            <a:r>
              <a:rPr lang="en-US" dirty="0" err="1">
                <a:solidFill>
                  <a:srgbClr val="FF0000"/>
                </a:solidFill>
                <a:effectLst/>
                <a:latin typeface="+mj-lt"/>
              </a:rPr>
              <a:t>pA</a:t>
            </a:r>
            <a:r>
              <a:rPr lang="en-US" dirty="0">
                <a:solidFill>
                  <a:srgbClr val="FF0000"/>
                </a:solidFill>
                <a:effectLst/>
                <a:latin typeface="+mj-lt"/>
              </a:rPr>
              <a:t> collisions is expected to hold at higher order </a:t>
            </a:r>
            <a:r>
              <a:rPr lang="en-US" dirty="0">
                <a:effectLst/>
                <a:latin typeface="+mj-lt"/>
              </a:rPr>
              <a:t>[1228], since the higher-order corrections do not generate genuine new correlators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effectLst/>
                <a:latin typeface="+mj-lt"/>
              </a:rPr>
              <a:t>in the large Nc limit.</a:t>
            </a:r>
            <a:r>
              <a:rPr lang="en-US" dirty="0">
                <a:latin typeface="+mj-lt"/>
              </a:rPr>
              <a:t>”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CAA55-555A-2AD4-204B-B75B8E37FBD9}"/>
              </a:ext>
            </a:extLst>
          </p:cNvPr>
          <p:cNvSpPr txBox="1"/>
          <p:nvPr/>
        </p:nvSpPr>
        <p:spPr>
          <a:xfrm>
            <a:off x="5337758" y="481419"/>
            <a:ext cx="36395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+mj-lt"/>
              </a:rPr>
              <a:t>Nucl</a:t>
            </a:r>
            <a:r>
              <a:rPr lang="en-US" sz="1400" i="1" dirty="0">
                <a:latin typeface="+mj-lt"/>
              </a:rPr>
              <a:t>. Phys. A1026 (2022) 122447</a:t>
            </a:r>
          </a:p>
          <a:p>
            <a:pPr marL="0" marR="0"/>
            <a:r>
              <a:rPr lang="en-US" sz="14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Dominguez, Xiao and Yuan 1009.2141</a:t>
            </a:r>
          </a:p>
          <a:p>
            <a:pPr marL="0" marR="0"/>
            <a:r>
              <a:rPr lang="en-US" sz="1400" i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Dominguez, Marquet, Xiao and Yuan 1101.0715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17308E-4ACB-2D24-804E-1471F335A5DC}"/>
              </a:ext>
            </a:extLst>
          </p:cNvPr>
          <p:cNvSpPr/>
          <p:nvPr/>
        </p:nvSpPr>
        <p:spPr>
          <a:xfrm>
            <a:off x="737664" y="4366838"/>
            <a:ext cx="651749" cy="34434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61C75-7B92-FE3C-3C85-E044ED71082A}"/>
              </a:ext>
            </a:extLst>
          </p:cNvPr>
          <p:cNvSpPr txBox="1"/>
          <p:nvPr/>
        </p:nvSpPr>
        <p:spPr>
          <a:xfrm rot="19614729">
            <a:off x="7032" y="4192929"/>
            <a:ext cx="11095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/>
                <a:cs typeface="Times New Roman"/>
              </a:rPr>
              <a:t>quadrupole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BB0B68-735B-DAA5-CE7C-299F947EFDD7}"/>
              </a:ext>
            </a:extLst>
          </p:cNvPr>
          <p:cNvSpPr txBox="1"/>
          <p:nvPr/>
        </p:nvSpPr>
        <p:spPr>
          <a:xfrm rot="19614729">
            <a:off x="118842" y="4893386"/>
            <a:ext cx="6992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 New Roman"/>
                <a:cs typeface="Times New Roman"/>
              </a:rPr>
              <a:t>dipole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84D988-EE84-CC01-B860-D05C50C3D635}"/>
              </a:ext>
            </a:extLst>
          </p:cNvPr>
          <p:cNvSpPr/>
          <p:nvPr/>
        </p:nvSpPr>
        <p:spPr>
          <a:xfrm>
            <a:off x="753070" y="4697563"/>
            <a:ext cx="651749" cy="34434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9E6A7-4903-A8B8-6544-3B72FB37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AI4EIC MIT Oct '25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23798-83B7-FE82-1A97-3F013DD1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Multi-messenger low-x constraints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1E616-EC9C-BF99-9254-64AB39A6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D5D62-6B77-BEE3-979B-CBF1C2069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14" y="1159642"/>
            <a:ext cx="7586072" cy="1784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0D2B1-DD7A-0EE0-8B49-ED547C3B697B}"/>
              </a:ext>
            </a:extLst>
          </p:cNvPr>
          <p:cNvSpPr txBox="1"/>
          <p:nvPr/>
        </p:nvSpPr>
        <p:spPr>
          <a:xfrm>
            <a:off x="5812971" y="562455"/>
            <a:ext cx="305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111 (2025) 11, 116021</a:t>
            </a:r>
            <a:br>
              <a:rPr lang="en-US" sz="1600" dirty="0">
                <a:latin typeface="Times New Roman"/>
                <a:cs typeface="Times New Roman"/>
              </a:rPr>
            </a:br>
            <a:r>
              <a:rPr lang="en-US" sz="1600" dirty="0">
                <a:latin typeface="Times New Roman"/>
                <a:cs typeface="Times New Roman"/>
              </a:rPr>
              <a:t>arXiv:2502.15465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A29A34-75BA-07A2-49C7-DA8D20F7049B}"/>
              </a:ext>
            </a:extLst>
          </p:cNvPr>
          <p:cNvGrpSpPr/>
          <p:nvPr/>
        </p:nvGrpSpPr>
        <p:grpSpPr>
          <a:xfrm>
            <a:off x="197308" y="3354022"/>
            <a:ext cx="8749383" cy="2895327"/>
            <a:chOff x="197308" y="2883944"/>
            <a:chExt cx="8749383" cy="28953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28E49E-8458-ABA4-2063-ECB7E177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308" y="2883944"/>
              <a:ext cx="8749383" cy="289532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0671BC-4FA4-2F41-797A-7E5DB04ED8AB}"/>
                </a:ext>
              </a:extLst>
            </p:cNvPr>
            <p:cNvCxnSpPr>
              <a:cxnSpLocks/>
            </p:cNvCxnSpPr>
            <p:nvPr/>
          </p:nvCxnSpPr>
          <p:spPr>
            <a:xfrm>
              <a:off x="1996994" y="3701143"/>
              <a:ext cx="516580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962195-4D64-D3A3-05EC-A1EE24EAFF23}"/>
                </a:ext>
              </a:extLst>
            </p:cNvPr>
            <p:cNvCxnSpPr>
              <a:cxnSpLocks/>
            </p:cNvCxnSpPr>
            <p:nvPr/>
          </p:nvCxnSpPr>
          <p:spPr>
            <a:xfrm>
              <a:off x="2290908" y="3940629"/>
              <a:ext cx="35220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9280E2-36E5-BEED-89F4-CAC559931651}"/>
                </a:ext>
              </a:extLst>
            </p:cNvPr>
            <p:cNvCxnSpPr>
              <a:cxnSpLocks/>
            </p:cNvCxnSpPr>
            <p:nvPr/>
          </p:nvCxnSpPr>
          <p:spPr>
            <a:xfrm>
              <a:off x="1713965" y="5312229"/>
              <a:ext cx="6766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FBF9B-1C24-AACF-F72D-64660F8E0216}"/>
                </a:ext>
              </a:extLst>
            </p:cNvPr>
            <p:cNvCxnSpPr>
              <a:cxnSpLocks/>
            </p:cNvCxnSpPr>
            <p:nvPr/>
          </p:nvCxnSpPr>
          <p:spPr>
            <a:xfrm>
              <a:off x="469357" y="5617029"/>
              <a:ext cx="45380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B85B2C-9AEA-BE1C-80C1-C5AB34853962}"/>
              </a:ext>
            </a:extLst>
          </p:cNvPr>
          <p:cNvSpPr txBox="1"/>
          <p:nvPr/>
        </p:nvSpPr>
        <p:spPr>
          <a:xfrm>
            <a:off x="197308" y="287968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/>
                <a:cs typeface="Times New Roman"/>
              </a:rPr>
              <a:t>Illustrative worked example:</a:t>
            </a:r>
          </a:p>
        </p:txBody>
      </p:sp>
    </p:spTree>
    <p:extLst>
      <p:ext uri="{BB962C8B-B14F-4D97-AF65-F5344CB8AC3E}">
        <p14:creationId xmlns:p14="http://schemas.microsoft.com/office/powerpoint/2010/main" val="1428978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31313</TotalTime>
  <Words>1884</Words>
  <Application>Microsoft Macintosh PowerPoint</Application>
  <PresentationFormat>On-screen Show (4:3)</PresentationFormat>
  <Paragraphs>313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Druk Medium</vt:lpstr>
      <vt:lpstr>Proxima Nova</vt:lpstr>
      <vt:lpstr>Proxima Nova Medium</vt:lpstr>
      <vt:lpstr>Symbol</vt:lpstr>
      <vt:lpstr>Times New Roman</vt:lpstr>
      <vt:lpstr>Office Theme</vt:lpstr>
      <vt:lpstr>What we talk about when we talk about gluon saturation</vt:lpstr>
      <vt:lpstr>Gluon saturation:  a central element of the EIC physics program</vt:lpstr>
      <vt:lpstr>Precision QCD: evolution</vt:lpstr>
      <vt:lpstr>PowerPoint Presentation</vt:lpstr>
      <vt:lpstr>PowerPoint Presentation</vt:lpstr>
      <vt:lpstr>Kinematic coverage</vt:lpstr>
      <vt:lpstr>Theoretical interpretability: dipole formalism</vt:lpstr>
      <vt:lpstr>EIC Yellow Report: e+A DIS vs forward p+A</vt:lpstr>
      <vt:lpstr>PowerPoint Presentation</vt:lpstr>
      <vt:lpstr>Evolution of unintegrated gluon density: BK equation  </vt:lpstr>
      <vt:lpstr>BK evolution fit to HERA data</vt:lpstr>
      <vt:lpstr>Bayesian Inference</vt:lpstr>
      <vt:lpstr>PowerPoint Presentation</vt:lpstr>
      <vt:lpstr>PowerPoint Presentation</vt:lpstr>
      <vt:lpstr>PowerPoint Presentation</vt:lpstr>
      <vt:lpstr>PowerPoint Presentation</vt:lpstr>
      <vt:lpstr>ML in Bayesian Inference (low-x)</vt:lpstr>
      <vt:lpstr>ML for efficient evaluation of BK evolution kernel</vt:lpstr>
      <vt:lpstr>Next-generation ML models for BK evolution</vt:lpstr>
      <vt:lpstr>ML for JIMWKL evolution</vt:lpstr>
      <vt:lpstr>Normalizing flows</vt:lpstr>
      <vt:lpstr>CGC/JIMWLK analysis of J/ψ photoproduction: sequential Bayesian Inference w/ NFs</vt:lpstr>
      <vt:lpstr>PowerPoint Presentation</vt:lpstr>
      <vt:lpstr>Summary</vt:lpstr>
      <vt:lpstr>Backup</vt:lpstr>
      <vt:lpstr>The ALICE Forward Calorimeter (FoCal) upgrade</vt:lpstr>
      <vt:lpstr>Non-linearity via DIS structure fns</vt:lpstr>
      <vt:lpstr>LHC Run 2/3 measurements at low x</vt:lpstr>
      <vt:lpstr>ALICE: charm fragmentation in p+p collisions</vt:lpstr>
      <vt:lpstr>LHCb: beauty fragmentation in pp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Peter J</cp:lastModifiedBy>
  <cp:revision>2707</cp:revision>
  <dcterms:created xsi:type="dcterms:W3CDTF">2011-06-20T01:07:22Z</dcterms:created>
  <dcterms:modified xsi:type="dcterms:W3CDTF">2025-10-28T18:28:04Z</dcterms:modified>
</cp:coreProperties>
</file>