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5143500" cy="9144000"/>
  <p:embeddedFontLst>
    <p:embeddedFont>
      <p:font typeface="Int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1B56EF-2872-4CFA-9658-50332FA32BF4}">
  <a:tblStyle styleId="{3C1B56EF-2872-4CFA-9658-50332FA32BF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9cc70a1a84_5_81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9cc70a1a84_5_81:notes"/>
          <p:cNvSpPr/>
          <p:nvPr>
            <p:ph idx="2" type="sldImg"/>
          </p:nvPr>
        </p:nvSpPr>
        <p:spPr>
          <a:xfrm>
            <a:off x="857419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9cc70a1a84_5_107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9cc70a1a84_5_107:notes"/>
          <p:cNvSpPr/>
          <p:nvPr>
            <p:ph idx="2" type="sldImg"/>
          </p:nvPr>
        </p:nvSpPr>
        <p:spPr>
          <a:xfrm>
            <a:off x="857419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9cc70a1a84_5_130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39cc70a1a84_5_130:notes"/>
          <p:cNvSpPr/>
          <p:nvPr>
            <p:ph idx="2" type="sldImg"/>
          </p:nvPr>
        </p:nvSpPr>
        <p:spPr>
          <a:xfrm>
            <a:off x="857419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9cc70a1a84_5_143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39cc70a1a84_5_143:notes"/>
          <p:cNvSpPr/>
          <p:nvPr>
            <p:ph idx="2" type="sldImg"/>
          </p:nvPr>
        </p:nvSpPr>
        <p:spPr>
          <a:xfrm>
            <a:off x="857419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9cc70a1a84_5_168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39cc70a1a84_5_168:notes"/>
          <p:cNvSpPr/>
          <p:nvPr>
            <p:ph idx="2" type="sldImg"/>
          </p:nvPr>
        </p:nvSpPr>
        <p:spPr>
          <a:xfrm>
            <a:off x="857419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9cc70a1a84_5_199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39cc70a1a84_5_199:notes"/>
          <p:cNvSpPr/>
          <p:nvPr>
            <p:ph idx="2" type="sldImg"/>
          </p:nvPr>
        </p:nvSpPr>
        <p:spPr>
          <a:xfrm>
            <a:off x="857419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9cc70a1a84_5_237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9cc70a1a84_5_237:notes"/>
          <p:cNvSpPr/>
          <p:nvPr>
            <p:ph idx="2" type="sldImg"/>
          </p:nvPr>
        </p:nvSpPr>
        <p:spPr>
          <a:xfrm>
            <a:off x="857419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9cc70a1a84_5_259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39cc70a1a84_5_259:notes"/>
          <p:cNvSpPr/>
          <p:nvPr>
            <p:ph idx="2" type="sldImg"/>
          </p:nvPr>
        </p:nvSpPr>
        <p:spPr>
          <a:xfrm>
            <a:off x="857419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9cc70a1a84_5_272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9cc70a1a84_5_272:notes"/>
          <p:cNvSpPr/>
          <p:nvPr>
            <p:ph idx="2" type="sldImg"/>
          </p:nvPr>
        </p:nvSpPr>
        <p:spPr>
          <a:xfrm>
            <a:off x="857419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cc70a1a84_5_284:notes"/>
          <p:cNvSpPr txBox="1"/>
          <p:nvPr>
            <p:ph idx="1" type="body"/>
          </p:nvPr>
        </p:nvSpPr>
        <p:spPr>
          <a:xfrm>
            <a:off x="514350" y="4400550"/>
            <a:ext cx="41148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9cc70a1a84_5_284:notes"/>
          <p:cNvSpPr/>
          <p:nvPr>
            <p:ph idx="2" type="sldImg"/>
          </p:nvPr>
        </p:nvSpPr>
        <p:spPr>
          <a:xfrm>
            <a:off x="51435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cc70a1a84_5_297:notes"/>
          <p:cNvSpPr txBox="1"/>
          <p:nvPr>
            <p:ph idx="1" type="body"/>
          </p:nvPr>
        </p:nvSpPr>
        <p:spPr>
          <a:xfrm>
            <a:off x="514350" y="4400550"/>
            <a:ext cx="41148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9cc70a1a84_5_297:notes"/>
          <p:cNvSpPr/>
          <p:nvPr>
            <p:ph idx="2" type="sldImg"/>
          </p:nvPr>
        </p:nvSpPr>
        <p:spPr>
          <a:xfrm>
            <a:off x="51435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950559d226_0_267:notes"/>
          <p:cNvSpPr txBox="1"/>
          <p:nvPr>
            <p:ph idx="1" type="body"/>
          </p:nvPr>
        </p:nvSpPr>
        <p:spPr>
          <a:xfrm>
            <a:off x="514350" y="4400550"/>
            <a:ext cx="41148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950559d226_0_267:notes"/>
          <p:cNvSpPr/>
          <p:nvPr>
            <p:ph idx="2" type="sldImg"/>
          </p:nvPr>
        </p:nvSpPr>
        <p:spPr>
          <a:xfrm>
            <a:off x="51435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cc70a1a84_5_5:notes"/>
          <p:cNvSpPr txBox="1"/>
          <p:nvPr>
            <p:ph idx="1" type="body"/>
          </p:nvPr>
        </p:nvSpPr>
        <p:spPr>
          <a:xfrm>
            <a:off x="514350" y="4400550"/>
            <a:ext cx="41148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9cc70a1a84_5_5:notes"/>
          <p:cNvSpPr/>
          <p:nvPr>
            <p:ph idx="2" type="sldImg"/>
          </p:nvPr>
        </p:nvSpPr>
        <p:spPr>
          <a:xfrm>
            <a:off x="51435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c0c7835cc_3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9c0c7835cc_3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9c0c7835cc_3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9cc70a1a84_5_26:notes"/>
          <p:cNvSpPr txBox="1"/>
          <p:nvPr>
            <p:ph idx="1" type="body"/>
          </p:nvPr>
        </p:nvSpPr>
        <p:spPr>
          <a:xfrm>
            <a:off x="514350" y="4400550"/>
            <a:ext cx="41148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9cc70a1a84_5_26:notes"/>
          <p:cNvSpPr/>
          <p:nvPr>
            <p:ph idx="2" type="sldImg"/>
          </p:nvPr>
        </p:nvSpPr>
        <p:spPr>
          <a:xfrm>
            <a:off x="51435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9cc70a1a84_5_59:notes"/>
          <p:cNvSpPr txBox="1"/>
          <p:nvPr>
            <p:ph idx="1" type="body"/>
          </p:nvPr>
        </p:nvSpPr>
        <p:spPr>
          <a:xfrm>
            <a:off x="514350" y="4400550"/>
            <a:ext cx="41148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9cc70a1a84_5_59:notes"/>
          <p:cNvSpPr/>
          <p:nvPr>
            <p:ph idx="2" type="sldImg"/>
          </p:nvPr>
        </p:nvSpPr>
        <p:spPr>
          <a:xfrm>
            <a:off x="51435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9b516ca74b_0_99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9b516ca74b_0_99:notes"/>
          <p:cNvSpPr/>
          <p:nvPr>
            <p:ph idx="2" type="sldImg"/>
          </p:nvPr>
        </p:nvSpPr>
        <p:spPr>
          <a:xfrm>
            <a:off x="857419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1 Photo">
  <p:cSld name="Body Slide - 1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>
            <p:ph idx="2" type="pic"/>
          </p:nvPr>
        </p:nvSpPr>
        <p:spPr>
          <a:xfrm>
            <a:off x="4685097" y="498764"/>
            <a:ext cx="4458900" cy="3366600"/>
          </a:xfrm>
          <a:prstGeom prst="rect">
            <a:avLst/>
          </a:prstGeom>
          <a:noFill/>
          <a:ln>
            <a:noFill/>
          </a:ln>
        </p:spPr>
      </p:sp>
      <p:pic>
        <p:nvPicPr>
          <p:cNvPr id="78" name="Google Shape;7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 txBox="1"/>
          <p:nvPr>
            <p:ph type="title"/>
          </p:nvPr>
        </p:nvSpPr>
        <p:spPr>
          <a:xfrm>
            <a:off x="231820" y="398963"/>
            <a:ext cx="43389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231820" y="989401"/>
            <a:ext cx="43389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Circular Photo">
  <p:cSld name="Body Slide - Circular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>
            <p:ph idx="2" type="pic"/>
          </p:nvPr>
        </p:nvSpPr>
        <p:spPr>
          <a:xfrm>
            <a:off x="4665372" y="398963"/>
            <a:ext cx="4478700" cy="425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>
            <p:ph type="title"/>
          </p:nvPr>
        </p:nvSpPr>
        <p:spPr>
          <a:xfrm>
            <a:off x="231820" y="398963"/>
            <a:ext cx="43389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231820" y="989401"/>
            <a:ext cx="43389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No Photos 2">
  <p:cSld name="Body Slide - No Photos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>
            <p:ph type="title"/>
          </p:nvPr>
        </p:nvSpPr>
        <p:spPr>
          <a:xfrm>
            <a:off x="231820" y="398963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231821" y="989401"/>
            <a:ext cx="82836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1 Left Photo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259688" y="505666"/>
            <a:ext cx="4542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5"/>
          <p:cNvSpPr/>
          <p:nvPr>
            <p:ph idx="2" type="pic"/>
          </p:nvPr>
        </p:nvSpPr>
        <p:spPr>
          <a:xfrm>
            <a:off x="-1" y="494311"/>
            <a:ext cx="4163100" cy="2587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4259688" y="1170580"/>
            <a:ext cx="4542900" cy="3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5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1 Right Photo">
  <p:cSld name="Body Slide - 1 Right Photo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>
            <p:ph idx="2" type="pic"/>
          </p:nvPr>
        </p:nvSpPr>
        <p:spPr>
          <a:xfrm>
            <a:off x="4685097" y="498764"/>
            <a:ext cx="4458900" cy="3366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3" name="Google Shape;1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>
            <p:ph type="title"/>
          </p:nvPr>
        </p:nvSpPr>
        <p:spPr>
          <a:xfrm>
            <a:off x="231820" y="398963"/>
            <a:ext cx="43389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231820" y="989401"/>
            <a:ext cx="43389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6" name="Google Shape;116;p16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Slate Two Photos">
  <p:cSld name="Body Slide - Slate Two Photos">
    <p:bg>
      <p:bgPr>
        <a:solidFill>
          <a:schemeClr val="dk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231820" y="398963"/>
            <a:ext cx="43389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7"/>
          <p:cNvSpPr/>
          <p:nvPr>
            <p:ph idx="2" type="pic"/>
          </p:nvPr>
        </p:nvSpPr>
        <p:spPr>
          <a:xfrm>
            <a:off x="4685097" y="411830"/>
            <a:ext cx="4458900" cy="207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231820" y="989401"/>
            <a:ext cx="43389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descr="Logo, company name&#10;&#10;Description automatically generated" id="124" name="Google Shape;12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998" y="-9145"/>
            <a:ext cx="1105511" cy="430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>
            <p:ph idx="3" type="pic"/>
          </p:nvPr>
        </p:nvSpPr>
        <p:spPr>
          <a:xfrm>
            <a:off x="4685097" y="2584990"/>
            <a:ext cx="4458900" cy="207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7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, company name&#10;&#10;Description automatically generated" id="129" name="Google Shape;12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998" y="-9145"/>
            <a:ext cx="1105511" cy="43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Grey ">
  <p:cSld name="Body Slide - Grey 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>
            <p:ph idx="2" type="pic"/>
          </p:nvPr>
        </p:nvSpPr>
        <p:spPr>
          <a:xfrm>
            <a:off x="4685097" y="498764"/>
            <a:ext cx="4458900" cy="33666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8"/>
          <p:cNvSpPr txBox="1"/>
          <p:nvPr>
            <p:ph type="title"/>
          </p:nvPr>
        </p:nvSpPr>
        <p:spPr>
          <a:xfrm>
            <a:off x="231820" y="398963"/>
            <a:ext cx="43389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231820" y="989401"/>
            <a:ext cx="43389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ro Slide">
  <p:cSld name="1_Intro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975575" y="1418387"/>
            <a:ext cx="7539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4" name="Google Shape;144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No Photos">
  <p:cSld name="Body Slide - No Photo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231820" y="398963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231821" y="989401"/>
            <a:ext cx="42618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582850" y="991958"/>
            <a:ext cx="42618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>
            <p:ph idx="2" type="pic"/>
          </p:nvPr>
        </p:nvSpPr>
        <p:spPr>
          <a:xfrm>
            <a:off x="4040981" y="0"/>
            <a:ext cx="5103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5"/>
          <p:cNvSpPr txBox="1"/>
          <p:nvPr>
            <p:ph type="ctrTitle"/>
          </p:nvPr>
        </p:nvSpPr>
        <p:spPr>
          <a:xfrm>
            <a:off x="248563" y="1593761"/>
            <a:ext cx="47235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248562" y="2285450"/>
            <a:ext cx="49194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3" type="body"/>
          </p:nvPr>
        </p:nvSpPr>
        <p:spPr>
          <a:xfrm>
            <a:off x="822722" y="3183493"/>
            <a:ext cx="44994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4" type="body"/>
          </p:nvPr>
        </p:nvSpPr>
        <p:spPr>
          <a:xfrm>
            <a:off x="822722" y="3581400"/>
            <a:ext cx="44994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rgbClr val="595959"/>
                </a:solidFill>
              </a:defRPr>
            </a:lvl1pPr>
            <a:lvl2pPr lvl="1">
              <a:buNone/>
              <a:defRPr sz="1300">
                <a:solidFill>
                  <a:srgbClr val="595959"/>
                </a:solidFill>
              </a:defRPr>
            </a:lvl2pPr>
            <a:lvl3pPr lvl="2">
              <a:buNone/>
              <a:defRPr sz="1300">
                <a:solidFill>
                  <a:srgbClr val="595959"/>
                </a:solidFill>
              </a:defRPr>
            </a:lvl3pPr>
            <a:lvl4pPr lvl="3">
              <a:buNone/>
              <a:defRPr sz="1300">
                <a:solidFill>
                  <a:srgbClr val="595959"/>
                </a:solidFill>
              </a:defRPr>
            </a:lvl4pPr>
            <a:lvl5pPr lvl="4">
              <a:buNone/>
              <a:defRPr sz="1300">
                <a:solidFill>
                  <a:srgbClr val="595959"/>
                </a:solidFill>
              </a:defRPr>
            </a:lvl5pPr>
            <a:lvl6pPr lvl="5">
              <a:buNone/>
              <a:defRPr sz="1300">
                <a:solidFill>
                  <a:srgbClr val="595959"/>
                </a:solidFill>
              </a:defRPr>
            </a:lvl6pPr>
            <a:lvl7pPr lvl="6">
              <a:buNone/>
              <a:defRPr sz="1300">
                <a:solidFill>
                  <a:srgbClr val="595959"/>
                </a:solidFill>
              </a:defRPr>
            </a:lvl7pPr>
            <a:lvl8pPr lvl="7">
              <a:buNone/>
              <a:defRPr sz="1300">
                <a:solidFill>
                  <a:srgbClr val="595959"/>
                </a:solidFill>
              </a:defRPr>
            </a:lvl8pPr>
            <a:lvl9pPr lvl="8">
              <a:buNone/>
              <a:defRPr sz="1300">
                <a:solidFill>
                  <a:srgbClr val="59595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No Photos">
  <p:cSld name="Body Slide - No Photo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231820" y="398963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231821" y="989401"/>
            <a:ext cx="42618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582850" y="991958"/>
            <a:ext cx="42618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Chart ">
  <p:cSld name="Body Slide - Chart 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" type="body"/>
          </p:nvPr>
        </p:nvSpPr>
        <p:spPr>
          <a:xfrm>
            <a:off x="280547" y="1068520"/>
            <a:ext cx="4348500" cy="2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752305" y="1068521"/>
            <a:ext cx="3764400" cy="3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>
            <p:ph type="title"/>
          </p:nvPr>
        </p:nvSpPr>
        <p:spPr>
          <a:xfrm>
            <a:off x="231820" y="398963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Slide">
  <p:cSld name="Ques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975575" y="2069339"/>
            <a:ext cx="75399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7794" y="4627541"/>
            <a:ext cx="1296228" cy="37144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s Slide">
  <p:cSld name="Transi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975575" y="1418387"/>
            <a:ext cx="7539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2 Photos">
  <p:cSld name="Body Slide - 2 Pho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231820" y="398963"/>
            <a:ext cx="43389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0"/>
          <p:cNvSpPr/>
          <p:nvPr>
            <p:ph idx="2" type="pic"/>
          </p:nvPr>
        </p:nvSpPr>
        <p:spPr>
          <a:xfrm>
            <a:off x="4685097" y="411830"/>
            <a:ext cx="4458900" cy="20730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231820" y="989401"/>
            <a:ext cx="43389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/>
          <p:nvPr>
            <p:ph idx="3" type="pic"/>
          </p:nvPr>
        </p:nvSpPr>
        <p:spPr>
          <a:xfrm>
            <a:off x="4685097" y="2584990"/>
            <a:ext cx="4458900" cy="2073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855278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5487" y="60501"/>
            <a:ext cx="1016877" cy="3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Top Photo">
  <p:cSld name="Body Slide - Top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>
            <p:ph idx="2" type="pic"/>
          </p:nvPr>
        </p:nvSpPr>
        <p:spPr>
          <a:xfrm>
            <a:off x="0" y="6146"/>
            <a:ext cx="9144000" cy="25656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251943" y="2750153"/>
            <a:ext cx="4231500" cy="18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1" name="Google Shape;71;p11"/>
          <p:cNvSpPr txBox="1"/>
          <p:nvPr>
            <p:ph idx="3" type="body"/>
          </p:nvPr>
        </p:nvSpPr>
        <p:spPr>
          <a:xfrm>
            <a:off x="4577637" y="2750153"/>
            <a:ext cx="4231500" cy="18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1" y="398963"/>
            <a:ext cx="45708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028950" y="474794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8580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40.png"/><Relationship Id="rId7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Relationship Id="rId5" Type="http://schemas.openxmlformats.org/officeDocument/2006/relationships/image" Target="../media/image31.png"/><Relationship Id="rId6" Type="http://schemas.openxmlformats.org/officeDocument/2006/relationships/image" Target="../media/image37.png"/><Relationship Id="rId7" Type="http://schemas.openxmlformats.org/officeDocument/2006/relationships/image" Target="../media/image35.png"/><Relationship Id="rId8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39.png"/><Relationship Id="rId5" Type="http://schemas.openxmlformats.org/officeDocument/2006/relationships/image" Target="../media/image52.png"/><Relationship Id="rId6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53.png"/><Relationship Id="rId5" Type="http://schemas.openxmlformats.org/officeDocument/2006/relationships/image" Target="../media/image4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4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tLBs4Tgt-DOopR303mfw4kXuZMGRsXS6/view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36.png"/><Relationship Id="rId7" Type="http://schemas.openxmlformats.org/officeDocument/2006/relationships/image" Target="../media/image27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32.png"/><Relationship Id="rId5" Type="http://schemas.openxmlformats.org/officeDocument/2006/relationships/image" Target="../media/image45.png"/><Relationship Id="rId6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46.png"/><Relationship Id="rId5" Type="http://schemas.openxmlformats.org/officeDocument/2006/relationships/image" Target="../media/image23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609600" y="2514600"/>
            <a:ext cx="3505200" cy="23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1175" y="609600"/>
            <a:ext cx="2943225" cy="392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3" name="Google Shape;1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3013" y="1747838"/>
            <a:ext cx="22383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4" name="Google Shape;15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0213" y="1333500"/>
            <a:ext cx="1323975" cy="414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5" name="Google Shape;15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" y="4086225"/>
            <a:ext cx="1004887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1614474" y="4157650"/>
            <a:ext cx="3534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nter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Developed and maintained by the Experimental Physics Software and Computing Infrastructure group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609600" y="2514600"/>
            <a:ext cx="3962400" cy="23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Inter"/>
              <a:buNone/>
            </a:pPr>
            <a:r>
              <a:rPr lang="en-US" sz="1350">
                <a:latin typeface="Inter"/>
                <a:ea typeface="Inter"/>
                <a:cs typeface="Inter"/>
                <a:sym typeface="Inter"/>
              </a:rPr>
              <a:t>AI-Enabled Data Quality Monitoring with Hydra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6840625" y="47413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9</a:t>
            </a:r>
            <a:endParaRPr sz="300"/>
          </a:p>
        </p:txBody>
      </p:sp>
      <p:sp>
        <p:nvSpPr>
          <p:cNvPr id="279" name="Google Shape;279;p30"/>
          <p:cNvSpPr txBox="1"/>
          <p:nvPr/>
        </p:nvSpPr>
        <p:spPr>
          <a:xfrm>
            <a:off x="231820" y="314750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5068"/>
                </a:solidFill>
                <a:latin typeface="Inter"/>
                <a:ea typeface="Inter"/>
                <a:cs typeface="Inter"/>
                <a:sym typeface="Inter"/>
              </a:rPr>
              <a:t>Identifying mislabeled images</a:t>
            </a:r>
            <a:endParaRPr b="1" sz="2400">
              <a:solidFill>
                <a:srgbClr val="1C506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178894" y="48096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10/27/2025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253800" y="1225575"/>
            <a:ext cx="42951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Clustering on the embeddings from the siamese model can be used to identify mislabeled images that are used in training</a:t>
            </a:r>
            <a:endParaRPr sz="11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30"/>
          <p:cNvGrpSpPr/>
          <p:nvPr/>
        </p:nvGrpSpPr>
        <p:grpSpPr>
          <a:xfrm>
            <a:off x="4657334" y="1078953"/>
            <a:ext cx="4295111" cy="3246160"/>
            <a:chOff x="3988948" y="1078966"/>
            <a:chExt cx="4963725" cy="3751486"/>
          </a:xfrm>
        </p:grpSpPr>
        <p:pic>
          <p:nvPicPr>
            <p:cNvPr id="283" name="Google Shape;283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88948" y="1078966"/>
              <a:ext cx="4963725" cy="37514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30"/>
            <p:cNvSpPr txBox="1"/>
            <p:nvPr/>
          </p:nvSpPr>
          <p:spPr>
            <a:xfrm>
              <a:off x="7137699" y="1333490"/>
              <a:ext cx="15639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9650" lIns="59350" spcFirstLastPara="1" rIns="59350" wrap="square" tIns="29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11"/>
                <a:buFont typeface="Arial"/>
                <a:buNone/>
              </a:pPr>
              <a:r>
                <a:rPr b="0" i="0" lang="en-US" sz="1211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Visually identify mislabeled points!</a:t>
              </a:r>
              <a:endParaRPr sz="951"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6459332" y="2062542"/>
              <a:ext cx="135000" cy="124500"/>
            </a:xfrm>
            <a:prstGeom prst="rect">
              <a:avLst/>
            </a:prstGeom>
            <a:noFill/>
            <a:ln cap="flat" cmpd="sng" w="247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650" lIns="59350" spcFirstLastPara="1" rIns="59350" wrap="square" tIns="296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6" name="Google Shape;286;p30"/>
            <p:cNvCxnSpPr/>
            <p:nvPr/>
          </p:nvCxnSpPr>
          <p:spPr>
            <a:xfrm flipH="1">
              <a:off x="6644765" y="1707172"/>
              <a:ext cx="554400" cy="333300"/>
            </a:xfrm>
            <a:prstGeom prst="straightConnector1">
              <a:avLst/>
            </a:prstGeom>
            <a:noFill/>
            <a:ln cap="flat" cmpd="sng" w="1855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287" name="Google Shape;287;p30"/>
          <p:cNvGrpSpPr/>
          <p:nvPr/>
        </p:nvGrpSpPr>
        <p:grpSpPr>
          <a:xfrm>
            <a:off x="405015" y="2891338"/>
            <a:ext cx="3839419" cy="1266315"/>
            <a:chOff x="81490" y="3372500"/>
            <a:chExt cx="3839419" cy="1266315"/>
          </a:xfrm>
        </p:grpSpPr>
        <p:pic>
          <p:nvPicPr>
            <p:cNvPr id="288" name="Google Shape;288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490" y="3817091"/>
              <a:ext cx="1210870" cy="821724"/>
            </a:xfrm>
            <a:prstGeom prst="rect">
              <a:avLst/>
            </a:prstGeom>
            <a:noFill/>
            <a:ln cap="flat" cmpd="sng" w="2142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89" name="Google Shape;289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53567" y="3817091"/>
              <a:ext cx="1095175" cy="821723"/>
            </a:xfrm>
            <a:prstGeom prst="rect">
              <a:avLst/>
            </a:prstGeom>
            <a:noFill/>
            <a:ln cap="flat" cmpd="sng" w="2142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90" name="Google Shape;290;p3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709950" y="3817091"/>
              <a:ext cx="1210958" cy="821723"/>
            </a:xfrm>
            <a:prstGeom prst="rect">
              <a:avLst/>
            </a:prstGeom>
            <a:noFill/>
            <a:ln cap="flat" cmpd="sng" w="214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91" name="Google Shape;291;p30"/>
            <p:cNvSpPr txBox="1"/>
            <p:nvPr/>
          </p:nvSpPr>
          <p:spPr>
            <a:xfrm>
              <a:off x="137325" y="3559725"/>
              <a:ext cx="11550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400"/>
                <a:buFont typeface="Arial"/>
                <a:buNone/>
              </a:pPr>
              <a:r>
                <a:rPr i="0" lang="en-US" sz="1400" u="none" cap="none" strike="noStrike">
                  <a:solidFill>
                    <a:srgbClr val="0070C0"/>
                  </a:solidFill>
                  <a:latin typeface="Inter"/>
                  <a:ea typeface="Inter"/>
                  <a:cs typeface="Inter"/>
                  <a:sym typeface="Inter"/>
                </a:rPr>
                <a:t>Acceptable</a:t>
              </a:r>
              <a:endParaRPr sz="11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2" name="Google Shape;292;p30"/>
            <p:cNvSpPr txBox="1"/>
            <p:nvPr/>
          </p:nvSpPr>
          <p:spPr>
            <a:xfrm>
              <a:off x="2848413" y="3559725"/>
              <a:ext cx="9339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Arial"/>
                <a:buNone/>
              </a:pPr>
              <a:r>
                <a:rPr i="0" lang="en-US" sz="1400" u="none" cap="none" strike="noStrike">
                  <a:solidFill>
                    <a:srgbClr val="7030A0"/>
                  </a:solidFill>
                  <a:latin typeface="Inter"/>
                  <a:ea typeface="Inter"/>
                  <a:cs typeface="Inter"/>
                  <a:sym typeface="Inter"/>
                </a:rPr>
                <a:t>No data</a:t>
              </a:r>
              <a:endParaRPr sz="11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3" name="Google Shape;293;p30"/>
            <p:cNvSpPr txBox="1"/>
            <p:nvPr/>
          </p:nvSpPr>
          <p:spPr>
            <a:xfrm>
              <a:off x="1423665" y="3372500"/>
              <a:ext cx="11550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400"/>
                <a:buFont typeface="Arial"/>
                <a:buNone/>
              </a:pPr>
              <a:r>
                <a:rPr i="0" lang="en-US" sz="1400" u="none" cap="none" strike="noStrike">
                  <a:solidFill>
                    <a:srgbClr val="0070C0"/>
                  </a:solidFill>
                  <a:latin typeface="Inter"/>
                  <a:ea typeface="Inter"/>
                  <a:cs typeface="Inter"/>
                  <a:sym typeface="Inter"/>
                </a:rPr>
                <a:t>Mislabeled acceptable</a:t>
              </a:r>
              <a:endParaRPr sz="11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1"/>
          <p:cNvSpPr txBox="1"/>
          <p:nvPr>
            <p:ph idx="12" type="sldNum"/>
          </p:nvPr>
        </p:nvSpPr>
        <p:spPr>
          <a:xfrm>
            <a:off x="6840625" y="47413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10</a:t>
            </a:r>
            <a:endParaRPr sz="300"/>
          </a:p>
        </p:txBody>
      </p:sp>
      <p:sp>
        <p:nvSpPr>
          <p:cNvPr id="300" name="Google Shape;300;p31"/>
          <p:cNvSpPr txBox="1"/>
          <p:nvPr/>
        </p:nvSpPr>
        <p:spPr>
          <a:xfrm>
            <a:off x="231820" y="314750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5068"/>
                </a:solidFill>
                <a:latin typeface="Inter"/>
                <a:ea typeface="Inter"/>
                <a:cs typeface="Inter"/>
                <a:sym typeface="Inter"/>
              </a:rPr>
              <a:t>Unsupervised Learning</a:t>
            </a:r>
            <a:endParaRPr b="1" sz="2400">
              <a:solidFill>
                <a:srgbClr val="1C506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178894" y="48096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10/27/2025</a:t>
            </a:r>
            <a:endParaRPr sz="800">
              <a:solidFill>
                <a:srgbClr val="000000"/>
              </a:solidFill>
            </a:endParaRPr>
          </a:p>
        </p:txBody>
      </p:sp>
      <p:pic>
        <p:nvPicPr>
          <p:cNvPr id="302" name="Google Shape;302;p31"/>
          <p:cNvPicPr preferRelativeResize="0"/>
          <p:nvPr/>
        </p:nvPicPr>
        <p:blipFill rotWithShape="1">
          <a:blip r:embed="rId4">
            <a:alphaModFix/>
          </a:blip>
          <a:srcRect b="219" l="0" r="813" t="0"/>
          <a:stretch/>
        </p:blipFill>
        <p:spPr>
          <a:xfrm>
            <a:off x="691575" y="1892050"/>
            <a:ext cx="3820825" cy="280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4358" y="1872118"/>
            <a:ext cx="3692171" cy="284756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1"/>
          <p:cNvSpPr txBox="1"/>
          <p:nvPr/>
        </p:nvSpPr>
        <p:spPr>
          <a:xfrm>
            <a:off x="231828" y="918025"/>
            <a:ext cx="83364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K-Means Clustering</a:t>
            </a:r>
            <a:endParaRPr b="1" sz="11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Image data from different experiments can be clustered</a:t>
            </a:r>
            <a:r>
              <a:rPr i="0" lang="en-US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to</a:t>
            </a:r>
            <a:r>
              <a:rPr i="0" lang="en-US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identify different operating conditions</a:t>
            </a:r>
            <a:r>
              <a:rPr lang="en-US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using the Run Conditions Database. </a:t>
            </a:r>
            <a:endParaRPr i="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2"/>
          <p:cNvSpPr txBox="1"/>
          <p:nvPr>
            <p:ph idx="12" type="sldNum"/>
          </p:nvPr>
        </p:nvSpPr>
        <p:spPr>
          <a:xfrm>
            <a:off x="6840625" y="47413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11</a:t>
            </a:r>
            <a:endParaRPr sz="300"/>
          </a:p>
        </p:txBody>
      </p:sp>
      <p:sp>
        <p:nvSpPr>
          <p:cNvPr id="311" name="Google Shape;311;p32"/>
          <p:cNvSpPr txBox="1"/>
          <p:nvPr/>
        </p:nvSpPr>
        <p:spPr>
          <a:xfrm>
            <a:off x="231820" y="314750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5068"/>
                </a:solidFill>
                <a:latin typeface="Inter"/>
                <a:ea typeface="Inter"/>
                <a:cs typeface="Inter"/>
                <a:sym typeface="Inter"/>
              </a:rPr>
              <a:t>Image-based Data Visualization</a:t>
            </a:r>
            <a:endParaRPr b="1" sz="2400">
              <a:solidFill>
                <a:srgbClr val="1C506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2" name="Google Shape;312;p32"/>
          <p:cNvSpPr txBox="1"/>
          <p:nvPr/>
        </p:nvSpPr>
        <p:spPr>
          <a:xfrm>
            <a:off x="178894" y="48096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10/27/2025</a:t>
            </a:r>
            <a:endParaRPr sz="800">
              <a:solidFill>
                <a:srgbClr val="000000"/>
              </a:solidFill>
            </a:endParaRPr>
          </a:p>
        </p:txBody>
      </p:sp>
      <p:pic>
        <p:nvPicPr>
          <p:cNvPr descr="preencoded.png" id="313" name="Google Shape;3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000" y="1050775"/>
            <a:ext cx="4595007" cy="346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2"/>
          <p:cNvSpPr txBox="1"/>
          <p:nvPr/>
        </p:nvSpPr>
        <p:spPr>
          <a:xfrm>
            <a:off x="320825" y="1243275"/>
            <a:ext cx="4281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Visualize images </a:t>
            </a: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stored in Hydra’s database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Integrates with outside resources (e.g. the Run Conditions Database RCDB)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Enables other workflows in Hydra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e.g. Offline monitoring for calibration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3"/>
          <p:cNvSpPr txBox="1"/>
          <p:nvPr>
            <p:ph idx="12" type="sldNum"/>
          </p:nvPr>
        </p:nvSpPr>
        <p:spPr>
          <a:xfrm>
            <a:off x="6840625" y="47413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12</a:t>
            </a:r>
            <a:endParaRPr sz="300"/>
          </a:p>
        </p:txBody>
      </p:sp>
      <p:sp>
        <p:nvSpPr>
          <p:cNvPr id="321" name="Google Shape;321;p33"/>
          <p:cNvSpPr txBox="1"/>
          <p:nvPr/>
        </p:nvSpPr>
        <p:spPr>
          <a:xfrm>
            <a:off x="231820" y="314750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5068"/>
                </a:solidFill>
                <a:latin typeface="Inter"/>
                <a:ea typeface="Inter"/>
                <a:cs typeface="Inter"/>
                <a:sym typeface="Inter"/>
              </a:rPr>
              <a:t>Hydra for Offline Data Quality Monitoring</a:t>
            </a:r>
            <a:endParaRPr b="1" sz="2400">
              <a:solidFill>
                <a:srgbClr val="1C506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2" name="Google Shape;322;p33"/>
          <p:cNvSpPr txBox="1"/>
          <p:nvPr/>
        </p:nvSpPr>
        <p:spPr>
          <a:xfrm>
            <a:off x="178894" y="48096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10/27/2025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323" name="Google Shape;323;p33"/>
          <p:cNvSpPr txBox="1"/>
          <p:nvPr/>
        </p:nvSpPr>
        <p:spPr>
          <a:xfrm>
            <a:off x="231825" y="823850"/>
            <a:ext cx="8666100" cy="17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GlueX performs monitoring launches to perform quality assurance checks and flag problems before full reconstruction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Manual, human driven checks on hundreds of different plot types</a:t>
            </a:r>
            <a:br>
              <a:rPr lang="en-US">
                <a:latin typeface="Inter"/>
                <a:ea typeface="Inter"/>
                <a:cs typeface="Inter"/>
                <a:sym typeface="Inter"/>
              </a:rPr>
            </a:b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With Hydra, detector experts can opt-in to using supervised and/or unsupervised learning techniques to analyze the images produced in the monitoring launches</a:t>
            </a:r>
            <a:br>
              <a:rPr lang="en-US">
                <a:latin typeface="Inter"/>
                <a:ea typeface="Inter"/>
                <a:cs typeface="Inter"/>
                <a:sym typeface="Inter"/>
              </a:rPr>
            </a:b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In the future, Hydra’s online system will act as a first filter for offline QA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4" name="Google Shape;324;p33"/>
          <p:cNvSpPr txBox="1"/>
          <p:nvPr/>
        </p:nvSpPr>
        <p:spPr>
          <a:xfrm>
            <a:off x="4" y="5508319"/>
            <a:ext cx="3990300" cy="21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Online Hydra acts as a first filter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Use comparative (less supervised) methods to analyze plots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Human in the loop for corrections and edge cases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17572"/>
            <a:ext cx="9144001" cy="157609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3"/>
          <p:cNvSpPr txBox="1"/>
          <p:nvPr/>
        </p:nvSpPr>
        <p:spPr>
          <a:xfrm>
            <a:off x="524325" y="4293675"/>
            <a:ext cx="808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Example spreadsheet-based analysis, where monitoring volunteers fill in status indicators for hundreds of plots and hundreds of runs for each detector system.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4"/>
          <p:cNvSpPr txBox="1"/>
          <p:nvPr>
            <p:ph idx="12" type="sldNum"/>
          </p:nvPr>
        </p:nvSpPr>
        <p:spPr>
          <a:xfrm>
            <a:off x="6840625" y="47413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13</a:t>
            </a:r>
            <a:endParaRPr sz="300"/>
          </a:p>
        </p:txBody>
      </p:sp>
      <p:sp>
        <p:nvSpPr>
          <p:cNvPr id="333" name="Google Shape;333;p34"/>
          <p:cNvSpPr txBox="1"/>
          <p:nvPr/>
        </p:nvSpPr>
        <p:spPr>
          <a:xfrm>
            <a:off x="231820" y="314750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5068"/>
                </a:solidFill>
                <a:latin typeface="Inter"/>
                <a:ea typeface="Inter"/>
                <a:cs typeface="Inter"/>
                <a:sym typeface="Inter"/>
              </a:rPr>
              <a:t>Cosine Similarity Method</a:t>
            </a:r>
            <a:endParaRPr b="1" sz="2400">
              <a:solidFill>
                <a:srgbClr val="1C506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4" name="Google Shape;334;p34"/>
          <p:cNvSpPr txBox="1"/>
          <p:nvPr/>
        </p:nvSpPr>
        <p:spPr>
          <a:xfrm>
            <a:off x="178894" y="48096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10/27/2025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335" name="Google Shape;335;p34"/>
          <p:cNvSpPr/>
          <p:nvPr/>
        </p:nvSpPr>
        <p:spPr>
          <a:xfrm>
            <a:off x="609600" y="1243000"/>
            <a:ext cx="3695700" cy="30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Inter"/>
              <a:buNone/>
            </a:pPr>
            <a:r>
              <a:rPr b="0" i="0" lang="en-US" sz="1425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Measures the cosine of the angle between two non-zero vectors in a multi-dimensional space. </a:t>
            </a:r>
            <a:endParaRPr b="0" i="0" sz="14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Inter"/>
              <a:buNone/>
            </a:pPr>
            <a:r>
              <a:rPr b="0" i="0" lang="en-US" sz="1425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Values can range from [-1,1].</a:t>
            </a:r>
            <a:endParaRPr b="0" i="0" sz="14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Inter"/>
              <a:buChar char="●"/>
            </a:pPr>
            <a:r>
              <a:rPr b="0" i="0" lang="en-US" sz="1425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 means the vectors point in the same direction (similar)</a:t>
            </a:r>
            <a:endParaRPr b="0" i="0" sz="14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Inter"/>
              <a:buChar char="●"/>
            </a:pPr>
            <a:r>
              <a:rPr b="0" i="0" lang="en-US" sz="1425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 means they are orthogonal</a:t>
            </a:r>
            <a:endParaRPr b="0" i="0" sz="14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Inter"/>
              <a:buChar char="●"/>
            </a:pPr>
            <a:r>
              <a:rPr b="0" i="0" lang="en-US" sz="1425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-1 means they point in opposite directions (dissimilar)</a:t>
            </a:r>
            <a:endParaRPr b="0" i="0" sz="14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6" name="Google Shape;336;p34"/>
          <p:cNvCxnSpPr/>
          <p:nvPr/>
        </p:nvCxnSpPr>
        <p:spPr>
          <a:xfrm rot="-5400000">
            <a:off x="4702912" y="3493268"/>
            <a:ext cx="1462200" cy="0"/>
          </a:xfrm>
          <a:prstGeom prst="straightConnector1">
            <a:avLst/>
          </a:prstGeom>
          <a:noFill/>
          <a:ln cap="flat" cmpd="sng" w="50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p34"/>
          <p:cNvCxnSpPr/>
          <p:nvPr/>
        </p:nvCxnSpPr>
        <p:spPr>
          <a:xfrm>
            <a:off x="4700588" y="3495691"/>
            <a:ext cx="1462200" cy="0"/>
          </a:xfrm>
          <a:prstGeom prst="straightConnector1">
            <a:avLst/>
          </a:prstGeom>
          <a:noFill/>
          <a:ln cap="flat" cmpd="sng" w="50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34"/>
          <p:cNvCxnSpPr/>
          <p:nvPr/>
        </p:nvCxnSpPr>
        <p:spPr>
          <a:xfrm>
            <a:off x="6962775" y="2571750"/>
            <a:ext cx="1462200" cy="0"/>
          </a:xfrm>
          <a:prstGeom prst="straightConnector1">
            <a:avLst/>
          </a:prstGeom>
          <a:noFill/>
          <a:ln cap="flat" cmpd="sng" w="50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34"/>
          <p:cNvCxnSpPr/>
          <p:nvPr/>
        </p:nvCxnSpPr>
        <p:spPr>
          <a:xfrm rot="-5400000">
            <a:off x="6965100" y="2564581"/>
            <a:ext cx="1462200" cy="0"/>
          </a:xfrm>
          <a:prstGeom prst="straightConnector1">
            <a:avLst/>
          </a:prstGeom>
          <a:noFill/>
          <a:ln cap="flat" cmpd="sng" w="50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reencoded.png" id="340" name="Google Shape;34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425" y="2085975"/>
            <a:ext cx="483859" cy="483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1" name="Google Shape;34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3321" y="3322987"/>
            <a:ext cx="269379" cy="212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2" name="Google Shape;342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4013" y="3038475"/>
            <a:ext cx="492975" cy="476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3" name="Google Shape;343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00599" y="3500438"/>
            <a:ext cx="644640" cy="252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4" name="Google Shape;344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91438" y="2057400"/>
            <a:ext cx="460046" cy="51113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4"/>
          <p:cNvSpPr/>
          <p:nvPr/>
        </p:nvSpPr>
        <p:spPr>
          <a:xfrm>
            <a:off x="6043500" y="1175575"/>
            <a:ext cx="1652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Inter"/>
              <a:buNone/>
            </a:pPr>
            <a:r>
              <a:rPr b="1" i="0" lang="en-US" sz="13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similar vectors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4"/>
          <p:cNvSpPr/>
          <p:nvPr/>
        </p:nvSpPr>
        <p:spPr>
          <a:xfrm>
            <a:off x="6915150" y="3367088"/>
            <a:ext cx="2004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Inter"/>
              <a:buNone/>
            </a:pPr>
            <a:r>
              <a:rPr b="1" i="0" lang="en-US" sz="13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orthogonal vectors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4"/>
          <p:cNvSpPr/>
          <p:nvPr/>
        </p:nvSpPr>
        <p:spPr>
          <a:xfrm>
            <a:off x="4657725" y="4305300"/>
            <a:ext cx="1895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Inter"/>
              <a:buNone/>
            </a:pPr>
            <a:r>
              <a:rPr b="1" i="0" lang="en-US" sz="13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dissimilar vectors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34"/>
          <p:cNvGrpSpPr/>
          <p:nvPr/>
        </p:nvGrpSpPr>
        <p:grpSpPr>
          <a:xfrm>
            <a:off x="4800588" y="1003518"/>
            <a:ext cx="1462200" cy="1462200"/>
            <a:chOff x="5205413" y="761918"/>
            <a:chExt cx="1462200" cy="1462200"/>
          </a:xfrm>
        </p:grpSpPr>
        <p:cxnSp>
          <p:nvCxnSpPr>
            <p:cNvPr id="349" name="Google Shape;349;p34"/>
            <p:cNvCxnSpPr/>
            <p:nvPr/>
          </p:nvCxnSpPr>
          <p:spPr>
            <a:xfrm>
              <a:off x="5205413" y="1495441"/>
              <a:ext cx="1462200" cy="0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0" name="Google Shape;350;p34"/>
            <p:cNvCxnSpPr/>
            <p:nvPr/>
          </p:nvCxnSpPr>
          <p:spPr>
            <a:xfrm rot="-5400000">
              <a:off x="5207737" y="1493018"/>
              <a:ext cx="1462200" cy="0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preencoded.png" id="351" name="Google Shape;351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929313" y="1243012"/>
              <a:ext cx="625329" cy="301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eencoded.png" id="352" name="Google Shape;352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924550" y="995363"/>
              <a:ext cx="460046" cy="5111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5"/>
          <p:cNvSpPr txBox="1"/>
          <p:nvPr>
            <p:ph idx="12" type="sldNum"/>
          </p:nvPr>
        </p:nvSpPr>
        <p:spPr>
          <a:xfrm>
            <a:off x="6840625" y="47413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14</a:t>
            </a:r>
            <a:endParaRPr sz="300"/>
          </a:p>
        </p:txBody>
      </p:sp>
      <p:sp>
        <p:nvSpPr>
          <p:cNvPr id="359" name="Google Shape;359;p35"/>
          <p:cNvSpPr txBox="1"/>
          <p:nvPr/>
        </p:nvSpPr>
        <p:spPr>
          <a:xfrm>
            <a:off x="231820" y="314750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Analyzing similarity scores per plot type</a:t>
            </a:r>
            <a:endParaRPr b="1" sz="2400">
              <a:solidFill>
                <a:srgbClr val="1C506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0" name="Google Shape;360;p35"/>
          <p:cNvSpPr txBox="1"/>
          <p:nvPr/>
        </p:nvSpPr>
        <p:spPr>
          <a:xfrm>
            <a:off x="178894" y="48096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10/27/2025</a:t>
            </a:r>
            <a:endParaRPr sz="800">
              <a:solidFill>
                <a:srgbClr val="000000"/>
              </a:solidFill>
            </a:endParaRPr>
          </a:p>
        </p:txBody>
      </p:sp>
      <p:pic>
        <p:nvPicPr>
          <p:cNvPr descr="preencoded.png" id="361" name="Google Shape;36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309688"/>
            <a:ext cx="243840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2" name="Google Shape;36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1309688"/>
            <a:ext cx="243840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3" name="Google Shape;363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2800" y="1309688"/>
            <a:ext cx="24384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5"/>
          <p:cNvSpPr/>
          <p:nvPr/>
        </p:nvSpPr>
        <p:spPr>
          <a:xfrm>
            <a:off x="609600" y="3652838"/>
            <a:ext cx="2439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5"/>
          <p:cNvSpPr/>
          <p:nvPr/>
        </p:nvSpPr>
        <p:spPr>
          <a:xfrm>
            <a:off x="3354386" y="3652838"/>
            <a:ext cx="2439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5"/>
          <p:cNvSpPr/>
          <p:nvPr/>
        </p:nvSpPr>
        <p:spPr>
          <a:xfrm>
            <a:off x="6099172" y="3652838"/>
            <a:ext cx="2439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5"/>
          <p:cNvSpPr/>
          <p:nvPr/>
        </p:nvSpPr>
        <p:spPr>
          <a:xfrm>
            <a:off x="6099172" y="3652838"/>
            <a:ext cx="2897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Inter"/>
              <a:buNone/>
            </a:pPr>
            <a:r>
              <a:rPr b="1" i="0" lang="en-US" sz="16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Compare to human labels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5"/>
          <p:cNvSpPr/>
          <p:nvPr/>
        </p:nvSpPr>
        <p:spPr>
          <a:xfrm>
            <a:off x="6099150" y="3975498"/>
            <a:ext cx="28971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nter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If we have human labels, we can use them as ground truth and obtain metrics from a confusion matrix.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5"/>
          <p:cNvSpPr/>
          <p:nvPr/>
        </p:nvSpPr>
        <p:spPr>
          <a:xfrm>
            <a:off x="3354386" y="3652838"/>
            <a:ext cx="2897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Inter"/>
              <a:buNone/>
            </a:pPr>
            <a:r>
              <a:rPr b="1" i="0" lang="en-US" sz="16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Threshold Analysis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5"/>
          <p:cNvSpPr/>
          <p:nvPr/>
        </p:nvSpPr>
        <p:spPr>
          <a:xfrm>
            <a:off x="3352800" y="3881450"/>
            <a:ext cx="26529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nter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 can establish thresholds such that any images with a similarity score above N are similar, below N are dissimilar.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5"/>
          <p:cNvSpPr/>
          <p:nvPr/>
        </p:nvSpPr>
        <p:spPr>
          <a:xfrm>
            <a:off x="609600" y="3652838"/>
            <a:ext cx="2897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Inter"/>
              <a:buNone/>
            </a:pPr>
            <a:r>
              <a:rPr b="1" i="0" lang="en-US" sz="16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Histogram the scores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5"/>
          <p:cNvSpPr/>
          <p:nvPr/>
        </p:nvSpPr>
        <p:spPr>
          <a:xfrm>
            <a:off x="609600" y="3957675"/>
            <a:ext cx="28971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nter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 outputs are numbers from -1 to 1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6"/>
          <p:cNvSpPr txBox="1"/>
          <p:nvPr>
            <p:ph idx="12" type="sldNum"/>
          </p:nvPr>
        </p:nvSpPr>
        <p:spPr>
          <a:xfrm>
            <a:off x="6840625" y="47413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15</a:t>
            </a:r>
            <a:endParaRPr sz="300"/>
          </a:p>
        </p:txBody>
      </p:sp>
      <p:sp>
        <p:nvSpPr>
          <p:cNvPr id="379" name="Google Shape;379;p36"/>
          <p:cNvSpPr txBox="1"/>
          <p:nvPr/>
        </p:nvSpPr>
        <p:spPr>
          <a:xfrm>
            <a:off x="231820" y="314750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Cosine similarity method examples</a:t>
            </a:r>
            <a:endParaRPr b="1" sz="2400">
              <a:solidFill>
                <a:srgbClr val="1C506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0" name="Google Shape;380;p36"/>
          <p:cNvSpPr txBox="1"/>
          <p:nvPr/>
        </p:nvSpPr>
        <p:spPr>
          <a:xfrm>
            <a:off x="178894" y="48096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10/27/2025</a:t>
            </a:r>
            <a:endParaRPr sz="800">
              <a:solidFill>
                <a:srgbClr val="000000"/>
              </a:solidFill>
            </a:endParaRPr>
          </a:p>
        </p:txBody>
      </p:sp>
      <p:pic>
        <p:nvPicPr>
          <p:cNvPr descr="preencoded.png" id="381" name="Google Shape;381;p36"/>
          <p:cNvPicPr preferRelativeResize="0"/>
          <p:nvPr/>
        </p:nvPicPr>
        <p:blipFill rotWithShape="1">
          <a:blip r:embed="rId4">
            <a:alphaModFix/>
          </a:blip>
          <a:srcRect b="50661" l="0" r="51580" t="0"/>
          <a:stretch/>
        </p:blipFill>
        <p:spPr>
          <a:xfrm>
            <a:off x="592725" y="1721700"/>
            <a:ext cx="2623674" cy="1922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2" name="Google Shape;382;p36"/>
          <p:cNvPicPr preferRelativeResize="0"/>
          <p:nvPr/>
        </p:nvPicPr>
        <p:blipFill rotWithShape="1">
          <a:blip r:embed="rId5">
            <a:alphaModFix/>
          </a:blip>
          <a:srcRect b="0" l="49075" r="0" t="49264"/>
          <a:stretch/>
        </p:blipFill>
        <p:spPr>
          <a:xfrm>
            <a:off x="6371300" y="2926864"/>
            <a:ext cx="2340600" cy="1673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3" name="Google Shape;383;p36"/>
          <p:cNvPicPr preferRelativeResize="0"/>
          <p:nvPr/>
        </p:nvPicPr>
        <p:blipFill rotWithShape="1">
          <a:blip r:embed="rId4">
            <a:alphaModFix/>
          </a:blip>
          <a:srcRect b="49367" l="51580" r="0" t="0"/>
          <a:stretch/>
        </p:blipFill>
        <p:spPr>
          <a:xfrm>
            <a:off x="3895226" y="1099950"/>
            <a:ext cx="2340589" cy="176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4" name="Google Shape;384;p36"/>
          <p:cNvPicPr preferRelativeResize="0"/>
          <p:nvPr/>
        </p:nvPicPr>
        <p:blipFill rotWithShape="1">
          <a:blip r:embed="rId4">
            <a:alphaModFix/>
          </a:blip>
          <a:srcRect b="202" l="53159" r="0" t="49164"/>
          <a:stretch/>
        </p:blipFill>
        <p:spPr>
          <a:xfrm>
            <a:off x="6413750" y="1099950"/>
            <a:ext cx="2264320" cy="176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5" name="Google Shape;385;p36"/>
          <p:cNvPicPr preferRelativeResize="0"/>
          <p:nvPr/>
        </p:nvPicPr>
        <p:blipFill rotWithShape="1">
          <a:blip r:embed="rId5">
            <a:alphaModFix/>
          </a:blip>
          <a:srcRect b="49264" l="51580" r="0" t="0"/>
          <a:stretch/>
        </p:blipFill>
        <p:spPr>
          <a:xfrm>
            <a:off x="3895225" y="2915792"/>
            <a:ext cx="2340600" cy="176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7"/>
          <p:cNvSpPr txBox="1"/>
          <p:nvPr>
            <p:ph idx="12" type="sldNum"/>
          </p:nvPr>
        </p:nvSpPr>
        <p:spPr>
          <a:xfrm>
            <a:off x="6840625" y="47413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16</a:t>
            </a:r>
            <a:endParaRPr sz="300"/>
          </a:p>
        </p:txBody>
      </p:sp>
      <p:sp>
        <p:nvSpPr>
          <p:cNvPr id="392" name="Google Shape;392;p37"/>
          <p:cNvSpPr txBox="1"/>
          <p:nvPr/>
        </p:nvSpPr>
        <p:spPr>
          <a:xfrm>
            <a:off x="231820" y="314750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Development focus areas</a:t>
            </a:r>
            <a:endParaRPr b="1" sz="2400">
              <a:solidFill>
                <a:srgbClr val="1C506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3" name="Google Shape;393;p37"/>
          <p:cNvSpPr txBox="1"/>
          <p:nvPr/>
        </p:nvSpPr>
        <p:spPr>
          <a:xfrm>
            <a:off x="178894" y="48096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10/27/2025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394" name="Google Shape;394;p37"/>
          <p:cNvSpPr/>
          <p:nvPr/>
        </p:nvSpPr>
        <p:spPr>
          <a:xfrm>
            <a:off x="201384" y="4034936"/>
            <a:ext cx="4479600" cy="713100"/>
          </a:xfrm>
          <a:prstGeom prst="roundRect">
            <a:avLst>
              <a:gd fmla="val 16667" name="adj"/>
            </a:avLst>
          </a:prstGeom>
          <a:solidFill>
            <a:srgbClr val="FCCBB5"/>
          </a:solidFill>
          <a:ln cap="flat" cmpd="sng" w="9525">
            <a:solidFill>
              <a:srgbClr val="52071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47650" lvl="0" marL="2540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nter"/>
              <a:buChar char="•"/>
            </a:pPr>
            <a:r>
              <a:rPr lang="en-US" sz="15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Administrative controls</a:t>
            </a:r>
            <a:endParaRPr sz="15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Expose more detailed control of Hydra's operation via the web to allow users to more finely control Hydra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7"/>
          <p:cNvSpPr/>
          <p:nvPr/>
        </p:nvSpPr>
        <p:spPr>
          <a:xfrm>
            <a:off x="201375" y="908075"/>
            <a:ext cx="4479600" cy="2220600"/>
          </a:xfrm>
          <a:prstGeom prst="roundRect">
            <a:avLst>
              <a:gd fmla="val 16667" name="adj"/>
            </a:avLst>
          </a:prstGeom>
          <a:solidFill>
            <a:srgbClr val="678E79">
              <a:alpha val="36860"/>
            </a:srgbClr>
          </a:solidFill>
          <a:ln cap="flat" cmpd="sng" w="9525">
            <a:solidFill>
              <a:srgbClr val="52071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47650" lvl="0" marL="254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nter"/>
              <a:buChar char="•"/>
            </a:pPr>
            <a:r>
              <a:rPr lang="en-US" sz="15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ML enhancements</a:t>
            </a:r>
            <a:endParaRPr sz="15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0350" lvl="1" marL="5969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"/>
              <a:buChar char="•"/>
            </a:pPr>
            <a:r>
              <a:rPr lang="en-US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Alternate methods for sorting and identifying Bad/dissimilar images (e.g. Clustering, Siamese)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0350" lvl="1" marL="5969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"/>
              <a:buChar char="•"/>
            </a:pPr>
            <a:r>
              <a:rPr lang="en-US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Multimodal support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2250" lvl="1" marL="5588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"/>
              <a:buChar char="•"/>
            </a:pPr>
            <a:r>
              <a:rPr lang="en-US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Start Hydra models with limited data and get more detailed responses as the models learn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60350" lvl="1" marL="5969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"/>
              <a:buChar char="•"/>
            </a:pPr>
            <a:r>
              <a:rPr lang="en-US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Auto-MLops</a:t>
            </a:r>
            <a:endParaRPr sz="11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47650" lvl="0" marL="2540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nter"/>
              <a:buChar char="•"/>
            </a:pPr>
            <a:r>
              <a:rPr lang="en-US" sz="15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Centralized inference</a:t>
            </a:r>
            <a:endParaRPr sz="15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Integration with Kubernetes to allow for scalable parallel inference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6920" y="908957"/>
            <a:ext cx="3682158" cy="306432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7"/>
          <p:cNvSpPr/>
          <p:nvPr/>
        </p:nvSpPr>
        <p:spPr>
          <a:xfrm>
            <a:off x="201375" y="3225250"/>
            <a:ext cx="4479600" cy="713100"/>
          </a:xfrm>
          <a:prstGeom prst="roundRect">
            <a:avLst>
              <a:gd fmla="val 16667" name="adj"/>
            </a:avLst>
          </a:prstGeom>
          <a:solidFill>
            <a:srgbClr val="2C71BB">
              <a:alpha val="36860"/>
            </a:srgbClr>
          </a:solidFill>
          <a:ln cap="flat" cmpd="sng" w="9525">
            <a:solidFill>
              <a:srgbClr val="52071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47650" lvl="0" marL="2540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nter"/>
              <a:buChar char="•"/>
            </a:pPr>
            <a:r>
              <a:rPr lang="en-US" sz="15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External program support</a:t>
            </a:r>
            <a:endParaRPr sz="15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Autonomous writing to electronic logbooks</a:t>
            </a:r>
            <a:endParaRPr sz="11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8"/>
          <p:cNvSpPr txBox="1"/>
          <p:nvPr>
            <p:ph idx="12" type="sldNum"/>
          </p:nvPr>
        </p:nvSpPr>
        <p:spPr>
          <a:xfrm>
            <a:off x="6840625" y="47413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17</a:t>
            </a:r>
            <a:endParaRPr sz="300"/>
          </a:p>
        </p:txBody>
      </p:sp>
      <p:sp>
        <p:nvSpPr>
          <p:cNvPr id="404" name="Google Shape;404;p38"/>
          <p:cNvSpPr txBox="1"/>
          <p:nvPr/>
        </p:nvSpPr>
        <p:spPr>
          <a:xfrm>
            <a:off x="231820" y="314750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Summary</a:t>
            </a:r>
            <a:endParaRPr b="1" sz="2400">
              <a:solidFill>
                <a:srgbClr val="1C506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5" name="Google Shape;405;p38"/>
          <p:cNvSpPr txBox="1"/>
          <p:nvPr/>
        </p:nvSpPr>
        <p:spPr>
          <a:xfrm>
            <a:off x="178894" y="48096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10/27/2025</a:t>
            </a:r>
            <a:endParaRPr sz="800">
              <a:solidFill>
                <a:srgbClr val="000000"/>
              </a:solidFill>
            </a:endParaRPr>
          </a:p>
        </p:txBody>
      </p:sp>
      <p:pic>
        <p:nvPicPr>
          <p:cNvPr descr="preencoded.png" id="406" name="Google Shape;40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0679" y="3903304"/>
            <a:ext cx="3059150" cy="9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8"/>
          <p:cNvSpPr txBox="1"/>
          <p:nvPr/>
        </p:nvSpPr>
        <p:spPr>
          <a:xfrm>
            <a:off x="262275" y="1166475"/>
            <a:ext cx="8515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Hydra is a scalable framework for training and managing AI models for data quality monitoring and visualization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Hydra is under development!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Data visualizations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Plot Browser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Unsupervised learning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K-Means Clustering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Supervised learning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Classification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Siamese models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</a:pPr>
            <a:r>
              <a:rPr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Hydra enables deeper insights into data acquisition, both human and machine factors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231820" y="398963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Human-based monitoring doesn’t scale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65" name="Google Shape;165;p22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10/27/2025</a:t>
            </a:r>
            <a:endParaRPr/>
          </a:p>
        </p:txBody>
      </p:sp>
      <p:grpSp>
        <p:nvGrpSpPr>
          <p:cNvPr id="166" name="Google Shape;166;p22"/>
          <p:cNvGrpSpPr/>
          <p:nvPr/>
        </p:nvGrpSpPr>
        <p:grpSpPr>
          <a:xfrm>
            <a:off x="4595813" y="609600"/>
            <a:ext cx="4138687" cy="3924300"/>
            <a:chOff x="4595813" y="609600"/>
            <a:chExt cx="4138687" cy="3924300"/>
          </a:xfrm>
        </p:grpSpPr>
        <p:pic>
          <p:nvPicPr>
            <p:cNvPr descr="preencoded.png" id="167" name="Google Shape;167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95813" y="609600"/>
              <a:ext cx="3924300" cy="3924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2"/>
            <p:cNvSpPr/>
            <p:nvPr/>
          </p:nvSpPr>
          <p:spPr>
            <a:xfrm>
              <a:off x="4838700" y="3843338"/>
              <a:ext cx="38958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Inter"/>
                <a:buNone/>
              </a:pPr>
              <a:r>
                <a:rPr i="0" lang="en-US" sz="9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Approximate number of individual histograms per experiment per run, monitored by the shift crew</a:t>
              </a:r>
              <a:endParaRPr i="0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7704957" y="3157538"/>
              <a:ext cx="6858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Inter"/>
                <a:buNone/>
              </a:pPr>
              <a:r>
                <a:rPr b="1" i="0" lang="en-US" sz="135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90</a:t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4991280" y="1681163"/>
              <a:ext cx="7524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Inter"/>
                <a:buNone/>
              </a:pPr>
              <a:r>
                <a:rPr b="1" i="0" lang="en-US" sz="135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714</a:t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855392" y="2457450"/>
              <a:ext cx="8049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Inter"/>
                <a:buNone/>
              </a:pPr>
              <a:r>
                <a:rPr b="1" i="0" lang="en-US" sz="135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400</a:t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6763698" y="3043238"/>
              <a:ext cx="762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Inter"/>
                <a:buNone/>
              </a:pPr>
              <a:r>
                <a:rPr b="1" i="0" lang="en-US" sz="135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138</a:t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22"/>
          <p:cNvSpPr/>
          <p:nvPr/>
        </p:nvSpPr>
        <p:spPr>
          <a:xfrm>
            <a:off x="609600" y="1404938"/>
            <a:ext cx="2581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609600" y="2028825"/>
            <a:ext cx="245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609600" y="3581400"/>
            <a:ext cx="245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609600" y="2805113"/>
            <a:ext cx="245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609600" y="2805113"/>
            <a:ext cx="29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2C71BB"/>
              </a:buClr>
              <a:buSzPts val="1350"/>
              <a:buFont typeface="Inter"/>
              <a:buNone/>
            </a:pPr>
            <a:r>
              <a:rPr b="1" i="0" lang="en-US" sz="145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Slow response time</a:t>
            </a:r>
            <a:endParaRPr b="0" i="0" sz="145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609600" y="3033713"/>
            <a:ext cx="291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nter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Humans can only process so much information at a given time.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609600" y="3581400"/>
            <a:ext cx="29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2C71BB"/>
              </a:buClr>
              <a:buSzPts val="1350"/>
              <a:buFont typeface="Inter"/>
              <a:buNone/>
            </a:pPr>
            <a:r>
              <a:rPr b="1" i="0" lang="en-US" sz="145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Scalability</a:t>
            </a:r>
            <a:endParaRPr b="0" i="0" sz="145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09600" y="3810000"/>
            <a:ext cx="291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Human-based systems do not scale efficiently as data volumes increase.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609600" y="2105038"/>
            <a:ext cx="29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2C71BB"/>
              </a:buClr>
              <a:buSzPts val="1350"/>
              <a:buFont typeface="Inter"/>
              <a:buNone/>
            </a:pPr>
            <a:r>
              <a:rPr b="1" i="0" lang="en-US" sz="145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Inconsistency</a:t>
            </a:r>
            <a:endParaRPr b="0" i="0" sz="145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609600" y="2340775"/>
            <a:ext cx="291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nter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Human judgement can vary significantly between individuals.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09600" y="1404938"/>
            <a:ext cx="3038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>
                <a:srgbClr val="2C71BB"/>
              </a:buClr>
              <a:buSzPts val="1350"/>
              <a:buFont typeface="Inter"/>
              <a:buNone/>
            </a:pPr>
            <a:r>
              <a:rPr b="1" i="0" lang="en-US" sz="1450" u="none" cap="none" strike="noStrike">
                <a:solidFill>
                  <a:srgbClr val="1C5068"/>
                </a:solidFill>
                <a:latin typeface="Inter"/>
                <a:ea typeface="Inter"/>
                <a:cs typeface="Inter"/>
                <a:sym typeface="Inter"/>
              </a:rPr>
              <a:t>Fatigue</a:t>
            </a:r>
            <a:endParaRPr b="0" i="0" sz="1450" u="none" cap="none" strike="noStrike">
              <a:solidFill>
                <a:srgbClr val="1C50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609600" y="1657638"/>
            <a:ext cx="30384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nter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Continuous monitoring is mentally exhausting.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231820" y="398963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Hydra Developers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92" name="Google Shape;192;p23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10/27/2025</a:t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4">
            <a:alphaModFix/>
          </a:blip>
          <a:srcRect b="7625" l="-180" r="120" t="27754"/>
          <a:stretch/>
        </p:blipFill>
        <p:spPr>
          <a:xfrm>
            <a:off x="54428" y="968828"/>
            <a:ext cx="9089578" cy="3323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idx="2" type="body"/>
          </p:nvPr>
        </p:nvSpPr>
        <p:spPr>
          <a:xfrm>
            <a:off x="231825" y="1366047"/>
            <a:ext cx="3464700" cy="1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Hydra is a multi-tiered system based on a robust MySQL database which links to both the web-based user interface and the back-end processes.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Total processing time (cpu only) of ~500ms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9" name="Google Shape;199;p24"/>
          <p:cNvSpPr txBox="1"/>
          <p:nvPr>
            <p:ph type="title"/>
          </p:nvPr>
        </p:nvSpPr>
        <p:spPr>
          <a:xfrm>
            <a:off x="231820" y="398963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Framework Design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0" name="Google Shape;200;p24" title="framework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100" y="1060463"/>
            <a:ext cx="5144501" cy="289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03" name="Google Shape;203;p24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10/27/2025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231820" y="398963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User Interface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211" name="Google Shape;211;p25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10/27/2025</a:t>
            </a:r>
            <a:endParaRPr/>
          </a:p>
        </p:txBody>
      </p:sp>
      <p:sp>
        <p:nvSpPr>
          <p:cNvPr id="212" name="Google Shape;212;p25"/>
          <p:cNvSpPr txBox="1"/>
          <p:nvPr>
            <p:ph idx="2" type="body"/>
          </p:nvPr>
        </p:nvSpPr>
        <p:spPr>
          <a:xfrm>
            <a:off x="259014" y="3450280"/>
            <a:ext cx="13281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rPr b="1" lang="en-US">
                <a:latin typeface="Inter"/>
                <a:ea typeface="Inter"/>
                <a:cs typeface="Inter"/>
                <a:sym typeface="Inter"/>
              </a:rPr>
              <a:t>Labeler</a:t>
            </a:r>
            <a:endParaRPr b="1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US" sz="1200">
                <a:latin typeface="Inter"/>
                <a:ea typeface="Inter"/>
                <a:cs typeface="Inter"/>
                <a:sym typeface="Inter"/>
              </a:rPr>
              <a:t>Efficiently label images for supervised learning</a:t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13" name="Google Shape;213;p2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9" y="910997"/>
            <a:ext cx="1713600" cy="254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4" name="Google Shape;21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8515" y="908087"/>
            <a:ext cx="1713443" cy="255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59172" y="911658"/>
            <a:ext cx="1713443" cy="256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64110" y="909277"/>
            <a:ext cx="1713443" cy="255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63281" y="909277"/>
            <a:ext cx="1713443" cy="255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92860" y="909277"/>
            <a:ext cx="1713443" cy="255349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1712106" y="3453454"/>
            <a:ext cx="13281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Run</a:t>
            </a:r>
            <a:endParaRPr b="1" i="0" sz="15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See predictions in real time </a:t>
            </a:r>
            <a:endParaRPr i="0" sz="15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3151439" y="3453454"/>
            <a:ext cx="13281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Grafana</a:t>
            </a:r>
            <a:endParaRPr b="1" i="0" sz="15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Uses Grafana to trend outputs and build custom dashboards</a:t>
            </a:r>
            <a:endParaRPr i="0" sz="12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4559023" y="3442871"/>
            <a:ext cx="13281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Library</a:t>
            </a:r>
            <a:endParaRPr b="1" i="0" sz="15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Evaluate model performance and manage models</a:t>
            </a:r>
            <a:endParaRPr i="0" sz="12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6008946" y="3450271"/>
            <a:ext cx="13281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Log</a:t>
            </a:r>
            <a:endParaRPr b="1" i="0" sz="15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Rolling feed of problematic images</a:t>
            </a:r>
            <a:endParaRPr i="0" sz="15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7458856" y="3442871"/>
            <a:ext cx="13281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Status</a:t>
            </a:r>
            <a:endParaRPr b="1" i="0" sz="15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Monitor Hydra system health and performance</a:t>
            </a:r>
            <a:endParaRPr i="0" sz="15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/>
          <p:nvPr>
            <p:ph idx="2" type="body"/>
          </p:nvPr>
        </p:nvSpPr>
        <p:spPr>
          <a:xfrm>
            <a:off x="231825" y="4590475"/>
            <a:ext cx="7775700" cy="354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Provides a security cam view to operators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0" name="Google Shape;230;p26"/>
          <p:cNvSpPr txBox="1"/>
          <p:nvPr>
            <p:ph type="title"/>
          </p:nvPr>
        </p:nvSpPr>
        <p:spPr>
          <a:xfrm>
            <a:off x="231820" y="398963"/>
            <a:ext cx="8283600" cy="509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Online Data Quality Monitoring (Hydra Run)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pic>
        <p:nvPicPr>
          <p:cNvPr id="232" name="Google Shape;232;p26"/>
          <p:cNvPicPr preferRelativeResize="0"/>
          <p:nvPr/>
        </p:nvPicPr>
        <p:blipFill rotWithShape="1">
          <a:blip r:embed="rId3">
            <a:alphaModFix/>
          </a:blip>
          <a:srcRect b="0" l="0" r="0" t="695"/>
          <a:stretch/>
        </p:blipFill>
        <p:spPr>
          <a:xfrm>
            <a:off x="231825" y="1026100"/>
            <a:ext cx="6301399" cy="33414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3" name="Google Shape;233;p26" title="Bad_TimeJitt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976" y="2286225"/>
            <a:ext cx="897025" cy="11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 title="Screenshot 2025-08-25 at 2.36.32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38048" y="398975"/>
            <a:ext cx="1193350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1867"/>
            <a:ext cx="9144000" cy="460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 title="Bad_TimeJitt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999" y="1543775"/>
            <a:ext cx="1867901" cy="23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type="title"/>
          </p:nvPr>
        </p:nvSpPr>
        <p:spPr>
          <a:xfrm>
            <a:off x="231820" y="398963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Summary Statistics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244" name="Google Shape;244;p27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10/27/2025</a:t>
            </a:r>
            <a:endParaRPr/>
          </a:p>
        </p:txBody>
      </p:sp>
      <p:graphicFrame>
        <p:nvGraphicFramePr>
          <p:cNvPr id="245" name="Google Shape;245;p27"/>
          <p:cNvGraphicFramePr/>
          <p:nvPr/>
        </p:nvGraphicFramePr>
        <p:xfrm>
          <a:off x="323450" y="1156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{3C1B56EF-2872-4CFA-9658-50332FA32BF4}</a:tableStyleId>
              </a:tblPr>
              <a:tblGrid>
                <a:gridCol w="1743075"/>
                <a:gridCol w="914400"/>
                <a:gridCol w="914400"/>
                <a:gridCol w="914400"/>
                <a:gridCol w="914400"/>
              </a:tblGrid>
              <a:tr h="22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Inter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Year deployed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2019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2022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2024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2024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6CA1"/>
                        </a:buClr>
                        <a:buSzPts val="1350"/>
                        <a:buFont typeface="Inter"/>
                        <a:buNone/>
                      </a:pPr>
                      <a:r>
                        <a:rPr b="1" lang="en-US" sz="1350" u="none" cap="none" strike="noStrike">
                          <a:solidFill>
                            <a:srgbClr val="2F6CA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Hall D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6CA1"/>
                        </a:buClr>
                        <a:buSzPts val="1350"/>
                        <a:buFont typeface="Inter"/>
                        <a:buNone/>
                      </a:pPr>
                      <a:r>
                        <a:rPr b="1" lang="en-US" sz="1350" u="none" cap="none" strike="noStrike">
                          <a:solidFill>
                            <a:srgbClr val="2F6CA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Hall B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6CA1"/>
                        </a:buClr>
                        <a:buSzPts val="1350"/>
                        <a:buFont typeface="Inter"/>
                        <a:buNone/>
                      </a:pPr>
                      <a:r>
                        <a:rPr b="1" lang="en-US" sz="1350" u="none" cap="none" strike="noStrike">
                          <a:solidFill>
                            <a:srgbClr val="2F6CA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Hall A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6CA1"/>
                        </a:buClr>
                        <a:buSzPts val="1350"/>
                        <a:buFont typeface="Inter"/>
                        <a:buNone/>
                      </a:pPr>
                      <a:r>
                        <a:rPr b="1" lang="en-US" sz="1350" u="none" cap="none" strike="noStrike">
                          <a:solidFill>
                            <a:srgbClr val="2F6CA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Hall C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25"/>
                        <a:buFont typeface="Inter"/>
                        <a:buNone/>
                      </a:pPr>
                      <a:r>
                        <a:rPr b="1" lang="en-US" sz="1125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Labeled Images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638,071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360</a:t>
                      </a: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,</a:t>
                      </a: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190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5,438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7,800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25"/>
                        <a:buFont typeface="Inter"/>
                        <a:buNone/>
                      </a:pPr>
                      <a:r>
                        <a:rPr b="1" lang="en-US" sz="1125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Plot Types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208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82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42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105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25"/>
                        <a:buFont typeface="Inter"/>
                        <a:buNone/>
                      </a:pPr>
                      <a:r>
                        <a:rPr b="1" lang="en-US" sz="1125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Active Models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19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6</a:t>
                      </a: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6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25"/>
                        <a:buFont typeface="Inter"/>
                        <a:buNone/>
                      </a:pPr>
                      <a:r>
                        <a:rPr b="1" lang="en-US" sz="1125">
                          <a:latin typeface="Inter"/>
                          <a:ea typeface="Inter"/>
                          <a:cs typeface="Inter"/>
                          <a:sym typeface="Inter"/>
                        </a:rPr>
                        <a:t>Input </a:t>
                      </a:r>
                      <a:r>
                        <a:rPr b="1" lang="en-US" sz="1125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frequency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15 / min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16.4/</a:t>
                      </a: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min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-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0.98/min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25"/>
                        <a:buFont typeface="Inter"/>
                        <a:buNone/>
                      </a:pPr>
                      <a:r>
                        <a:rPr b="1" lang="en-US" sz="1125">
                          <a:latin typeface="Inter"/>
                          <a:ea typeface="Inter"/>
                          <a:cs typeface="Inter"/>
                          <a:sym typeface="Inter"/>
                        </a:rPr>
                        <a:t>Total number of images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9</a:t>
                      </a: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,172,981*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747,554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-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139,419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25"/>
                        <a:buFont typeface="Inter"/>
                        <a:buNone/>
                      </a:pPr>
                      <a:r>
                        <a:rPr b="1" lang="en-US" sz="1125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Total analyzed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1,</a:t>
                      </a: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732</a:t>
                      </a: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,</a:t>
                      </a: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883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2,324,870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-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Inter"/>
                        <a:buNone/>
                      </a:pPr>
                      <a:r>
                        <a:rPr lang="en-US" sz="900">
                          <a:latin typeface="Inter"/>
                          <a:ea typeface="Inter"/>
                          <a:cs typeface="Inter"/>
                          <a:sym typeface="Inter"/>
                        </a:rPr>
                        <a:t>83,580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3737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6" name="Google Shape;246;p27"/>
          <p:cNvSpPr txBox="1"/>
          <p:nvPr/>
        </p:nvSpPr>
        <p:spPr>
          <a:xfrm>
            <a:off x="5984200" y="1687413"/>
            <a:ext cx="2805300" cy="21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Hall D has online and offline monitoring plots</a:t>
            </a:r>
            <a:br>
              <a:rPr lang="en-US"/>
            </a:br>
            <a:br>
              <a:rPr lang="en-US"/>
            </a:br>
            <a:r>
              <a:rPr lang="en-US"/>
              <a:t>Halls A/C do not have automatic generation of monitoring plots</a:t>
            </a:r>
            <a:br>
              <a:rPr lang="en-US"/>
            </a:br>
            <a:br>
              <a:rPr lang="en-US"/>
            </a:br>
            <a:r>
              <a:rPr lang="en-US"/>
              <a:t>Hydra stores a significant amount of labeled and unlabeled data to develop models with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type="title"/>
          </p:nvPr>
        </p:nvSpPr>
        <p:spPr>
          <a:xfrm>
            <a:off x="231820" y="398963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Human Performance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6858000" y="474794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254" name="Google Shape;254;p28"/>
          <p:cNvSpPr txBox="1"/>
          <p:nvPr>
            <p:ph idx="10" type="dt"/>
          </p:nvPr>
        </p:nvSpPr>
        <p:spPr>
          <a:xfrm>
            <a:off x="233794" y="47479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10/27/2025</a:t>
            </a:r>
            <a:endParaRPr/>
          </a:p>
        </p:txBody>
      </p:sp>
      <p:pic>
        <p:nvPicPr>
          <p:cNvPr id="255" name="Google Shape;2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762" y="1607683"/>
            <a:ext cx="3862561" cy="238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8"/>
          <p:cNvSpPr txBox="1"/>
          <p:nvPr/>
        </p:nvSpPr>
        <p:spPr>
          <a:xfrm>
            <a:off x="5597525" y="3836200"/>
            <a:ext cx="31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confirmed incident durations during latest run group</a:t>
            </a:r>
            <a:endParaRPr b="1" sz="900"/>
          </a:p>
        </p:txBody>
      </p:sp>
      <p:sp>
        <p:nvSpPr>
          <p:cNvPr id="257" name="Google Shape;257;p28"/>
          <p:cNvSpPr txBox="1"/>
          <p:nvPr/>
        </p:nvSpPr>
        <p:spPr>
          <a:xfrm>
            <a:off x="260875" y="982650"/>
            <a:ext cx="4469700" cy="3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Hydra’s automated record keeping indirectly gives insight into data quality monitoring performance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Benchmarking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Time-to-diagnosis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Key Takeaways: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General response times are "immediately solved", "solved by the end of a run", and "solved by the end of the shift or halfway through"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Experienced and inexperienced shift crews make “big” mistakes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People tend to make the big, long mistakes after a few shifts into the run year (maybe they get comfortable </a:t>
            </a:r>
            <a:r>
              <a:rPr lang="en-US"/>
              <a:t>    )</a:t>
            </a:r>
            <a:endParaRPr/>
          </a:p>
        </p:txBody>
      </p:sp>
      <p:pic>
        <p:nvPicPr>
          <p:cNvPr id="258" name="Google Shape;25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6725" y="4275454"/>
            <a:ext cx="221525" cy="2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9"/>
          <p:cNvGrpSpPr/>
          <p:nvPr/>
        </p:nvGrpSpPr>
        <p:grpSpPr>
          <a:xfrm>
            <a:off x="4642873" y="1683735"/>
            <a:ext cx="4434523" cy="1615287"/>
            <a:chOff x="4017054" y="1476825"/>
            <a:chExt cx="5002846" cy="1822300"/>
          </a:xfrm>
        </p:grpSpPr>
        <p:pic>
          <p:nvPicPr>
            <p:cNvPr descr="Siamese network with Keras, TensorFlow, and Deep Learning - PyImageSearch" id="264" name="Google Shape;264;p29"/>
            <p:cNvPicPr preferRelativeResize="0"/>
            <p:nvPr/>
          </p:nvPicPr>
          <p:blipFill rotWithShape="1">
            <a:blip r:embed="rId3">
              <a:alphaModFix/>
            </a:blip>
            <a:srcRect b="0" l="9664" r="8775" t="0"/>
            <a:stretch/>
          </p:blipFill>
          <p:spPr>
            <a:xfrm>
              <a:off x="5131000" y="1476825"/>
              <a:ext cx="3133800" cy="182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29"/>
            <p:cNvSpPr txBox="1"/>
            <p:nvPr/>
          </p:nvSpPr>
          <p:spPr>
            <a:xfrm>
              <a:off x="8264800" y="2211100"/>
              <a:ext cx="755100" cy="273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0375" lIns="60800" spcFirstLastPara="1" rIns="60800" wrap="square" tIns="30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393"/>
                <a:buFont typeface="Arial"/>
                <a:buNone/>
              </a:pPr>
              <a:r>
                <a:rPr b="1" lang="en-US" sz="1063">
                  <a:solidFill>
                    <a:srgbClr val="FF0000"/>
                  </a:solidFill>
                  <a:latin typeface="Inter"/>
                  <a:ea typeface="Inter"/>
                  <a:cs typeface="Inter"/>
                  <a:sym typeface="Inter"/>
                </a:rPr>
                <a:t>not </a:t>
              </a:r>
              <a:br>
                <a:rPr b="1" lang="en-US" sz="1063">
                  <a:solidFill>
                    <a:srgbClr val="FF0000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b="1" lang="en-US" sz="1063">
                  <a:solidFill>
                    <a:srgbClr val="FF0000"/>
                  </a:solidFill>
                  <a:latin typeface="Inter"/>
                  <a:ea typeface="Inter"/>
                  <a:cs typeface="Inter"/>
                  <a:sym typeface="Inter"/>
                </a:rPr>
                <a:t>similar</a:t>
              </a:r>
              <a:endParaRPr b="1" sz="1063"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266" name="Google Shape;266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17932" y="1543338"/>
              <a:ext cx="1047299" cy="787770"/>
            </a:xfrm>
            <a:prstGeom prst="rect">
              <a:avLst/>
            </a:prstGeom>
            <a:noFill/>
            <a:ln cap="flat" cmpd="sng" w="3800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67" name="Google Shape;267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17054" y="2454116"/>
              <a:ext cx="1049051" cy="787768"/>
            </a:xfrm>
            <a:prstGeom prst="rect">
              <a:avLst/>
            </a:prstGeom>
            <a:noFill/>
            <a:ln cap="flat" cmpd="sng" w="380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268" name="Google Shape;268;p29"/>
          <p:cNvSpPr txBox="1"/>
          <p:nvPr/>
        </p:nvSpPr>
        <p:spPr>
          <a:xfrm>
            <a:off x="312450" y="1267575"/>
            <a:ext cx="4272600" cy="30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Monitoring plots evolve during runs, especially after configuration changes </a:t>
            </a:r>
            <a:b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Classification models may not be robust to these changes</a:t>
            </a:r>
            <a:b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</a:pP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Using a supervised Siamese neural network, Hydra can flag previously unseen images by their distance to labeled examples instead of forcing a class</a:t>
            </a: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9" name="Google Shape;26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6925" y="35525"/>
            <a:ext cx="1030475" cy="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>
            <p:ph idx="12" type="sldNum"/>
          </p:nvPr>
        </p:nvSpPr>
        <p:spPr>
          <a:xfrm>
            <a:off x="6840625" y="47413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8</a:t>
            </a:r>
            <a:endParaRPr sz="300"/>
          </a:p>
        </p:txBody>
      </p:sp>
      <p:sp>
        <p:nvSpPr>
          <p:cNvPr id="271" name="Google Shape;271;p29"/>
          <p:cNvSpPr txBox="1"/>
          <p:nvPr/>
        </p:nvSpPr>
        <p:spPr>
          <a:xfrm>
            <a:off x="231820" y="314750"/>
            <a:ext cx="828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5068"/>
                </a:solidFill>
                <a:latin typeface="Inter"/>
                <a:ea typeface="Inter"/>
                <a:cs typeface="Inter"/>
                <a:sym typeface="Inter"/>
              </a:rPr>
              <a:t>Siamese Neural Networks</a:t>
            </a:r>
            <a:endParaRPr b="1" sz="2400">
              <a:solidFill>
                <a:srgbClr val="1C506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178894" y="480969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10/27/2025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