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7feedd6f25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7feedd6f25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g37feedd6f25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97e6c31502_0_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97e6c31502_0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97e6c31502_0_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7feedd6f25_0_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7feedd6f25_0_6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37feedd6f25_0_6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97e6c31502_0_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97e6c31502_0_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g397e6c31502_0_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7feedd6f25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37feedd6f25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g37feedd6f25_0_1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9c8b4283b5_0_3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9c8b4283b5_0_3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g39c8b4283b5_0_3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9c8b4283b5_0_3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9c8b4283b5_0_3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39c8b4283b5_0_3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9c8b4283b5_0_3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9c8b4283b5_0_3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g39c8b4283b5_0_3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9c8b4283b5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9c8b4283b5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g39c8b4283b5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9c8b4283b5_0_1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9c8b4283b5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g39c8b4283b5_0_1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9c8b4283b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9c8b4283b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39c8b4283b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9c8b4283b5_0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9c8b4283b5_0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g39c8b4283b5_0_1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39c8b4283b5_0_4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39c8b4283b5_0_4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g39c8b4283b5_0_44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9c8b4283b5_0_3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39c8b4283b5_0_3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g39c8b4283b5_0_3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9c8b4283b5_0_4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39c8b4283b5_0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5068"/>
                </a:solidFill>
              </a:rPr>
              <a:t>Example:</a:t>
            </a:r>
            <a:endParaRPr sz="2000">
              <a:solidFill>
                <a:srgbClr val="1C506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1C5068"/>
                </a:solidFill>
              </a:rPr>
              <a:t>I have built a virtual simulation environment in gymnasium, while running a reinforcement learning agent on the real accelerator I would like to compare the results to a reinforcement learning agent running on the virtual simulation environment. I can spool up a SOCT agent container that runs the virtual simulation environment with the same type of reinforcement learning agent to see how they compare live!</a:t>
            </a:r>
            <a:endParaRPr sz="2000">
              <a:solidFill>
                <a:srgbClr val="1C50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39c8b4283b5_0_4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97e6c31502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397e6c31502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g397e6c31502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9c8b4283b5_0_3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9c8b4283b5_0_3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39c8b4283b5_0_38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7feedd6f25_0_5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7feedd6f2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g37feedd6f25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9c8b4283b5_0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9c8b4283b5_0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C5068"/>
                </a:solidFill>
              </a:rPr>
              <a:t>Example:</a:t>
            </a:r>
            <a:endParaRPr sz="2000">
              <a:solidFill>
                <a:srgbClr val="1C5068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rgbClr val="1C5068"/>
                </a:solidFill>
              </a:rPr>
              <a:t>I have built a virtual simulation environment in gymnasium, while running a reinforcement learning agent on the real accelerator I would like to compare the results to a reinforcement learning agent running on the virtual simulation environment. I can spool up a SOCT agent container that runs the virtual simulation environment with the same type of reinforcement learning agent to see how they compare live!</a:t>
            </a:r>
            <a:endParaRPr sz="2000">
              <a:solidFill>
                <a:srgbClr val="1C50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g39c8b4283b5_0_2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39c8b4283b5_0_2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39c8b4283b5_0_2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7feedd6f2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7feedd6f2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37feedd6f2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9c8b4283b5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9c8b4283b5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39c8b4283b5_0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9c8b4283b5_0_2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9c8b4283b5_0_2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g39c8b4283b5_0_2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9c8b4283b5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9c8b4283b5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g39c8b4283b5_0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97e6c31502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97e6c31502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397e6c31502_0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7feedd6f25_0_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7feedd6f25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37feedd6f25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97e6c31502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397e6c31502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g397e6c31502_0_3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0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Intro Slide">
  <p:cSld name="1_Intro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1300766" y="1891183"/>
            <a:ext cx="100530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Left Photo" type="picTx">
  <p:cSld name="PICTURE_WITH_CAPTIO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>
            <p:ph type="title"/>
          </p:nvPr>
        </p:nvSpPr>
        <p:spPr>
          <a:xfrm>
            <a:off x="5679584" y="674221"/>
            <a:ext cx="6057364" cy="7166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1"/>
          <p:cNvSpPr/>
          <p:nvPr>
            <p:ph idx="2" type="pic"/>
          </p:nvPr>
        </p:nvSpPr>
        <p:spPr>
          <a:xfrm>
            <a:off x="-1" y="659082"/>
            <a:ext cx="5550795" cy="3449279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5679584" y="1560773"/>
            <a:ext cx="6057364" cy="46590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80" name="Google Shape;8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1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3" name="Google Shape;83;p11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84" name="Google Shape;84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Right Photo">
  <p:cSld name="Body Slide - 1 Right Photo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>
            <p:ph idx="2" type="pic"/>
          </p:nvPr>
        </p:nvSpPr>
        <p:spPr>
          <a:xfrm>
            <a:off x="6246796" y="665018"/>
            <a:ext cx="5945204" cy="4488874"/>
          </a:xfrm>
          <a:prstGeom prst="rect">
            <a:avLst/>
          </a:prstGeom>
          <a:noFill/>
          <a:ln>
            <a:noFill/>
          </a:ln>
        </p:spPr>
      </p:sp>
      <p:pic>
        <p:nvPicPr>
          <p:cNvPr id="87" name="Google Shape;8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2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2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0" name="Google Shape;90;p12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2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93" name="Google Shape;9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">
  <p:cSld name="Body Slide - No Photos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3"/>
          <p:cNvSpPr txBox="1"/>
          <p:nvPr>
            <p:ph type="title"/>
          </p:nvPr>
        </p:nvSpPr>
        <p:spPr>
          <a:xfrm>
            <a:off x="309093" y="531951"/>
            <a:ext cx="11044707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309094" y="1319201"/>
            <a:ext cx="5682288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8" name="Google Shape;98;p13"/>
          <p:cNvSpPr txBox="1"/>
          <p:nvPr>
            <p:ph idx="2" type="body"/>
          </p:nvPr>
        </p:nvSpPr>
        <p:spPr>
          <a:xfrm>
            <a:off x="6110467" y="1322610"/>
            <a:ext cx="568228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p13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02" name="Google Shape;102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Slate Two Photos">
  <p:cSld name="Body Slide - Slate Two Photos">
    <p:bg>
      <p:bgPr>
        <a:solidFill>
          <a:schemeClr val="dk2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4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4"/>
          <p:cNvSpPr/>
          <p:nvPr>
            <p:ph idx="2" type="pic"/>
          </p:nvPr>
        </p:nvSpPr>
        <p:spPr>
          <a:xfrm>
            <a:off x="6246796" y="549107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descr="Logo, company name&#10;&#10;Description automatically generated" id="107" name="Google Shape;107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9331" y="-12193"/>
            <a:ext cx="1474015" cy="57418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4"/>
          <p:cNvSpPr/>
          <p:nvPr>
            <p:ph idx="3" type="pic"/>
          </p:nvPr>
        </p:nvSpPr>
        <p:spPr>
          <a:xfrm>
            <a:off x="6246796" y="3446653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14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14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4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Logo, company name&#10;&#10;Description automatically generated" id="112" name="Google Shape;112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669331" y="-12193"/>
            <a:ext cx="1474015" cy="5741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Grey ">
  <p:cSld name="Body Slide - Grey ">
    <p:bg>
      <p:bgPr>
        <a:solidFill>
          <a:schemeClr val="l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/>
          <p:nvPr>
            <p:ph idx="2" type="pic"/>
          </p:nvPr>
        </p:nvSpPr>
        <p:spPr>
          <a:xfrm>
            <a:off x="6246796" y="665018"/>
            <a:ext cx="5945204" cy="4488874"/>
          </a:xfrm>
          <a:prstGeom prst="rect">
            <a:avLst/>
          </a:prstGeom>
          <a:noFill/>
          <a:ln>
            <a:noFill/>
          </a:ln>
        </p:spPr>
      </p:sp>
      <p:sp>
        <p:nvSpPr>
          <p:cNvPr id="115" name="Google Shape;115;p15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117" name="Google Shape;11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121" name="Google Shape;12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estion Slide">
  <p:cSld name="Question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1300767" y="2759119"/>
            <a:ext cx="10053033" cy="8809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24" name="Google Shape;1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77059" y="6170055"/>
            <a:ext cx="1728303" cy="4952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27" name="Google Shape;127;p17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8" name="Google Shape;128;p1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>
            <p:ph idx="2" type="pic"/>
          </p:nvPr>
        </p:nvSpPr>
        <p:spPr>
          <a:xfrm>
            <a:off x="5387975" y="0"/>
            <a:ext cx="68040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331417" y="2125014"/>
            <a:ext cx="6297984" cy="919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31416" y="3047266"/>
            <a:ext cx="6559241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3"/>
          <p:cNvSpPr txBox="1"/>
          <p:nvPr>
            <p:ph idx="3" type="body"/>
          </p:nvPr>
        </p:nvSpPr>
        <p:spPr>
          <a:xfrm>
            <a:off x="1096963" y="4244658"/>
            <a:ext cx="5999008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4" type="body"/>
          </p:nvPr>
        </p:nvSpPr>
        <p:spPr>
          <a:xfrm>
            <a:off x="1096963" y="4775200"/>
            <a:ext cx="5999162" cy="501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>
                <a:solidFill>
                  <a:srgbClr val="595959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s Slide">
  <p:cSld name="Transitions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1300766" y="1891183"/>
            <a:ext cx="1005303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2 Photos">
  <p:cSld name="Body Slide - 2 Photo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/>
          <p:nvPr>
            <p:ph idx="2" type="pic"/>
          </p:nvPr>
        </p:nvSpPr>
        <p:spPr>
          <a:xfrm>
            <a:off x="6246796" y="549107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pic>
        <p:nvPicPr>
          <p:cNvPr id="27" name="Google Shape;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/>
          <p:nvPr>
            <p:ph idx="3" type="pic"/>
          </p:nvPr>
        </p:nvSpPr>
        <p:spPr>
          <a:xfrm>
            <a:off x="6246796" y="3446653"/>
            <a:ext cx="5945204" cy="276398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140371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" name="Google Shape;3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Top Photo">
  <p:cSld name="Body Slide - Top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>
            <p:ph idx="2" type="pic"/>
          </p:nvPr>
        </p:nvSpPr>
        <p:spPr>
          <a:xfrm>
            <a:off x="0" y="8195"/>
            <a:ext cx="12192000" cy="3420804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35924" y="3666870"/>
            <a:ext cx="5642016" cy="2414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6103516" y="3666870"/>
            <a:ext cx="5642016" cy="2414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1" y="531951"/>
            <a:ext cx="6094412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1 Photo">
  <p:cSld name="Body Slide - 1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>
            <p:ph idx="2" type="pic"/>
          </p:nvPr>
        </p:nvSpPr>
        <p:spPr>
          <a:xfrm>
            <a:off x="6246796" y="665018"/>
            <a:ext cx="5945204" cy="4488874"/>
          </a:xfrm>
          <a:prstGeom prst="rect">
            <a:avLst/>
          </a:prstGeom>
          <a:noFill/>
          <a:ln>
            <a:noFill/>
          </a:ln>
        </p:spPr>
      </p:sp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46" name="Google Shape;46;p7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Circular Photo">
  <p:cSld name="Body Slide - Circular Photo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>
            <p:ph idx="2" type="pic"/>
          </p:nvPr>
        </p:nvSpPr>
        <p:spPr>
          <a:xfrm>
            <a:off x="6220496" y="531951"/>
            <a:ext cx="5971504" cy="5678683"/>
          </a:xfrm>
          <a:prstGeom prst="rect">
            <a:avLst/>
          </a:prstGeom>
          <a:noFill/>
          <a:ln>
            <a:noFill/>
          </a:ln>
        </p:spPr>
      </p:sp>
      <p:pic>
        <p:nvPicPr>
          <p:cNvPr id="52" name="Google Shape;52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 txBox="1"/>
          <p:nvPr>
            <p:ph type="title"/>
          </p:nvPr>
        </p:nvSpPr>
        <p:spPr>
          <a:xfrm>
            <a:off x="309093" y="531951"/>
            <a:ext cx="5785319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309093" y="1319201"/>
            <a:ext cx="5785319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" name="Google Shape;57;p8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No Photos 2">
  <p:cSld name="Body Slide - No Photos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2" name="Google Shape;6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309093" y="531951"/>
            <a:ext cx="11044707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3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309094" y="1319201"/>
            <a:ext cx="11044706" cy="48914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9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- Chart ">
  <p:cSld name="Body Slide - Chart 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374062" y="1424693"/>
            <a:ext cx="5798137" cy="38041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2" type="body"/>
          </p:nvPr>
        </p:nvSpPr>
        <p:spPr>
          <a:xfrm>
            <a:off x="6336406" y="1424694"/>
            <a:ext cx="5018982" cy="4422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b="0" sz="2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/>
          <p:nvPr>
            <p:ph type="title"/>
          </p:nvPr>
        </p:nvSpPr>
        <p:spPr>
          <a:xfrm>
            <a:off x="309093" y="531951"/>
            <a:ext cx="11044707" cy="6786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0"/>
          <p:cNvSpPr txBox="1"/>
          <p:nvPr>
            <p:ph idx="11" type="ftr"/>
          </p:nvPr>
        </p:nvSpPr>
        <p:spPr>
          <a:xfrm>
            <a:off x="4038600" y="633059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0"/>
          <p:cNvSpPr txBox="1"/>
          <p:nvPr>
            <p:ph idx="12" type="sldNum"/>
          </p:nvPr>
        </p:nvSpPr>
        <p:spPr>
          <a:xfrm>
            <a:off x="9144000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4" name="Google Shape;74;p10"/>
          <p:cNvSpPr txBox="1"/>
          <p:nvPr>
            <p:ph idx="10" type="dt"/>
          </p:nvPr>
        </p:nvSpPr>
        <p:spPr>
          <a:xfrm>
            <a:off x="311726" y="633059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13982" y="80668"/>
            <a:ext cx="1355836" cy="423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Relationship Id="rId4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github.com/JeffersonLab/SciOptControlToolkit" TargetMode="External"/><Relationship Id="rId4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7.png"/><Relationship Id="rId5" Type="http://schemas.openxmlformats.org/officeDocument/2006/relationships/hyperlink" Target="https://docs.confluent.io/_images/kafka-intro.pn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hyperlink" Target="https://docker-docs.uclv.cu/get-started/overview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a machine&#10;&#10;Description automatically generated with low confidence" id="134" name="Google Shape;134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7975" y="0"/>
            <a:ext cx="68040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8663937" cy="686000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 txBox="1"/>
          <p:nvPr>
            <p:ph type="ctrTitle"/>
          </p:nvPr>
        </p:nvSpPr>
        <p:spPr>
          <a:xfrm>
            <a:off x="331416" y="2125014"/>
            <a:ext cx="8155761" cy="9190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/>
              <a:t>S</a:t>
            </a:r>
            <a:r>
              <a:rPr b="0" lang="en-US" sz="3600"/>
              <a:t>treaming </a:t>
            </a:r>
            <a:r>
              <a:rPr lang="en-US" sz="3600"/>
              <a:t>M</a:t>
            </a:r>
            <a:r>
              <a:rPr b="0" lang="en-US" sz="3600"/>
              <a:t>onitoring </a:t>
            </a:r>
            <a:endParaRPr b="0" sz="3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 sz="3600"/>
              <a:t>O</a:t>
            </a:r>
            <a:r>
              <a:rPr b="0" lang="en-US" sz="3600"/>
              <a:t>ptimization </a:t>
            </a:r>
            <a:r>
              <a:rPr lang="en-US" sz="3600"/>
              <a:t>C</a:t>
            </a:r>
            <a:r>
              <a:rPr b="0" lang="en-US" sz="3600"/>
              <a:t>ontrol </a:t>
            </a:r>
            <a:r>
              <a:rPr lang="en-US" sz="3600"/>
              <a:t>S</a:t>
            </a:r>
            <a:r>
              <a:rPr b="0" lang="en-US" sz="3600"/>
              <a:t>ystem</a:t>
            </a:r>
            <a:endParaRPr b="0" sz="3600"/>
          </a:p>
        </p:txBody>
      </p:sp>
      <p:sp>
        <p:nvSpPr>
          <p:cNvPr id="137" name="Google Shape;137;p18"/>
          <p:cNvSpPr txBox="1"/>
          <p:nvPr>
            <p:ph idx="1" type="subTitle"/>
          </p:nvPr>
        </p:nvSpPr>
        <p:spPr>
          <a:xfrm>
            <a:off x="331416" y="3047266"/>
            <a:ext cx="8155761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</a:pPr>
            <a:r>
              <a:rPr b="1" lang="en-US"/>
              <a:t>SMOCS</a:t>
            </a:r>
            <a:endParaRPr b="1"/>
          </a:p>
        </p:txBody>
      </p:sp>
      <p:sp>
        <p:nvSpPr>
          <p:cNvPr id="138" name="Google Shape;138;p18"/>
          <p:cNvSpPr txBox="1"/>
          <p:nvPr>
            <p:ph idx="3" type="body"/>
          </p:nvPr>
        </p:nvSpPr>
        <p:spPr>
          <a:xfrm>
            <a:off x="1096963" y="4244658"/>
            <a:ext cx="5999008" cy="529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/>
              <a:t>October</a:t>
            </a:r>
            <a:r>
              <a:rPr lang="en-US" sz="1800"/>
              <a:t> 27th, 2025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39" name="Google Shape;139;p18"/>
          <p:cNvSpPr txBox="1"/>
          <p:nvPr>
            <p:ph idx="4" type="body"/>
          </p:nvPr>
        </p:nvSpPr>
        <p:spPr>
          <a:xfrm>
            <a:off x="1096888" y="4592800"/>
            <a:ext cx="5999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/>
              <a:t>Armen Kasparian</a:t>
            </a:r>
            <a:endParaRPr sz="1800"/>
          </a:p>
        </p:txBody>
      </p:sp>
      <p:sp>
        <p:nvSpPr>
          <p:cNvPr id="140" name="Google Shape;140;p18"/>
          <p:cNvSpPr txBox="1"/>
          <p:nvPr>
            <p:ph idx="4" type="body"/>
          </p:nvPr>
        </p:nvSpPr>
        <p:spPr>
          <a:xfrm>
            <a:off x="1096913" y="4960650"/>
            <a:ext cx="5999100" cy="5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800"/>
              <a:t>Built in support with Malachi Schram and Kishan Rajput and the Jefferson Lab Data Science </a:t>
            </a:r>
            <a:r>
              <a:rPr lang="en-US" sz="1800"/>
              <a:t>Department</a:t>
            </a:r>
            <a:endParaRPr sz="1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Consumers</a:t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Consumers use a </a:t>
            </a:r>
            <a:r>
              <a:rPr b="1" lang="en-US" sz="2200"/>
              <a:t>pull based</a:t>
            </a:r>
            <a:r>
              <a:rPr lang="en-US" sz="2200"/>
              <a:t> model from Kafka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Messages are processed synchronously in order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Single threaded looping design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Designed to read in data from the Kafka Broker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Example Consumers: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Kafka → InfluxDB Consumer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Kafka → S3 Buckets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etc.</a:t>
            </a:r>
            <a:endParaRPr sz="2200"/>
          </a:p>
        </p:txBody>
      </p:sp>
      <p:sp>
        <p:nvSpPr>
          <p:cNvPr id="239" name="Google Shape;239;p27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7"/>
          <p:cNvSpPr/>
          <p:nvPr/>
        </p:nvSpPr>
        <p:spPr>
          <a:xfrm>
            <a:off x="9245200" y="3519163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Consumers</a:t>
            </a:r>
            <a:endParaRPr/>
          </a:p>
        </p:txBody>
      </p:sp>
      <p:sp>
        <p:nvSpPr>
          <p:cNvPr id="241" name="Google Shape;241;p27"/>
          <p:cNvSpPr/>
          <p:nvPr/>
        </p:nvSpPr>
        <p:spPr>
          <a:xfrm>
            <a:off x="6466600" y="3573738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Broker</a:t>
            </a:r>
            <a:endParaRPr/>
          </a:p>
        </p:txBody>
      </p:sp>
      <p:cxnSp>
        <p:nvCxnSpPr>
          <p:cNvPr id="242" name="Google Shape;242;p27"/>
          <p:cNvCxnSpPr/>
          <p:nvPr/>
        </p:nvCxnSpPr>
        <p:spPr>
          <a:xfrm>
            <a:off x="8575300" y="4331250"/>
            <a:ext cx="66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43" name="Google Shape;243;p27"/>
          <p:cNvSpPr txBox="1"/>
          <p:nvPr/>
        </p:nvSpPr>
        <p:spPr>
          <a:xfrm>
            <a:off x="6749800" y="5363400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2"/>
                </a:solidFill>
              </a:rPr>
              <a:t>SMOCS Kafka Broker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44" name="Google Shape;2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7375" y="5283182"/>
            <a:ext cx="1764350" cy="798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27"/>
          <p:cNvCxnSpPr/>
          <p:nvPr/>
        </p:nvCxnSpPr>
        <p:spPr>
          <a:xfrm>
            <a:off x="8903350" y="2799300"/>
            <a:ext cx="13800" cy="30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46" name="Google Shape;246;p27"/>
          <p:cNvSpPr txBox="1"/>
          <p:nvPr/>
        </p:nvSpPr>
        <p:spPr>
          <a:xfrm>
            <a:off x="4596250" y="5436375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Example: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8139100" y="6003150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Standard Format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Processes</a:t>
            </a:r>
            <a:endParaRPr/>
          </a:p>
        </p:txBody>
      </p:sp>
      <p:sp>
        <p:nvSpPr>
          <p:cNvPr id="254" name="Google Shape;254;p28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5" name="Google Shape;255;p28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913" y="1079738"/>
            <a:ext cx="6187167" cy="5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8"/>
          <p:cNvSpPr txBox="1"/>
          <p:nvPr/>
        </p:nvSpPr>
        <p:spPr>
          <a:xfrm>
            <a:off x="4831750" y="6253200"/>
            <a:ext cx="206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Streaming Processes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257" name="Google Shape;257;p28"/>
          <p:cNvCxnSpPr/>
          <p:nvPr/>
        </p:nvCxnSpPr>
        <p:spPr>
          <a:xfrm flipH="1">
            <a:off x="7262050" y="5510425"/>
            <a:ext cx="2921400" cy="768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Processes</a:t>
            </a:r>
            <a:endParaRPr/>
          </a:p>
        </p:txBody>
      </p:sp>
      <p:sp>
        <p:nvSpPr>
          <p:cNvPr id="264" name="Google Shape;264;p29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Combine design of the Producer (Composition) and Consumer (</a:t>
            </a:r>
            <a:r>
              <a:rPr lang="en-US" sz="2200"/>
              <a:t>Inheritance</a:t>
            </a:r>
            <a:r>
              <a:rPr lang="en-US" sz="2200"/>
              <a:t>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Follows Consumer single threaded looping architecture with Kafka messaging after data </a:t>
            </a:r>
            <a:r>
              <a:rPr lang="en-US" sz="2200"/>
              <a:t>consumption and processing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Designed to both read in from Kafka and push back into Kafka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Example Streaming Processes: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Gymnasium Kafka Environment Wrapper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etc.</a:t>
            </a:r>
            <a:endParaRPr sz="2200"/>
          </a:p>
        </p:txBody>
      </p:sp>
      <p:sp>
        <p:nvSpPr>
          <p:cNvPr id="265" name="Google Shape;265;p29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29"/>
          <p:cNvSpPr/>
          <p:nvPr/>
        </p:nvSpPr>
        <p:spPr>
          <a:xfrm>
            <a:off x="9245200" y="3519163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Streaming Processes</a:t>
            </a:r>
            <a:endParaRPr/>
          </a:p>
        </p:txBody>
      </p:sp>
      <p:sp>
        <p:nvSpPr>
          <p:cNvPr id="267" name="Google Shape;267;p29"/>
          <p:cNvSpPr/>
          <p:nvPr/>
        </p:nvSpPr>
        <p:spPr>
          <a:xfrm>
            <a:off x="6466600" y="3573738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Broker</a:t>
            </a:r>
            <a:endParaRPr/>
          </a:p>
        </p:txBody>
      </p:sp>
      <p:cxnSp>
        <p:nvCxnSpPr>
          <p:cNvPr id="268" name="Google Shape;268;p29"/>
          <p:cNvCxnSpPr/>
          <p:nvPr/>
        </p:nvCxnSpPr>
        <p:spPr>
          <a:xfrm>
            <a:off x="8575300" y="4331250"/>
            <a:ext cx="66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69" name="Google Shape;269;p29"/>
          <p:cNvSpPr txBox="1"/>
          <p:nvPr/>
        </p:nvSpPr>
        <p:spPr>
          <a:xfrm>
            <a:off x="6749800" y="5363400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SMOCS Kafka Broker</a:t>
            </a:r>
            <a:endParaRPr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cxnSp>
        <p:nvCxnSpPr>
          <p:cNvPr id="270" name="Google Shape;270;p29"/>
          <p:cNvCxnSpPr/>
          <p:nvPr/>
        </p:nvCxnSpPr>
        <p:spPr>
          <a:xfrm>
            <a:off x="8903350" y="2799300"/>
            <a:ext cx="13800" cy="30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71" name="Google Shape;271;p29"/>
          <p:cNvSpPr txBox="1"/>
          <p:nvPr/>
        </p:nvSpPr>
        <p:spPr>
          <a:xfrm>
            <a:off x="4596250" y="5436375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Example: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72" name="Google Shape;272;p29"/>
          <p:cNvSpPr txBox="1"/>
          <p:nvPr/>
        </p:nvSpPr>
        <p:spPr>
          <a:xfrm>
            <a:off x="8139100" y="6003150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Standard Format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73" name="Google Shape;27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84100" y="5340246"/>
            <a:ext cx="2430900" cy="5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Agents</a:t>
            </a:r>
            <a:endParaRPr/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81" name="Google Shape;281;p30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913" y="1079738"/>
            <a:ext cx="6187167" cy="5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0"/>
          <p:cNvSpPr txBox="1"/>
          <p:nvPr/>
        </p:nvSpPr>
        <p:spPr>
          <a:xfrm>
            <a:off x="7382775" y="2026288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Agents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283" name="Google Shape;283;p30"/>
          <p:cNvCxnSpPr/>
          <p:nvPr/>
        </p:nvCxnSpPr>
        <p:spPr>
          <a:xfrm flipH="1">
            <a:off x="9007275" y="3650175"/>
            <a:ext cx="2553900" cy="89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1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Agents</a:t>
            </a:r>
            <a:endParaRPr/>
          </a:p>
        </p:txBody>
      </p:sp>
      <p:sp>
        <p:nvSpPr>
          <p:cNvPr id="290" name="Google Shape;290;p31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1" name="Google Shape;291;p31"/>
          <p:cNvSpPr txBox="1"/>
          <p:nvPr>
            <p:ph idx="1" type="body"/>
          </p:nvPr>
        </p:nvSpPr>
        <p:spPr>
          <a:xfrm>
            <a:off x="4334850" y="22569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ML Training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Queries DB for </a:t>
            </a:r>
            <a:r>
              <a:rPr lang="en-US"/>
              <a:t>training</a:t>
            </a:r>
            <a:r>
              <a:rPr lang="en-US"/>
              <a:t> data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Implements agent specific training and evaluation logic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Publishes training results to Kafka for monitoring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Model saving</a:t>
            </a:r>
            <a:endParaRPr/>
          </a:p>
        </p:txBody>
      </p:sp>
      <p:sp>
        <p:nvSpPr>
          <p:cNvPr id="292" name="Google Shape;292;p31"/>
          <p:cNvSpPr txBox="1"/>
          <p:nvPr>
            <p:ph idx="1" type="body"/>
          </p:nvPr>
        </p:nvSpPr>
        <p:spPr>
          <a:xfrm>
            <a:off x="8364900" y="22569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ML Inference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Consumes same real time sensor data as Data Ingestion thread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Automatically loads models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Processes and packages data for model inference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Model inference results sent to Kafka for monitoring</a:t>
            </a:r>
            <a:endParaRPr/>
          </a:p>
        </p:txBody>
      </p:sp>
      <p:sp>
        <p:nvSpPr>
          <p:cNvPr id="293" name="Google Shape;293;p31"/>
          <p:cNvSpPr txBox="1"/>
          <p:nvPr>
            <p:ph idx="1" type="body"/>
          </p:nvPr>
        </p:nvSpPr>
        <p:spPr>
          <a:xfrm>
            <a:off x="304800" y="22569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Data Ingestion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Consumes real time sensor data from Kafka topics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Stores structured data in MySQL using shared DB manager</a:t>
            </a:r>
            <a:endParaRPr/>
          </a:p>
        </p:txBody>
      </p:sp>
      <p:sp>
        <p:nvSpPr>
          <p:cNvPr id="294" name="Google Shape;294;p31"/>
          <p:cNvSpPr txBox="1"/>
          <p:nvPr>
            <p:ph idx="1" type="body"/>
          </p:nvPr>
        </p:nvSpPr>
        <p:spPr>
          <a:xfrm>
            <a:off x="304800" y="1324475"/>
            <a:ext cx="115824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Three thread agent design pattern allows multithreaded orchestration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All agents get access to a MySQL DB for internal data storage</a:t>
            </a:r>
            <a:endParaRPr sz="2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2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Walkthrough</a:t>
            </a:r>
            <a:endParaRPr/>
          </a:p>
        </p:txBody>
      </p:sp>
      <p:sp>
        <p:nvSpPr>
          <p:cNvPr id="301" name="Google Shape;301;p32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2" name="Google Shape;302;p32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913" y="1079738"/>
            <a:ext cx="6187167" cy="5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2"/>
          <p:cNvSpPr txBox="1"/>
          <p:nvPr/>
        </p:nvSpPr>
        <p:spPr>
          <a:xfrm>
            <a:off x="5060350" y="604813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Consumers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7382775" y="2026288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Agents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2737925" y="2026288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Producers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4831750" y="6253200"/>
            <a:ext cx="206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Streaming Processes</a:t>
            </a:r>
            <a:endParaRPr b="1"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3"/>
          <p:cNvSpPr txBox="1"/>
          <p:nvPr>
            <p:ph type="title"/>
          </p:nvPr>
        </p:nvSpPr>
        <p:spPr>
          <a:xfrm>
            <a:off x="1300766" y="1891183"/>
            <a:ext cx="10053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Agents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4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Agent</a:t>
            </a:r>
            <a:r>
              <a:rPr lang="en-US"/>
              <a:t> Architecture Visualization</a:t>
            </a:r>
            <a:endParaRPr/>
          </a:p>
        </p:txBody>
      </p:sp>
      <p:sp>
        <p:nvSpPr>
          <p:cNvPr id="319" name="Google Shape;319;p34"/>
          <p:cNvSpPr txBox="1"/>
          <p:nvPr>
            <p:ph idx="1" type="body"/>
          </p:nvPr>
        </p:nvSpPr>
        <p:spPr>
          <a:xfrm>
            <a:off x="306900" y="1287850"/>
            <a:ext cx="11578200" cy="365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Designed to asynchronously ingest data, train models, and perform inference on live streamed data</a:t>
            </a:r>
            <a:endParaRPr/>
          </a:p>
        </p:txBody>
      </p:sp>
      <p:sp>
        <p:nvSpPr>
          <p:cNvPr id="320" name="Google Shape;320;p34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1" name="Google Shape;321;p34"/>
          <p:cNvSpPr/>
          <p:nvPr/>
        </p:nvSpPr>
        <p:spPr>
          <a:xfrm>
            <a:off x="2728850" y="1730250"/>
            <a:ext cx="8010900" cy="48717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34"/>
          <p:cNvSpPr/>
          <p:nvPr/>
        </p:nvSpPr>
        <p:spPr>
          <a:xfrm>
            <a:off x="3730375" y="2123150"/>
            <a:ext cx="2574000" cy="1214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Ingestion Thread</a:t>
            </a:r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3730375" y="3559050"/>
            <a:ext cx="2574000" cy="1214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 Training Thread</a:t>
            </a:r>
            <a:endParaRPr/>
          </a:p>
        </p:txBody>
      </p:sp>
      <p:sp>
        <p:nvSpPr>
          <p:cNvPr id="324" name="Google Shape;324;p34"/>
          <p:cNvSpPr/>
          <p:nvPr/>
        </p:nvSpPr>
        <p:spPr>
          <a:xfrm>
            <a:off x="3730375" y="4994950"/>
            <a:ext cx="2574000" cy="12141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ML Inference Thread</a:t>
            </a:r>
            <a:endParaRPr/>
          </a:p>
        </p:txBody>
      </p:sp>
      <p:sp>
        <p:nvSpPr>
          <p:cNvPr id="325" name="Google Shape;325;p34"/>
          <p:cNvSpPr/>
          <p:nvPr/>
        </p:nvSpPr>
        <p:spPr>
          <a:xfrm>
            <a:off x="8095975" y="3126300"/>
            <a:ext cx="1835400" cy="20796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MySQL DB</a:t>
            </a:r>
            <a:endParaRPr/>
          </a:p>
        </p:txBody>
      </p:sp>
      <p:cxnSp>
        <p:nvCxnSpPr>
          <p:cNvPr id="326" name="Google Shape;326;p34"/>
          <p:cNvCxnSpPr>
            <a:stCxn id="322" idx="3"/>
            <a:endCxn id="325" idx="0"/>
          </p:cNvCxnSpPr>
          <p:nvPr/>
        </p:nvCxnSpPr>
        <p:spPr>
          <a:xfrm>
            <a:off x="6304375" y="2730200"/>
            <a:ext cx="2709300" cy="3960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27" name="Google Shape;327;p34"/>
          <p:cNvCxnSpPr>
            <a:stCxn id="323" idx="3"/>
            <a:endCxn id="325" idx="1"/>
          </p:cNvCxnSpPr>
          <p:nvPr/>
        </p:nvCxnSpPr>
        <p:spPr>
          <a:xfrm>
            <a:off x="6304375" y="4166100"/>
            <a:ext cx="1791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328" name="Google Shape;328;p34"/>
          <p:cNvCxnSpPr>
            <a:stCxn id="324" idx="3"/>
            <a:endCxn id="325" idx="2"/>
          </p:cNvCxnSpPr>
          <p:nvPr/>
        </p:nvCxnSpPr>
        <p:spPr>
          <a:xfrm flipH="1" rot="10800000">
            <a:off x="6304375" y="5206000"/>
            <a:ext cx="2709300" cy="3960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29" name="Google Shape;329;p34"/>
          <p:cNvSpPr txBox="1"/>
          <p:nvPr/>
        </p:nvSpPr>
        <p:spPr>
          <a:xfrm>
            <a:off x="6431725" y="2319700"/>
            <a:ext cx="1536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Formatted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0" name="Google Shape;330;p34"/>
          <p:cNvSpPr txBox="1"/>
          <p:nvPr/>
        </p:nvSpPr>
        <p:spPr>
          <a:xfrm>
            <a:off x="6431725" y="5206000"/>
            <a:ext cx="1664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Inference 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1" name="Google Shape;331;p34"/>
          <p:cNvSpPr txBox="1"/>
          <p:nvPr/>
        </p:nvSpPr>
        <p:spPr>
          <a:xfrm>
            <a:off x="6368125" y="3762850"/>
            <a:ext cx="16641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Training</a:t>
            </a:r>
            <a:r>
              <a:rPr lang="en-US">
                <a:solidFill>
                  <a:schemeClr val="dk1"/>
                </a:solidFill>
              </a:rPr>
              <a:t>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2" name="Google Shape;332;p34"/>
          <p:cNvSpPr/>
          <p:nvPr/>
        </p:nvSpPr>
        <p:spPr>
          <a:xfrm>
            <a:off x="57975" y="3408588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Broker</a:t>
            </a:r>
            <a:endParaRPr/>
          </a:p>
        </p:txBody>
      </p:sp>
      <p:cxnSp>
        <p:nvCxnSpPr>
          <p:cNvPr id="333" name="Google Shape;333;p34"/>
          <p:cNvCxnSpPr>
            <a:stCxn id="332" idx="0"/>
            <a:endCxn id="322" idx="1"/>
          </p:cNvCxnSpPr>
          <p:nvPr/>
        </p:nvCxnSpPr>
        <p:spPr>
          <a:xfrm rot="-5400000">
            <a:off x="2082225" y="1760388"/>
            <a:ext cx="678300" cy="26181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4" name="Google Shape;334;p34"/>
          <p:cNvSpPr txBox="1"/>
          <p:nvPr/>
        </p:nvSpPr>
        <p:spPr>
          <a:xfrm>
            <a:off x="1191950" y="2205675"/>
            <a:ext cx="1536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Kafka Topic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Data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35" name="Google Shape;335;p34"/>
          <p:cNvCxnSpPr>
            <a:stCxn id="323" idx="1"/>
            <a:endCxn id="332" idx="3"/>
          </p:cNvCxnSpPr>
          <p:nvPr/>
        </p:nvCxnSpPr>
        <p:spPr>
          <a:xfrm rot="10800000">
            <a:off x="2166775" y="4166100"/>
            <a:ext cx="15636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36" name="Google Shape;336;p34"/>
          <p:cNvSpPr txBox="1"/>
          <p:nvPr/>
        </p:nvSpPr>
        <p:spPr>
          <a:xfrm>
            <a:off x="2180125" y="3762850"/>
            <a:ext cx="1536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Training Metrics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337" name="Google Shape;337;p34"/>
          <p:cNvCxnSpPr>
            <a:stCxn id="332" idx="2"/>
            <a:endCxn id="324" idx="1"/>
          </p:cNvCxnSpPr>
          <p:nvPr/>
        </p:nvCxnSpPr>
        <p:spPr>
          <a:xfrm flipH="1" rot="-5400000">
            <a:off x="2082225" y="3953688"/>
            <a:ext cx="678300" cy="2618100"/>
          </a:xfrm>
          <a:prstGeom prst="bentConnector2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38" name="Google Shape;338;p34"/>
          <p:cNvSpPr txBox="1"/>
          <p:nvPr/>
        </p:nvSpPr>
        <p:spPr>
          <a:xfrm>
            <a:off x="1191950" y="5057550"/>
            <a:ext cx="1536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Kafka Topic Data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1107200" y="5644475"/>
            <a:ext cx="17064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Inference Results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5965850" y="1682850"/>
            <a:ext cx="1536900" cy="41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</a:rPr>
              <a:t>Agent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5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Custom Agent: Autoencoder </a:t>
            </a:r>
            <a:r>
              <a:rPr lang="en-US"/>
              <a:t>Anomaly</a:t>
            </a:r>
            <a:r>
              <a:rPr lang="en-US"/>
              <a:t> Detection</a:t>
            </a:r>
            <a:endParaRPr/>
          </a:p>
        </p:txBody>
      </p:sp>
      <p:sp>
        <p:nvSpPr>
          <p:cNvPr id="347" name="Google Shape;347;p35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8" name="Google Shape;348;p35"/>
          <p:cNvSpPr txBox="1"/>
          <p:nvPr>
            <p:ph idx="1" type="body"/>
          </p:nvPr>
        </p:nvSpPr>
        <p:spPr>
          <a:xfrm>
            <a:off x="4334850" y="22569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ML Training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Pulls batch of training data from MySQL DB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Trains AE model on window of data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Publishes training results to Kafka topic</a:t>
            </a:r>
            <a:endParaRPr/>
          </a:p>
        </p:txBody>
      </p:sp>
      <p:sp>
        <p:nvSpPr>
          <p:cNvPr id="349" name="Google Shape;349;p35"/>
          <p:cNvSpPr txBox="1"/>
          <p:nvPr>
            <p:ph idx="1" type="body"/>
          </p:nvPr>
        </p:nvSpPr>
        <p:spPr>
          <a:xfrm>
            <a:off x="8364900" y="22569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ML Inference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Reads in Kafka topic specified in configuration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Takes most recent data and runs it through most recent checkpointed model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Publishes inference results to Kafka topic</a:t>
            </a:r>
            <a:endParaRPr/>
          </a:p>
        </p:txBody>
      </p:sp>
      <p:sp>
        <p:nvSpPr>
          <p:cNvPr id="350" name="Google Shape;350;p35"/>
          <p:cNvSpPr txBox="1"/>
          <p:nvPr>
            <p:ph idx="1" type="body"/>
          </p:nvPr>
        </p:nvSpPr>
        <p:spPr>
          <a:xfrm>
            <a:off x="304800" y="22569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Data Ingestion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Reads in Kafka topics specified in configuration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Stores data in agents MySQL DB </a:t>
            </a:r>
            <a:endParaRPr/>
          </a:p>
        </p:txBody>
      </p:sp>
      <p:sp>
        <p:nvSpPr>
          <p:cNvPr id="351" name="Google Shape;351;p35"/>
          <p:cNvSpPr txBox="1"/>
          <p:nvPr>
            <p:ph idx="1" type="body"/>
          </p:nvPr>
        </p:nvSpPr>
        <p:spPr>
          <a:xfrm>
            <a:off x="304800" y="1324475"/>
            <a:ext cx="11582400" cy="61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Autoencoder built to detect </a:t>
            </a:r>
            <a:r>
              <a:rPr lang="en-US" sz="2200"/>
              <a:t>anomalies</a:t>
            </a:r>
            <a:r>
              <a:rPr lang="en-US" sz="2200"/>
              <a:t> utilizing reconstruction error as </a:t>
            </a:r>
            <a:r>
              <a:rPr lang="en-US" sz="2200"/>
              <a:t>anomaly</a:t>
            </a:r>
            <a:r>
              <a:rPr lang="en-US" sz="2200"/>
              <a:t> metric</a:t>
            </a:r>
            <a:endParaRPr sz="2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6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Scientific Optimization and Control Toolkit (SOCT)</a:t>
            </a:r>
            <a:endParaRPr/>
          </a:p>
        </p:txBody>
      </p:sp>
      <p:sp>
        <p:nvSpPr>
          <p:cNvPr id="358" name="Google Shape;358;p36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03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 u="sng">
                <a:hlinkClick r:id="rId3"/>
              </a:rPr>
              <a:t>https://github.com/JeffersonLab/SciOptControlToolkit</a:t>
            </a:r>
            <a:endParaRPr sz="18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Jefferson Lab’s reinforcement learning package</a:t>
            </a:r>
            <a:endParaRPr b="1" sz="1800"/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Composable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Easy to add new </a:t>
            </a:r>
            <a:r>
              <a:rPr lang="en-US" sz="1800">
                <a:solidFill>
                  <a:schemeClr val="dk2"/>
                </a:solidFill>
              </a:rPr>
              <a:t>agents</a:t>
            </a:r>
            <a:r>
              <a:rPr lang="en-US" sz="1800">
                <a:solidFill>
                  <a:schemeClr val="dk2"/>
                </a:solidFill>
              </a:rPr>
              <a:t> and </a:t>
            </a:r>
            <a:r>
              <a:rPr lang="en-US" sz="1800">
                <a:solidFill>
                  <a:schemeClr val="dk2"/>
                </a:solidFill>
              </a:rPr>
              <a:t>environments</a:t>
            </a:r>
            <a:endParaRPr sz="1800">
              <a:solidFill>
                <a:schemeClr val="dk2"/>
              </a:solidFill>
            </a:endParaRPr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Registration mechanism</a:t>
            </a:r>
            <a:endParaRPr sz="1800">
              <a:solidFill>
                <a:schemeClr val="dk2"/>
              </a:solidFill>
            </a:endParaRPr>
          </a:p>
          <a:p>
            <a:pPr indent="-228600" lvl="2" marL="1143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lang="en-US" sz="1800">
                <a:solidFill>
                  <a:schemeClr val="dk2"/>
                </a:solidFill>
              </a:rPr>
              <a:t>Allows for easy development and use of new components</a:t>
            </a:r>
            <a:endParaRPr sz="1800">
              <a:solidFill>
                <a:schemeClr val="dk2"/>
              </a:solidFill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Standard OpenAI Gymnasium API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Utilize industry standard Gymnasium environment specification</a:t>
            </a:r>
            <a:endParaRPr sz="1800">
              <a:solidFill>
                <a:schemeClr val="dk2"/>
              </a:solidFill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Visualizations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Tensorboard integration allows for live monitoring of training</a:t>
            </a:r>
            <a:endParaRPr sz="1800">
              <a:solidFill>
                <a:schemeClr val="dk2"/>
              </a:solidFill>
            </a:endParaRPr>
          </a:p>
          <a:p>
            <a:pPr indent="-203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</a:pPr>
            <a:r>
              <a:rPr b="1" lang="en-US" sz="1800"/>
              <a:t>Reproducible</a:t>
            </a:r>
            <a:endParaRPr sz="1800"/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Models and configurations are saved and stored for inference/retraining</a:t>
            </a:r>
            <a:endParaRPr sz="1800">
              <a:solidFill>
                <a:schemeClr val="dk2"/>
              </a:solidFill>
            </a:endParaRPr>
          </a:p>
          <a:p>
            <a:pPr indent="-2159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800"/>
              <a:buChar char="－"/>
            </a:pPr>
            <a:r>
              <a:rPr lang="en-US" sz="1800">
                <a:solidFill>
                  <a:schemeClr val="dk2"/>
                </a:solidFill>
              </a:rPr>
              <a:t>Easily pull in previous runs for continued research</a:t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9" name="Google Shape;359;p36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0" name="Google Shape;36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29498" y="1647210"/>
            <a:ext cx="3537625" cy="424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"/>
          <p:cNvSpPr txBox="1"/>
          <p:nvPr>
            <p:ph type="title"/>
          </p:nvPr>
        </p:nvSpPr>
        <p:spPr>
          <a:xfrm>
            <a:off x="309093" y="531951"/>
            <a:ext cx="57852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SMOCS?</a:t>
            </a:r>
            <a:endParaRPr/>
          </a:p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8" name="Google Shape;148;p19"/>
          <p:cNvSpPr txBox="1"/>
          <p:nvPr>
            <p:ph idx="1" type="body"/>
          </p:nvPr>
        </p:nvSpPr>
        <p:spPr>
          <a:xfrm>
            <a:off x="309093" y="1319201"/>
            <a:ext cx="5785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Currently, there exists a </a:t>
            </a:r>
            <a:r>
              <a:rPr lang="en-US">
                <a:solidFill>
                  <a:schemeClr val="dk2"/>
                </a:solidFill>
              </a:rPr>
              <a:t>significant</a:t>
            </a:r>
            <a:r>
              <a:rPr lang="en-US">
                <a:solidFill>
                  <a:schemeClr val="dk2"/>
                </a:solidFill>
              </a:rPr>
              <a:t> amount of overhead required for utilizing time series streaming data with custom applications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Interfaces for custom packages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Conversions between non standard data formats to </a:t>
            </a:r>
            <a:r>
              <a:rPr lang="en-US">
                <a:solidFill>
                  <a:schemeClr val="dk2"/>
                </a:solidFill>
              </a:rPr>
              <a:t>time series</a:t>
            </a:r>
            <a:r>
              <a:rPr lang="en-US">
                <a:solidFill>
                  <a:schemeClr val="dk2"/>
                </a:solidFill>
              </a:rPr>
              <a:t> data formats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Compute resources </a:t>
            </a:r>
            <a:r>
              <a:rPr lang="en-US">
                <a:solidFill>
                  <a:schemeClr val="dk2"/>
                </a:solidFill>
              </a:rPr>
              <a:t>availability</a:t>
            </a:r>
            <a:r>
              <a:rPr lang="en-US">
                <a:solidFill>
                  <a:schemeClr val="dk2"/>
                </a:solidFill>
              </a:rPr>
              <a:t> in control rooms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SMOCS is designed to be a platform agnostic solution that bridges the gap between live streamed accelerator data and custom applications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Aimed at reducing the overhead between running custom applications on live streamed data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9" name="Google Shape;149;p19"/>
          <p:cNvSpPr/>
          <p:nvPr/>
        </p:nvSpPr>
        <p:spPr>
          <a:xfrm>
            <a:off x="6359875" y="2582775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Accelerator</a:t>
            </a:r>
            <a:endParaRPr/>
          </a:p>
        </p:txBody>
      </p:sp>
      <p:sp>
        <p:nvSpPr>
          <p:cNvPr id="150" name="Google Shape;150;p19"/>
          <p:cNvSpPr/>
          <p:nvPr/>
        </p:nvSpPr>
        <p:spPr>
          <a:xfrm>
            <a:off x="9862800" y="2582775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F9CB9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Processing</a:t>
            </a:r>
            <a:endParaRPr/>
          </a:p>
        </p:txBody>
      </p:sp>
      <p:cxnSp>
        <p:nvCxnSpPr>
          <p:cNvPr id="151" name="Google Shape;151;p19"/>
          <p:cNvCxnSpPr>
            <a:stCxn id="149" idx="3"/>
            <a:endCxn id="150" idx="1"/>
          </p:cNvCxnSpPr>
          <p:nvPr/>
        </p:nvCxnSpPr>
        <p:spPr>
          <a:xfrm>
            <a:off x="8468575" y="3340275"/>
            <a:ext cx="13941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52" name="Google Shape;152;p19"/>
          <p:cNvSpPr/>
          <p:nvPr/>
        </p:nvSpPr>
        <p:spPr>
          <a:xfrm>
            <a:off x="8930796" y="491325"/>
            <a:ext cx="469800" cy="5697900"/>
          </a:xfrm>
          <a:prstGeom prst="rect">
            <a:avLst/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9"/>
          <p:cNvSpPr txBox="1"/>
          <p:nvPr/>
        </p:nvSpPr>
        <p:spPr>
          <a:xfrm>
            <a:off x="8916538" y="1398825"/>
            <a:ext cx="498300" cy="3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</a:rPr>
              <a:t>overhead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Prebuilt Agent: SOCT Reinforcement Learning Agent</a:t>
            </a:r>
            <a:endParaRPr/>
          </a:p>
        </p:txBody>
      </p:sp>
      <p:sp>
        <p:nvSpPr>
          <p:cNvPr id="367" name="Google Shape;367;p37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7"/>
          <p:cNvSpPr txBox="1"/>
          <p:nvPr>
            <p:ph idx="1" type="body"/>
          </p:nvPr>
        </p:nvSpPr>
        <p:spPr>
          <a:xfrm>
            <a:off x="4334850" y="27843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ML Training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Calls SOCT agent training function</a:t>
            </a:r>
            <a:endParaRPr/>
          </a:p>
        </p:txBody>
      </p:sp>
      <p:sp>
        <p:nvSpPr>
          <p:cNvPr id="369" name="Google Shape;369;p37"/>
          <p:cNvSpPr txBox="1"/>
          <p:nvPr>
            <p:ph idx="1" type="body"/>
          </p:nvPr>
        </p:nvSpPr>
        <p:spPr>
          <a:xfrm>
            <a:off x="8364900" y="27843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ML Inference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Reads in Kafka topic specified in configuration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Takes most recent data and runs it through SOCT agent action for inference</a:t>
            </a:r>
            <a:endParaRPr/>
          </a:p>
        </p:txBody>
      </p:sp>
      <p:sp>
        <p:nvSpPr>
          <p:cNvPr id="370" name="Google Shape;370;p37"/>
          <p:cNvSpPr txBox="1"/>
          <p:nvPr>
            <p:ph idx="1" type="body"/>
          </p:nvPr>
        </p:nvSpPr>
        <p:spPr>
          <a:xfrm>
            <a:off x="304800" y="2784300"/>
            <a:ext cx="3522300" cy="4073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/>
              <a:t>Data Ingestion Thread</a:t>
            </a:r>
            <a:endParaRPr b="1"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Reads in Kafka topics specified in configuration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Stores data in SOCT agent buffer</a:t>
            </a:r>
            <a:endParaRPr/>
          </a:p>
        </p:txBody>
      </p:sp>
      <p:sp>
        <p:nvSpPr>
          <p:cNvPr id="371" name="Google Shape;371;p37"/>
          <p:cNvSpPr txBox="1"/>
          <p:nvPr>
            <p:ph idx="1" type="body"/>
          </p:nvPr>
        </p:nvSpPr>
        <p:spPr>
          <a:xfrm>
            <a:off x="304800" y="1324475"/>
            <a:ext cx="11582400" cy="1430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Three thread agent design pattern extends to custom agents found in other packages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Can be designed to be interoperable with custom packages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Flexible design allows for custom agents developed with any package, tool, service</a:t>
            </a:r>
            <a:endParaRPr sz="22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8"/>
          <p:cNvSpPr txBox="1"/>
          <p:nvPr>
            <p:ph type="title"/>
          </p:nvPr>
        </p:nvSpPr>
        <p:spPr>
          <a:xfrm>
            <a:off x="1300766" y="1891183"/>
            <a:ext cx="10053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9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</a:t>
            </a:r>
            <a:endParaRPr/>
          </a:p>
        </p:txBody>
      </p:sp>
      <p:sp>
        <p:nvSpPr>
          <p:cNvPr id="384" name="Google Shape;384;p39"/>
          <p:cNvSpPr txBox="1"/>
          <p:nvPr>
            <p:ph idx="1" type="body"/>
          </p:nvPr>
        </p:nvSpPr>
        <p:spPr>
          <a:xfrm>
            <a:off x="309094" y="1319201"/>
            <a:ext cx="56823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Data: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CEBAF PVS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IPMK203.XPOS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IPMK203.YPOS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IPMK203.PHAS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IPMK101.XPOS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IPMK101.YPOS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IPMK101.PHAS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IPMK401.XPOS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IPMK401.YPOS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- IPMK401.PHAS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Gymnasium</a:t>
            </a:r>
            <a:r>
              <a:rPr lang="en-US"/>
              <a:t> </a:t>
            </a:r>
            <a:r>
              <a:rPr lang="en-US"/>
              <a:t>control</a:t>
            </a:r>
            <a:r>
              <a:rPr lang="en-US"/>
              <a:t> 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Running Pendulum-V1 as an example</a:t>
            </a:r>
            <a:endParaRPr/>
          </a:p>
        </p:txBody>
      </p:sp>
      <p:sp>
        <p:nvSpPr>
          <p:cNvPr id="385" name="Google Shape;385;p39"/>
          <p:cNvSpPr txBox="1"/>
          <p:nvPr>
            <p:ph idx="2" type="body"/>
          </p:nvPr>
        </p:nvSpPr>
        <p:spPr>
          <a:xfrm>
            <a:off x="6110467" y="1322610"/>
            <a:ext cx="56823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Agents:</a:t>
            </a:r>
            <a:endParaRPr/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Autoencoder agent 1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Training on reconstruction of CEBAF PVS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Autoencoder agent 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Training on reconstruction of pendulum gymnasium state environment</a:t>
            </a:r>
            <a:endParaRPr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/>
              <a:t>SOCT TD3 Agent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/>
              <a:t>Learning how to optimally control the </a:t>
            </a:r>
            <a:r>
              <a:rPr lang="en-US"/>
              <a:t>pendulum found in the gymnasium environment</a:t>
            </a:r>
            <a:endParaRPr/>
          </a:p>
        </p:txBody>
      </p:sp>
      <p:sp>
        <p:nvSpPr>
          <p:cNvPr id="386" name="Google Shape;386;p39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0"/>
          <p:cNvSpPr txBox="1"/>
          <p:nvPr>
            <p:ph type="title"/>
          </p:nvPr>
        </p:nvSpPr>
        <p:spPr>
          <a:xfrm>
            <a:off x="309093" y="370926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Demo Architecture</a:t>
            </a:r>
            <a:endParaRPr/>
          </a:p>
        </p:txBody>
      </p:sp>
      <p:sp>
        <p:nvSpPr>
          <p:cNvPr id="393" name="Google Shape;393;p40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40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7917275" y="1089438"/>
            <a:ext cx="2281200" cy="15150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Prebuilt SOCT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TD3 RL Agent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(Training on pendulum)</a:t>
            </a:r>
            <a:endParaRPr/>
          </a:p>
        </p:txBody>
      </p:sp>
      <p:sp>
        <p:nvSpPr>
          <p:cNvPr id="396" name="Google Shape;396;p40"/>
          <p:cNvSpPr/>
          <p:nvPr/>
        </p:nvSpPr>
        <p:spPr>
          <a:xfrm>
            <a:off x="3421325" y="3189600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Broker</a:t>
            </a:r>
            <a:endParaRPr/>
          </a:p>
        </p:txBody>
      </p:sp>
      <p:sp>
        <p:nvSpPr>
          <p:cNvPr id="397" name="Google Shape;397;p40"/>
          <p:cNvSpPr/>
          <p:nvPr/>
        </p:nvSpPr>
        <p:spPr>
          <a:xfrm>
            <a:off x="642725" y="3189625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EPICS Producer</a:t>
            </a:r>
            <a:endParaRPr/>
          </a:p>
        </p:txBody>
      </p:sp>
      <p:cxnSp>
        <p:nvCxnSpPr>
          <p:cNvPr id="398" name="Google Shape;398;p40"/>
          <p:cNvCxnSpPr>
            <a:stCxn id="397" idx="3"/>
            <a:endCxn id="396" idx="1"/>
          </p:cNvCxnSpPr>
          <p:nvPr/>
        </p:nvCxnSpPr>
        <p:spPr>
          <a:xfrm>
            <a:off x="2751425" y="3947125"/>
            <a:ext cx="66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9" name="Google Shape;399;p40"/>
          <p:cNvSpPr/>
          <p:nvPr/>
        </p:nvSpPr>
        <p:spPr>
          <a:xfrm>
            <a:off x="3421325" y="5343013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Gymnasium</a:t>
            </a:r>
            <a:r>
              <a:rPr lang="en-US"/>
              <a:t> Kafka Wrapper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(running pendulum)</a:t>
            </a:r>
            <a:endParaRPr/>
          </a:p>
        </p:txBody>
      </p:sp>
      <p:cxnSp>
        <p:nvCxnSpPr>
          <p:cNvPr id="400" name="Google Shape;400;p40"/>
          <p:cNvCxnSpPr>
            <a:stCxn id="396" idx="2"/>
            <a:endCxn id="399" idx="0"/>
          </p:cNvCxnSpPr>
          <p:nvPr/>
        </p:nvCxnSpPr>
        <p:spPr>
          <a:xfrm>
            <a:off x="4475675" y="4704600"/>
            <a:ext cx="0" cy="638400"/>
          </a:xfrm>
          <a:prstGeom prst="straightConnector1">
            <a:avLst/>
          </a:prstGeom>
          <a:noFill/>
          <a:ln cap="flat" cmpd="sng" w="38100">
            <a:solidFill>
              <a:srgbClr val="E4564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01" name="Google Shape;401;p40"/>
          <p:cNvCxnSpPr>
            <a:endCxn id="395" idx="1"/>
          </p:cNvCxnSpPr>
          <p:nvPr/>
        </p:nvCxnSpPr>
        <p:spPr>
          <a:xfrm flipH="1" rot="10800000">
            <a:off x="5551775" y="1846938"/>
            <a:ext cx="2365500" cy="17829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E4564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02" name="Google Shape;402;p40"/>
          <p:cNvSpPr/>
          <p:nvPr/>
        </p:nvSpPr>
        <p:spPr>
          <a:xfrm>
            <a:off x="3421325" y="1036175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InfluxDB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Visualization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+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Tensorboard</a:t>
            </a:r>
            <a:endParaRPr/>
          </a:p>
        </p:txBody>
      </p:sp>
      <p:cxnSp>
        <p:nvCxnSpPr>
          <p:cNvPr id="403" name="Google Shape;403;p40"/>
          <p:cNvCxnSpPr/>
          <p:nvPr/>
        </p:nvCxnSpPr>
        <p:spPr>
          <a:xfrm>
            <a:off x="4243975" y="2551175"/>
            <a:ext cx="0" cy="63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404" name="Google Shape;404;p40"/>
          <p:cNvSpPr/>
          <p:nvPr/>
        </p:nvSpPr>
        <p:spPr>
          <a:xfrm>
            <a:off x="7917275" y="3189588"/>
            <a:ext cx="2281200" cy="15150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Autoencoder Agent 2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(Training on CEBAF)</a:t>
            </a:r>
            <a:endParaRPr/>
          </a:p>
        </p:txBody>
      </p:sp>
      <p:sp>
        <p:nvSpPr>
          <p:cNvPr id="405" name="Google Shape;405;p40"/>
          <p:cNvSpPr/>
          <p:nvPr/>
        </p:nvSpPr>
        <p:spPr>
          <a:xfrm>
            <a:off x="7917275" y="5289738"/>
            <a:ext cx="2281200" cy="15150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Autoencoder Agent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(Training on pendulum)</a:t>
            </a:r>
            <a:endParaRPr/>
          </a:p>
        </p:txBody>
      </p:sp>
      <p:cxnSp>
        <p:nvCxnSpPr>
          <p:cNvPr id="406" name="Google Shape;406;p40"/>
          <p:cNvCxnSpPr>
            <a:endCxn id="405" idx="1"/>
          </p:cNvCxnSpPr>
          <p:nvPr/>
        </p:nvCxnSpPr>
        <p:spPr>
          <a:xfrm>
            <a:off x="5554775" y="4299138"/>
            <a:ext cx="2362500" cy="17481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E4564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07" name="Google Shape;407;p40"/>
          <p:cNvCxnSpPr>
            <a:stCxn id="396" idx="3"/>
            <a:endCxn id="404" idx="1"/>
          </p:cNvCxnSpPr>
          <p:nvPr/>
        </p:nvCxnSpPr>
        <p:spPr>
          <a:xfrm>
            <a:off x="5530025" y="3947100"/>
            <a:ext cx="2387400" cy="600"/>
          </a:xfrm>
          <a:prstGeom prst="bentConnector3">
            <a:avLst>
              <a:gd fmla="val 49997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08" name="Google Shape;408;p40"/>
          <p:cNvCxnSpPr/>
          <p:nvPr/>
        </p:nvCxnSpPr>
        <p:spPr>
          <a:xfrm>
            <a:off x="4731025" y="2551175"/>
            <a:ext cx="0" cy="638400"/>
          </a:xfrm>
          <a:prstGeom prst="straightConnector1">
            <a:avLst/>
          </a:prstGeom>
          <a:noFill/>
          <a:ln cap="flat" cmpd="sng" w="38100">
            <a:solidFill>
              <a:srgbClr val="E4564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409" name="Google Shape;409;p40"/>
          <p:cNvCxnSpPr/>
          <p:nvPr/>
        </p:nvCxnSpPr>
        <p:spPr>
          <a:xfrm>
            <a:off x="10954475" y="1095750"/>
            <a:ext cx="7890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0" name="Google Shape;410;p40"/>
          <p:cNvSpPr txBox="1"/>
          <p:nvPr/>
        </p:nvSpPr>
        <p:spPr>
          <a:xfrm>
            <a:off x="10704575" y="1205900"/>
            <a:ext cx="12888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CEBAF Data</a:t>
            </a:r>
            <a:endParaRPr>
              <a:solidFill>
                <a:schemeClr val="dk1"/>
              </a:solidFill>
            </a:endParaRPr>
          </a:p>
        </p:txBody>
      </p:sp>
      <p:cxnSp>
        <p:nvCxnSpPr>
          <p:cNvPr id="411" name="Google Shape;411;p40"/>
          <p:cNvCxnSpPr/>
          <p:nvPr/>
        </p:nvCxnSpPr>
        <p:spPr>
          <a:xfrm>
            <a:off x="10954475" y="1739400"/>
            <a:ext cx="789000" cy="600"/>
          </a:xfrm>
          <a:prstGeom prst="bentConnector3">
            <a:avLst>
              <a:gd fmla="val 50000" name="adj1"/>
            </a:avLst>
          </a:prstGeom>
          <a:noFill/>
          <a:ln cap="flat" cmpd="sng" w="38100">
            <a:solidFill>
              <a:srgbClr val="E4564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12" name="Google Shape;412;p40"/>
          <p:cNvSpPr txBox="1"/>
          <p:nvPr/>
        </p:nvSpPr>
        <p:spPr>
          <a:xfrm>
            <a:off x="10631225" y="1846950"/>
            <a:ext cx="1435500" cy="2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Pendulum</a:t>
            </a:r>
            <a:r>
              <a:rPr lang="en-US">
                <a:solidFill>
                  <a:schemeClr val="dk1"/>
                </a:solidFill>
              </a:rPr>
              <a:t> Data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1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Summary</a:t>
            </a:r>
            <a:endParaRPr/>
          </a:p>
        </p:txBody>
      </p:sp>
      <p:sp>
        <p:nvSpPr>
          <p:cNvPr id="419" name="Google Shape;419;p41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/>
              <a:t>Designed for Complex Systems</a:t>
            </a:r>
            <a:r>
              <a:rPr lang="en-US" sz="2200"/>
              <a:t>: </a:t>
            </a:r>
            <a:r>
              <a:rPr lang="en-US" sz="2200"/>
              <a:t>SMOCS is designed to bridge the gap between streaming data and ML applications and visualizations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/>
              <a:t>Real Time Data Streaming</a:t>
            </a:r>
            <a:r>
              <a:rPr lang="en-US" sz="2200"/>
              <a:t>: A platform agnostic solution </a:t>
            </a:r>
            <a:r>
              <a:rPr lang="en-US" sz="2200"/>
              <a:t>utilizing</a:t>
            </a:r>
            <a:r>
              <a:rPr lang="en-US" sz="2200"/>
              <a:t> industry standard message passing with Kafka and containerization utilizing Docker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200"/>
              <a:t>AI/ML Integration:</a:t>
            </a:r>
            <a:r>
              <a:rPr lang="en-US" sz="2200"/>
              <a:t> Supports custom machine learning and reinforcement learning agents for model prediction and control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420" name="Google Shape;420;p41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/>
          <p:nvPr>
            <p:ph type="title"/>
          </p:nvPr>
        </p:nvSpPr>
        <p:spPr>
          <a:xfrm>
            <a:off x="1300766" y="1891183"/>
            <a:ext cx="10053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Appendix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3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Data Formatting</a:t>
            </a:r>
            <a:endParaRPr/>
          </a:p>
        </p:txBody>
      </p:sp>
      <p:sp>
        <p:nvSpPr>
          <p:cNvPr id="433" name="Google Shape;433;p43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Mandatory Structure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Timestamp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Channels</a:t>
            </a:r>
            <a:endParaRPr sz="2200"/>
          </a:p>
          <a:p>
            <a:pPr indent="-368300" lvl="2" marL="1371600" rtl="0" algn="l">
              <a:spcBef>
                <a:spcPts val="0"/>
              </a:spcBef>
              <a:spcAft>
                <a:spcPts val="0"/>
              </a:spcAft>
              <a:buSzPts val="2200"/>
              <a:buChar char="■"/>
            </a:pPr>
            <a:r>
              <a:rPr lang="en-US" sz="2200"/>
              <a:t>Dictionary structure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Base class validation</a:t>
            </a:r>
            <a:endParaRPr sz="2200"/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-US" sz="2200"/>
              <a:t>All base classes that interact with Kafka have validation enforcement of messages sent and </a:t>
            </a:r>
            <a:r>
              <a:rPr lang="en-US" sz="2200"/>
              <a:t>received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Example:</a:t>
            </a:r>
            <a:endParaRPr sz="2200"/>
          </a:p>
          <a:p>
            <a:pPr indent="-355600" lvl="1" marL="914400" rtl="0" algn="l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US" sz="2000">
                <a:solidFill>
                  <a:srgbClr val="383A42"/>
                </a:solidFill>
              </a:rPr>
              <a:t>{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"timestamp"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1706123457.123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"channels"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383A42"/>
                </a:solidFill>
              </a:rPr>
              <a:t>{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"variable_0"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-0.123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"variable_1"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0.456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"variable_2"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-1.789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"variable_3"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0.234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>
                <a:solidFill>
                  <a:srgbClr val="E45649"/>
                </a:solidFill>
              </a:rPr>
              <a:t>"reward"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-0.05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"done"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false</a:t>
            </a:r>
            <a:r>
              <a:rPr lang="en-US" sz="2000">
                <a:solidFill>
                  <a:srgbClr val="383A42"/>
                </a:solidFill>
              </a:rPr>
              <a:t>,</a:t>
            </a:r>
            <a:r>
              <a:rPr lang="en-US" sz="2000"/>
              <a:t> </a:t>
            </a:r>
            <a:r>
              <a:rPr lang="en-US" sz="2000">
                <a:solidFill>
                  <a:srgbClr val="E45649"/>
                </a:solidFill>
              </a:rPr>
              <a:t>"episode"</a:t>
            </a:r>
            <a:r>
              <a:rPr lang="en-US" sz="2000">
                <a:solidFill>
                  <a:srgbClr val="4078F2"/>
                </a:solidFill>
              </a:rPr>
              <a:t>:</a:t>
            </a:r>
            <a:r>
              <a:rPr lang="en-US" sz="2000"/>
              <a:t> </a:t>
            </a:r>
            <a:r>
              <a:rPr lang="en-US" sz="2000">
                <a:solidFill>
                  <a:srgbClr val="B76B01"/>
                </a:solidFill>
              </a:rPr>
              <a:t>42</a:t>
            </a:r>
            <a:r>
              <a:rPr lang="en-US" sz="2000"/>
              <a:t> </a:t>
            </a:r>
            <a:r>
              <a:rPr lang="en-US" sz="2000">
                <a:solidFill>
                  <a:srgbClr val="383A42"/>
                </a:solidFill>
              </a:rPr>
              <a:t>}</a:t>
            </a:r>
            <a:r>
              <a:rPr lang="en-US" sz="2000"/>
              <a:t> </a:t>
            </a:r>
            <a:r>
              <a:rPr lang="en-US" sz="2000">
                <a:solidFill>
                  <a:srgbClr val="383A42"/>
                </a:solidFill>
              </a:rPr>
              <a:t>}</a:t>
            </a:r>
            <a:endParaRPr sz="2000"/>
          </a:p>
        </p:txBody>
      </p:sp>
      <p:sp>
        <p:nvSpPr>
          <p:cNvPr id="434" name="Google Shape;434;p43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4"/>
          <p:cNvSpPr txBox="1"/>
          <p:nvPr>
            <p:ph type="title"/>
          </p:nvPr>
        </p:nvSpPr>
        <p:spPr>
          <a:xfrm>
            <a:off x="309093" y="370926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Fully Standalone</a:t>
            </a:r>
            <a:r>
              <a:rPr lang="en-US"/>
              <a:t> Agent: SOCT Standalone</a:t>
            </a:r>
            <a:endParaRPr/>
          </a:p>
        </p:txBody>
      </p:sp>
      <p:sp>
        <p:nvSpPr>
          <p:cNvPr id="441" name="Google Shape;441;p44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44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3" name="Google Shape;443;p44"/>
          <p:cNvSpPr/>
          <p:nvPr/>
        </p:nvSpPr>
        <p:spPr>
          <a:xfrm>
            <a:off x="7702125" y="1921325"/>
            <a:ext cx="2281200" cy="1515000"/>
          </a:xfrm>
          <a:prstGeom prst="roundRect">
            <a:avLst>
              <a:gd fmla="val 16667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Prebuilt SOCT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RL Agent</a:t>
            </a:r>
            <a:endParaRPr/>
          </a:p>
        </p:txBody>
      </p:sp>
      <p:sp>
        <p:nvSpPr>
          <p:cNvPr id="444" name="Google Shape;444;p44"/>
          <p:cNvSpPr/>
          <p:nvPr/>
        </p:nvSpPr>
        <p:spPr>
          <a:xfrm>
            <a:off x="4777150" y="3189575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Broker</a:t>
            </a:r>
            <a:endParaRPr/>
          </a:p>
        </p:txBody>
      </p:sp>
      <p:sp>
        <p:nvSpPr>
          <p:cNvPr id="445" name="Google Shape;445;p44"/>
          <p:cNvSpPr/>
          <p:nvPr/>
        </p:nvSpPr>
        <p:spPr>
          <a:xfrm>
            <a:off x="1998550" y="3189600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EPICS Producer</a:t>
            </a:r>
            <a:endParaRPr/>
          </a:p>
        </p:txBody>
      </p:sp>
      <p:cxnSp>
        <p:nvCxnSpPr>
          <p:cNvPr id="446" name="Google Shape;446;p44"/>
          <p:cNvCxnSpPr>
            <a:stCxn id="445" idx="3"/>
            <a:endCxn id="444" idx="1"/>
          </p:cNvCxnSpPr>
          <p:nvPr/>
        </p:nvCxnSpPr>
        <p:spPr>
          <a:xfrm>
            <a:off x="4107250" y="3947100"/>
            <a:ext cx="66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47" name="Google Shape;447;p44"/>
          <p:cNvSpPr/>
          <p:nvPr/>
        </p:nvSpPr>
        <p:spPr>
          <a:xfrm>
            <a:off x="4777150" y="5342988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93C47D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System Proxy</a:t>
            </a:r>
            <a:endParaRPr/>
          </a:p>
        </p:txBody>
      </p:sp>
      <p:cxnSp>
        <p:nvCxnSpPr>
          <p:cNvPr id="448" name="Google Shape;448;p44"/>
          <p:cNvCxnSpPr>
            <a:stCxn id="444" idx="2"/>
            <a:endCxn id="447" idx="0"/>
          </p:cNvCxnSpPr>
          <p:nvPr/>
        </p:nvCxnSpPr>
        <p:spPr>
          <a:xfrm>
            <a:off x="5831500" y="4704575"/>
            <a:ext cx="0" cy="63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49" name="Google Shape;449;p44"/>
          <p:cNvSpPr/>
          <p:nvPr/>
        </p:nvSpPr>
        <p:spPr>
          <a:xfrm>
            <a:off x="7702125" y="3579050"/>
            <a:ext cx="2281200" cy="3116700"/>
          </a:xfrm>
          <a:prstGeom prst="roundRect">
            <a:avLst>
              <a:gd fmla="val 16667" name="adj"/>
            </a:avLst>
          </a:prstGeom>
          <a:solidFill>
            <a:srgbClr val="EAD1D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SOCT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Standalone</a:t>
            </a:r>
            <a:endParaRPr/>
          </a:p>
        </p:txBody>
      </p:sp>
      <p:cxnSp>
        <p:nvCxnSpPr>
          <p:cNvPr id="450" name="Google Shape;450;p44"/>
          <p:cNvCxnSpPr>
            <a:stCxn id="444" idx="3"/>
            <a:endCxn id="443" idx="1"/>
          </p:cNvCxnSpPr>
          <p:nvPr/>
        </p:nvCxnSpPr>
        <p:spPr>
          <a:xfrm flipH="1" rot="10800000">
            <a:off x="6885850" y="2678975"/>
            <a:ext cx="816300" cy="12681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451" name="Google Shape;451;p44"/>
          <p:cNvCxnSpPr>
            <a:stCxn id="444" idx="3"/>
            <a:endCxn id="449" idx="1"/>
          </p:cNvCxnSpPr>
          <p:nvPr/>
        </p:nvCxnSpPr>
        <p:spPr>
          <a:xfrm>
            <a:off x="6885850" y="3947075"/>
            <a:ext cx="816300" cy="1190400"/>
          </a:xfrm>
          <a:prstGeom prst="bentConnector3">
            <a:avLst>
              <a:gd fmla="val 49998" name="adj1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52" name="Google Shape;452;p44"/>
          <p:cNvSpPr/>
          <p:nvPr/>
        </p:nvSpPr>
        <p:spPr>
          <a:xfrm>
            <a:off x="4777150" y="1036150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8E7CC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Visualization</a:t>
            </a:r>
            <a:endParaRPr/>
          </a:p>
        </p:txBody>
      </p:sp>
      <p:cxnSp>
        <p:nvCxnSpPr>
          <p:cNvPr id="453" name="Google Shape;453;p44"/>
          <p:cNvCxnSpPr/>
          <p:nvPr/>
        </p:nvCxnSpPr>
        <p:spPr>
          <a:xfrm>
            <a:off x="5831500" y="2551150"/>
            <a:ext cx="0" cy="638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54" name="Google Shape;454;p44"/>
          <p:cNvSpPr/>
          <p:nvPr/>
        </p:nvSpPr>
        <p:spPr>
          <a:xfrm>
            <a:off x="8277165" y="4570085"/>
            <a:ext cx="1184400" cy="257100"/>
          </a:xfrm>
          <a:prstGeom prst="roundRect">
            <a:avLst>
              <a:gd fmla="val 16667" name="adj"/>
            </a:avLst>
          </a:prstGeom>
          <a:solidFill>
            <a:srgbClr val="F09898"/>
          </a:solidFill>
          <a:ln>
            <a:noFill/>
          </a:ln>
        </p:spPr>
        <p:txBody>
          <a:bodyPr anchorCtr="0" anchor="ctr" bIns="18425" lIns="36900" spcFirstLastPara="1" rIns="36900" wrap="square" tIns="1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Spawn Agent</a:t>
            </a:r>
            <a:endParaRPr sz="564"/>
          </a:p>
        </p:txBody>
      </p:sp>
      <p:sp>
        <p:nvSpPr>
          <p:cNvPr id="455" name="Google Shape;455;p44"/>
          <p:cNvSpPr/>
          <p:nvPr/>
        </p:nvSpPr>
        <p:spPr>
          <a:xfrm>
            <a:off x="8273049" y="4914682"/>
            <a:ext cx="1184400" cy="257100"/>
          </a:xfrm>
          <a:prstGeom prst="roundRect">
            <a:avLst>
              <a:gd fmla="val 16667" name="adj"/>
            </a:avLst>
          </a:prstGeom>
          <a:solidFill>
            <a:srgbClr val="F09898"/>
          </a:solidFill>
          <a:ln>
            <a:noFill/>
          </a:ln>
        </p:spPr>
        <p:txBody>
          <a:bodyPr anchorCtr="0" anchor="ctr" bIns="18425" lIns="36900" spcFirstLastPara="1" rIns="36900" wrap="square" tIns="1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Spawn Environment</a:t>
            </a:r>
            <a:endParaRPr sz="564"/>
          </a:p>
        </p:txBody>
      </p:sp>
      <p:sp>
        <p:nvSpPr>
          <p:cNvPr id="456" name="Google Shape;456;p44"/>
          <p:cNvSpPr/>
          <p:nvPr/>
        </p:nvSpPr>
        <p:spPr>
          <a:xfrm>
            <a:off x="8050266" y="5276312"/>
            <a:ext cx="1629900" cy="1008600"/>
          </a:xfrm>
          <a:prstGeom prst="roundRect">
            <a:avLst>
              <a:gd fmla="val 16667" name="adj"/>
            </a:avLst>
          </a:prstGeom>
          <a:solidFill>
            <a:srgbClr val="F8CACA"/>
          </a:solidFill>
          <a:ln>
            <a:noFill/>
          </a:ln>
        </p:spPr>
        <p:txBody>
          <a:bodyPr anchorCtr="0" anchor="t" bIns="18425" lIns="36900" spcFirstLastPara="1" rIns="36900" wrap="square" tIns="1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Training Loop</a:t>
            </a:r>
            <a:endParaRPr sz="564"/>
          </a:p>
        </p:txBody>
      </p:sp>
      <p:sp>
        <p:nvSpPr>
          <p:cNvPr id="457" name="Google Shape;457;p44"/>
          <p:cNvSpPr/>
          <p:nvPr/>
        </p:nvSpPr>
        <p:spPr>
          <a:xfrm>
            <a:off x="8939807" y="5596148"/>
            <a:ext cx="609000" cy="460200"/>
          </a:xfrm>
          <a:prstGeom prst="roundRect">
            <a:avLst>
              <a:gd fmla="val 16667" name="adj"/>
            </a:avLst>
          </a:prstGeom>
          <a:solidFill>
            <a:srgbClr val="F09898"/>
          </a:solidFill>
          <a:ln>
            <a:noFill/>
          </a:ln>
        </p:spPr>
        <p:txBody>
          <a:bodyPr anchorCtr="0" anchor="ctr" bIns="18425" lIns="36900" spcFirstLastPara="1" rIns="36900" wrap="square" tIns="1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">
                <a:latin typeface="Calibri"/>
                <a:ea typeface="Calibri"/>
                <a:cs typeface="Calibri"/>
                <a:sym typeface="Calibri"/>
              </a:rPr>
              <a:t>Virtual</a:t>
            </a:r>
            <a:endParaRPr sz="726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sz="564"/>
          </a:p>
        </p:txBody>
      </p:sp>
      <p:sp>
        <p:nvSpPr>
          <p:cNvPr id="458" name="Google Shape;458;p44"/>
          <p:cNvSpPr/>
          <p:nvPr/>
        </p:nvSpPr>
        <p:spPr>
          <a:xfrm>
            <a:off x="8199457" y="5596148"/>
            <a:ext cx="609000" cy="460200"/>
          </a:xfrm>
          <a:prstGeom prst="roundRect">
            <a:avLst>
              <a:gd fmla="val 16667" name="adj"/>
            </a:avLst>
          </a:prstGeom>
          <a:solidFill>
            <a:srgbClr val="F09898"/>
          </a:solidFill>
          <a:ln>
            <a:noFill/>
          </a:ln>
        </p:spPr>
        <p:txBody>
          <a:bodyPr anchorCtr="0" anchor="ctr" bIns="18425" lIns="36900" spcFirstLastPara="1" rIns="36900" wrap="square" tIns="18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6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Policy</a:t>
            </a:r>
            <a:endParaRPr sz="564"/>
          </a:p>
        </p:txBody>
      </p:sp>
      <p:cxnSp>
        <p:nvCxnSpPr>
          <p:cNvPr id="459" name="Google Shape;459;p44"/>
          <p:cNvCxnSpPr>
            <a:stCxn id="458" idx="0"/>
            <a:endCxn id="457" idx="0"/>
          </p:cNvCxnSpPr>
          <p:nvPr/>
        </p:nvCxnSpPr>
        <p:spPr>
          <a:xfrm flipH="1" rot="-5400000">
            <a:off x="8873857" y="5226248"/>
            <a:ext cx="600" cy="740400"/>
          </a:xfrm>
          <a:prstGeom prst="curvedConnector3">
            <a:avLst>
              <a:gd fmla="val -39687500" name="adj1"/>
            </a:avLst>
          </a:prstGeom>
          <a:noFill/>
          <a:ln cap="flat" cmpd="sng" w="3850">
            <a:solidFill>
              <a:srgbClr val="BE1D1D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0" name="Google Shape;460;p44"/>
          <p:cNvCxnSpPr>
            <a:stCxn id="457" idx="2"/>
            <a:endCxn id="458" idx="2"/>
          </p:cNvCxnSpPr>
          <p:nvPr/>
        </p:nvCxnSpPr>
        <p:spPr>
          <a:xfrm rot="5400000">
            <a:off x="8873807" y="5686448"/>
            <a:ext cx="600" cy="740400"/>
          </a:xfrm>
          <a:prstGeom prst="curvedConnector3">
            <a:avLst>
              <a:gd fmla="val 39687500" name="adj1"/>
            </a:avLst>
          </a:prstGeom>
          <a:noFill/>
          <a:ln cap="flat" cmpd="sng" w="3850">
            <a:solidFill>
              <a:srgbClr val="BE1D1D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461" name="Google Shape;461;p44"/>
          <p:cNvSpPr txBox="1"/>
          <p:nvPr/>
        </p:nvSpPr>
        <p:spPr>
          <a:xfrm>
            <a:off x="8694752" y="5485070"/>
            <a:ext cx="363900" cy="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425" lIns="36900" spcFirstLastPara="1" rIns="36900" wrap="square" tIns="18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endParaRPr sz="72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44"/>
          <p:cNvSpPr txBox="1"/>
          <p:nvPr/>
        </p:nvSpPr>
        <p:spPr>
          <a:xfrm>
            <a:off x="8705958" y="6056352"/>
            <a:ext cx="3639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18425" lIns="36900" spcFirstLastPara="1" rIns="36900" wrap="square" tIns="18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State</a:t>
            </a:r>
            <a:endParaRPr sz="564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3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Reward</a:t>
            </a:r>
            <a:endParaRPr sz="726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63" name="Google Shape;463;p44"/>
          <p:cNvCxnSpPr>
            <a:stCxn id="455" idx="2"/>
            <a:endCxn id="456" idx="0"/>
          </p:cNvCxnSpPr>
          <p:nvPr/>
        </p:nvCxnSpPr>
        <p:spPr>
          <a:xfrm>
            <a:off x="8865249" y="5171782"/>
            <a:ext cx="0" cy="104400"/>
          </a:xfrm>
          <a:prstGeom prst="straightConnector1">
            <a:avLst/>
          </a:prstGeom>
          <a:noFill/>
          <a:ln cap="flat" cmpd="sng" w="3850">
            <a:solidFill>
              <a:srgbClr val="BE1D1D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64" name="Google Shape;464;p44"/>
          <p:cNvCxnSpPr/>
          <p:nvPr/>
        </p:nvCxnSpPr>
        <p:spPr>
          <a:xfrm>
            <a:off x="8865224" y="4827182"/>
            <a:ext cx="0" cy="104400"/>
          </a:xfrm>
          <a:prstGeom prst="straightConnector1">
            <a:avLst/>
          </a:prstGeom>
          <a:noFill/>
          <a:ln cap="flat" cmpd="sng" w="3850">
            <a:solidFill>
              <a:srgbClr val="BE1D1D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9" name="Google Shape;46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0298" y="1323850"/>
            <a:ext cx="8131400" cy="515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45"/>
          <p:cNvSpPr txBox="1"/>
          <p:nvPr>
            <p:ph idx="4294967295"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 Pipeline</a:t>
            </a:r>
            <a:endParaRPr/>
          </a:p>
        </p:txBody>
      </p:sp>
      <p:cxnSp>
        <p:nvCxnSpPr>
          <p:cNvPr id="471" name="Google Shape;471;p45"/>
          <p:cNvCxnSpPr/>
          <p:nvPr/>
        </p:nvCxnSpPr>
        <p:spPr>
          <a:xfrm>
            <a:off x="965275" y="1540625"/>
            <a:ext cx="6300" cy="47754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is SMOCS?</a:t>
            </a:r>
            <a:endParaRPr/>
          </a:p>
        </p:txBody>
      </p:sp>
      <p:sp>
        <p:nvSpPr>
          <p:cNvPr id="160" name="Google Shape;160;p20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Kafka based distributed data streaming platform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Designed for real time data streaming, processing, ML model training/</a:t>
            </a:r>
            <a:r>
              <a:rPr lang="en-US" sz="2200"/>
              <a:t>inference</a:t>
            </a:r>
            <a:r>
              <a:rPr lang="en-US" sz="2200"/>
              <a:t>, and controls</a:t>
            </a:r>
            <a:endParaRPr sz="2200"/>
          </a:p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20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67100" y="2466600"/>
            <a:ext cx="505777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3950" y="100713"/>
            <a:ext cx="1541075" cy="1541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>
            <p:ph type="title"/>
          </p:nvPr>
        </p:nvSpPr>
        <p:spPr>
          <a:xfrm>
            <a:off x="309093" y="531951"/>
            <a:ext cx="57852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Message Brokering</a:t>
            </a:r>
            <a:endParaRPr/>
          </a:p>
        </p:txBody>
      </p:sp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09093" y="1319201"/>
            <a:ext cx="5785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Kafka serves as the central messaging infrastructure connecting producers, consumers, agents, and controllers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Industry standard package and perfect for this </a:t>
            </a:r>
            <a:r>
              <a:rPr lang="en-US">
                <a:solidFill>
                  <a:schemeClr val="dk2"/>
                </a:solidFill>
              </a:rPr>
              <a:t>use case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Enables real time data flow between all components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Standardized message formatting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Once data is ingested, data is passed and stored in a standard format applicable to all potential use cases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7650" y="1892475"/>
            <a:ext cx="5163400" cy="36351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/>
        </p:nvSpPr>
        <p:spPr>
          <a:xfrm>
            <a:off x="7159400" y="5527600"/>
            <a:ext cx="3759900" cy="55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https://docs.confluent.io/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075" y="410275"/>
            <a:ext cx="1806049" cy="10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2"/>
          <p:cNvSpPr txBox="1"/>
          <p:nvPr>
            <p:ph type="title"/>
          </p:nvPr>
        </p:nvSpPr>
        <p:spPr>
          <a:xfrm>
            <a:off x="309093" y="531951"/>
            <a:ext cx="57852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Containerization</a:t>
            </a:r>
            <a:endParaRPr/>
          </a:p>
        </p:txBody>
      </p:sp>
      <p:sp>
        <p:nvSpPr>
          <p:cNvPr id="181" name="Google Shape;181;p22"/>
          <p:cNvSpPr txBox="1"/>
          <p:nvPr>
            <p:ph idx="1" type="body"/>
          </p:nvPr>
        </p:nvSpPr>
        <p:spPr>
          <a:xfrm>
            <a:off x="309093" y="1319201"/>
            <a:ext cx="5785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Environmental isolation and dependency management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Encapsulates each container with specific versioning and dependencies preventing </a:t>
            </a:r>
            <a:r>
              <a:rPr lang="en-US">
                <a:solidFill>
                  <a:schemeClr val="dk2"/>
                </a:solidFill>
              </a:rPr>
              <a:t>conflicts</a:t>
            </a:r>
            <a:r>
              <a:rPr lang="en-US">
                <a:solidFill>
                  <a:schemeClr val="dk2"/>
                </a:solidFill>
              </a:rPr>
              <a:t> between different services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Simplified deployment and </a:t>
            </a:r>
            <a:r>
              <a:rPr lang="en-US">
                <a:solidFill>
                  <a:schemeClr val="dk2"/>
                </a:solidFill>
              </a:rPr>
              <a:t>Scalability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Spin up or spool down new containers depending on the needs of the project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Multiple containers can be deployed simultaneously, each processing different data streams from Kafka topics without interfering with one another</a:t>
            </a:r>
            <a:endParaRPr>
              <a:solidFill>
                <a:schemeClr val="dk2"/>
              </a:solidFill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</a:pPr>
            <a:r>
              <a:rPr lang="en-US">
                <a:solidFill>
                  <a:schemeClr val="dk2"/>
                </a:solidFill>
              </a:rPr>
              <a:t>enabling horizontal scaling of </a:t>
            </a:r>
            <a:r>
              <a:rPr lang="en-US">
                <a:solidFill>
                  <a:schemeClr val="dk2"/>
                </a:solidFill>
              </a:rPr>
              <a:t>compute intensive</a:t>
            </a:r>
            <a:r>
              <a:rPr lang="en-US">
                <a:solidFill>
                  <a:schemeClr val="dk2"/>
                </a:solidFill>
              </a:rPr>
              <a:t> workloads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Portability with Infrastructure Abstraction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Containerization allows for a system developed on one system to run consistently across multiple other systems</a:t>
            </a:r>
            <a:endParaRPr>
              <a:solidFill>
                <a:schemeClr val="dk2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</a:pPr>
            <a:r>
              <a:rPr lang="en-US">
                <a:solidFill>
                  <a:schemeClr val="dk2"/>
                </a:solidFill>
              </a:rPr>
              <a:t>Fault isolation and resilience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Each containerized component runs in isolation with its own resources and lifecycle management</a:t>
            </a:r>
            <a:endParaRPr>
              <a:solidFill>
                <a:schemeClr val="dk2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</a:pPr>
            <a:r>
              <a:rPr lang="en-US">
                <a:solidFill>
                  <a:schemeClr val="dk2"/>
                </a:solidFill>
              </a:rPr>
              <a:t>Example</a:t>
            </a:r>
            <a:r>
              <a:rPr lang="en-US">
                <a:solidFill>
                  <a:schemeClr val="dk2"/>
                </a:solidFill>
              </a:rPr>
              <a:t>: If an agent container crashes during training or a consumer fails, it can be restarted independently without bringing down the entire system, while Kafka maintains message persistence.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2" name="Google Shape;182;p22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3518" y="2192888"/>
            <a:ext cx="5792907" cy="3021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2"/>
          <p:cNvSpPr txBox="1"/>
          <p:nvPr/>
        </p:nvSpPr>
        <p:spPr>
          <a:xfrm>
            <a:off x="7263125" y="5214150"/>
            <a:ext cx="37737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u="sng">
                <a:solidFill>
                  <a:schemeClr val="hlink"/>
                </a:solidFill>
                <a:hlinkClick r:id="rId5"/>
              </a:rPr>
              <a:t>https://docker-docs.uclv.cu/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1300766" y="1891183"/>
            <a:ext cx="100530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SMOCS Building Blocks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</a:t>
            </a:r>
            <a:endParaRPr/>
          </a:p>
        </p:txBody>
      </p:sp>
      <p:sp>
        <p:nvSpPr>
          <p:cNvPr id="197" name="Google Shape;197;p24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8" name="Google Shape;198;p24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913" y="1079738"/>
            <a:ext cx="6187167" cy="5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2737925" y="2026288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Producers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200" name="Google Shape;200;p24"/>
          <p:cNvCxnSpPr/>
          <p:nvPr/>
        </p:nvCxnSpPr>
        <p:spPr>
          <a:xfrm>
            <a:off x="562550" y="2096775"/>
            <a:ext cx="1956300" cy="837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5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</a:t>
            </a:r>
            <a:endParaRPr/>
          </a:p>
        </p:txBody>
      </p:sp>
      <p:sp>
        <p:nvSpPr>
          <p:cNvPr id="207" name="Google Shape;207;p25"/>
          <p:cNvSpPr txBox="1"/>
          <p:nvPr>
            <p:ph idx="1" type="body"/>
          </p:nvPr>
        </p:nvSpPr>
        <p:spPr>
          <a:xfrm>
            <a:off x="309106" y="1319200"/>
            <a:ext cx="11578200" cy="4891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Producers use an </a:t>
            </a:r>
            <a:r>
              <a:rPr b="1" lang="en-US" sz="2200"/>
              <a:t>event driven</a:t>
            </a:r>
            <a:r>
              <a:rPr lang="en-US" sz="2200"/>
              <a:t> push model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External events trigger message publication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Single threaded architecture preserves message ordering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Designed to take external data and push it into Kafka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Example Producers: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EPICS → Kafka Producer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MQTT → Kafka Producer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-US" sz="2200"/>
              <a:t>etc.</a:t>
            </a:r>
            <a:endParaRPr sz="2200"/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4346850" y="3546450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External Source</a:t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7125300" y="3546450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C9DAF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Producers</a:t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9903750" y="3546450"/>
            <a:ext cx="2108700" cy="1515000"/>
          </a:xfrm>
          <a:prstGeom prst="roundRect">
            <a:avLst>
              <a:gd fmla="val 16667" name="adj"/>
            </a:avLst>
          </a:prstGeom>
          <a:solidFill>
            <a:srgbClr val="E4564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Kafka Broker</a:t>
            </a:r>
            <a:endParaRPr/>
          </a:p>
        </p:txBody>
      </p:sp>
      <p:cxnSp>
        <p:nvCxnSpPr>
          <p:cNvPr id="212" name="Google Shape;212;p25"/>
          <p:cNvCxnSpPr>
            <a:stCxn id="209" idx="3"/>
            <a:endCxn id="210" idx="1"/>
          </p:cNvCxnSpPr>
          <p:nvPr/>
        </p:nvCxnSpPr>
        <p:spPr>
          <a:xfrm>
            <a:off x="6455550" y="4303950"/>
            <a:ext cx="66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3" name="Google Shape;213;p25"/>
          <p:cNvCxnSpPr>
            <a:stCxn id="210" idx="3"/>
            <a:endCxn id="211" idx="1"/>
          </p:cNvCxnSpPr>
          <p:nvPr/>
        </p:nvCxnSpPr>
        <p:spPr>
          <a:xfrm>
            <a:off x="9234000" y="4303950"/>
            <a:ext cx="669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4" name="Google Shape;214;p25"/>
          <p:cNvCxnSpPr/>
          <p:nvPr/>
        </p:nvCxnSpPr>
        <p:spPr>
          <a:xfrm>
            <a:off x="6748825" y="2772000"/>
            <a:ext cx="13800" cy="30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5"/>
          <p:cNvCxnSpPr/>
          <p:nvPr/>
        </p:nvCxnSpPr>
        <p:spPr>
          <a:xfrm>
            <a:off x="9561975" y="2772000"/>
            <a:ext cx="13800" cy="306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216" name="Google Shape;216;p25"/>
          <p:cNvSpPr txBox="1"/>
          <p:nvPr/>
        </p:nvSpPr>
        <p:spPr>
          <a:xfrm>
            <a:off x="5984575" y="5835900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Custom Format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8797800" y="5835900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Standard</a:t>
            </a:r>
            <a:r>
              <a:rPr lang="en-US">
                <a:solidFill>
                  <a:schemeClr val="dk2"/>
                </a:solidFill>
              </a:rPr>
              <a:t> Format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2075" y="5101000"/>
            <a:ext cx="1238250" cy="6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7391150" y="5266125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EPICS → Kafka Producer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10186950" y="5266125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SMOCS Kafka Broker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3074025" y="5266125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2"/>
                </a:solidFill>
              </a:rPr>
              <a:t>Example: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309093" y="531951"/>
            <a:ext cx="11044800" cy="678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Consumers</a:t>
            </a:r>
            <a:endParaRPr/>
          </a:p>
        </p:txBody>
      </p:sp>
      <p:sp>
        <p:nvSpPr>
          <p:cNvPr id="228" name="Google Shape;228;p26"/>
          <p:cNvSpPr txBox="1"/>
          <p:nvPr>
            <p:ph idx="12" type="sldNum"/>
          </p:nvPr>
        </p:nvSpPr>
        <p:spPr>
          <a:xfrm>
            <a:off x="9144000" y="6330592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9" name="Google Shape;229;p26" title="SMOCS-architecture-diagr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7913" y="1079738"/>
            <a:ext cx="6187167" cy="517345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/>
        </p:nvSpPr>
        <p:spPr>
          <a:xfrm>
            <a:off x="5060350" y="604813"/>
            <a:ext cx="1542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Consumers</a:t>
            </a:r>
            <a:endParaRPr b="1" sz="1800">
              <a:solidFill>
                <a:schemeClr val="dk2"/>
              </a:solidFill>
            </a:endParaRPr>
          </a:p>
        </p:txBody>
      </p:sp>
      <p:cxnSp>
        <p:nvCxnSpPr>
          <p:cNvPr id="231" name="Google Shape;231;p26"/>
          <p:cNvCxnSpPr/>
          <p:nvPr/>
        </p:nvCxnSpPr>
        <p:spPr>
          <a:xfrm flipH="1">
            <a:off x="7223750" y="933325"/>
            <a:ext cx="2780700" cy="792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efferson Lab Theme 1">
  <a:themeElements>
    <a:clrScheme name="JLab Color Theme 1">
      <a:dk1>
        <a:srgbClr val="000000"/>
      </a:dk1>
      <a:lt1>
        <a:srgbClr val="FFFFFF"/>
      </a:lt1>
      <a:dk2>
        <a:srgbClr val="1C5068"/>
      </a:dk2>
      <a:lt2>
        <a:srgbClr val="8397A9"/>
      </a:lt2>
      <a:accent1>
        <a:srgbClr val="C31230"/>
      </a:accent1>
      <a:accent2>
        <a:srgbClr val="10A1AF"/>
      </a:accent2>
      <a:accent3>
        <a:srgbClr val="5E5E5E"/>
      </a:accent3>
      <a:accent4>
        <a:srgbClr val="821282"/>
      </a:accent4>
      <a:accent5>
        <a:srgbClr val="385723"/>
      </a:accent5>
      <a:accent6>
        <a:srgbClr val="BF9000"/>
      </a:accent6>
      <a:hlink>
        <a:srgbClr val="1C5068"/>
      </a:hlink>
      <a:folHlink>
        <a:srgbClr val="10A1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