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92" r:id="rId6"/>
    <p:sldId id="315" r:id="rId7"/>
    <p:sldId id="296" r:id="rId8"/>
    <p:sldId id="302" r:id="rId9"/>
    <p:sldId id="299" r:id="rId10"/>
    <p:sldId id="269" r:id="rId11"/>
    <p:sldId id="307" r:id="rId12"/>
    <p:sldId id="314" r:id="rId13"/>
    <p:sldId id="275" r:id="rId14"/>
    <p:sldId id="311" r:id="rId15"/>
    <p:sldId id="312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7C8E30-8114-1F9E-2E67-8350C306C702}" name="Ahmed Mohammed" initials="AM" userId="S::ahmedm@jlab.org::2311112f-3265-4b83-be1d-e065c1cbf722" providerId="AD"/>
  <p188:author id="{CF536E4A-C0B2-5F11-8B3B-81DFF9DD3BA5}" name="Kishan Rajput" initials="KR" userId="S::kishan@jlab.org::e9a41155-9da5-4487-bcc9-08b55fe12cca" providerId="AD"/>
  <p188:author id="{ACCA9587-985F-C8EE-92C5-6C43463B13A4}" name="Torri Jeske" initials="TJ" userId="S::roark@jlab.org::140d3a8b-7f50-4028-b603-fe73788e4fee" providerId="AD"/>
  <p188:author id="{AC552FBA-4C7B-4E8A-5C8B-72C37202AB46}" name="Ahmed Mohammed" initials="AM" userId="S::amoha107@fiu.edu::f2f8497a-c4f4-409b-a8f5-3a524b790a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0C0"/>
    <a:srgbClr val="FF9300"/>
    <a:srgbClr val="F5E7E7"/>
    <a:srgbClr val="E9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0C98C-B460-4499-B71C-55BE475FFE16}" v="1" dt="2025-10-28T17:34:40.168"/>
    <p1510:client id="{D32CD51A-BEB2-E245-BB0E-D46D665951CD}" v="31" dt="2025-10-28T16:30:50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1"/>
    <p:restoredTop sz="94613"/>
  </p:normalViewPr>
  <p:slideViewPr>
    <p:cSldViewPr snapToGrid="0">
      <p:cViewPr varScale="1">
        <p:scale>
          <a:sx n="171" d="100"/>
          <a:sy n="171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DE7D-55EB-1ABA-DA71-921B97EA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DD6FB-CA34-73C3-CD16-67F8ADF19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FCE42-A70D-36DD-EBAF-DB1B507CA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481A3-63F9-C71E-0A39-12F80EFB7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October 28, 2025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October 28, 2025</a:t>
            </a:fld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October 28,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opscience.iop.org/article/10.1088/2632-2153/ae02df/me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51" y="521156"/>
            <a:ext cx="7937298" cy="617838"/>
          </a:xfrm>
        </p:spPr>
        <p:txBody>
          <a:bodyPr anchor="ctr"/>
          <a:lstStyle/>
          <a:p>
            <a:pPr algn="ctr"/>
            <a:r>
              <a:rPr lang="en-US" sz="2400">
                <a:latin typeface="+mn-lt"/>
              </a:rPr>
              <a:t>Machine Learning for Charged Particle Tracking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351" y="2326705"/>
            <a:ext cx="7937298" cy="920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>
                <a:latin typeface="+mn-lt"/>
                <a:cs typeface="Arial"/>
              </a:rPr>
              <a:t>Ahmed Mohammed, </a:t>
            </a:r>
            <a:r>
              <a:rPr lang="en-US" err="1">
                <a:latin typeface="+mn-lt"/>
                <a:cs typeface="Arial"/>
              </a:rPr>
              <a:t>Kishansingh</a:t>
            </a:r>
            <a:r>
              <a:rPr lang="en-US">
                <a:latin typeface="+mn-lt"/>
                <a:cs typeface="Arial"/>
              </a:rPr>
              <a:t> Rajput, Simon Taylor, </a:t>
            </a:r>
            <a:r>
              <a:rPr lang="en-US">
                <a:cs typeface="Arial"/>
              </a:rPr>
              <a:t>Denis </a:t>
            </a:r>
            <a:r>
              <a:rPr lang="en-US" err="1">
                <a:cs typeface="Arial"/>
              </a:rPr>
              <a:t>Furletov</a:t>
            </a:r>
            <a:r>
              <a:rPr lang="en-US">
                <a:cs typeface="Arial"/>
              </a:rPr>
              <a:t>, </a:t>
            </a:r>
            <a:r>
              <a:rPr lang="en-US">
                <a:latin typeface="+mn-lt"/>
                <a:cs typeface="Arial"/>
              </a:rPr>
              <a:t>Sergey </a:t>
            </a:r>
            <a:r>
              <a:rPr lang="en-US" err="1">
                <a:latin typeface="+mn-lt"/>
                <a:cs typeface="Arial"/>
              </a:rPr>
              <a:t>Furletov</a:t>
            </a:r>
            <a:r>
              <a:rPr lang="en-US">
                <a:latin typeface="+mn-lt"/>
                <a:cs typeface="Arial"/>
              </a:rPr>
              <a:t>, Malachi Schram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>
                <a:latin typeface="+mn-lt"/>
              </a:rPr>
              <a:pPr/>
              <a:t>Tuesday, October 28, 2025</a:t>
            </a:fld>
            <a:endParaRPr lang="en-US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F6D39F-31C2-5133-C22A-788D548E0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E1E3-A397-B66E-E215-6C077B68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Conclusion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3E114-892B-B393-0010-4F876C87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500"/>
              </a:spcBef>
            </a:pPr>
            <a:r>
              <a:rPr lang="en-US" sz="2000" dirty="0">
                <a:latin typeface="+mn-lt"/>
                <a:cs typeface="Arial"/>
              </a:rPr>
              <a:t>Conclusion</a:t>
            </a:r>
            <a:endParaRPr lang="en-US" sz="2000" dirty="0">
              <a:latin typeface="+mn-lt"/>
            </a:endParaRPr>
          </a:p>
          <a:p>
            <a:pPr lvl="1">
              <a:spcBef>
                <a:spcPts val="1500"/>
              </a:spcBef>
            </a:pPr>
            <a:r>
              <a:rPr lang="en-US" sz="1800" dirty="0">
                <a:latin typeface="+mn-lt"/>
                <a:cs typeface="Arial"/>
              </a:rPr>
              <a:t>Edge-Classifier GNN outperforms traditional method in terms of performance (7.5% increase in efficiency) &amp; inference time (81.6% reduction) on A100</a:t>
            </a:r>
          </a:p>
          <a:p>
            <a:pPr lvl="1">
              <a:spcBef>
                <a:spcPts val="1500"/>
              </a:spcBef>
            </a:pPr>
            <a:r>
              <a:rPr lang="en-US" sz="1800" dirty="0">
                <a:latin typeface="+mn-lt"/>
                <a:cs typeface="Arial"/>
              </a:rPr>
              <a:t>Results in: </a:t>
            </a:r>
            <a:r>
              <a:rPr lang="en-US" sz="1800" dirty="0">
                <a:latin typeface="+mn-lt"/>
                <a:cs typeface="Arial"/>
                <a:hlinkClick r:id="rId2"/>
              </a:rPr>
              <a:t>Geometric GNNs for charged particle tracking at GlueX</a:t>
            </a:r>
            <a:endParaRPr lang="en-US" sz="1800" dirty="0">
              <a:latin typeface="+mn-lt"/>
              <a:cs typeface="Arial"/>
            </a:endParaRPr>
          </a:p>
          <a:p>
            <a:pPr>
              <a:spcBef>
                <a:spcPts val="1500"/>
              </a:spcBef>
            </a:pPr>
            <a:r>
              <a:rPr lang="en-US" sz="2000" dirty="0">
                <a:latin typeface="+mn-lt"/>
                <a:cs typeface="Arial"/>
              </a:rPr>
              <a:t> On-going Work</a:t>
            </a:r>
          </a:p>
          <a:p>
            <a:pPr lvl="1">
              <a:spcBef>
                <a:spcPts val="1500"/>
              </a:spcBef>
            </a:pPr>
            <a:r>
              <a:rPr lang="en-US" sz="1800" dirty="0">
                <a:latin typeface="+mn-lt"/>
                <a:cs typeface="Arial"/>
              </a:rPr>
              <a:t>Track Fitting: Fitting takes ~90% of the total reconstruction time in traditional pipeline </a:t>
            </a:r>
            <a:r>
              <a:rPr lang="en-US" sz="1800" dirty="0">
                <a:latin typeface="+mn-lt"/>
                <a:cs typeface="Arial"/>
                <a:sym typeface="Wingdings" pitchFamily="2" charset="2"/>
              </a:rPr>
              <a:t> Promising early results using LSTM &amp; Transformer</a:t>
            </a:r>
            <a:endParaRPr lang="en-US" sz="1800" dirty="0">
              <a:latin typeface="+mn-lt"/>
              <a:cs typeface="Arial"/>
            </a:endParaRPr>
          </a:p>
          <a:p>
            <a:pPr lvl="1">
              <a:spcBef>
                <a:spcPts val="1500"/>
              </a:spcBef>
            </a:pPr>
            <a:r>
              <a:rPr lang="en-US" sz="1800" dirty="0">
                <a:latin typeface="+mn-lt"/>
                <a:cs typeface="Arial"/>
              </a:rPr>
              <a:t>Full pipeline real-time deployment on CPU/GPU/FPGA</a:t>
            </a:r>
          </a:p>
          <a:p>
            <a:pPr lvl="1">
              <a:spcBef>
                <a:spcPts val="1500"/>
              </a:spcBef>
            </a:pPr>
            <a:r>
              <a:rPr lang="en-US" sz="1800" dirty="0">
                <a:latin typeface="+mn-lt"/>
                <a:cs typeface="Arial"/>
              </a:rPr>
              <a:t>Evaluate on TDIS (high multiplicity)</a:t>
            </a:r>
          </a:p>
          <a:p>
            <a:r>
              <a:rPr lang="en-US" sz="2000" dirty="0">
                <a:latin typeface="+mn-lt"/>
              </a:rPr>
              <a:t>Questions? Ask:</a:t>
            </a:r>
          </a:p>
          <a:p>
            <a:pPr lvl="1"/>
            <a:r>
              <a:rPr lang="en-US" sz="1800" dirty="0">
                <a:latin typeface="+mn-lt"/>
              </a:rPr>
              <a:t>Ahmed Mohammed (</a:t>
            </a:r>
            <a:r>
              <a:rPr lang="en-US" sz="1800" dirty="0" err="1">
                <a:latin typeface="+mn-lt"/>
              </a:rPr>
              <a:t>ahmedm@jlab.org</a:t>
            </a:r>
            <a:r>
              <a:rPr lang="en-US" sz="1800" dirty="0">
                <a:latin typeface="+mn-lt"/>
              </a:rPr>
              <a:t>)</a:t>
            </a:r>
          </a:p>
          <a:p>
            <a:pPr lvl="1"/>
            <a:r>
              <a:rPr lang="en-US" sz="1800" dirty="0" err="1">
                <a:latin typeface="+mn-lt"/>
              </a:rPr>
              <a:t>Kishansingh</a:t>
            </a:r>
            <a:r>
              <a:rPr lang="en-US" sz="1800" dirty="0">
                <a:latin typeface="+mn-lt"/>
              </a:rPr>
              <a:t> Rajput (</a:t>
            </a:r>
            <a:r>
              <a:rPr lang="en-US" sz="1800" dirty="0" err="1">
                <a:latin typeface="+mn-lt"/>
              </a:rPr>
              <a:t>kishan@jlab.org</a:t>
            </a:r>
            <a:r>
              <a:rPr lang="en-US" sz="1800" dirty="0">
                <a:latin typeface="+mn-lt"/>
              </a:rPr>
              <a:t>)</a:t>
            </a:r>
            <a:endParaRPr lang="en-US" sz="2000" dirty="0">
              <a:latin typeface="+mn-lt"/>
              <a:cs typeface="Arial"/>
            </a:endParaRPr>
          </a:p>
          <a:p>
            <a:pPr>
              <a:spcBef>
                <a:spcPts val="1500"/>
              </a:spcBef>
            </a:pPr>
            <a:r>
              <a:rPr lang="en-US" sz="2000" dirty="0">
                <a:latin typeface="+mn-lt"/>
                <a:cs typeface="Arial"/>
              </a:rPr>
              <a:t>Open to collaboration </a:t>
            </a:r>
            <a:r>
              <a:rPr lang="en-US" sz="2000" dirty="0">
                <a:latin typeface="+mn-lt"/>
                <a:cs typeface="Arial"/>
                <a:sym typeface="Wingdings" pitchFamily="2" charset="2"/>
              </a:rPr>
              <a:t></a:t>
            </a:r>
            <a:endParaRPr lang="en-US" sz="2000" dirty="0">
              <a:latin typeface="+mn-lt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18EEF-F8CE-AB8B-3887-34171C40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24BE5-D1AB-98C2-B2F6-9477F71E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10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58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F665-9BD2-6D60-77A2-4AFC9836D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D14C-7A19-8F17-50B1-72D968B3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Backup (Graph Builder)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8281-77DB-0C9E-7B56-ECBD4DE0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4873031" cy="270407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1500"/>
              </a:spcBef>
            </a:pPr>
            <a:r>
              <a:rPr lang="en-US" sz="2000">
                <a:latin typeface="+mn-lt"/>
                <a:cs typeface="Arial"/>
              </a:rPr>
              <a:t>Residual edges cause track loops </a:t>
            </a:r>
            <a:r>
              <a:rPr lang="en-US" sz="2000">
                <a:latin typeface="+mn-lt"/>
                <a:cs typeface="Arial"/>
                <a:sym typeface="Wingdings" pitchFamily="2" charset="2"/>
              </a:rPr>
              <a:t></a:t>
            </a:r>
            <a:r>
              <a:rPr lang="en-US" sz="2000">
                <a:latin typeface="+mn-lt"/>
                <a:cs typeface="Arial"/>
              </a:rPr>
              <a:t> Can be addressed in a postprocessing stage</a:t>
            </a:r>
          </a:p>
          <a:p>
            <a:pPr>
              <a:spcBef>
                <a:spcPts val="1500"/>
              </a:spcBef>
            </a:pPr>
            <a:r>
              <a:rPr lang="en-US" sz="2000">
                <a:latin typeface="+mn-lt"/>
                <a:cs typeface="Arial"/>
              </a:rPr>
              <a:t>Constraints:</a:t>
            </a:r>
          </a:p>
          <a:p>
            <a:pPr lvl="1">
              <a:spcBef>
                <a:spcPts val="1500"/>
              </a:spcBef>
            </a:pPr>
            <a:r>
              <a:rPr lang="en-US" sz="1800" i="1" err="1">
                <a:latin typeface="+mn-lt"/>
                <a:cs typeface="Arial"/>
              </a:rPr>
              <a:t>xy</a:t>
            </a:r>
            <a:r>
              <a:rPr lang="en-US" sz="1800">
                <a:latin typeface="+mn-lt"/>
                <a:cs typeface="Arial"/>
              </a:rPr>
              <a:t>-plane Distance Constraint: </a:t>
            </a:r>
            <a:r>
              <a:rPr lang="en-US" sz="1800" i="1" err="1">
                <a:cs typeface="Arial"/>
              </a:rPr>
              <a:t>d</a:t>
            </a:r>
            <a:r>
              <a:rPr lang="en-US" sz="1800" i="1" baseline="-25000" err="1">
                <a:cs typeface="Arial"/>
              </a:rPr>
              <a:t>xy</a:t>
            </a:r>
            <a:r>
              <a:rPr lang="en-US" sz="1800" i="1" baseline="30000">
                <a:cs typeface="Arial"/>
              </a:rPr>
              <a:t>(</a:t>
            </a:r>
            <a:r>
              <a:rPr lang="en-US" sz="1800" i="1" baseline="30000" err="1">
                <a:cs typeface="Arial"/>
              </a:rPr>
              <a:t>a,b</a:t>
            </a:r>
            <a:r>
              <a:rPr lang="en-US" sz="1800" i="1" baseline="30000">
                <a:cs typeface="Arial"/>
              </a:rPr>
              <a:t>)</a:t>
            </a:r>
            <a:r>
              <a:rPr lang="en-US" sz="1800">
                <a:cs typeface="Arial"/>
              </a:rPr>
              <a:t> &lt; 34.4 cm</a:t>
            </a:r>
            <a:endParaRPr lang="en-US" sz="1800" i="1" baseline="30000">
              <a:latin typeface="+mn-lt"/>
              <a:cs typeface="Arial"/>
            </a:endParaRPr>
          </a:p>
          <a:p>
            <a:pPr lvl="1">
              <a:spcBef>
                <a:spcPts val="1500"/>
              </a:spcBef>
            </a:pPr>
            <a:r>
              <a:rPr lang="en-US" sz="1800">
                <a:latin typeface="+mn-lt"/>
                <a:cs typeface="Arial"/>
              </a:rPr>
              <a:t>Slope Constraint: </a:t>
            </a:r>
            <a:r>
              <a:rPr lang="en-US" sz="1800" i="1" err="1">
                <a:cs typeface="Arial"/>
              </a:rPr>
              <a:t>d</a:t>
            </a:r>
            <a:r>
              <a:rPr lang="en-US" sz="1800" i="1" baseline="-25000" err="1">
                <a:cs typeface="Arial"/>
              </a:rPr>
              <a:t>xy</a:t>
            </a:r>
            <a:r>
              <a:rPr lang="en-US" sz="1800" i="1" baseline="30000">
                <a:cs typeface="Arial"/>
              </a:rPr>
              <a:t>(</a:t>
            </a:r>
            <a:r>
              <a:rPr lang="en-US" sz="1800" i="1" baseline="30000" err="1">
                <a:cs typeface="Arial"/>
              </a:rPr>
              <a:t>a,b</a:t>
            </a:r>
            <a:r>
              <a:rPr lang="en-US" sz="1800" i="1" baseline="30000">
                <a:cs typeface="Arial"/>
              </a:rPr>
              <a:t>)</a:t>
            </a:r>
            <a:r>
              <a:rPr lang="en-US" sz="1800">
                <a:cs typeface="Arial"/>
              </a:rPr>
              <a:t> / </a:t>
            </a:r>
            <a:r>
              <a:rPr lang="en-US" sz="1800" i="1" err="1">
                <a:cs typeface="Arial"/>
              </a:rPr>
              <a:t>dz</a:t>
            </a:r>
            <a:r>
              <a:rPr lang="en-US" sz="1800" i="1" baseline="30000">
                <a:cs typeface="Arial"/>
              </a:rPr>
              <a:t>(</a:t>
            </a:r>
            <a:r>
              <a:rPr lang="en-US" sz="1800" i="1" baseline="30000" err="1">
                <a:cs typeface="Arial"/>
              </a:rPr>
              <a:t>a,b</a:t>
            </a:r>
            <a:r>
              <a:rPr lang="en-US" sz="1800" i="1" baseline="30000">
                <a:cs typeface="Arial"/>
              </a:rPr>
              <a:t>)</a:t>
            </a:r>
            <a:r>
              <a:rPr lang="en-US" sz="1800">
                <a:cs typeface="Arial"/>
              </a:rPr>
              <a:t> &lt; 5.4</a:t>
            </a:r>
            <a:endParaRPr lang="en-US" sz="1800">
              <a:latin typeface="+mn-lt"/>
              <a:cs typeface="Arial"/>
            </a:endParaRPr>
          </a:p>
          <a:p>
            <a:pPr lvl="1">
              <a:spcBef>
                <a:spcPts val="1500"/>
              </a:spcBef>
            </a:pPr>
            <a:r>
              <a:rPr lang="en-US" sz="1800">
                <a:latin typeface="+mn-lt"/>
                <a:cs typeface="Arial"/>
              </a:rPr>
              <a:t>Azimuth Angle Diff. Constraint: |</a:t>
            </a:r>
            <a:r>
              <a:rPr lang="en-US" sz="1800" i="1">
                <a:latin typeface="+mn-lt"/>
                <a:cs typeface="Arial"/>
              </a:rPr>
              <a:t>d</a:t>
            </a:r>
            <a:r>
              <a:rPr lang="el-GR" sz="1800" i="1" err="1">
                <a:latin typeface="+mn-lt"/>
              </a:rPr>
              <a:t>ϕ</a:t>
            </a:r>
            <a:r>
              <a:rPr lang="en-US" sz="1800" i="1" baseline="30000">
                <a:latin typeface="+mn-lt"/>
              </a:rPr>
              <a:t>(</a:t>
            </a:r>
            <a:r>
              <a:rPr lang="en-US" sz="1800" i="1" baseline="30000" err="1">
                <a:latin typeface="+mn-lt"/>
              </a:rPr>
              <a:t>a,b</a:t>
            </a:r>
            <a:r>
              <a:rPr lang="en-US" sz="1800" i="1" baseline="30000">
                <a:latin typeface="+mn-lt"/>
              </a:rPr>
              <a:t>)</a:t>
            </a:r>
            <a:r>
              <a:rPr lang="en-US" sz="1800">
                <a:latin typeface="+mn-lt"/>
                <a:cs typeface="Arial"/>
              </a:rPr>
              <a:t>| &lt; 2.3 rad</a:t>
            </a:r>
          </a:p>
          <a:p>
            <a:pPr>
              <a:spcBef>
                <a:spcPts val="1500"/>
              </a:spcBef>
            </a:pPr>
            <a:r>
              <a:rPr lang="en-US" sz="2000">
                <a:latin typeface="+mn-lt"/>
                <a:cs typeface="Arial"/>
              </a:rPr>
              <a:t>Multi-Objective Genetic Algorithm (MOGA) study </a:t>
            </a:r>
            <a:r>
              <a:rPr lang="en-US" sz="2000">
                <a:latin typeface="+mn-lt"/>
                <a:cs typeface="Arial"/>
                <a:sym typeface="Wingdings" pitchFamily="2" charset="2"/>
              </a:rPr>
              <a:t> Chose Pareto Front point achieving a minimum efficiency of 0.99</a:t>
            </a:r>
            <a:endParaRPr lang="en-US" sz="2000">
              <a:latin typeface="+mn-lt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6AF58-BC9A-32EB-4CC2-F9BB707B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7CDCE-F52C-F893-21CD-AF595398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11</a:t>
            </a:fld>
            <a:endParaRPr lang="en-US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75D433-E4A8-4C1D-1FD1-0A8AA5E6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35" y="3670134"/>
            <a:ext cx="3594346" cy="27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708BC9-1E7A-1E9B-5C8F-CA42C0F2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0" y="3670133"/>
            <a:ext cx="3594346" cy="26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92B77D-94BD-1045-4C16-4F7E51DEE6D4}"/>
              </a:ext>
            </a:extLst>
          </p:cNvPr>
          <p:cNvSpPr/>
          <p:nvPr/>
        </p:nvSpPr>
        <p:spPr>
          <a:xfrm>
            <a:off x="5798880" y="1120160"/>
            <a:ext cx="368595" cy="36150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0B49F6-08FC-8B65-6D73-F153F18DBEDC}"/>
              </a:ext>
            </a:extLst>
          </p:cNvPr>
          <p:cNvSpPr/>
          <p:nvPr/>
        </p:nvSpPr>
        <p:spPr>
          <a:xfrm>
            <a:off x="8404702" y="1117196"/>
            <a:ext cx="368595" cy="36150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610658-C34F-D2D8-787A-E32E6CA4740C}"/>
              </a:ext>
            </a:extLst>
          </p:cNvPr>
          <p:cNvSpPr/>
          <p:nvPr/>
        </p:nvSpPr>
        <p:spPr>
          <a:xfrm>
            <a:off x="7104561" y="1737205"/>
            <a:ext cx="368595" cy="36150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D1D68-5B95-0ED9-19F0-9713432F255A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6113496" y="1428726"/>
            <a:ext cx="991065" cy="48923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7904F-6C87-581C-125E-CECE481853B4}"/>
              </a:ext>
            </a:extLst>
          </p:cNvPr>
          <p:cNvCxnSpPr>
            <a:cxnSpLocks/>
            <a:stCxn id="8" idx="6"/>
            <a:endCxn id="7" idx="3"/>
          </p:cNvCxnSpPr>
          <p:nvPr/>
        </p:nvCxnSpPr>
        <p:spPr>
          <a:xfrm flipV="1">
            <a:off x="7473156" y="1425762"/>
            <a:ext cx="985525" cy="4921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48B109-5D2E-A981-6447-87EE8F11F79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6167475" y="1297950"/>
            <a:ext cx="2237227" cy="296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525D08-FDD9-4BAE-9CEF-728AC5249ACB}"/>
              </a:ext>
            </a:extLst>
          </p:cNvPr>
          <p:cNvSpPr txBox="1"/>
          <p:nvPr/>
        </p:nvSpPr>
        <p:spPr>
          <a:xfrm>
            <a:off x="6158996" y="966054"/>
            <a:ext cx="22257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Redundant True Edge</a:t>
            </a:r>
          </a:p>
        </p:txBody>
      </p:sp>
    </p:spTree>
    <p:extLst>
      <p:ext uri="{BB962C8B-B14F-4D97-AF65-F5344CB8AC3E}">
        <p14:creationId xmlns:p14="http://schemas.microsoft.com/office/powerpoint/2010/main" val="6334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2C139-47F6-ACA4-3BF7-14710F235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A1C9-30A3-237D-B697-00DE1A04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Backup (GNN)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08856-5E41-E05C-4FA8-A066CBE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3A940-B396-1A69-F4AA-F79CA995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12</a:t>
            </a:fld>
            <a:endParaRPr lang="en-US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0E3999-4CFF-72EE-D25A-17464E37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8" y="4197458"/>
            <a:ext cx="2213564" cy="18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E21F16-3885-1754-039F-53479563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73" y="3429000"/>
            <a:ext cx="2059924" cy="266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A8CFC-5390-959E-03B9-01C65C8BB09E}"/>
              </a:ext>
            </a:extLst>
          </p:cNvPr>
          <p:cNvSpPr txBox="1"/>
          <p:nvPr/>
        </p:nvSpPr>
        <p:spPr>
          <a:xfrm>
            <a:off x="4629648" y="6098004"/>
            <a:ext cx="151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Edge-Network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9D38C-A9FE-08A6-B266-15624CDF64F8}"/>
              </a:ext>
            </a:extLst>
          </p:cNvPr>
          <p:cNvSpPr txBox="1"/>
          <p:nvPr/>
        </p:nvSpPr>
        <p:spPr>
          <a:xfrm>
            <a:off x="6956966" y="6098004"/>
            <a:ext cx="157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Node-Network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837FC-939F-B858-E1BD-01AF6C30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3813474"/>
            <a:ext cx="3754728" cy="22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DE30D-1AF7-F258-5ED3-4C3257AA8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95" y="882584"/>
            <a:ext cx="2327935" cy="153130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2B072E2-3E13-EAA0-3D4E-D41E970B9FE6}"/>
              </a:ext>
            </a:extLst>
          </p:cNvPr>
          <p:cNvSpPr/>
          <p:nvPr/>
        </p:nvSpPr>
        <p:spPr>
          <a:xfrm>
            <a:off x="5236855" y="1125126"/>
            <a:ext cx="1600429" cy="3948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Edge-Network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4D493D-DD2B-70D1-1BC0-218CBBA6401C}"/>
                  </a:ext>
                </a:extLst>
              </p:cNvPr>
              <p:cNvSpPr txBox="1"/>
              <p:nvPr/>
            </p:nvSpPr>
            <p:spPr>
              <a:xfrm>
                <a:off x="7351801" y="1177974"/>
                <a:ext cx="1421496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 </m:t>
                        </m:r>
                        <m:r>
                          <m:rPr>
                            <m:nor/>
                          </m:rPr>
                          <a:rPr lang="el-GR" i="1" dirty="0">
                            <a:solidFill>
                              <a:srgbClr val="1F1F1F"/>
                            </a:solidFill>
                            <a:cs typeface="Arial"/>
                          </a:rPr>
                          <m:t>α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baseline="30000"/>
                  <a:t>(</a:t>
                </a:r>
                <a:r>
                  <a:rPr lang="en-US" i="1" baseline="30000" err="1"/>
                  <a:t>i</a:t>
                </a:r>
                <a:r>
                  <a:rPr lang="en-US" baseline="30000"/>
                  <a:t>)</a:t>
                </a:r>
                <a:r>
                  <a:rPr lang="en-US"/>
                  <a:t>, …}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4D493D-DD2B-70D1-1BC0-218CBBA64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01" y="1177974"/>
                <a:ext cx="1421496" cy="289182"/>
              </a:xfrm>
              <a:prstGeom prst="rect">
                <a:avLst/>
              </a:prstGeom>
              <a:blipFill>
                <a:blip r:embed="rId6"/>
                <a:stretch>
                  <a:fillRect l="-2655" t="-25000" r="-5310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B42600-8A4E-A1D4-9CE9-AA139AA58FA2}"/>
                  </a:ext>
                </a:extLst>
              </p:cNvPr>
              <p:cNvSpPr txBox="1"/>
              <p:nvPr/>
            </p:nvSpPr>
            <p:spPr>
              <a:xfrm>
                <a:off x="2882193" y="1184067"/>
                <a:ext cx="18401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{…,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baseline="30000"/>
                  <a:t>(</a:t>
                </a:r>
                <a:r>
                  <a:rPr lang="en-US" i="1" baseline="30000" err="1"/>
                  <a:t>i</a:t>
                </a:r>
                <a:r>
                  <a:rPr lang="en-US" baseline="30000"/>
                  <a:t>)</a:t>
                </a:r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baseline="30000"/>
                  <a:t>(</a:t>
                </a:r>
                <a:r>
                  <a:rPr lang="en-US" i="1" baseline="30000" err="1"/>
                  <a:t>i</a:t>
                </a:r>
                <a:r>
                  <a:rPr lang="en-US" baseline="30000"/>
                  <a:t>)</a:t>
                </a:r>
                <a:r>
                  <a:rPr lang="en-US"/>
                  <a:t>, …}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B42600-8A4E-A1D4-9CE9-AA139AA58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193" y="1184067"/>
                <a:ext cx="1840145" cy="276999"/>
              </a:xfrm>
              <a:prstGeom prst="rect">
                <a:avLst/>
              </a:prstGeom>
              <a:blipFill>
                <a:blip r:embed="rId7"/>
                <a:stretch>
                  <a:fillRect l="-2759" t="-26087" r="-4138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FD304B-4C12-0843-B9F6-8C84BDDF8A48}"/>
              </a:ext>
            </a:extLst>
          </p:cNvPr>
          <p:cNvCxnSpPr>
            <a:cxnSpLocks/>
          </p:cNvCxnSpPr>
          <p:nvPr/>
        </p:nvCxnSpPr>
        <p:spPr>
          <a:xfrm>
            <a:off x="2267866" y="1309044"/>
            <a:ext cx="614327" cy="61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F5CCE3-2681-B7AE-5598-9AD058C705C1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 flipV="1">
            <a:off x="4722338" y="1322566"/>
            <a:ext cx="51451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7F2F90-05DE-D305-27C5-928BD47532D4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837284" y="1322565"/>
            <a:ext cx="51451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B9088F-2D57-5DD6-F292-71EB667CE7ED}"/>
              </a:ext>
            </a:extLst>
          </p:cNvPr>
          <p:cNvSpPr/>
          <p:nvPr/>
        </p:nvSpPr>
        <p:spPr>
          <a:xfrm>
            <a:off x="5388510" y="2022995"/>
            <a:ext cx="1600429" cy="3948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Node-Network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DC188B-91CE-A438-EAD7-E63E2DA050A7}"/>
                  </a:ext>
                </a:extLst>
              </p:cNvPr>
              <p:cNvSpPr txBox="1"/>
              <p:nvPr/>
            </p:nvSpPr>
            <p:spPr>
              <a:xfrm>
                <a:off x="5166235" y="2812755"/>
                <a:ext cx="20449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{…,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baseline="30000"/>
                  <a:t>(</a:t>
                </a:r>
                <a:r>
                  <a:rPr lang="en-US" i="1" baseline="30000"/>
                  <a:t>i</a:t>
                </a:r>
                <a:r>
                  <a:rPr lang="en-US" baseline="30000"/>
                  <a:t>+1)</a:t>
                </a:r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baseline="30000"/>
                  <a:t>(</a:t>
                </a:r>
                <a:r>
                  <a:rPr lang="en-US" i="1" baseline="30000"/>
                  <a:t>i</a:t>
                </a:r>
                <a:r>
                  <a:rPr lang="en-US" baseline="30000"/>
                  <a:t>+1)</a:t>
                </a:r>
                <a:r>
                  <a:rPr lang="en-US"/>
                  <a:t>, …}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DC188B-91CE-A438-EAD7-E63E2DA0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35" y="2812755"/>
                <a:ext cx="2044978" cy="276999"/>
              </a:xfrm>
              <a:prstGeom prst="rect">
                <a:avLst/>
              </a:prstGeom>
              <a:blipFill>
                <a:blip r:embed="rId8"/>
                <a:stretch>
                  <a:fillRect l="-4321" t="-21739" r="-6173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78402C-ABD5-3D3A-EC09-892AC07FE02F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6188724" y="2417874"/>
            <a:ext cx="1" cy="394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D786C79-E063-3AD8-7CA8-099AFC882E16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4215704" y="1047628"/>
            <a:ext cx="759369" cy="1586244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DCB5F4F0-F544-839F-A77A-9D2077759FD1}"/>
              </a:ext>
            </a:extLst>
          </p:cNvPr>
          <p:cNvCxnSpPr>
            <a:cxnSpLocks/>
            <a:stCxn id="10" idx="2"/>
            <a:endCxn id="15" idx="3"/>
          </p:cNvCxnSpPr>
          <p:nvPr/>
        </p:nvCxnSpPr>
        <p:spPr>
          <a:xfrm rot="5400000">
            <a:off x="7149105" y="1306990"/>
            <a:ext cx="753279" cy="1073610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C9B362-2CE4-5BA6-524D-DEB903301EC5}"/>
              </a:ext>
            </a:extLst>
          </p:cNvPr>
          <p:cNvSpPr txBox="1"/>
          <p:nvPr/>
        </p:nvSpPr>
        <p:spPr>
          <a:xfrm>
            <a:off x="1167045" y="6102636"/>
            <a:ext cx="20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Edge-Classifier GNN</a:t>
            </a:r>
          </a:p>
        </p:txBody>
      </p:sp>
    </p:spTree>
    <p:extLst>
      <p:ext uri="{BB962C8B-B14F-4D97-AF65-F5344CB8AC3E}">
        <p14:creationId xmlns:p14="http://schemas.microsoft.com/office/powerpoint/2010/main" val="26060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6F09D-DC52-9986-CA1A-0F9110435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DBF0-57DE-41E4-57CF-5CD5982A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Backup (FPGA)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A197D-BC1F-076A-F45E-3F400F36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E268-EF7E-04A1-491E-DC9DF6E5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13</a:t>
            </a:fld>
            <a:endParaRPr lang="en-US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AA896-0D99-D640-F8F8-A74E06741157}"/>
              </a:ext>
            </a:extLst>
          </p:cNvPr>
          <p:cNvSpPr txBox="1"/>
          <p:nvPr/>
        </p:nvSpPr>
        <p:spPr>
          <a:xfrm>
            <a:off x="339810" y="3429000"/>
            <a:ext cx="84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Resources and timings of various functions on the FPGA with the same hyperparameters specified previously (</a:t>
            </a:r>
            <a:r>
              <a:rPr lang="en-US" sz="1200" i="1"/>
              <a:t>I</a:t>
            </a:r>
            <a:r>
              <a:rPr lang="en-US" sz="1200"/>
              <a:t> = 1, </a:t>
            </a:r>
            <a:r>
              <a:rPr lang="en-US" sz="1200" i="1"/>
              <a:t>W</a:t>
            </a:r>
            <a:r>
              <a:rPr lang="en-US" sz="1200"/>
              <a:t> = 16, </a:t>
            </a:r>
            <a:r>
              <a:rPr lang="en-US" sz="1200" i="1"/>
              <a:t>D</a:t>
            </a:r>
            <a:r>
              <a:rPr lang="en-US" sz="1200"/>
              <a:t> = 1). READ_X and READ_E refer to reading node features and adjacency list from the data stream, respectively. </a:t>
            </a:r>
            <a:r>
              <a:rPr lang="en-US" sz="1200" err="1"/>
              <a:t>WRITE_prediction</a:t>
            </a:r>
            <a:r>
              <a:rPr lang="en-US" sz="1200"/>
              <a:t> refers to writing last edge-network call (i.e. </a:t>
            </a:r>
            <a:r>
              <a:rPr lang="en-US" sz="1200" err="1"/>
              <a:t>edge_network_I</a:t>
            </a:r>
            <a:r>
              <a:rPr lang="en-US" sz="1200"/>
              <a:t>) predictions to the data stream.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F8F2F-FAB8-1141-6EE2-5224F60C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5850"/>
            <a:ext cx="7772400" cy="22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760BB6B-8AF4-E30C-F881-B1B6CF5A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886" y="1641468"/>
            <a:ext cx="4275306" cy="2430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B8DBE-D05F-4657-1938-7064D055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Arial"/>
              </a:rPr>
              <a:t>Track Reconstruction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F845-34F3-2472-7215-E61320DA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192315" cy="4250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+mn-lt"/>
                <a:ea typeface="Calibri"/>
                <a:cs typeface="Arial"/>
              </a:rPr>
              <a:t>Track Finding</a:t>
            </a:r>
            <a:endParaRPr lang="en-US" dirty="0">
              <a:latin typeface="+mn-lt"/>
              <a:ea typeface="Calibri"/>
            </a:endParaRPr>
          </a:p>
          <a:p>
            <a:pPr lvl="1"/>
            <a:r>
              <a:rPr lang="en-US" sz="1800" dirty="0">
                <a:latin typeface="+mn-lt"/>
                <a:ea typeface="Calibri"/>
                <a:cs typeface="Arial"/>
              </a:rPr>
              <a:t>Many particle tracks per event</a:t>
            </a:r>
          </a:p>
          <a:p>
            <a:pPr lvl="1"/>
            <a:r>
              <a:rPr lang="en-US" sz="1800" dirty="0">
                <a:latin typeface="+mn-lt"/>
                <a:ea typeface="Calibri"/>
                <a:cs typeface="Arial"/>
              </a:rPr>
              <a:t>Group hits belonging to same particle</a:t>
            </a:r>
            <a:endParaRPr lang="en-US" dirty="0">
              <a:latin typeface="+mn-lt"/>
              <a:ea typeface="Calibri"/>
            </a:endParaRPr>
          </a:p>
          <a:p>
            <a:pPr lvl="1"/>
            <a:r>
              <a:rPr lang="en-US" sz="1800" dirty="0">
                <a:latin typeface="+mn-lt"/>
                <a:ea typeface="Calibri"/>
                <a:cs typeface="Arial"/>
              </a:rPr>
              <a:t>Traditional solution: Uses distance between hits and fits a helical model to find patterns</a:t>
            </a:r>
            <a:endParaRPr lang="en-US" sz="1800" dirty="0">
              <a:latin typeface="+mn-lt"/>
              <a:ea typeface="Calibri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+mn-lt"/>
                <a:ea typeface="Calibri"/>
                <a:cs typeface="Arial"/>
              </a:rPr>
              <a:t>Track Fitting</a:t>
            </a:r>
            <a:endParaRPr lang="en-US" sz="2000" dirty="0">
              <a:latin typeface="+mn-lt"/>
              <a:ea typeface="Calibri"/>
            </a:endParaRPr>
          </a:p>
          <a:p>
            <a:pPr lvl="1">
              <a:buFont typeface="PingFangSC-Regular" panose="020B0604020202020204" pitchFamily="34" charset="0"/>
              <a:buChar char="－"/>
            </a:pPr>
            <a:r>
              <a:rPr lang="en-US" sz="1800" dirty="0">
                <a:latin typeface="+mn-lt"/>
                <a:ea typeface="Calibri"/>
                <a:cs typeface="Calibri"/>
              </a:rPr>
              <a:t>For each found track, estimate initial particle parameters (</a:t>
            </a:r>
            <a:r>
              <a:rPr lang="en-US" sz="1800" dirty="0">
                <a:latin typeface="+mn-lt"/>
                <a:ea typeface="Calibri"/>
                <a:cs typeface="Arial"/>
              </a:rPr>
              <a:t>ex: momentum, charge</a:t>
            </a:r>
            <a:r>
              <a:rPr lang="en-US" sz="1800" dirty="0">
                <a:latin typeface="+mn-lt"/>
                <a:ea typeface="Calibri"/>
                <a:cs typeface="Calibri"/>
              </a:rPr>
              <a:t>)</a:t>
            </a:r>
          </a:p>
          <a:p>
            <a:pPr lvl="1">
              <a:buFont typeface="PingFangSC-Regular" panose="020B0604020202020204" pitchFamily="34" charset="0"/>
              <a:buChar char="－"/>
            </a:pPr>
            <a:r>
              <a:rPr lang="en-US" sz="1800" dirty="0">
                <a:latin typeface="+mn-lt"/>
                <a:ea typeface="Calibri"/>
                <a:cs typeface="Calibri"/>
              </a:rPr>
              <a:t>Traditionally solved by Kalman filter</a:t>
            </a:r>
          </a:p>
          <a:p>
            <a:pPr marL="457200" lvl="1" indent="0">
              <a:buNone/>
            </a:pPr>
            <a:endParaRPr lang="en-US" sz="2000" dirty="0">
              <a:latin typeface="+mn-lt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>
              <a:latin typeface="+mn-lt"/>
              <a:ea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FF0A5-1BFA-3AC8-4569-A484B80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Machine Learning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FBBF2-214F-9543-8740-D8871003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2</a:t>
            </a:fld>
            <a:endParaRPr lang="en-US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38D02-2B5D-B72B-E9A9-D1688CE9D243}"/>
              </a:ext>
            </a:extLst>
          </p:cNvPr>
          <p:cNvSpPr txBox="1"/>
          <p:nvPr/>
        </p:nvSpPr>
        <p:spPr>
          <a:xfrm>
            <a:off x="4671467" y="4223353"/>
            <a:ext cx="410507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/>
              <a:t>[1]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C7FCBF-C93E-9025-0257-57FB67F13C8C}"/>
              </a:ext>
            </a:extLst>
          </p:cNvPr>
          <p:cNvSpPr/>
          <p:nvPr/>
        </p:nvSpPr>
        <p:spPr>
          <a:xfrm>
            <a:off x="5897153" y="2720856"/>
            <a:ext cx="137484" cy="1374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EC13CC-CD84-67B8-E3C6-3886139E3FB1}"/>
              </a:ext>
            </a:extLst>
          </p:cNvPr>
          <p:cNvSpPr/>
          <p:nvPr/>
        </p:nvSpPr>
        <p:spPr>
          <a:xfrm>
            <a:off x="6724003" y="2583047"/>
            <a:ext cx="137484" cy="1374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EED916-7479-368A-8945-5DE742BC43C5}"/>
              </a:ext>
            </a:extLst>
          </p:cNvPr>
          <p:cNvSpPr/>
          <p:nvPr/>
        </p:nvSpPr>
        <p:spPr>
          <a:xfrm>
            <a:off x="6415960" y="2145302"/>
            <a:ext cx="137484" cy="1374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B24A07-5B21-EAAA-BDFF-7DA5FF854AD8}"/>
              </a:ext>
            </a:extLst>
          </p:cNvPr>
          <p:cNvSpPr/>
          <p:nvPr/>
        </p:nvSpPr>
        <p:spPr>
          <a:xfrm>
            <a:off x="6051174" y="2437132"/>
            <a:ext cx="137484" cy="1374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FF829-9FAF-E08E-2380-1DDE32A775EE}"/>
              </a:ext>
            </a:extLst>
          </p:cNvPr>
          <p:cNvSpPr txBox="1"/>
          <p:nvPr/>
        </p:nvSpPr>
        <p:spPr>
          <a:xfrm>
            <a:off x="5410770" y="1723771"/>
            <a:ext cx="286966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850D1-21EA-8FDE-EDEA-6C7A6D0316E2}"/>
              </a:ext>
            </a:extLst>
          </p:cNvPr>
          <p:cNvSpPr txBox="1"/>
          <p:nvPr/>
        </p:nvSpPr>
        <p:spPr>
          <a:xfrm>
            <a:off x="4632557" y="3262197"/>
            <a:ext cx="2869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776402-EC14-0F6E-A36E-F580B3843076}"/>
              </a:ext>
            </a:extLst>
          </p:cNvPr>
          <p:cNvSpPr txBox="1"/>
          <p:nvPr/>
        </p:nvSpPr>
        <p:spPr>
          <a:xfrm>
            <a:off x="8312854" y="3863855"/>
            <a:ext cx="286966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FC3E-D1D7-2133-3234-3B07458AB3EE}"/>
              </a:ext>
            </a:extLst>
          </p:cNvPr>
          <p:cNvSpPr/>
          <p:nvPr/>
        </p:nvSpPr>
        <p:spPr>
          <a:xfrm>
            <a:off x="308919" y="5275952"/>
            <a:ext cx="8464378" cy="699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Traditional combinatorial track finding </a:t>
            </a:r>
            <a:r>
              <a:rPr lang="en-US">
                <a:sym typeface="Wingdings" pitchFamily="2" charset="2"/>
              </a:rPr>
              <a:t>s</a:t>
            </a:r>
            <a:r>
              <a:rPr lang="en-US"/>
              <a:t>cale worse than linearly with multiplicity.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Machine Learning (ML) can help speedup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FA7C4-2DB8-BD48-A39F-41F0A3006EF6}"/>
              </a:ext>
            </a:extLst>
          </p:cNvPr>
          <p:cNvSpPr txBox="1"/>
          <p:nvPr/>
        </p:nvSpPr>
        <p:spPr>
          <a:xfrm>
            <a:off x="308919" y="6215493"/>
            <a:ext cx="6571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222222"/>
                </a:solidFill>
                <a:cs typeface="Arial"/>
              </a:rPr>
              <a:t>[1] </a:t>
            </a:r>
            <a:r>
              <a:rPr lang="en-US" sz="1000" err="1">
                <a:solidFill>
                  <a:srgbClr val="222222"/>
                </a:solidFill>
                <a:cs typeface="Arial"/>
              </a:rPr>
              <a:t>van't</a:t>
            </a:r>
            <a:r>
              <a:rPr lang="en-US" sz="1000">
                <a:solidFill>
                  <a:srgbClr val="222222"/>
                </a:solidFill>
                <a:cs typeface="Arial"/>
              </a:rPr>
              <a:t> </a:t>
            </a:r>
            <a:r>
              <a:rPr lang="en-US" sz="1000" err="1">
                <a:solidFill>
                  <a:srgbClr val="222222"/>
                </a:solidFill>
                <a:cs typeface="Arial"/>
              </a:rPr>
              <a:t>Klooster</a:t>
            </a:r>
            <a:r>
              <a:rPr lang="en-US" sz="1000">
                <a:solidFill>
                  <a:srgbClr val="222222"/>
                </a:solidFill>
                <a:cs typeface="Arial"/>
              </a:rPr>
              <a:t>, Thomas. "Electric Micro Propulsion: Development of a LaB6 Cathode for Micro Electric Thrusters." (2018)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375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5D3B-A37F-BBFF-A91C-C99C0BBB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5565F-240A-A2BC-7C79-04E448D07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5577863" cy="2801437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>
                <a:latin typeface="+mn-lt"/>
                <a:cs typeface="Arial"/>
              </a:rPr>
              <a:t>Supervised Neural Network (NN) </a:t>
            </a:r>
            <a:r>
              <a:rPr lang="en-US" sz="1700" dirty="0">
                <a:latin typeface="+mn-lt"/>
                <a:cs typeface="Arial"/>
                <a:sym typeface="Wingdings" pitchFamily="2" charset="2"/>
              </a:rPr>
              <a:t></a:t>
            </a:r>
            <a:r>
              <a:rPr lang="en-US" sz="1700" dirty="0">
                <a:latin typeface="+mn-lt"/>
                <a:cs typeface="Arial"/>
              </a:rPr>
              <a:t> Matches </a:t>
            </a:r>
            <a:r>
              <a:rPr lang="en-US" sz="1700" b="1" i="1" dirty="0" err="1">
                <a:solidFill>
                  <a:srgbClr val="001D35"/>
                </a:solidFill>
                <a:latin typeface="+mn-lt"/>
                <a:ea typeface="+mn-lt"/>
                <a:cs typeface="+mn-lt"/>
              </a:rPr>
              <a:t>Ŷ</a:t>
            </a:r>
            <a:r>
              <a:rPr lang="en-US" sz="1700" dirty="0">
                <a:latin typeface="+mn-lt"/>
                <a:cs typeface="Arial"/>
              </a:rPr>
              <a:t> with </a:t>
            </a:r>
            <a:r>
              <a:rPr lang="en-US" sz="1700" b="1" i="1" dirty="0">
                <a:latin typeface="+mn-lt"/>
                <a:cs typeface="Arial"/>
              </a:rPr>
              <a:t>Y</a:t>
            </a:r>
            <a:endParaRPr lang="en-US" sz="1700" dirty="0">
              <a:latin typeface="+mn-lt"/>
              <a:cs typeface="Arial"/>
            </a:endParaRPr>
          </a:p>
          <a:p>
            <a:r>
              <a:rPr lang="en-US" sz="1700" dirty="0">
                <a:latin typeface="+mn-lt"/>
                <a:cs typeface="Arial"/>
              </a:rPr>
              <a:t>Only simulated data contains </a:t>
            </a:r>
            <a:r>
              <a:rPr lang="en-US" sz="1700" b="1" i="1" dirty="0">
                <a:cs typeface="Arial"/>
              </a:rPr>
              <a:t>Y</a:t>
            </a:r>
            <a:r>
              <a:rPr lang="en-US" sz="1700" dirty="0">
                <a:latin typeface="+mn-lt"/>
                <a:cs typeface="Arial"/>
              </a:rPr>
              <a:t> </a:t>
            </a:r>
            <a:r>
              <a:rPr lang="en-US" sz="1700" dirty="0">
                <a:latin typeface="+mn-lt"/>
                <a:cs typeface="Arial"/>
                <a:sym typeface="Wingdings" pitchFamily="2" charset="2"/>
              </a:rPr>
              <a:t> Suitable for training</a:t>
            </a:r>
          </a:p>
          <a:p>
            <a:r>
              <a:rPr lang="en-US" sz="1700" dirty="0">
                <a:latin typeface="+mn-lt"/>
                <a:cs typeface="Arial"/>
              </a:rPr>
              <a:t>Recurrent NN (RNN) Regression </a:t>
            </a:r>
            <a:r>
              <a:rPr lang="en-US" sz="1700" dirty="0">
                <a:latin typeface="+mn-lt"/>
                <a:cs typeface="Arial"/>
                <a:sym typeface="Wingdings" pitchFamily="2" charset="2"/>
              </a:rPr>
              <a:t></a:t>
            </a:r>
            <a:r>
              <a:rPr lang="en-US" sz="1700" dirty="0">
                <a:latin typeface="+mn-lt"/>
                <a:cs typeface="Arial"/>
              </a:rPr>
              <a:t> </a:t>
            </a:r>
            <a:r>
              <a:rPr lang="en-US" sz="1700" dirty="0">
                <a:solidFill>
                  <a:schemeClr val="accent1"/>
                </a:solidFill>
                <a:latin typeface="+mn-lt"/>
                <a:cs typeface="Arial"/>
              </a:rPr>
              <a:t>Finding needs long seed</a:t>
            </a:r>
          </a:p>
          <a:p>
            <a:r>
              <a:rPr lang="en-US" sz="1700" dirty="0">
                <a:latin typeface="+mn-lt"/>
                <a:cs typeface="Arial"/>
              </a:rPr>
              <a:t>Detector Data naturally forms a graph:</a:t>
            </a:r>
            <a:endParaRPr lang="en-US" sz="1700" dirty="0">
              <a:latin typeface="+mn-lt"/>
              <a:cs typeface="Arial"/>
              <a:sym typeface="Wingdings" pitchFamily="2" charset="2"/>
            </a:endParaRPr>
          </a:p>
          <a:p>
            <a:pPr lvl="1"/>
            <a:r>
              <a:rPr lang="en-US" sz="1600" dirty="0">
                <a:latin typeface="+mn-lt"/>
                <a:cs typeface="Arial"/>
                <a:sym typeface="Wingdings" pitchFamily="2" charset="2"/>
              </a:rPr>
              <a:t>Graph Nodes: Hits</a:t>
            </a:r>
          </a:p>
          <a:p>
            <a:pPr lvl="1"/>
            <a:r>
              <a:rPr lang="en-US" sz="1600" dirty="0">
                <a:latin typeface="+mn-lt"/>
                <a:cs typeface="Arial"/>
                <a:sym typeface="Wingdings" pitchFamily="2" charset="2"/>
              </a:rPr>
              <a:t>Graph Edges: </a:t>
            </a:r>
            <a:r>
              <a:rPr lang="en-US" sz="1600" b="1" i="1" dirty="0">
                <a:latin typeface="+mn-lt"/>
                <a:cs typeface="Arial"/>
                <a:sym typeface="Wingdings" pitchFamily="2" charset="2"/>
              </a:rPr>
              <a:t>Unknown</a:t>
            </a:r>
            <a:r>
              <a:rPr lang="en-US" sz="1600" dirty="0">
                <a:latin typeface="+mn-lt"/>
                <a:cs typeface="Arial"/>
                <a:sym typeface="Wingdings" pitchFamily="2" charset="2"/>
              </a:rPr>
              <a:t> Track Segments</a:t>
            </a:r>
          </a:p>
          <a:p>
            <a:r>
              <a:rPr lang="en-US" sz="1700" dirty="0">
                <a:latin typeface="+mn-lt"/>
                <a:cs typeface="Arial"/>
                <a:sym typeface="Wingdings" pitchFamily="2" charset="2"/>
              </a:rPr>
              <a:t>Graph NNs (GNNs): Embeddings updated via message passing</a:t>
            </a:r>
          </a:p>
          <a:p>
            <a:r>
              <a:rPr lang="en-US" sz="1700" dirty="0">
                <a:latin typeface="+mn-lt"/>
                <a:cs typeface="Arial"/>
                <a:sym typeface="Wingdings" pitchFamily="2" charset="2"/>
              </a:rPr>
              <a:t>Node-Classifier GNN: </a:t>
            </a:r>
            <a:r>
              <a:rPr lang="en-US" sz="1700" dirty="0">
                <a:solidFill>
                  <a:schemeClr val="accent1"/>
                </a:solidFill>
                <a:latin typeface="+mn-lt"/>
                <a:cs typeface="Arial"/>
                <a:sym typeface="Wingdings" pitchFamily="2" charset="2"/>
              </a:rPr>
              <a:t>Same RNN problem</a:t>
            </a:r>
            <a:endParaRPr lang="en-US" sz="1700" dirty="0">
              <a:solidFill>
                <a:schemeClr val="accent1"/>
              </a:solidFill>
              <a:latin typeface="+mn-lt"/>
              <a:cs typeface="Arial"/>
            </a:endParaRPr>
          </a:p>
          <a:p>
            <a:r>
              <a:rPr lang="en-US" sz="1700" dirty="0">
                <a:latin typeface="+mn-lt"/>
              </a:rPr>
              <a:t>Edge-Classifier GNN: Rejects extra edges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7E4D2-293A-B76A-52DB-89F940FE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Machine Learning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3AAE4-147B-D306-90FC-288669F0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572ABB-0951-8F64-FB9B-8DBF65E95719}"/>
              </a:ext>
            </a:extLst>
          </p:cNvPr>
          <p:cNvSpPr/>
          <p:nvPr/>
        </p:nvSpPr>
        <p:spPr>
          <a:xfrm>
            <a:off x="5952281" y="1775741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2E82A4-5A9E-043D-4539-89BC0250D80A}"/>
              </a:ext>
            </a:extLst>
          </p:cNvPr>
          <p:cNvSpPr/>
          <p:nvPr/>
        </p:nvSpPr>
        <p:spPr>
          <a:xfrm>
            <a:off x="8470472" y="1543269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3756C6-128B-1CF5-1E87-8FB58CE8C55C}"/>
              </a:ext>
            </a:extLst>
          </p:cNvPr>
          <p:cNvSpPr/>
          <p:nvPr/>
        </p:nvSpPr>
        <p:spPr>
          <a:xfrm>
            <a:off x="7631075" y="1619344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A9B322-EB7B-F45C-B11A-52C9B57B6C1B}"/>
              </a:ext>
            </a:extLst>
          </p:cNvPr>
          <p:cNvSpPr/>
          <p:nvPr/>
        </p:nvSpPr>
        <p:spPr>
          <a:xfrm>
            <a:off x="6791678" y="1693983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1108ED-B252-1ABA-1EC3-0764E6AF1B5A}"/>
              </a:ext>
            </a:extLst>
          </p:cNvPr>
          <p:cNvCxnSpPr>
            <a:stCxn id="6" idx="6"/>
            <a:endCxn id="9" idx="2"/>
          </p:cNvCxnSpPr>
          <p:nvPr/>
        </p:nvCxnSpPr>
        <p:spPr>
          <a:xfrm flipV="1">
            <a:off x="6320876" y="1874737"/>
            <a:ext cx="470802" cy="8175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173D9F-38C2-83B3-E369-A979E37D49E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7999670" y="1724023"/>
            <a:ext cx="470802" cy="760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BB4649-C572-477A-2423-5D105900DCAD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7160273" y="1800098"/>
            <a:ext cx="470802" cy="7463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5770D6A-5291-2FE8-BDF5-BBBCEB6BA737}"/>
              </a:ext>
            </a:extLst>
          </p:cNvPr>
          <p:cNvSpPr txBox="1"/>
          <p:nvPr/>
        </p:nvSpPr>
        <p:spPr>
          <a:xfrm>
            <a:off x="6538961" y="1250012"/>
            <a:ext cx="160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RNN Regressor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EAFA489-904A-9745-1637-F376F4756D2C}"/>
              </a:ext>
            </a:extLst>
          </p:cNvPr>
          <p:cNvSpPr/>
          <p:nvPr/>
        </p:nvSpPr>
        <p:spPr>
          <a:xfrm>
            <a:off x="399634" y="5064925"/>
            <a:ext cx="368595" cy="361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D2B0796-A847-9F93-942A-6C7F18DD2C9F}"/>
              </a:ext>
            </a:extLst>
          </p:cNvPr>
          <p:cNvSpPr/>
          <p:nvPr/>
        </p:nvSpPr>
        <p:spPr>
          <a:xfrm>
            <a:off x="2917825" y="5064923"/>
            <a:ext cx="368595" cy="361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1</a:t>
            </a:r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6472896-5412-E949-274B-103229818BB8}"/>
              </a:ext>
            </a:extLst>
          </p:cNvPr>
          <p:cNvSpPr/>
          <p:nvPr/>
        </p:nvSpPr>
        <p:spPr>
          <a:xfrm>
            <a:off x="2078428" y="5064924"/>
            <a:ext cx="368595" cy="361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78A38B0-6668-34F1-E031-AF5254177C0E}"/>
              </a:ext>
            </a:extLst>
          </p:cNvPr>
          <p:cNvSpPr/>
          <p:nvPr/>
        </p:nvSpPr>
        <p:spPr>
          <a:xfrm>
            <a:off x="1239031" y="5064924"/>
            <a:ext cx="368595" cy="361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F4A3CEA-9E84-6B6D-B296-5B652D17CB38}"/>
              </a:ext>
            </a:extLst>
          </p:cNvPr>
          <p:cNvSpPr/>
          <p:nvPr/>
        </p:nvSpPr>
        <p:spPr>
          <a:xfrm>
            <a:off x="2917823" y="5478072"/>
            <a:ext cx="368595" cy="3615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AA7A42C-C91D-7ECB-D314-D65B62307355}"/>
              </a:ext>
            </a:extLst>
          </p:cNvPr>
          <p:cNvSpPr/>
          <p:nvPr/>
        </p:nvSpPr>
        <p:spPr>
          <a:xfrm>
            <a:off x="2913552" y="4651774"/>
            <a:ext cx="368595" cy="3615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0</a:t>
            </a:r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A611BAA-FCF7-0213-02E1-A2B98304CE45}"/>
              </a:ext>
            </a:extLst>
          </p:cNvPr>
          <p:cNvCxnSpPr>
            <a:stCxn id="81" idx="6"/>
            <a:endCxn id="84" idx="2"/>
          </p:cNvCxnSpPr>
          <p:nvPr/>
        </p:nvCxnSpPr>
        <p:spPr>
          <a:xfrm flipV="1">
            <a:off x="768229" y="5245678"/>
            <a:ext cx="470802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5D097FB-BF1F-0BA2-741E-019643DF187A}"/>
              </a:ext>
            </a:extLst>
          </p:cNvPr>
          <p:cNvCxnSpPr>
            <a:cxnSpLocks/>
            <a:stCxn id="83" idx="6"/>
            <a:endCxn id="82" idx="2"/>
          </p:cNvCxnSpPr>
          <p:nvPr/>
        </p:nvCxnSpPr>
        <p:spPr>
          <a:xfrm flipV="1">
            <a:off x="2447023" y="5245677"/>
            <a:ext cx="470802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48334C3-C0C5-BB9D-2488-1C370C74769A}"/>
              </a:ext>
            </a:extLst>
          </p:cNvPr>
          <p:cNvCxnSpPr>
            <a:cxnSpLocks/>
            <a:stCxn id="83" idx="5"/>
            <a:endCxn id="85" idx="2"/>
          </p:cNvCxnSpPr>
          <p:nvPr/>
        </p:nvCxnSpPr>
        <p:spPr>
          <a:xfrm>
            <a:off x="2393044" y="5373490"/>
            <a:ext cx="524779" cy="285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501AF2F-4FB1-213E-EFEC-3CD798751C61}"/>
              </a:ext>
            </a:extLst>
          </p:cNvPr>
          <p:cNvCxnSpPr>
            <a:cxnSpLocks/>
            <a:stCxn id="84" idx="6"/>
            <a:endCxn id="83" idx="2"/>
          </p:cNvCxnSpPr>
          <p:nvPr/>
        </p:nvCxnSpPr>
        <p:spPr>
          <a:xfrm>
            <a:off x="1607626" y="5245678"/>
            <a:ext cx="4708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0906DAE-F542-763B-FAF7-A1E06789969F}"/>
              </a:ext>
            </a:extLst>
          </p:cNvPr>
          <p:cNvCxnSpPr>
            <a:cxnSpLocks/>
            <a:stCxn id="83" idx="7"/>
            <a:endCxn id="86" idx="2"/>
          </p:cNvCxnSpPr>
          <p:nvPr/>
        </p:nvCxnSpPr>
        <p:spPr>
          <a:xfrm flipV="1">
            <a:off x="2393044" y="4832528"/>
            <a:ext cx="520508" cy="285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22EAE37E-D530-7C07-284F-145023983A4E}"/>
              </a:ext>
            </a:extLst>
          </p:cNvPr>
          <p:cNvSpPr/>
          <p:nvPr/>
        </p:nvSpPr>
        <p:spPr>
          <a:xfrm>
            <a:off x="2917820" y="4184964"/>
            <a:ext cx="368595" cy="3615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88F62CC-1333-7B9E-C95A-3B772AFA4BCB}"/>
              </a:ext>
            </a:extLst>
          </p:cNvPr>
          <p:cNvSpPr/>
          <p:nvPr/>
        </p:nvSpPr>
        <p:spPr>
          <a:xfrm>
            <a:off x="2917820" y="5944301"/>
            <a:ext cx="368595" cy="3615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EC67B4F-774D-3398-6117-D34B330B78DB}"/>
              </a:ext>
            </a:extLst>
          </p:cNvPr>
          <p:cNvSpPr txBox="1"/>
          <p:nvPr/>
        </p:nvSpPr>
        <p:spPr>
          <a:xfrm>
            <a:off x="781237" y="3767492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Node-Classifier GNN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D8BADC7-F94D-2EA5-ECDC-C88360825C6D}"/>
              </a:ext>
            </a:extLst>
          </p:cNvPr>
          <p:cNvSpPr txBox="1"/>
          <p:nvPr/>
        </p:nvSpPr>
        <p:spPr>
          <a:xfrm>
            <a:off x="5979603" y="3767492"/>
            <a:ext cx="207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Edge-Classifier GNN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499ED34-EA11-4966-12EE-AC122278197D}"/>
              </a:ext>
            </a:extLst>
          </p:cNvPr>
          <p:cNvCxnSpPr/>
          <p:nvPr/>
        </p:nvCxnSpPr>
        <p:spPr>
          <a:xfrm>
            <a:off x="351423" y="6432776"/>
            <a:ext cx="33647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4678BDD-78D2-90FD-2829-33D5C1AD18CD}"/>
              </a:ext>
            </a:extLst>
          </p:cNvPr>
          <p:cNvSpPr txBox="1"/>
          <p:nvPr/>
        </p:nvSpPr>
        <p:spPr>
          <a:xfrm>
            <a:off x="3526371" y="61005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5D03424-CE8A-56FF-03F1-9C7581D2643D}"/>
              </a:ext>
            </a:extLst>
          </p:cNvPr>
          <p:cNvCxnSpPr/>
          <p:nvPr/>
        </p:nvCxnSpPr>
        <p:spPr>
          <a:xfrm>
            <a:off x="5406524" y="6429775"/>
            <a:ext cx="33647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0D0243F-6D67-69A5-78D0-D9BEB207BFA8}"/>
              </a:ext>
            </a:extLst>
          </p:cNvPr>
          <p:cNvSpPr txBox="1"/>
          <p:nvPr/>
        </p:nvSpPr>
        <p:spPr>
          <a:xfrm>
            <a:off x="8554561" y="609532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CBCC0C2-D280-00D6-6E9B-49F23E997E96}"/>
              </a:ext>
            </a:extLst>
          </p:cNvPr>
          <p:cNvSpPr/>
          <p:nvPr/>
        </p:nvSpPr>
        <p:spPr>
          <a:xfrm>
            <a:off x="5572167" y="4545500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A48D13B-DE81-3F93-09AC-385160E1AA97}"/>
              </a:ext>
            </a:extLst>
          </p:cNvPr>
          <p:cNvSpPr/>
          <p:nvPr/>
        </p:nvSpPr>
        <p:spPr>
          <a:xfrm>
            <a:off x="8090358" y="4313028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4DCF40D-2B6F-C528-63E7-5A0FD38E4E2F}"/>
              </a:ext>
            </a:extLst>
          </p:cNvPr>
          <p:cNvSpPr/>
          <p:nvPr/>
        </p:nvSpPr>
        <p:spPr>
          <a:xfrm>
            <a:off x="7250961" y="4389103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55B3945-CF30-8EFB-D2C5-87ED97F0E8B9}"/>
              </a:ext>
            </a:extLst>
          </p:cNvPr>
          <p:cNvSpPr/>
          <p:nvPr/>
        </p:nvSpPr>
        <p:spPr>
          <a:xfrm>
            <a:off x="6411564" y="4463742"/>
            <a:ext cx="368595" cy="361507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B67CEC6-8C12-BDA5-D59C-1D0B518BC27A}"/>
              </a:ext>
            </a:extLst>
          </p:cNvPr>
          <p:cNvCxnSpPr>
            <a:stCxn id="100" idx="6"/>
            <a:endCxn id="103" idx="2"/>
          </p:cNvCxnSpPr>
          <p:nvPr/>
        </p:nvCxnSpPr>
        <p:spPr>
          <a:xfrm flipV="1">
            <a:off x="5940762" y="4644496"/>
            <a:ext cx="470802" cy="8175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4FD06EC-2347-31B4-06D2-06538FD68AF4}"/>
              </a:ext>
            </a:extLst>
          </p:cNvPr>
          <p:cNvCxnSpPr>
            <a:cxnSpLocks/>
            <a:stCxn id="102" idx="6"/>
            <a:endCxn id="101" idx="2"/>
          </p:cNvCxnSpPr>
          <p:nvPr/>
        </p:nvCxnSpPr>
        <p:spPr>
          <a:xfrm flipV="1">
            <a:off x="7619556" y="4493782"/>
            <a:ext cx="470802" cy="7607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C021292-FFC8-689D-5C76-613F65A3D3DF}"/>
              </a:ext>
            </a:extLst>
          </p:cNvPr>
          <p:cNvCxnSpPr>
            <a:cxnSpLocks/>
            <a:stCxn id="103" idx="6"/>
            <a:endCxn id="102" idx="2"/>
          </p:cNvCxnSpPr>
          <p:nvPr/>
        </p:nvCxnSpPr>
        <p:spPr>
          <a:xfrm flipV="1">
            <a:off x="6780159" y="4569857"/>
            <a:ext cx="470802" cy="7463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0468C858-DA03-F4A4-8409-85BCE79FB4FD}"/>
              </a:ext>
            </a:extLst>
          </p:cNvPr>
          <p:cNvSpPr/>
          <p:nvPr/>
        </p:nvSpPr>
        <p:spPr>
          <a:xfrm>
            <a:off x="5572167" y="5165463"/>
            <a:ext cx="368595" cy="3615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69B4A2D-E50D-2380-C8D4-E839CBFA8FE8}"/>
              </a:ext>
            </a:extLst>
          </p:cNvPr>
          <p:cNvSpPr/>
          <p:nvPr/>
        </p:nvSpPr>
        <p:spPr>
          <a:xfrm>
            <a:off x="8090358" y="5165461"/>
            <a:ext cx="368595" cy="3615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9EE3DA8-15BA-60C7-FFF6-E879611A9C31}"/>
              </a:ext>
            </a:extLst>
          </p:cNvPr>
          <p:cNvSpPr/>
          <p:nvPr/>
        </p:nvSpPr>
        <p:spPr>
          <a:xfrm>
            <a:off x="7250961" y="5165462"/>
            <a:ext cx="368595" cy="3615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BE1F4C4-2DC4-FD0C-CB68-5E919FCEC7CB}"/>
              </a:ext>
            </a:extLst>
          </p:cNvPr>
          <p:cNvSpPr/>
          <p:nvPr/>
        </p:nvSpPr>
        <p:spPr>
          <a:xfrm>
            <a:off x="6411564" y="5165462"/>
            <a:ext cx="368595" cy="3615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D1FFCE-4760-4B03-310B-A169DF33FC01}"/>
              </a:ext>
            </a:extLst>
          </p:cNvPr>
          <p:cNvCxnSpPr>
            <a:stCxn id="107" idx="6"/>
            <a:endCxn id="110" idx="2"/>
          </p:cNvCxnSpPr>
          <p:nvPr/>
        </p:nvCxnSpPr>
        <p:spPr>
          <a:xfrm flipV="1">
            <a:off x="5940762" y="5346216"/>
            <a:ext cx="470802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1700B08-CFC6-A3E7-EE96-8EDD8615991B}"/>
              </a:ext>
            </a:extLst>
          </p:cNvPr>
          <p:cNvCxnSpPr>
            <a:cxnSpLocks/>
            <a:stCxn id="109" idx="6"/>
            <a:endCxn id="108" idx="2"/>
          </p:cNvCxnSpPr>
          <p:nvPr/>
        </p:nvCxnSpPr>
        <p:spPr>
          <a:xfrm flipV="1">
            <a:off x="7619556" y="5346215"/>
            <a:ext cx="470802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BAD224D-2D05-3E1B-3951-06C9A67FF0CD}"/>
              </a:ext>
            </a:extLst>
          </p:cNvPr>
          <p:cNvCxnSpPr>
            <a:cxnSpLocks/>
            <a:stCxn id="110" idx="6"/>
            <a:endCxn id="109" idx="2"/>
          </p:cNvCxnSpPr>
          <p:nvPr/>
        </p:nvCxnSpPr>
        <p:spPr>
          <a:xfrm>
            <a:off x="6780159" y="5346216"/>
            <a:ext cx="47080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65266F2-EC23-1188-3916-0790FFAF2A7E}"/>
              </a:ext>
            </a:extLst>
          </p:cNvPr>
          <p:cNvCxnSpPr>
            <a:cxnSpLocks/>
            <a:stCxn id="100" idx="5"/>
            <a:endCxn id="110" idx="1"/>
          </p:cNvCxnSpPr>
          <p:nvPr/>
        </p:nvCxnSpPr>
        <p:spPr>
          <a:xfrm>
            <a:off x="5886783" y="4854066"/>
            <a:ext cx="578760" cy="36433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2E46E8-FBA2-D296-C5FB-48C826A834D7}"/>
              </a:ext>
            </a:extLst>
          </p:cNvPr>
          <p:cNvCxnSpPr>
            <a:cxnSpLocks/>
            <a:stCxn id="102" idx="5"/>
            <a:endCxn id="108" idx="1"/>
          </p:cNvCxnSpPr>
          <p:nvPr/>
        </p:nvCxnSpPr>
        <p:spPr>
          <a:xfrm>
            <a:off x="7565577" y="4697669"/>
            <a:ext cx="578760" cy="52073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FD40774-706C-ED45-AB55-C2FD6D8DC491}"/>
              </a:ext>
            </a:extLst>
          </p:cNvPr>
          <p:cNvCxnSpPr>
            <a:cxnSpLocks/>
            <a:stCxn id="103" idx="5"/>
            <a:endCxn id="109" idx="1"/>
          </p:cNvCxnSpPr>
          <p:nvPr/>
        </p:nvCxnSpPr>
        <p:spPr>
          <a:xfrm>
            <a:off x="6726180" y="4772308"/>
            <a:ext cx="578760" cy="44609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EEA1646-CBCF-42C8-6162-5BA22F944F2B}"/>
              </a:ext>
            </a:extLst>
          </p:cNvPr>
          <p:cNvCxnSpPr>
            <a:cxnSpLocks/>
            <a:stCxn id="109" idx="7"/>
            <a:endCxn id="101" idx="3"/>
          </p:cNvCxnSpPr>
          <p:nvPr/>
        </p:nvCxnSpPr>
        <p:spPr>
          <a:xfrm flipV="1">
            <a:off x="7565577" y="4621594"/>
            <a:ext cx="578760" cy="59680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808A27C-06C7-893B-5357-395EA6F16CD0}"/>
              </a:ext>
            </a:extLst>
          </p:cNvPr>
          <p:cNvCxnSpPr>
            <a:cxnSpLocks/>
            <a:stCxn id="110" idx="7"/>
            <a:endCxn id="102" idx="3"/>
          </p:cNvCxnSpPr>
          <p:nvPr/>
        </p:nvCxnSpPr>
        <p:spPr>
          <a:xfrm flipV="1">
            <a:off x="6726180" y="4697669"/>
            <a:ext cx="578760" cy="52073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C0FE677-0E74-182B-90C8-AE11B79320F8}"/>
              </a:ext>
            </a:extLst>
          </p:cNvPr>
          <p:cNvCxnSpPr>
            <a:cxnSpLocks/>
            <a:stCxn id="107" idx="7"/>
            <a:endCxn id="103" idx="3"/>
          </p:cNvCxnSpPr>
          <p:nvPr/>
        </p:nvCxnSpPr>
        <p:spPr>
          <a:xfrm flipV="1">
            <a:off x="5886783" y="4772308"/>
            <a:ext cx="578760" cy="44609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ABE8A651-D39C-9711-BE76-43669522DE28}"/>
              </a:ext>
            </a:extLst>
          </p:cNvPr>
          <p:cNvSpPr/>
          <p:nvPr/>
        </p:nvSpPr>
        <p:spPr>
          <a:xfrm>
            <a:off x="5572167" y="5785425"/>
            <a:ext cx="368595" cy="3615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BF2FBBC7-2670-5821-4BC3-724AC0CFF433}"/>
              </a:ext>
            </a:extLst>
          </p:cNvPr>
          <p:cNvSpPr/>
          <p:nvPr/>
        </p:nvSpPr>
        <p:spPr>
          <a:xfrm>
            <a:off x="8090358" y="6017893"/>
            <a:ext cx="368595" cy="3615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528BE70-8A89-06BA-2510-9C565188B85C}"/>
              </a:ext>
            </a:extLst>
          </p:cNvPr>
          <p:cNvSpPr/>
          <p:nvPr/>
        </p:nvSpPr>
        <p:spPr>
          <a:xfrm>
            <a:off x="7250961" y="5940404"/>
            <a:ext cx="368595" cy="3615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0E5CA15-3DFD-8D62-37FB-1CBA17137B89}"/>
              </a:ext>
            </a:extLst>
          </p:cNvPr>
          <p:cNvSpPr/>
          <p:nvPr/>
        </p:nvSpPr>
        <p:spPr>
          <a:xfrm>
            <a:off x="6411564" y="5862914"/>
            <a:ext cx="368595" cy="3615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D434B58-82E8-8EDB-0B53-F63509E32543}"/>
              </a:ext>
            </a:extLst>
          </p:cNvPr>
          <p:cNvCxnSpPr>
            <a:stCxn id="120" idx="6"/>
            <a:endCxn id="123" idx="2"/>
          </p:cNvCxnSpPr>
          <p:nvPr/>
        </p:nvCxnSpPr>
        <p:spPr>
          <a:xfrm>
            <a:off x="5940762" y="5966179"/>
            <a:ext cx="470802" cy="774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BA4D160-04D1-67B6-9342-D6280352AED7}"/>
              </a:ext>
            </a:extLst>
          </p:cNvPr>
          <p:cNvCxnSpPr>
            <a:cxnSpLocks/>
            <a:stCxn id="122" idx="6"/>
            <a:endCxn id="121" idx="2"/>
          </p:cNvCxnSpPr>
          <p:nvPr/>
        </p:nvCxnSpPr>
        <p:spPr>
          <a:xfrm>
            <a:off x="7619556" y="6121158"/>
            <a:ext cx="470802" cy="7748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EC2705B-33EF-EE0E-EABB-6E9A99E55D62}"/>
              </a:ext>
            </a:extLst>
          </p:cNvPr>
          <p:cNvCxnSpPr>
            <a:cxnSpLocks/>
            <a:stCxn id="123" idx="6"/>
            <a:endCxn id="122" idx="2"/>
          </p:cNvCxnSpPr>
          <p:nvPr/>
        </p:nvCxnSpPr>
        <p:spPr>
          <a:xfrm>
            <a:off x="6780159" y="6043668"/>
            <a:ext cx="470802" cy="7749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F228705-D538-0E96-D16F-2A11EE587177}"/>
              </a:ext>
            </a:extLst>
          </p:cNvPr>
          <p:cNvCxnSpPr>
            <a:cxnSpLocks/>
            <a:stCxn id="107" idx="5"/>
            <a:endCxn id="123" idx="1"/>
          </p:cNvCxnSpPr>
          <p:nvPr/>
        </p:nvCxnSpPr>
        <p:spPr>
          <a:xfrm>
            <a:off x="5886783" y="5474029"/>
            <a:ext cx="578760" cy="44182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62D5CFE-EF62-937F-BA70-1DFBCF199473}"/>
              </a:ext>
            </a:extLst>
          </p:cNvPr>
          <p:cNvCxnSpPr>
            <a:cxnSpLocks/>
            <a:stCxn id="110" idx="3"/>
            <a:endCxn id="120" idx="7"/>
          </p:cNvCxnSpPr>
          <p:nvPr/>
        </p:nvCxnSpPr>
        <p:spPr>
          <a:xfrm flipH="1">
            <a:off x="5886783" y="5474028"/>
            <a:ext cx="578760" cy="36433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D17FB7F-CCC1-9E3C-6944-4726DA1BE1EE}"/>
              </a:ext>
            </a:extLst>
          </p:cNvPr>
          <p:cNvCxnSpPr>
            <a:cxnSpLocks/>
            <a:stCxn id="123" idx="7"/>
            <a:endCxn id="109" idx="3"/>
          </p:cNvCxnSpPr>
          <p:nvPr/>
        </p:nvCxnSpPr>
        <p:spPr>
          <a:xfrm flipV="1">
            <a:off x="6726180" y="5474028"/>
            <a:ext cx="578760" cy="44182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EB37232-CAC1-CB6C-2C50-004A537F8B0E}"/>
              </a:ext>
            </a:extLst>
          </p:cNvPr>
          <p:cNvCxnSpPr>
            <a:cxnSpLocks/>
            <a:stCxn id="110" idx="5"/>
            <a:endCxn id="122" idx="1"/>
          </p:cNvCxnSpPr>
          <p:nvPr/>
        </p:nvCxnSpPr>
        <p:spPr>
          <a:xfrm>
            <a:off x="6726180" y="5474028"/>
            <a:ext cx="578760" cy="5193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37631EE-4510-17CA-E474-F64934F4D6A4}"/>
              </a:ext>
            </a:extLst>
          </p:cNvPr>
          <p:cNvCxnSpPr>
            <a:cxnSpLocks/>
            <a:stCxn id="122" idx="7"/>
            <a:endCxn id="108" idx="3"/>
          </p:cNvCxnSpPr>
          <p:nvPr/>
        </p:nvCxnSpPr>
        <p:spPr>
          <a:xfrm flipV="1">
            <a:off x="7565577" y="5474027"/>
            <a:ext cx="578760" cy="51931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DC822AD-D1AC-FC1C-B6CA-FC1492BE6A49}"/>
              </a:ext>
            </a:extLst>
          </p:cNvPr>
          <p:cNvCxnSpPr>
            <a:cxnSpLocks/>
            <a:stCxn id="109" idx="5"/>
            <a:endCxn id="121" idx="1"/>
          </p:cNvCxnSpPr>
          <p:nvPr/>
        </p:nvCxnSpPr>
        <p:spPr>
          <a:xfrm>
            <a:off x="7565577" y="5474028"/>
            <a:ext cx="578760" cy="59680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4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2435-44B6-A873-DFD0-FE06530E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+mn-lt"/>
                <a:cs typeface="Arial"/>
              </a:rPr>
              <a:t>GlueX</a:t>
            </a:r>
            <a:r>
              <a:rPr lang="en-US">
                <a:latin typeface="+mn-lt"/>
                <a:cs typeface="Arial"/>
              </a:rPr>
              <a:t> Spectrometer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D9D7-2BE9-74CA-0C0C-B4EDAE2F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3679042" cy="2807782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2000" dirty="0">
                <a:latin typeface="+mn-lt"/>
                <a:ea typeface="Calibri"/>
                <a:cs typeface="Arial"/>
              </a:rPr>
              <a:t>Used to search for and measure exotic hybrid mesons predicted from lattice QCD</a:t>
            </a:r>
            <a:endParaRPr lang="en-US" sz="2000" dirty="0">
              <a:latin typeface="+mn-lt"/>
              <a:ea typeface="Calibri"/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latin typeface="+mn-lt"/>
                <a:ea typeface="Calibri"/>
                <a:cs typeface="Arial"/>
              </a:rPr>
              <a:t>Individual Hit Features: (</a:t>
            </a:r>
            <a:r>
              <a:rPr lang="en-US" sz="2000" i="1" dirty="0">
                <a:latin typeface="+mn-lt"/>
                <a:ea typeface="Calibri"/>
                <a:cs typeface="Arial"/>
              </a:rPr>
              <a:t>x</a:t>
            </a:r>
            <a:r>
              <a:rPr lang="en-US" sz="2000" dirty="0">
                <a:latin typeface="+mn-lt"/>
                <a:ea typeface="Calibri"/>
                <a:cs typeface="Arial"/>
              </a:rPr>
              <a:t>, </a:t>
            </a:r>
            <a:r>
              <a:rPr lang="en-US" sz="2000" i="1" dirty="0">
                <a:latin typeface="+mn-lt"/>
                <a:ea typeface="Calibri"/>
                <a:cs typeface="Arial"/>
              </a:rPr>
              <a:t>y</a:t>
            </a:r>
            <a:r>
              <a:rPr lang="en-US" sz="2000" dirty="0">
                <a:latin typeface="+mn-lt"/>
                <a:ea typeface="Calibri"/>
                <a:cs typeface="Arial"/>
              </a:rPr>
              <a:t>, </a:t>
            </a:r>
            <a:r>
              <a:rPr lang="en-US" sz="2000" i="1" dirty="0">
                <a:latin typeface="+mn-lt"/>
                <a:ea typeface="Calibri"/>
                <a:cs typeface="Arial"/>
              </a:rPr>
              <a:t>z</a:t>
            </a:r>
            <a:r>
              <a:rPr lang="en-US" sz="2000" dirty="0">
                <a:latin typeface="+mn-lt"/>
                <a:ea typeface="Calibri"/>
                <a:cs typeface="Arial"/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F6CAD-72F7-D4CD-0EDC-0184AD61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6A480-A97A-37E6-F622-28C6FC3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4</a:t>
            </a:fld>
            <a:endParaRPr lang="en-US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51273-EEF9-01E6-0044-42C757DA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961" y="813796"/>
            <a:ext cx="5156039" cy="3203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689A4-165C-9B8C-35E3-612D31243EE4}"/>
              </a:ext>
            </a:extLst>
          </p:cNvPr>
          <p:cNvSpPr txBox="1"/>
          <p:nvPr/>
        </p:nvSpPr>
        <p:spPr>
          <a:xfrm>
            <a:off x="267409" y="6153008"/>
            <a:ext cx="846437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Forward Drift Chamber (FDC) schematic. Wires on detector layers (red discs) record hit coordinates (</a:t>
            </a:r>
            <a:r>
              <a:rPr lang="en-US" sz="1100" i="1" dirty="0"/>
              <a:t>x, y, z</a:t>
            </a:r>
            <a:r>
              <a:rPr lang="en-US" sz="1100" dirty="0"/>
              <a:t>) via ionization energy deposits.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9519A-1B58-5392-303E-B033AE6AECBB}"/>
              </a:ext>
            </a:extLst>
          </p:cNvPr>
          <p:cNvSpPr/>
          <p:nvPr/>
        </p:nvSpPr>
        <p:spPr>
          <a:xfrm>
            <a:off x="8059848" y="2832410"/>
            <a:ext cx="713449" cy="3279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6293E-10C1-DAA1-98F2-807D2294B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33" y="4024892"/>
            <a:ext cx="5767105" cy="2128116"/>
          </a:xfrm>
          <a:prstGeom prst="rect">
            <a:avLst/>
          </a:prstGeom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BA67E76-30A9-FB12-D981-8B17166851E6}"/>
              </a:ext>
            </a:extLst>
          </p:cNvPr>
          <p:cNvCxnSpPr>
            <a:cxnSpLocks/>
            <a:stCxn id="8" idx="2"/>
            <a:endCxn id="9" idx="3"/>
          </p:cNvCxnSpPr>
          <p:nvPr/>
        </p:nvCxnSpPr>
        <p:spPr>
          <a:xfrm rot="5400000">
            <a:off x="6933218" y="3605594"/>
            <a:ext cx="1928577" cy="1038135"/>
          </a:xfrm>
          <a:prstGeom prst="curved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8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AEB72-2918-0167-9C3A-B00035B0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AF55-41B5-1A30-4C71-3AC04FA0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 Pipeline 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00D83-584B-B8C9-CEAC-307099AD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9B898-8A10-BEFB-30BD-DB2593F3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EC996623-77A4-D69E-69D5-332462BE4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966054"/>
            <a:ext cx="8464378" cy="319990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  <a:sym typeface="Wingdings" pitchFamily="2" charset="2"/>
              </a:rPr>
              <a:t>Event: Hit Coordinates, Mag. field, and Particle ID &amp; Track Params (in simulation only)</a:t>
            </a:r>
          </a:p>
          <a:p>
            <a:r>
              <a:rPr lang="en-US" sz="1800" dirty="0">
                <a:latin typeface="+mn-lt"/>
                <a:sym typeface="Wingdings" pitchFamily="2" charset="2"/>
              </a:rPr>
              <a:t>Edges: </a:t>
            </a:r>
            <a:r>
              <a:rPr lang="en-US" sz="1800" b="1" i="1" dirty="0">
                <a:latin typeface="+mn-lt"/>
                <a:sym typeface="Wingdings" pitchFamily="2" charset="2"/>
              </a:rPr>
              <a:t>Potential</a:t>
            </a:r>
            <a:r>
              <a:rPr lang="en-US" sz="1800" dirty="0">
                <a:latin typeface="+mn-lt"/>
                <a:sym typeface="Wingdings" pitchFamily="2" charset="2"/>
              </a:rPr>
              <a:t> track segments</a:t>
            </a:r>
          </a:p>
          <a:p>
            <a:r>
              <a:rPr lang="en-US" sz="1800" b="1" dirty="0">
                <a:latin typeface="+mn-lt"/>
              </a:rPr>
              <a:t>GNN (with </a:t>
            </a:r>
            <a:r>
              <a:rPr lang="en-US" sz="1800" b="1" i="1" dirty="0">
                <a:latin typeface="+mn-lt"/>
              </a:rPr>
              <a:t>I</a:t>
            </a:r>
            <a:r>
              <a:rPr lang="en-US" sz="1800" b="1" dirty="0">
                <a:latin typeface="+mn-lt"/>
              </a:rPr>
              <a:t> message passing iterations) Input</a:t>
            </a:r>
            <a:r>
              <a:rPr lang="en-US" sz="1800" dirty="0">
                <a:latin typeface="+mn-lt"/>
              </a:rPr>
              <a:t>: Event graph </a:t>
            </a:r>
            <a:r>
              <a:rPr lang="en-US" sz="1800" i="1" dirty="0">
                <a:latin typeface="+mn-lt"/>
              </a:rPr>
              <a:t>g</a:t>
            </a:r>
            <a:r>
              <a:rPr lang="en-US" sz="1800" dirty="0">
                <a:latin typeface="+mn-lt"/>
              </a:rPr>
              <a:t> has: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500" dirty="0">
                <a:latin typeface="+mn-lt"/>
                <a:cs typeface="Arial"/>
              </a:rPr>
              <a:t>Hit Features </a:t>
            </a:r>
            <a:r>
              <a:rPr lang="en-US" sz="1500" i="1" dirty="0" err="1">
                <a:latin typeface="+mn-lt"/>
              </a:rPr>
              <a:t>g</a:t>
            </a:r>
            <a:r>
              <a:rPr lang="en-US" sz="1500" dirty="0" err="1">
                <a:latin typeface="+mn-lt"/>
                <a:cs typeface="Arial"/>
              </a:rPr>
              <a:t>.</a:t>
            </a:r>
            <a:r>
              <a:rPr lang="en-US" sz="1500" i="1" dirty="0" err="1">
                <a:latin typeface="+mn-lt"/>
                <a:cs typeface="Arial"/>
              </a:rPr>
              <a:t>X</a:t>
            </a:r>
            <a:r>
              <a:rPr lang="en-US" sz="1500" dirty="0">
                <a:solidFill>
                  <a:srgbClr val="1F1F1F"/>
                </a:solidFill>
                <a:latin typeface="+mn-lt"/>
                <a:cs typeface="Arial"/>
              </a:rPr>
              <a:t>: (#hits</a:t>
            </a:r>
            <a:r>
              <a:rPr lang="en-US" sz="1500" b="0" i="0" u="none" strike="noStrike" dirty="0">
                <a:solidFill>
                  <a:srgbClr val="1F1F1F"/>
                </a:solidFill>
                <a:effectLst/>
                <a:latin typeface="+mn-lt"/>
                <a:cs typeface="Arial"/>
              </a:rPr>
              <a:t>, </a:t>
            </a:r>
            <a:r>
              <a:rPr lang="en-US" sz="1500" i="1" dirty="0">
                <a:solidFill>
                  <a:srgbClr val="1F1F1F"/>
                </a:solidFill>
                <a:latin typeface="+mn-lt"/>
                <a:cs typeface="Arial"/>
              </a:rPr>
              <a:t>3</a:t>
            </a:r>
            <a:r>
              <a:rPr lang="en-US" sz="1500" dirty="0">
                <a:solidFill>
                  <a:srgbClr val="1F1F1F"/>
                </a:solidFill>
                <a:latin typeface="+mn-lt"/>
                <a:cs typeface="Arial"/>
              </a:rPr>
              <a:t>) </a:t>
            </a:r>
            <a:r>
              <a:rPr lang="en-US" sz="1500" dirty="0">
                <a:solidFill>
                  <a:srgbClr val="1F1F1F"/>
                </a:solidFill>
                <a:latin typeface="+mn-lt"/>
                <a:cs typeface="Arial"/>
                <a:sym typeface="Wingdings" pitchFamily="2" charset="2"/>
              </a:rPr>
              <a:t> 3: (</a:t>
            </a:r>
            <a:r>
              <a:rPr lang="en-US" sz="1500" i="1" dirty="0">
                <a:solidFill>
                  <a:srgbClr val="1F1F1F"/>
                </a:solidFill>
                <a:latin typeface="+mn-lt"/>
                <a:cs typeface="Arial"/>
                <a:sym typeface="Wingdings" pitchFamily="2" charset="2"/>
              </a:rPr>
              <a:t>r</a:t>
            </a:r>
            <a:r>
              <a:rPr lang="en-US" sz="1500" dirty="0">
                <a:solidFill>
                  <a:srgbClr val="1F1F1F"/>
                </a:solidFill>
                <a:latin typeface="+mn-lt"/>
                <a:cs typeface="Arial"/>
                <a:sym typeface="Wingdings" pitchFamily="2" charset="2"/>
              </a:rPr>
              <a:t>, </a:t>
            </a:r>
            <a:r>
              <a:rPr lang="el-GR" sz="1500" b="0" i="1" u="none" strike="noStrike" dirty="0">
                <a:solidFill>
                  <a:srgbClr val="1F1F1F"/>
                </a:solidFill>
                <a:effectLst/>
                <a:latin typeface="+mn-lt"/>
                <a:cs typeface="Arial"/>
              </a:rPr>
              <a:t>Φ</a:t>
            </a:r>
            <a:r>
              <a:rPr lang="en-US" sz="1500" dirty="0">
                <a:solidFill>
                  <a:srgbClr val="1F1F1F"/>
                </a:solidFill>
                <a:latin typeface="+mn-lt"/>
                <a:cs typeface="Arial"/>
                <a:sym typeface="Wingdings" pitchFamily="2" charset="2"/>
              </a:rPr>
              <a:t>, </a:t>
            </a:r>
            <a:r>
              <a:rPr lang="en-US" sz="1500" i="1" dirty="0">
                <a:solidFill>
                  <a:srgbClr val="1F1F1F"/>
                </a:solidFill>
                <a:latin typeface="+mn-lt"/>
                <a:cs typeface="Arial"/>
                <a:sym typeface="Wingdings" pitchFamily="2" charset="2"/>
              </a:rPr>
              <a:t>z</a:t>
            </a:r>
            <a:r>
              <a:rPr lang="en-US" sz="1500" dirty="0">
                <a:solidFill>
                  <a:srgbClr val="1F1F1F"/>
                </a:solidFill>
                <a:latin typeface="+mn-lt"/>
                <a:cs typeface="Arial"/>
                <a:sym typeface="Wingdings" pitchFamily="2" charset="2"/>
              </a:rPr>
              <a:t>)</a:t>
            </a:r>
            <a:endParaRPr lang="en-US" sz="1500" b="0" u="none" strike="noStrike" dirty="0">
              <a:solidFill>
                <a:srgbClr val="1F1F1F"/>
              </a:solidFill>
              <a:effectLst/>
              <a:latin typeface="+mn-lt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500" dirty="0">
                <a:latin typeface="+mn-lt"/>
                <a:cs typeface="Arial"/>
              </a:rPr>
              <a:t>Edge List </a:t>
            </a:r>
            <a:r>
              <a:rPr lang="en-US" sz="1500" i="1" dirty="0" err="1">
                <a:latin typeface="+mn-lt"/>
              </a:rPr>
              <a:t>g</a:t>
            </a:r>
            <a:r>
              <a:rPr lang="en-US" sz="1500" dirty="0" err="1">
                <a:latin typeface="+mn-lt"/>
                <a:cs typeface="Arial"/>
              </a:rPr>
              <a:t>.</a:t>
            </a:r>
            <a:r>
              <a:rPr lang="en-US" sz="1500" i="1" dirty="0" err="1">
                <a:latin typeface="+mn-lt"/>
                <a:cs typeface="Arial"/>
              </a:rPr>
              <a:t>E</a:t>
            </a:r>
            <a:r>
              <a:rPr lang="en-US" sz="1500" i="1" dirty="0">
                <a:latin typeface="+mn-lt"/>
                <a:cs typeface="Arial"/>
              </a:rPr>
              <a:t>: </a:t>
            </a:r>
            <a:r>
              <a:rPr lang="en-US" sz="1500" dirty="0">
                <a:latin typeface="+mn-lt"/>
                <a:cs typeface="Arial"/>
              </a:rPr>
              <a:t>(#edges, 2) </a:t>
            </a:r>
            <a:r>
              <a:rPr lang="en-US" sz="1500" dirty="0">
                <a:latin typeface="+mn-lt"/>
                <a:cs typeface="Arial"/>
                <a:sym typeface="Wingdings" pitchFamily="2" charset="2"/>
              </a:rPr>
              <a:t> 2: </a:t>
            </a:r>
            <a:r>
              <a:rPr lang="en-US" sz="1500" dirty="0" err="1">
                <a:latin typeface="+mn-lt"/>
                <a:cs typeface="Arial"/>
                <a:sym typeface="Wingdings" pitchFamily="2" charset="2"/>
              </a:rPr>
              <a:t>src</a:t>
            </a:r>
            <a:r>
              <a:rPr lang="en-US" sz="1500" dirty="0">
                <a:latin typeface="+mn-lt"/>
                <a:cs typeface="Arial"/>
                <a:sym typeface="Wingdings" pitchFamily="2" charset="2"/>
              </a:rPr>
              <a:t> &amp; </a:t>
            </a:r>
            <a:r>
              <a:rPr lang="en-US" sz="1500" dirty="0" err="1">
                <a:latin typeface="+mn-lt"/>
                <a:cs typeface="Arial"/>
                <a:sym typeface="Wingdings" pitchFamily="2" charset="2"/>
              </a:rPr>
              <a:t>dst</a:t>
            </a:r>
            <a:r>
              <a:rPr lang="en-US" sz="1500" dirty="0">
                <a:latin typeface="+mn-lt"/>
                <a:cs typeface="Arial"/>
                <a:sym typeface="Wingdings" pitchFamily="2" charset="2"/>
              </a:rPr>
              <a:t> node ids</a:t>
            </a:r>
            <a:endParaRPr lang="en-US" sz="1500" dirty="0">
              <a:latin typeface="+mn-lt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500" dirty="0">
                <a:latin typeface="+mn-lt"/>
                <a:cs typeface="Arial"/>
              </a:rPr>
              <a:t>Edge Labels </a:t>
            </a:r>
            <a:r>
              <a:rPr lang="en-US" sz="1500" i="1" dirty="0" err="1">
                <a:latin typeface="+mn-lt"/>
                <a:cs typeface="Arial"/>
              </a:rPr>
              <a:t>g.label</a:t>
            </a:r>
            <a:r>
              <a:rPr lang="en-US" sz="1500" dirty="0">
                <a:latin typeface="+mn-lt"/>
                <a:cs typeface="Arial"/>
              </a:rPr>
              <a:t>: (#edges,) </a:t>
            </a:r>
            <a:r>
              <a:rPr lang="en-US" sz="1500" dirty="0">
                <a:latin typeface="+mn-lt"/>
                <a:cs typeface="Arial"/>
                <a:sym typeface="Wingdings" pitchFamily="2" charset="2"/>
              </a:rPr>
              <a:t> True/False if same/different </a:t>
            </a:r>
            <a:r>
              <a:rPr lang="en-US" sz="1500" dirty="0" err="1">
                <a:latin typeface="+mn-lt"/>
                <a:cs typeface="Arial"/>
                <a:sym typeface="Wingdings" pitchFamily="2" charset="2"/>
              </a:rPr>
              <a:t>track_id</a:t>
            </a:r>
            <a:r>
              <a:rPr lang="en-US" sz="1500" dirty="0">
                <a:latin typeface="+mn-lt"/>
                <a:cs typeface="Arial"/>
                <a:sym typeface="Wingdings" pitchFamily="2" charset="2"/>
              </a:rPr>
              <a:t> (simulation only)</a:t>
            </a:r>
            <a:endParaRPr lang="en-US" sz="1500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GNN Output</a:t>
            </a:r>
            <a:r>
              <a:rPr lang="en-US" sz="1800" dirty="0">
                <a:latin typeface="+mn-lt"/>
              </a:rPr>
              <a:t>: </a:t>
            </a:r>
            <a:r>
              <a:rPr lang="en-US" sz="1800" i="1" dirty="0">
                <a:latin typeface="+mn-lt"/>
              </a:rPr>
              <a:t>g</a:t>
            </a:r>
            <a:r>
              <a:rPr lang="en-US" sz="1800" dirty="0">
                <a:latin typeface="+mn-lt"/>
              </a:rPr>
              <a:t> without “False” edges (Ideally)</a:t>
            </a:r>
          </a:p>
          <a:p>
            <a:r>
              <a:rPr lang="en-US" sz="1800" dirty="0">
                <a:latin typeface="+mn-lt"/>
              </a:rPr>
              <a:t>Group Track Hits </a:t>
            </a:r>
            <a:r>
              <a:rPr lang="en-US" sz="1800" dirty="0">
                <a:latin typeface="+mn-lt"/>
                <a:sym typeface="Wingdings" pitchFamily="2" charset="2"/>
              </a:rPr>
              <a:t> </a:t>
            </a:r>
            <a:r>
              <a:rPr lang="en-US" sz="1800" b="1" i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A, B, …</a:t>
            </a:r>
            <a:r>
              <a:rPr lang="en-US" sz="1800" dirty="0">
                <a:latin typeface="+mn-lt"/>
                <a:sym typeface="Wingdings" pitchFamily="2" charset="2"/>
              </a:rPr>
              <a:t>  Fit Track Parameters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9E968-0434-DF75-C2A9-7FA1DEA10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8" y="4403988"/>
            <a:ext cx="8470658" cy="13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383BA-F523-C3FB-A32E-AF387F49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83A7-99A4-DA9F-9E9D-F162B2C1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Arial"/>
              </a:rPr>
              <a:t>Graph Builder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8E68-630D-FEC5-F4B6-41E10112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6"/>
            <a:ext cx="4182694" cy="4283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+mn-lt"/>
                <a:cs typeface="Arial"/>
              </a:rPr>
              <a:t>Connecting </a:t>
            </a:r>
            <a:r>
              <a:rPr lang="en-US" sz="2000" b="1" dirty="0">
                <a:latin typeface="+mn-lt"/>
                <a:cs typeface="Arial"/>
              </a:rPr>
              <a:t>ALL</a:t>
            </a:r>
            <a:r>
              <a:rPr lang="en-US" sz="2000" dirty="0">
                <a:latin typeface="+mn-lt"/>
                <a:cs typeface="Arial"/>
              </a:rPr>
              <a:t> hit pairs results 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+mn-lt"/>
                <a:cs typeface="Arial"/>
              </a:rPr>
              <a:t>Dense graphs </a:t>
            </a:r>
            <a:r>
              <a:rPr lang="en-US" sz="1800" dirty="0">
                <a:latin typeface="+mn-lt"/>
                <a:cs typeface="Arial"/>
                <a:sym typeface="Wingdings" pitchFamily="2" charset="2"/>
              </a:rPr>
              <a:t></a:t>
            </a:r>
            <a:r>
              <a:rPr lang="en-US" sz="1800" dirty="0">
                <a:latin typeface="+mn-lt"/>
                <a:cs typeface="Arial"/>
              </a:rPr>
              <a:t> High computational cost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latin typeface="+mn-lt"/>
                <a:cs typeface="Arial"/>
              </a:rPr>
              <a:t>High imbalance between true &amp; false edges</a:t>
            </a:r>
          </a:p>
          <a:p>
            <a:r>
              <a:rPr lang="en-US" sz="2000" dirty="0">
                <a:latin typeface="+mn-lt"/>
                <a:cs typeface="Arial"/>
              </a:rPr>
              <a:t>Solution: Create edges with </a:t>
            </a:r>
            <a:r>
              <a:rPr lang="en-US" sz="2000" i="1" dirty="0">
                <a:latin typeface="+mn-lt"/>
                <a:cs typeface="Arial"/>
              </a:rPr>
              <a:t>some</a:t>
            </a:r>
            <a:r>
              <a:rPr lang="en-US" sz="2000" dirty="0">
                <a:latin typeface="+mn-lt"/>
                <a:cs typeface="Arial"/>
              </a:rPr>
              <a:t> constraints that guarantee high efficiency</a:t>
            </a:r>
          </a:p>
          <a:p>
            <a:r>
              <a:rPr lang="en-US" sz="2000" dirty="0">
                <a:latin typeface="+mn-lt"/>
                <a:cs typeface="Arial"/>
              </a:rPr>
              <a:t>Missing Track Hits </a:t>
            </a:r>
            <a:r>
              <a:rPr lang="en-US" sz="2000" dirty="0">
                <a:latin typeface="+mn-lt"/>
                <a:cs typeface="Arial"/>
                <a:sym typeface="Wingdings" pitchFamily="2" charset="2"/>
              </a:rPr>
              <a:t>impede track finding</a:t>
            </a:r>
          </a:p>
          <a:p>
            <a:r>
              <a:rPr lang="en-US" sz="2000" dirty="0">
                <a:latin typeface="+mn-lt"/>
                <a:cs typeface="Arial"/>
              </a:rPr>
              <a:t>Mitigated by forming residual/skip edges between non-adjacent hits (</a:t>
            </a:r>
            <a:r>
              <a:rPr lang="en-US" sz="2000" i="1" dirty="0" err="1">
                <a:latin typeface="+mn-lt"/>
                <a:cs typeface="Arial"/>
              </a:rPr>
              <a:t>skip</a:t>
            </a:r>
            <a:r>
              <a:rPr lang="en-US" sz="2000" i="1" baseline="-25000" dirty="0" err="1">
                <a:latin typeface="+mn-lt"/>
                <a:cs typeface="Arial"/>
              </a:rPr>
              <a:t>max</a:t>
            </a:r>
            <a:r>
              <a:rPr lang="en-US" sz="2000" dirty="0">
                <a:latin typeface="+mn-lt"/>
                <a:cs typeface="Arial"/>
              </a:rPr>
              <a:t> =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48B94-FFF2-9594-F070-5D7D446B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3081-BA6B-86EB-6439-163A6C32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6</a:t>
            </a:fld>
            <a:endParaRPr lang="en-US">
              <a:latin typeface="+mn-lt"/>
            </a:endParaRPr>
          </a:p>
        </p:txBody>
      </p:sp>
      <p:pic>
        <p:nvPicPr>
          <p:cNvPr id="8" name="Picture 7" descr="A graph showing the missing track hits&#10;&#10;Description automatically generated">
            <a:extLst>
              <a:ext uri="{FF2B5EF4-FFF2-40B4-BE49-F238E27FC236}">
                <a16:creationId xmlns:a16="http://schemas.microsoft.com/office/drawing/2014/main" id="{797EB239-E4FD-D1FA-1E9C-21C48B18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98" y="966055"/>
            <a:ext cx="4283252" cy="2141626"/>
          </a:xfrm>
          <a:prstGeom prst="rect">
            <a:avLst/>
          </a:prstGeom>
        </p:spPr>
      </p:pic>
      <p:pic>
        <p:nvPicPr>
          <p:cNvPr id="11" name="Picture 10" descr="A graph showing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C8DDE2B9-7489-9B50-D1CA-4695CDD8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613" y="3107681"/>
            <a:ext cx="4283253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8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968E-868B-9AB1-E3F5-2DE208B4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Segment-Based Performance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09191-696F-08AB-0BCB-D6CF416811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081" y="1083996"/>
                <a:ext cx="4197505" cy="3148129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𝑃𝑢𝑟𝑖𝑡𝑦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𝑃𝑟𝑒𝑑𝑖𝑐𝑡𝑖𝑜𝑛𝑠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</a:endParaRPr>
              </a:p>
              <a:p>
                <a:pPr marL="0" indent="0">
                  <a:buNone/>
                </a:pPr>
                <a:endParaRPr lang="en-US" sz="1800" b="0" i="1" dirty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𝐸𝑓𝑓𝑖𝑐𝑖𝑒𝑛𝑐𝑦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𝑃𝑜𝑠𝑖𝑡𝑖𝑣𝑒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𝐸𝑑𝑔𝑒𝑠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</a:endParaRPr>
              </a:p>
              <a:p>
                <a:endParaRPr lang="en-US" sz="1800" b="1" dirty="0">
                  <a:latin typeface="+mn-lt"/>
                </a:endParaRPr>
              </a:p>
              <a:p>
                <a:r>
                  <a:rPr lang="en-US" sz="1800" b="1" dirty="0">
                    <a:latin typeface="+mn-lt"/>
                  </a:rPr>
                  <a:t>On Simulated Data</a:t>
                </a:r>
                <a:r>
                  <a:rPr lang="en-US" sz="1800" dirty="0">
                    <a:latin typeface="+mn-lt"/>
                  </a:rPr>
                  <a:t>: At a fixed purity level of 0.9462, efficiency values are:</a:t>
                </a:r>
              </a:p>
              <a:p>
                <a:pPr lvl="1"/>
                <a:r>
                  <a:rPr lang="en-US" sz="1600" dirty="0">
                    <a:latin typeface="+mn-lt"/>
                  </a:rPr>
                  <a:t>Traditional Method: 0.9119</a:t>
                </a:r>
              </a:p>
              <a:p>
                <a:pPr lvl="1"/>
                <a:r>
                  <a:rPr lang="en-US" sz="1600" dirty="0">
                    <a:latin typeface="+mn-lt"/>
                  </a:rPr>
                  <a:t>ML Pipeline: 0.9806 (~ </a:t>
                </a:r>
                <a:r>
                  <a:rPr lang="en-US" sz="1600" b="1" dirty="0">
                    <a:latin typeface="+mn-lt"/>
                  </a:rPr>
                  <a:t>7.5% increase</a:t>
                </a:r>
                <a:r>
                  <a:rPr lang="en-US" sz="1600" dirty="0">
                    <a:latin typeface="+mn-lt"/>
                  </a:rPr>
                  <a:t>)</a:t>
                </a:r>
              </a:p>
              <a:p>
                <a:r>
                  <a:rPr lang="en-US" sz="1800" dirty="0">
                    <a:latin typeface="+mn-lt"/>
                  </a:rPr>
                  <a:t>Real </a:t>
                </a:r>
                <a:r>
                  <a:rPr lang="en-US" sz="1800" dirty="0" err="1">
                    <a:latin typeface="+mn-lt"/>
                  </a:rPr>
                  <a:t>GlueX</a:t>
                </a:r>
                <a:r>
                  <a:rPr lang="en-US" sz="1800" dirty="0">
                    <a:latin typeface="+mn-lt"/>
                  </a:rPr>
                  <a:t> examples below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09191-696F-08AB-0BCB-D6CF41681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081" y="1083996"/>
                <a:ext cx="4197505" cy="3148129"/>
              </a:xfrm>
              <a:blipFill>
                <a:blip r:embed="rId3"/>
                <a:stretch>
                  <a:fillRect l="-602" t="-1205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525F9-1DD0-8954-FD32-0A07034A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C86DF-CEB6-A74C-5928-310A2196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7</a:t>
            </a:fld>
            <a:endParaRPr lang="en-US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11888-3AE5-38DD-75F5-E7DAECF18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92" y="1083996"/>
            <a:ext cx="4197505" cy="3148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E7996-533E-3FB5-819E-908EC477F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26" y="4232125"/>
            <a:ext cx="4202760" cy="2101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DC2C1-0338-B6C1-5FB3-8F8DFCA29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164" y="4232125"/>
            <a:ext cx="4202760" cy="21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FA0F-36B5-D4BE-19FE-0DD11865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Timing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F7527-70E2-1B82-D747-1824BE28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179261" cy="3435335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  <a:sym typeface="Wingdings" pitchFamily="2" charset="2"/>
              </a:rPr>
              <a:t>Lowest Graph Building Time on A100 (~ 14 </a:t>
            </a:r>
            <a:r>
              <a:rPr lang="en-US" sz="1600" b="0" i="0" u="none" strike="noStrike" dirty="0">
                <a:solidFill>
                  <a:srgbClr val="1F1F1F"/>
                </a:solidFill>
                <a:effectLst/>
                <a:latin typeface="+mn-lt"/>
              </a:rPr>
              <a:t>µs) @ </a:t>
            </a:r>
            <a:r>
              <a:rPr lang="en-US" sz="1600" b="0" i="0" u="none" strike="noStrike" dirty="0" err="1">
                <a:solidFill>
                  <a:srgbClr val="1F1F1F"/>
                </a:solidFill>
                <a:effectLst/>
                <a:latin typeface="+mn-lt"/>
              </a:rPr>
              <a:t>batch_size</a:t>
            </a:r>
            <a:r>
              <a:rPr lang="en-US" sz="1600" b="0" i="0" u="none" strike="noStrike" dirty="0">
                <a:solidFill>
                  <a:srgbClr val="1F1F1F"/>
                </a:solidFill>
                <a:effectLst/>
                <a:latin typeface="+mn-lt"/>
              </a:rPr>
              <a:t>=256</a:t>
            </a:r>
            <a:endParaRPr lang="en-US" sz="1600" dirty="0">
              <a:latin typeface="+mn-lt"/>
              <a:sym typeface="Wingdings" pitchFamily="2" charset="2"/>
            </a:endParaRPr>
          </a:p>
          <a:p>
            <a:r>
              <a:rPr lang="en-US" sz="1600" dirty="0">
                <a:latin typeface="+mn-lt"/>
                <a:sym typeface="Wingdings" pitchFamily="2" charset="2"/>
              </a:rPr>
              <a:t>Pipeline Results  Table</a:t>
            </a:r>
          </a:p>
          <a:p>
            <a:r>
              <a:rPr lang="en-US" sz="1600" dirty="0">
                <a:latin typeface="+mn-lt"/>
                <a:sym typeface="Wingdings" pitchFamily="2" charset="2"/>
              </a:rPr>
              <a:t>Limited gain with </a:t>
            </a:r>
            <a:r>
              <a:rPr lang="en-US" sz="1600" i="1" dirty="0">
                <a:sym typeface="Wingdings" pitchFamily="2" charset="2"/>
              </a:rPr>
              <a:t>I</a:t>
            </a:r>
            <a:r>
              <a:rPr lang="en-US" sz="1600" dirty="0">
                <a:latin typeface="+mn-lt"/>
                <a:sym typeface="Wingdings" pitchFamily="2" charset="2"/>
              </a:rPr>
              <a:t> increase  Shortcuts</a:t>
            </a:r>
          </a:p>
          <a:p>
            <a:r>
              <a:rPr lang="en-US" sz="1600" b="1" dirty="0">
                <a:latin typeface="+mn-lt"/>
                <a:sym typeface="Wingdings" pitchFamily="2" charset="2"/>
              </a:rPr>
              <a:t>81.6% time reduction</a:t>
            </a:r>
            <a:r>
              <a:rPr lang="en-US" sz="1600" dirty="0">
                <a:latin typeface="+mn-lt"/>
                <a:sym typeface="Wingdings" pitchFamily="2" charset="2"/>
              </a:rPr>
              <a:t> </a:t>
            </a:r>
            <a:r>
              <a:rPr lang="en-US" sz="1600" dirty="0">
                <a:solidFill>
                  <a:srgbClr val="1F1F1F"/>
                </a:solidFill>
              </a:rPr>
              <a:t>@ </a:t>
            </a:r>
            <a:r>
              <a:rPr lang="en-US" sz="1600" dirty="0" err="1">
                <a:solidFill>
                  <a:srgbClr val="1F1F1F"/>
                </a:solidFill>
              </a:rPr>
              <a:t>batch_size</a:t>
            </a:r>
            <a:r>
              <a:rPr lang="en-US" sz="1600" dirty="0">
                <a:solidFill>
                  <a:srgbClr val="1F1F1F"/>
                </a:solidFill>
              </a:rPr>
              <a:t>=256:</a:t>
            </a:r>
            <a:r>
              <a:rPr lang="en-US" sz="1600" dirty="0">
                <a:latin typeface="+mn-lt"/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28 </a:t>
            </a:r>
            <a:r>
              <a:rPr lang="en-US" sz="1600" dirty="0">
                <a:solidFill>
                  <a:srgbClr val="1F1F1F"/>
                </a:solidFill>
              </a:rPr>
              <a:t>µs </a:t>
            </a:r>
            <a:r>
              <a:rPr lang="en-US" sz="1600" dirty="0">
                <a:latin typeface="+mn-lt"/>
                <a:sym typeface="Wingdings" pitchFamily="2" charset="2"/>
              </a:rPr>
              <a:t>(pipeline) vs </a:t>
            </a:r>
            <a:r>
              <a:rPr lang="en-US" sz="1600" dirty="0">
                <a:sym typeface="Wingdings" pitchFamily="2" charset="2"/>
              </a:rPr>
              <a:t>152 </a:t>
            </a:r>
            <a:r>
              <a:rPr lang="en-US" sz="1600" dirty="0">
                <a:solidFill>
                  <a:srgbClr val="1F1F1F"/>
                </a:solidFill>
              </a:rPr>
              <a:t>µs (</a:t>
            </a:r>
            <a:r>
              <a:rPr lang="en-US" sz="1600" dirty="0">
                <a:latin typeface="+mn-lt"/>
                <a:sym typeface="Wingdings" pitchFamily="2" charset="2"/>
              </a:rPr>
              <a:t>traditional method)</a:t>
            </a:r>
            <a:endParaRPr lang="en-US" sz="1600" b="0" i="0" u="none" strike="noStrike" dirty="0">
              <a:solidFill>
                <a:srgbClr val="1F1F1F"/>
              </a:solidFill>
              <a:effectLst/>
              <a:latin typeface="+mn-lt"/>
            </a:endParaRPr>
          </a:p>
          <a:p>
            <a:r>
              <a:rPr lang="en-US" sz="1600" dirty="0">
                <a:latin typeface="+mn-lt"/>
                <a:ea typeface="Calibri"/>
                <a:cs typeface="Arial"/>
              </a:rPr>
              <a:t>Largest </a:t>
            </a:r>
            <a:r>
              <a:rPr lang="en-US" sz="1600" i="1" dirty="0">
                <a:latin typeface="+mn-lt"/>
                <a:ea typeface="Calibri"/>
                <a:cs typeface="Arial"/>
              </a:rPr>
              <a:t>W</a:t>
            </a:r>
            <a:r>
              <a:rPr lang="en-US" sz="1600" dirty="0">
                <a:latin typeface="+mn-lt"/>
                <a:ea typeface="Calibri"/>
                <a:cs typeface="Arial"/>
              </a:rPr>
              <a:t> fitted on FPGA is</a:t>
            </a:r>
            <a:r>
              <a:rPr lang="en-US" sz="1600" dirty="0">
                <a:latin typeface="+mn-lt"/>
                <a:ea typeface="Calibri"/>
                <a:cs typeface="Arial"/>
                <a:sym typeface="Wingdings" pitchFamily="2" charset="2"/>
              </a:rPr>
              <a:t> 16  slight reduction in efficiency (0.9565)  </a:t>
            </a:r>
            <a:r>
              <a:rPr lang="en-US" sz="1600" b="1" dirty="0">
                <a:latin typeface="+mn-lt"/>
                <a:ea typeface="Calibri"/>
                <a:cs typeface="Arial"/>
                <a:sym typeface="Wingdings" pitchFamily="2" charset="2"/>
              </a:rPr>
              <a:t>98.4% time reduction</a:t>
            </a:r>
            <a:r>
              <a:rPr lang="en-US" sz="1600" dirty="0">
                <a:latin typeface="+mn-lt"/>
                <a:ea typeface="Calibri"/>
                <a:cs typeface="Arial"/>
                <a:sym typeface="Wingdings" pitchFamily="2" charset="2"/>
              </a:rPr>
              <a:t> to 2.5 </a:t>
            </a:r>
            <a:r>
              <a:rPr lang="en-US" sz="1600" dirty="0">
                <a:solidFill>
                  <a:srgbClr val="1F1F1F"/>
                </a:solidFill>
              </a:rPr>
              <a:t>µs between successive outputs</a:t>
            </a:r>
            <a:endParaRPr lang="en-US" sz="1600" dirty="0">
              <a:latin typeface="+mn-lt"/>
              <a:ea typeface="Calibri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81DFA-D57C-0C49-4EC4-107933DB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</a:t>
            </a:r>
            <a:r>
              <a:rPr lang="en-US">
                <a:latin typeface="+mn-lt"/>
              </a:rPr>
              <a:t>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5D348-EDE0-F4EA-C978-A1B65379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latin typeface="+mn-lt"/>
              </a:rPr>
              <a:pPr/>
              <a:t>8</a:t>
            </a:fld>
            <a:endParaRPr lang="en-US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0F94D-A1B0-3C22-A0C6-ED63E622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6054"/>
            <a:ext cx="4263081" cy="31973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D77A38-C9F7-CF2C-0B65-70438FC45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8717"/>
              </p:ext>
            </p:extLst>
          </p:nvPr>
        </p:nvGraphicFramePr>
        <p:xfrm>
          <a:off x="2239207" y="4400628"/>
          <a:ext cx="451135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55">
                  <a:extLst>
                    <a:ext uri="{9D8B030D-6E8A-4147-A177-3AD203B41FA5}">
                      <a16:colId xmlns:a16="http://schemas.microsoft.com/office/drawing/2014/main" val="2809140826"/>
                    </a:ext>
                  </a:extLst>
                </a:gridCol>
                <a:gridCol w="1178242">
                  <a:extLst>
                    <a:ext uri="{9D8B030D-6E8A-4147-A177-3AD203B41FA5}">
                      <a16:colId xmlns:a16="http://schemas.microsoft.com/office/drawing/2014/main" val="240695454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2803397940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11798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 \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 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0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 =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0.9771; 27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0.9839; 37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0.9848; 41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347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 = 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0.9806; 28 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0.9848; 41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0.9857; 87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21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71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 = 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0.9808; 74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0.9847; 112 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17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0.9852; 219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23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969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9FA7A9A-B77A-A5C3-D90B-D789A4C1D433}"/>
              </a:ext>
            </a:extLst>
          </p:cNvPr>
          <p:cNvSpPr txBox="1"/>
          <p:nvPr/>
        </p:nvSpPr>
        <p:spPr>
          <a:xfrm>
            <a:off x="2532649" y="5883988"/>
            <a:ext cx="392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Pipeline Eff. at purity of 0.9462; Inference Time (</a:t>
            </a:r>
            <a:r>
              <a:rPr lang="en-US" sz="1400" dirty="0">
                <a:solidFill>
                  <a:srgbClr val="1F1F1F"/>
                </a:solidFill>
              </a:rPr>
              <a:t>µs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401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642E-F266-0824-5DF9-A65B849E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Stage LSTM/Transformer Fitting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C164A-76C7-8EC1-A4F2-611E21AFC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263081" cy="3098121"/>
          </a:xfrm>
        </p:spPr>
        <p:txBody>
          <a:bodyPr>
            <a:normAutofit/>
          </a:bodyPr>
          <a:lstStyle/>
          <a:p>
            <a:r>
              <a:rPr lang="en-US" sz="1600" b="1"/>
              <a:t>Assumption</a:t>
            </a:r>
            <a:r>
              <a:rPr lang="en-US" sz="1600"/>
              <a:t>: Perfect Finding </a:t>
            </a:r>
            <a:r>
              <a:rPr lang="en-US" sz="1600">
                <a:sym typeface="Wingdings" pitchFamily="2" charset="2"/>
              </a:rPr>
              <a:t> Estimate Momentum &amp; Charge</a:t>
            </a:r>
          </a:p>
          <a:p>
            <a:r>
              <a:rPr lang="en-US" sz="1600">
                <a:sym typeface="Wingdings" pitchFamily="2" charset="2"/>
              </a:rPr>
              <a:t>Charge Prediction Accuracy:</a:t>
            </a:r>
            <a:br>
              <a:rPr lang="en-US" sz="1600">
                <a:sym typeface="Wingdings" pitchFamily="2" charset="2"/>
              </a:rPr>
            </a:br>
            <a:r>
              <a:rPr lang="en-US" sz="1600">
                <a:sym typeface="Wingdings" pitchFamily="2" charset="2"/>
              </a:rPr>
              <a:t>Traditional (0.9019) vs LSTM (0.9948) vs Transformer (0.9924)</a:t>
            </a:r>
          </a:p>
          <a:p>
            <a:r>
              <a:rPr lang="en-US" sz="1600">
                <a:sym typeface="Wingdings" pitchFamily="2" charset="2"/>
              </a:rPr>
              <a:t>Figures below: </a:t>
            </a:r>
            <a:r>
              <a:rPr lang="en-US" sz="1600" i="1">
                <a:sym typeface="Wingdings" pitchFamily="2" charset="2"/>
              </a:rPr>
              <a:t>P</a:t>
            </a:r>
            <a:r>
              <a:rPr lang="en-US" sz="1600" i="1" baseline="-25000"/>
              <a:t>𝜭</a:t>
            </a:r>
            <a:r>
              <a:rPr lang="en-US" sz="1600">
                <a:sym typeface="Wingdings" pitchFamily="2" charset="2"/>
              </a:rPr>
              <a:t> Regression Error Characteristic (REC) curves</a:t>
            </a:r>
          </a:p>
          <a:p>
            <a:r>
              <a:rPr lang="en-US" sz="1600">
                <a:sym typeface="Wingdings" pitchFamily="2" charset="2"/>
              </a:rPr>
              <a:t>Timing: To GPU  Model  To CPU</a:t>
            </a:r>
          </a:p>
          <a:p>
            <a:r>
              <a:rPr lang="en-US" sz="1600">
                <a:sym typeface="Wingdings" pitchFamily="2" charset="2"/>
              </a:rPr>
              <a:t>TODO: Investigate Traditional method &amp; more on timing</a:t>
            </a:r>
            <a:endParaRPr lang="en-US" sz="1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4951D-119C-93AB-4E5C-2C384A4D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 Learning for Charged Particle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83EC3-4986-137F-AB6B-88149CCE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5C641-1026-1C11-7DCF-C42EB9379D4D}"/>
              </a:ext>
            </a:extLst>
          </p:cNvPr>
          <p:cNvSpPr txBox="1"/>
          <p:nvPr/>
        </p:nvSpPr>
        <p:spPr>
          <a:xfrm>
            <a:off x="1070417" y="6098004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Traditional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1FC77-1D09-6274-9931-CCDCBCAC4F7B}"/>
              </a:ext>
            </a:extLst>
          </p:cNvPr>
          <p:cNvSpPr txBox="1"/>
          <p:nvPr/>
        </p:nvSpPr>
        <p:spPr>
          <a:xfrm>
            <a:off x="6814507" y="6098004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Transformer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95DE2-DAC6-CA50-D6CE-92CFC43D6C8A}"/>
              </a:ext>
            </a:extLst>
          </p:cNvPr>
          <p:cNvSpPr txBox="1"/>
          <p:nvPr/>
        </p:nvSpPr>
        <p:spPr>
          <a:xfrm>
            <a:off x="4192561" y="609800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LSTM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3E06DB-8F7C-534C-B30A-40D92955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4" y="4072134"/>
            <a:ext cx="2715528" cy="2025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9A0682-45C8-2C5A-5E3C-80BC72B17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19" y="4072135"/>
            <a:ext cx="2715527" cy="20258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FC7830-54FC-CF5B-5354-A0A55CA1A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554" y="4072135"/>
            <a:ext cx="2715527" cy="20258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D1E4FF-CB16-59B2-EE93-94A0320AA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963" y="853244"/>
            <a:ext cx="4018118" cy="29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Standard" id="{C827FAA7-516A-D449-BEDD-B5FC91024FEC}" vid="{B010C366-98B8-504F-B911-D3F895C7B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21F415D71A34E87933A9AECB17BE6" ma:contentTypeVersion="4" ma:contentTypeDescription="Create a new document." ma:contentTypeScope="" ma:versionID="c631e0e65be61f25906e08f7603ab854">
  <xsd:schema xmlns:xsd="http://www.w3.org/2001/XMLSchema" xmlns:xs="http://www.w3.org/2001/XMLSchema" xmlns:p="http://schemas.microsoft.com/office/2006/metadata/properties" xmlns:ns2="beab3bbf-dbe5-40e5-9ad6-31a837d739f3" targetNamespace="http://schemas.microsoft.com/office/2006/metadata/properties" ma:root="true" ma:fieldsID="297c27f343ee22e6382be7037a5dd5c0" ns2:_="">
    <xsd:import namespace="beab3bbf-dbe5-40e5-9ad6-31a837d739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b3bbf-dbe5-40e5-9ad6-31a837d73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57D3F5-069B-46E2-B96E-5662F87284B7}">
  <ds:schemaRefs>
    <ds:schemaRef ds:uri="beab3bbf-dbe5-40e5-9ad6-31a837d739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59C2E2C-5242-492B-8EA7-22F40979896F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eab3bbf-dbe5-40e5-9ad6-31a837d739f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A4052E-B84F-4149-894B-ADDA21E74E6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1145</Words>
  <Application>Microsoft Macintosh PowerPoint</Application>
  <PresentationFormat>On-screen Show (4:3)</PresentationFormat>
  <Paragraphs>172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PingFangSC-Regular</vt:lpstr>
      <vt:lpstr>.PingFangSC-Regular</vt:lpstr>
      <vt:lpstr>Arial</vt:lpstr>
      <vt:lpstr>Calibri</vt:lpstr>
      <vt:lpstr>Cambria Math</vt:lpstr>
      <vt:lpstr>Wingdings</vt:lpstr>
      <vt:lpstr>Office Theme</vt:lpstr>
      <vt:lpstr>Machine Learning for Charged Particle Tracking</vt:lpstr>
      <vt:lpstr>Track Reconstruction</vt:lpstr>
      <vt:lpstr>Existing ML Solutions</vt:lpstr>
      <vt:lpstr>GlueX Spectrometer</vt:lpstr>
      <vt:lpstr>ML Pipeline Summary</vt:lpstr>
      <vt:lpstr>Graph Builder Details</vt:lpstr>
      <vt:lpstr>Segment-Based Performance Results</vt:lpstr>
      <vt:lpstr>Timing Analysis</vt:lpstr>
      <vt:lpstr>Early Stage LSTM/Transformer Fitting Results</vt:lpstr>
      <vt:lpstr>Conclusion &amp; Future Work</vt:lpstr>
      <vt:lpstr>Backup (Graph Builder)</vt:lpstr>
      <vt:lpstr>Backup (GNN)</vt:lpstr>
      <vt:lpstr>Backup (FPGA)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GNNs for Charged Particle Tracking at GlueX</dc:title>
  <dc:creator>Ahmed Mohammed</dc:creator>
  <cp:lastModifiedBy>Ahmed Mohammed</cp:lastModifiedBy>
  <cp:revision>6</cp:revision>
  <dcterms:created xsi:type="dcterms:W3CDTF">2024-10-01T21:40:17Z</dcterms:created>
  <dcterms:modified xsi:type="dcterms:W3CDTF">2025-10-29T14:24:31Z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0x01010073721F415D71A34E87933A9AECB17BE6</vt:lpwstr>
  </property>
</Properties>
</file>