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70" r:id="rId1"/>
  </p:sldMasterIdLst>
  <p:notesMasterIdLst>
    <p:notesMasterId r:id="rId11"/>
  </p:notesMasterIdLst>
  <p:sldIdLst>
    <p:sldId id="289" r:id="rId2"/>
    <p:sldId id="268" r:id="rId3"/>
    <p:sldId id="292" r:id="rId4"/>
    <p:sldId id="300" r:id="rId5"/>
    <p:sldId id="290" r:id="rId6"/>
    <p:sldId id="291" r:id="rId7"/>
    <p:sldId id="298" r:id="rId8"/>
    <p:sldId id="299" r:id="rId9"/>
    <p:sldId id="29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FBFB"/>
    <a:srgbClr val="CDD5DD"/>
    <a:srgbClr val="5C72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1F64570-5C37-5BCB-A077-424DA3D40ED0}" v="240" dt="2025-10-29T14:02:23.6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46" autoAdjust="0"/>
    <p:restoredTop sz="76575"/>
  </p:normalViewPr>
  <p:slideViewPr>
    <p:cSldViewPr snapToGrid="0">
      <p:cViewPr varScale="1">
        <p:scale>
          <a:sx n="91" d="100"/>
          <a:sy n="91" d="100"/>
        </p:scale>
        <p:origin x="212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7" d="100"/>
          <a:sy n="97" d="100"/>
        </p:scale>
        <p:origin x="3120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DDC30C42-F1EA-EA44-9613-5E7947EE8325}" type="datetimeFigureOut">
              <a:rPr lang="en-US" smtClean="0"/>
              <a:pPr/>
              <a:t>10/29/25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493BBF43-A868-D94C-A9CC-39C296714D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674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16C7AA-86AD-BEB3-BF4C-54F9FAF3F5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6A6DA5A-5942-5391-17F4-CC5604FF4D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4894558-4C39-B51D-662D-EBC000912F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F6D029-F3FF-09D9-212B-90FD668CEB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3BBF43-A868-D94C-A9CC-39C296714D2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8942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Motivation is to accurately model, encode, and reproduce events with statistically and physically accurate particle characteristics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3BBF43-A868-D94C-A9CC-39C296714D2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2982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07C85D-CEB8-7263-E270-6D93A9F179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DD4B0FC-E5D1-85E7-2AEC-0EEBC0C1506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55074CC-DA6B-BB85-9BF6-0B441EEEBE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5C02E1-19B2-7019-D565-1D19A9252C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3BBF43-A868-D94C-A9CC-39C296714D2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0221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EF8FB5-2084-67EB-8579-FE548FE520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4AA8113-D5AD-14B4-A72B-3B507C03E2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E885F81-6D8E-A8D4-FBB9-167ACD161E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None/>
            </a:pPr>
            <a:endParaRPr lang="en-US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B47023-2C5C-FB62-3B09-8725A8F57C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3BBF43-A868-D94C-A9CC-39C296714D2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5895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5C54BD-9078-627C-6268-F3E39ED3A0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F64BF3E-ED06-B7BB-90DD-17CCBC7DA4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AB7A1DA-0318-2A6C-746A-5D373261AE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None/>
            </a:pPr>
            <a:endParaRPr lang="en-US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46AE6D-738B-95A6-702F-3E3003874E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3BBF43-A868-D94C-A9CC-39C296714D2B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6105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0FE1EC-F4EE-E14E-4796-390AB5CD66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704D975-D058-19A7-E017-252820F15D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CA195D6-4623-14D5-23B3-086A91EA15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C63AE9-7C51-5AC5-05F5-B51A20FCF6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3BBF43-A868-D94C-A9CC-39C296714D2B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550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5BF14DA4-6BD3-41D0-ED7B-F5CF63D8E02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387975" y="0"/>
            <a:ext cx="6804025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9795D8-36C7-9AC6-7BB0-2FA187F49B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1417" y="2125014"/>
            <a:ext cx="6297984" cy="919032"/>
          </a:xfrm>
        </p:spPr>
        <p:txBody>
          <a:bodyPr anchor="b">
            <a:noAutofit/>
          </a:bodyPr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76DAF6-7FAD-3329-1F2F-26D428433E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1416" y="3047266"/>
            <a:ext cx="6559241" cy="529861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5E06F63-AE6B-E540-C04D-8905B2EFD5B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96963" y="4244658"/>
            <a:ext cx="5999008" cy="529861"/>
          </a:xfrm>
        </p:spPr>
        <p:txBody>
          <a:bodyPr>
            <a:noAutofit/>
          </a:bodyPr>
          <a:lstStyle>
            <a:lvl1pPr marL="0" indent="0" algn="r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2BCBF152-3CD9-3B8D-5C6A-83D9FE6F56E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96963" y="4775200"/>
            <a:ext cx="5999162" cy="501650"/>
          </a:xfrm>
        </p:spPr>
        <p:txBody>
          <a:bodyPr>
            <a:noAutofit/>
          </a:bodyPr>
          <a:lstStyle>
            <a:lvl1pPr marL="0" indent="0" algn="r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4607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Slide - 1 Righ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7D567A-C123-96A9-1DD3-17C276C7D0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46796" y="665018"/>
            <a:ext cx="5945204" cy="448887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425B193-7653-FA58-7C69-56865C4DF7B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9A65267B-D68D-AD5F-98C2-6810944CC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093" y="531951"/>
            <a:ext cx="5785319" cy="678664"/>
          </a:xfrm>
        </p:spPr>
        <p:txBody>
          <a:bodyPr anchor="b">
            <a:no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80D2211A-9B16-224E-FFC5-4225BAB41A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9093" y="1319201"/>
            <a:ext cx="5785319" cy="4891433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Footer Placeholder 5">
            <a:extLst>
              <a:ext uri="{FF2B5EF4-FFF2-40B4-BE49-F238E27FC236}">
                <a16:creationId xmlns:a16="http://schemas.microsoft.com/office/drawing/2014/main" id="{AA5FB620-142D-2BE0-8116-9FAAA7F69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30592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6">
            <a:extLst>
              <a:ext uri="{FF2B5EF4-FFF2-40B4-BE49-F238E27FC236}">
                <a16:creationId xmlns:a16="http://schemas.microsoft.com/office/drawing/2014/main" id="{85A35A3C-EFCE-E977-5D10-513BA05CD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latin typeface="Arial" panose="020B0604020202020204" pitchFamily="34" charset="0"/>
              </a:defRPr>
            </a:lvl1pPr>
          </a:lstStyle>
          <a:p>
            <a:fld id="{7D1BE87E-F0DE-A44C-894B-E142BEB21E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Date Placeholder 4">
            <a:extLst>
              <a:ext uri="{FF2B5EF4-FFF2-40B4-BE49-F238E27FC236}">
                <a16:creationId xmlns:a16="http://schemas.microsoft.com/office/drawing/2014/main" id="{FD481F92-CD79-AD15-7CA5-87C78AC695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1726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latin typeface="Arial" panose="020B0604020202020204" pitchFamily="34" charset="0"/>
              </a:defRPr>
            </a:lvl1pPr>
          </a:lstStyle>
          <a:p>
            <a:fld id="{CAADF119-FBE4-4B30-887E-7063E5FE77D4}" type="datetime1">
              <a:rPr lang="en-US" smtClean="0"/>
              <a:t>10/29/25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DB17564-960C-4BE2-AE3B-9E042530BC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138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Slide - No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7FC8732-2197-B9C7-FC84-CA5395C6506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99465704-2370-60F7-6005-D0288DFD8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093" y="531951"/>
            <a:ext cx="11044707" cy="678664"/>
          </a:xfrm>
        </p:spPr>
        <p:txBody>
          <a:bodyPr anchor="b">
            <a:no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D0A29258-15C1-6FB2-52AC-108985A071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9094" y="1319201"/>
            <a:ext cx="5682288" cy="489143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7E85E37D-8958-2DEE-18A0-03962A83466E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6110467" y="1322610"/>
            <a:ext cx="5682289" cy="489143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 5">
            <a:extLst>
              <a:ext uri="{FF2B5EF4-FFF2-40B4-BE49-F238E27FC236}">
                <a16:creationId xmlns:a16="http://schemas.microsoft.com/office/drawing/2014/main" id="{6FBE509B-CE41-57EF-59C3-275E43C03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30592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944E86B8-08A1-6B0A-9E8F-1A2C02525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latin typeface="Arial" panose="020B0604020202020204" pitchFamily="34" charset="0"/>
              </a:defRPr>
            </a:lvl1pPr>
          </a:lstStyle>
          <a:p>
            <a:fld id="{7D1BE87E-F0DE-A44C-894B-E142BEB21E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E111C8-7DEA-F7D8-15DA-EC66E6103A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1726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latin typeface="Arial" panose="020B0604020202020204" pitchFamily="34" charset="0"/>
              </a:defRPr>
            </a:lvl1pPr>
          </a:lstStyle>
          <a:p>
            <a:fld id="{8ABF4FA7-1E5E-4092-8A64-2F16A7152577}" type="datetime1">
              <a:rPr lang="en-US" smtClean="0"/>
              <a:t>10/29/25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D72F205-0884-4182-ADD8-D44EB48258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4543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Slide - Slate Two Photo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7BE5B-D462-52DE-1421-03616B30B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093" y="531951"/>
            <a:ext cx="5785319" cy="678664"/>
          </a:xfrm>
        </p:spPr>
        <p:txBody>
          <a:bodyPr anchor="b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7D567A-C123-96A9-1DD3-17C276C7D0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46796" y="549107"/>
            <a:ext cx="5945204" cy="276398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A92B06-2663-62EC-E8B1-7567E866D3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9093" y="1319201"/>
            <a:ext cx="5785319" cy="489143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59AD2392-E6B3-D73D-424E-42A0157E1C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9331" y="-12193"/>
            <a:ext cx="1474015" cy="574180"/>
          </a:xfrm>
          <a:prstGeom prst="rect">
            <a:avLst/>
          </a:prstGeom>
        </p:spPr>
      </p:pic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02C1D150-46A5-C3E3-0093-1693429B2A69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246796" y="3446653"/>
            <a:ext cx="5945204" cy="276398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DF46FADE-5392-BCFC-BAD6-D700EFBD7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30592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4B37EFF6-260E-A1F5-FF79-F0ABEF7A2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fld id="{7D1BE87E-F0DE-A44C-894B-E142BEB21E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71D8BB-52A9-22B5-DB17-DA5C230724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1726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fld id="{84D608DB-8471-438C-96F2-BF69B78E0782}" type="datetime1">
              <a:rPr lang="en-US" smtClean="0"/>
              <a:t>10/29/25</a:t>
            </a:fld>
            <a:endParaRPr lang="en-US" dirty="0"/>
          </a:p>
        </p:txBody>
      </p:sp>
      <p:pic>
        <p:nvPicPr>
          <p:cNvPr id="13" name="Picture 12" descr="Logo, company name&#10;&#10;Description automatically generated">
            <a:extLst>
              <a:ext uri="{FF2B5EF4-FFF2-40B4-BE49-F238E27FC236}">
                <a16:creationId xmlns:a16="http://schemas.microsoft.com/office/drawing/2014/main" id="{D19EE4BA-CD94-40C8-BA88-88F35B10B1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9331" y="-12193"/>
            <a:ext cx="1474015" cy="574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0324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Slide - Grey 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7D567A-C123-96A9-1DD3-17C276C7D0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46796" y="665018"/>
            <a:ext cx="5945204" cy="448887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A65267B-D68D-AD5F-98C2-6810944CC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093" y="531951"/>
            <a:ext cx="5785319" cy="678664"/>
          </a:xfrm>
        </p:spPr>
        <p:txBody>
          <a:bodyPr anchor="b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80D2211A-9B16-224E-FFC5-4225BAB41A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9093" y="1319201"/>
            <a:ext cx="5785319" cy="489143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903C67-DC6F-088A-9EA9-D734508F8DF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77E5CE1A-809C-DEBF-5077-24C3A3D42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30592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6A59512F-10DA-5515-E4C4-B98127B24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latin typeface="Arial" panose="020B0604020202020204" pitchFamily="34" charset="0"/>
              </a:defRPr>
            </a:lvl1pPr>
          </a:lstStyle>
          <a:p>
            <a:fld id="{7D1BE87E-F0DE-A44C-894B-E142BEB21E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8FEC5F-8621-2ECE-218F-2628960DE6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1726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latin typeface="Arial" panose="020B0604020202020204" pitchFamily="34" charset="0"/>
              </a:defRPr>
            </a:lvl1pPr>
          </a:lstStyle>
          <a:p>
            <a:fld id="{A52F8196-A714-4021-8525-BBF3DB1CC2B9}" type="datetime1">
              <a:rPr lang="en-US" smtClean="0"/>
              <a:t>10/29/25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FCFCA19-01CD-4B66-B389-82A12968C5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8606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estion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E41ED-F47F-85C7-0527-8C9FCCC7A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0767" y="2759119"/>
            <a:ext cx="10053033" cy="880970"/>
          </a:xfrm>
        </p:spPr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830D66-7C16-31AC-766A-71753A6062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77059" y="6170055"/>
            <a:ext cx="1728303" cy="495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3022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ro Slide">
    <p:bg>
      <p:bgPr>
        <a:blipFill dpi="0"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E41ED-F47F-85C7-0527-8C9FCCC7A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0766" y="1891183"/>
            <a:ext cx="10053033" cy="1325563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37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tions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E41ED-F47F-85C7-0527-8C9FCCC7A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0766" y="1891183"/>
            <a:ext cx="10053033" cy="1325563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632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Slide - 2 Photos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7BE5B-D462-52DE-1421-03616B30B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093" y="531951"/>
            <a:ext cx="5785319" cy="678664"/>
          </a:xfrm>
        </p:spPr>
        <p:txBody>
          <a:bodyPr anchor="b">
            <a:noAutofit/>
          </a:bodyPr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7D567A-C123-96A9-1DD3-17C276C7D0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46796" y="549107"/>
            <a:ext cx="5945204" cy="2763982"/>
          </a:xfrm>
        </p:spPr>
        <p:txBody>
          <a:bodyPr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A92B06-2663-62EC-E8B1-7567E866D3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9093" y="1319201"/>
            <a:ext cx="5785319" cy="4891433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F8DF632-CAE9-022C-6607-B217F56D5CC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02C1D150-46A5-C3E3-0093-1693429B2A69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246796" y="3446653"/>
            <a:ext cx="5945204" cy="2763982"/>
          </a:xfrm>
        </p:spPr>
        <p:txBody>
          <a:bodyPr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Date Placeholder 4">
            <a:extLst>
              <a:ext uri="{FF2B5EF4-FFF2-40B4-BE49-F238E27FC236}">
                <a16:creationId xmlns:a16="http://schemas.microsoft.com/office/drawing/2014/main" id="{A6C8BEAD-C13B-93F9-6676-CE56FFBEEB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1726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latin typeface="Arial" panose="020B0604020202020204" pitchFamily="34" charset="0"/>
              </a:defRPr>
            </a:lvl1pPr>
          </a:lstStyle>
          <a:p>
            <a:fld id="{EDB80F63-0339-4821-9425-EEBDE7EE0A50}" type="datetime1">
              <a:rPr lang="en-US" smtClean="0"/>
              <a:t>10/29/25</a:t>
            </a:fld>
            <a:endParaRPr lang="en-US" dirty="0"/>
          </a:p>
        </p:txBody>
      </p:sp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9B986840-5762-4DAF-7AD9-5F837D062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30592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1E2F678D-103F-49D4-B531-CA075474F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0371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latin typeface="Arial" panose="020B0604020202020204" pitchFamily="34" charset="0"/>
              </a:defRPr>
            </a:lvl1pPr>
          </a:lstStyle>
          <a:p>
            <a:fld id="{7D1BE87E-F0DE-A44C-894B-E142BEB21E4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B721D4D-BA71-46BF-9E11-753BC33668E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202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Slide - Top Photo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7D567A-C123-96A9-1DD3-17C276C7D0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8195"/>
            <a:ext cx="12192000" cy="342080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A92B06-2663-62EC-E8B1-7567E866D3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35924" y="3666870"/>
            <a:ext cx="5642016" cy="2414481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18A1B46-8C31-1942-9CDD-F244EA45E1A6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6103516" y="3666870"/>
            <a:ext cx="5642016" cy="2414481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2D036AA-9340-745D-7ECF-2C66965EE7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" y="531951"/>
            <a:ext cx="6094412" cy="678664"/>
          </a:xfrm>
        </p:spPr>
        <p:txBody>
          <a:bodyPr anchor="b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 Click to edit Master title style</a:t>
            </a:r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E2354D38-C6CF-E355-ADC2-9780C4F40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30592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24DF5B5C-0FB6-281B-79D1-3AAEEBC73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latin typeface="Arial" panose="020B0604020202020204" pitchFamily="34" charset="0"/>
              </a:defRPr>
            </a:lvl1pPr>
          </a:lstStyle>
          <a:p>
            <a:fld id="{7D1BE87E-F0DE-A44C-894B-E142BEB21E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CE744EEC-877B-6658-1AF3-402C4637D6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1726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latin typeface="Arial" panose="020B0604020202020204" pitchFamily="34" charset="0"/>
              </a:defRPr>
            </a:lvl1pPr>
          </a:lstStyle>
          <a:p>
            <a:fld id="{9AD7FFB5-2B44-4A61-A840-20A8B411001D}" type="datetime1">
              <a:rPr lang="en-US" smtClean="0"/>
              <a:t>10/29/25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51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Slide - 1 Photo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7D567A-C123-96A9-1DD3-17C276C7D0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46796" y="665018"/>
            <a:ext cx="5945204" cy="448887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F8DF632-CAE9-022C-6607-B217F56D5CC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F69CE8BE-367E-106F-0A1A-D4403D3CF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093" y="531951"/>
            <a:ext cx="5785319" cy="678664"/>
          </a:xfrm>
        </p:spPr>
        <p:txBody>
          <a:bodyPr anchor="b">
            <a:no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EA0AC1C4-21D9-DD3B-28D1-1E97E488E1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9093" y="1319201"/>
            <a:ext cx="5785319" cy="4891433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5">
            <a:extLst>
              <a:ext uri="{FF2B5EF4-FFF2-40B4-BE49-F238E27FC236}">
                <a16:creationId xmlns:a16="http://schemas.microsoft.com/office/drawing/2014/main" id="{A4AF7EA1-AC10-6B34-7D70-18A57ABFF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30592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0B83816E-8201-5044-F359-AFD3FCE21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latin typeface="Arial" panose="020B0604020202020204" pitchFamily="34" charset="0"/>
              </a:defRPr>
            </a:lvl1pPr>
          </a:lstStyle>
          <a:p>
            <a:fld id="{7D1BE87E-F0DE-A44C-894B-E142BEB21E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8CE785-B03D-6A9D-B2E7-6E9D526B22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1726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latin typeface="Arial" panose="020B0604020202020204" pitchFamily="34" charset="0"/>
              </a:defRPr>
            </a:lvl1pPr>
          </a:lstStyle>
          <a:p>
            <a:fld id="{41AFAF23-1F56-4840-A737-495C4921DE94}" type="datetime1">
              <a:rPr lang="en-US" smtClean="0"/>
              <a:t>10/29/25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6869AEF-C002-4444-8791-56AEEFBFD84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483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Slide - Circular Photo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7D567A-C123-96A9-1DD3-17C276C7D0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20496" y="531951"/>
            <a:ext cx="5971504" cy="567868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F8DF632-CAE9-022C-6607-B217F56D5CC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F69CE8BE-367E-106F-0A1A-D4403D3CF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093" y="531951"/>
            <a:ext cx="5785319" cy="678664"/>
          </a:xfrm>
        </p:spPr>
        <p:txBody>
          <a:bodyPr anchor="b">
            <a:no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EA0AC1C4-21D9-DD3B-28D1-1E97E488E1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9093" y="1319201"/>
            <a:ext cx="5785319" cy="4891433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5">
            <a:extLst>
              <a:ext uri="{FF2B5EF4-FFF2-40B4-BE49-F238E27FC236}">
                <a16:creationId xmlns:a16="http://schemas.microsoft.com/office/drawing/2014/main" id="{EF6ADE35-BF0E-DF23-D913-1DAA8CCD6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30592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BB898288-99FE-E6BE-FBE5-A3D4DE28F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latin typeface="Arial" panose="020B0604020202020204" pitchFamily="34" charset="0"/>
              </a:defRPr>
            </a:lvl1pPr>
          </a:lstStyle>
          <a:p>
            <a:fld id="{7D1BE87E-F0DE-A44C-894B-E142BEB21E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636C01-DAC5-C8E5-E590-A408A6BB45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1726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latin typeface="Arial" panose="020B0604020202020204" pitchFamily="34" charset="0"/>
              </a:defRPr>
            </a:lvl1pPr>
          </a:lstStyle>
          <a:p>
            <a:fld id="{8063D29F-10D7-4725-BF37-BCBE1D282228}" type="datetime1">
              <a:rPr lang="en-US" smtClean="0"/>
              <a:t>10/29/25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6F161EE-76CC-45E3-AC2B-F55638E7178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891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Slide - No Photos 2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25C33B-E0CB-3D46-9D0E-818453377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30592"/>
            <a:ext cx="4114800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0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4E25E4-5B52-F70B-5E1A-F65D7D461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latin typeface="Arial" panose="020B0604020202020204" pitchFamily="34" charset="0"/>
              </a:defRPr>
            </a:lvl1pPr>
          </a:lstStyle>
          <a:p>
            <a:fld id="{7D1BE87E-F0DE-A44C-894B-E142BEB21E4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058F0D3-C01F-3256-0218-65AF71F7594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73F0606B-4EF8-C644-338C-2B63D06C1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093" y="531951"/>
            <a:ext cx="11044707" cy="678664"/>
          </a:xfrm>
        </p:spPr>
        <p:txBody>
          <a:bodyPr anchor="b">
            <a:noAutofit/>
          </a:bodyPr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73B0BD89-A704-0E29-46BD-5C54BB3971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9094" y="1319201"/>
            <a:ext cx="11044706" cy="489143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4">
            <a:extLst>
              <a:ext uri="{FF2B5EF4-FFF2-40B4-BE49-F238E27FC236}">
                <a16:creationId xmlns:a16="http://schemas.microsoft.com/office/drawing/2014/main" id="{C31EC031-12D9-ECFF-D858-559CF0816D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1726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latin typeface="Arial" panose="020B0604020202020204" pitchFamily="34" charset="0"/>
              </a:defRPr>
            </a:lvl1pPr>
          </a:lstStyle>
          <a:p>
            <a:fld id="{65A77A9B-52E9-4C6D-837D-58A3F8540DC7}" type="datetime1">
              <a:rPr lang="en-US" smtClean="0"/>
              <a:t>10/29/25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E176E9F-8359-4E77-8769-BF761EF6EDE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409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Slide - Char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1F1912-9CBC-18CD-A6E2-D8584EE6F3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4062" y="1424693"/>
            <a:ext cx="5798137" cy="3804129"/>
          </a:xfrm>
        </p:spPr>
        <p:txBody>
          <a:bodyPr anchor="t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78444A-CE1E-BF31-5D75-39569219C3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36406" y="1424694"/>
            <a:ext cx="5018982" cy="4422313"/>
          </a:xfrm>
        </p:spPr>
        <p:txBody>
          <a:bodyPr anchor="t">
            <a:no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7FC8732-2197-B9C7-FC84-CA5395C6506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0D9F4886-7D05-5680-AF1E-08F998596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093" y="531951"/>
            <a:ext cx="11044707" cy="678664"/>
          </a:xfrm>
        </p:spPr>
        <p:txBody>
          <a:bodyPr anchor="b">
            <a:no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5">
            <a:extLst>
              <a:ext uri="{FF2B5EF4-FFF2-40B4-BE49-F238E27FC236}">
                <a16:creationId xmlns:a16="http://schemas.microsoft.com/office/drawing/2014/main" id="{C475642F-9965-9846-0682-55C7C6944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30592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7914D833-6B3E-46B1-EDE5-A7FD64C91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latin typeface="Arial" panose="020B0604020202020204" pitchFamily="34" charset="0"/>
              </a:defRPr>
            </a:lvl1pPr>
          </a:lstStyle>
          <a:p>
            <a:fld id="{7D1BE87E-F0DE-A44C-894B-E142BEB21E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0EA70E93-BE46-91B7-C94B-CF452506D7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1726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latin typeface="Arial" panose="020B0604020202020204" pitchFamily="34" charset="0"/>
              </a:defRPr>
            </a:lvl1pPr>
          </a:lstStyle>
          <a:p>
            <a:fld id="{74AC1CC6-0B45-432C-B9F8-F3C20CF98313}" type="datetime1">
              <a:rPr lang="en-US" smtClean="0"/>
              <a:t>10/29/25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8C10AA7-5409-41F3-BC4E-22F426FB6B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838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ody Slide - 1 Lef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7BE5B-D462-52DE-1421-03616B30B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9584" y="674221"/>
            <a:ext cx="6057364" cy="716698"/>
          </a:xfrm>
        </p:spPr>
        <p:txBody>
          <a:bodyPr anchor="t">
            <a:no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7D567A-C123-96A9-1DD3-17C276C7D0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-1" y="659082"/>
            <a:ext cx="5550795" cy="344927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A92B06-2663-62EC-E8B1-7567E866D3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79584" y="1560773"/>
            <a:ext cx="6057364" cy="465909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425B193-7653-FA58-7C69-56865C4DF7B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B1BBB6AD-F5E7-2C7D-F208-959FE1C64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30592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E6658A98-A780-C524-1137-D3BF53A55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latin typeface="Arial" panose="020B0604020202020204" pitchFamily="34" charset="0"/>
              </a:defRPr>
            </a:lvl1pPr>
          </a:lstStyle>
          <a:p>
            <a:fld id="{7D1BE87E-F0DE-A44C-894B-E142BEB21E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91057C-FA10-F5DE-B4C8-C3931D750C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1726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latin typeface="Arial" panose="020B0604020202020204" pitchFamily="34" charset="0"/>
              </a:defRPr>
            </a:lvl1pPr>
          </a:lstStyle>
          <a:p>
            <a:fld id="{480ED2E1-3D77-48DC-8AFF-0FC8EA98F3DB}" type="datetime1">
              <a:rPr lang="en-US" smtClean="0"/>
              <a:t>10/29/25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1C835BB-5A9A-4887-AD28-9C7DC0F815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647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BD8159-AD9B-885B-18F2-9B7C42B96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15885B-F131-1373-A6B2-E992A159BA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C86D55-AA86-4418-BC5F-C51768C252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53F9866-9D6A-4E48-8AAE-F0F10B4380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144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50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baseline="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A18706-BE92-5674-8ED0-33DF2CC724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Placeholder 34">
            <a:extLst>
              <a:ext uri="{FF2B5EF4-FFF2-40B4-BE49-F238E27FC236}">
                <a16:creationId xmlns:a16="http://schemas.microsoft.com/office/drawing/2014/main" id="{F4A7F67A-F711-D40B-01C6-A6770706EF7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alphaModFix amt="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 scaling="20"/>
                    </a14:imgEffect>
                    <a14:imgEffect>
                      <a14:colorTemperature colorTemp="1500"/>
                    </a14:imgEffect>
                  </a14:imgLayer>
                </a14:imgProps>
              </a:ext>
            </a:extLst>
          </a:blip>
          <a:srcRect/>
          <a:stretch/>
        </p:blipFill>
        <p:spPr/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D2A7D87-594F-52B2-2EA3-D41B34B42A5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8663937" cy="686000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AAC87CA-8223-4766-DC0C-EF69FC2823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1417" y="2125014"/>
            <a:ext cx="7031910" cy="919032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accent1"/>
                </a:solidFill>
                <a:latin typeface="Arial"/>
                <a:cs typeface="Arial"/>
              </a:rPr>
              <a:t>Electron-Proton Scattering Event Generation using Structured Tokenization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7C2221-BF13-0BB7-7CAB-FCDFA3F405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1416" y="3047266"/>
            <a:ext cx="8155761" cy="529861"/>
          </a:xfrm>
        </p:spPr>
        <p:txBody>
          <a:bodyPr>
            <a:noAutofit/>
          </a:bodyPr>
          <a:lstStyle/>
          <a:p>
            <a:r>
              <a:rPr lang="en-US" dirty="0"/>
              <a:t>AI4EIC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B1FD6E6E-8348-06B4-85C7-15104B0D78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sz="2400" dirty="0">
                <a:latin typeface="Arial"/>
                <a:cs typeface="Arial"/>
              </a:rPr>
              <a:t>October 29</a:t>
            </a:r>
            <a:r>
              <a:rPr lang="en-US" sz="2400" baseline="30000" dirty="0">
                <a:latin typeface="Arial"/>
                <a:cs typeface="Arial"/>
              </a:rPr>
              <a:t>th</a:t>
            </a:r>
            <a:r>
              <a:rPr lang="en-US" dirty="0">
                <a:latin typeface="Arial"/>
                <a:cs typeface="Arial"/>
              </a:rPr>
              <a:t>, </a:t>
            </a:r>
            <a:r>
              <a:rPr lang="en-US" sz="2400" dirty="0">
                <a:latin typeface="Arial"/>
                <a:cs typeface="Arial"/>
              </a:rPr>
              <a:t>2025</a:t>
            </a:r>
          </a:p>
          <a:p>
            <a:endParaRPr lang="en-US" dirty="0"/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3CEEBFA1-2D11-2C9E-5C4A-9C08BAE97DC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400" dirty="0"/>
              <a:t>Steven Goldenberg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55E0C8-BEB5-446B-72A7-6A0F49CFB92C}"/>
              </a:ext>
            </a:extLst>
          </p:cNvPr>
          <p:cNvSpPr txBox="1"/>
          <p:nvPr/>
        </p:nvSpPr>
        <p:spPr>
          <a:xfrm>
            <a:off x="8792309" y="6187179"/>
            <a:ext cx="3399690" cy="8590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 fontScale="62500" lnSpcReduction="20000"/>
          </a:bodyPr>
          <a:lstStyle/>
          <a:p>
            <a:pPr algn="r"/>
            <a:r>
              <a:rPr lang="en-US" dirty="0">
                <a:ea typeface="+mn-lt"/>
                <a:cs typeface="+mn-lt"/>
              </a:rPr>
              <a:t>The research described in this presentation was conducted under the Laboratory Directed Research and Development Program at Thomas Jefferson National  Accelerator Facility for the U.S. Department of Energy.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848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34">
            <a:extLst>
              <a:ext uri="{FF2B5EF4-FFF2-40B4-BE49-F238E27FC236}">
                <a16:creationId xmlns:a16="http://schemas.microsoft.com/office/drawing/2014/main" id="{0728A952-C6A7-C998-11CA-B44375B0694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14904" r="14902" b="-2"/>
          <a:stretch>
            <a:fillRect/>
          </a:stretch>
        </p:blipFill>
        <p:spPr>
          <a:xfrm>
            <a:off x="6220496" y="531951"/>
            <a:ext cx="5971504" cy="56786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86FA356A-1588-8476-3268-E01ADF374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093" y="531951"/>
            <a:ext cx="5785319" cy="678664"/>
          </a:xfrm>
        </p:spPr>
        <p:txBody>
          <a:bodyPr anchor="b">
            <a:normAutofit/>
          </a:bodyPr>
          <a:lstStyle/>
          <a:p>
            <a:r>
              <a:rPr lang="en-US" dirty="0">
                <a:solidFill>
                  <a:schemeClr val="accent1"/>
                </a:solidFill>
                <a:latin typeface="Arial"/>
                <a:cs typeface="Arial"/>
              </a:rPr>
              <a:t>Modeling Scattering Events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D28DA69-7434-32C2-8419-F4CADF24D8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9093" y="1319201"/>
            <a:ext cx="5785319" cy="4891433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Electron-proton scattering events generate dozens of particles with complex characteristics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Particle identification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Transverse momentum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Azimuthal angle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err="1"/>
              <a:t>Pseudorapidity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Transformer-based generative models often rely on </a:t>
            </a:r>
            <a:r>
              <a:rPr lang="en-US" dirty="0" err="1"/>
              <a:t>tokenizations</a:t>
            </a:r>
            <a:r>
              <a:rPr lang="en-US" dirty="0"/>
              <a:t> of data</a:t>
            </a:r>
          </a:p>
          <a:p>
            <a:r>
              <a:rPr lang="en-US" dirty="0">
                <a:solidFill>
                  <a:schemeClr val="accent1"/>
                </a:solidFill>
              </a:rPr>
              <a:t>Key Question: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What level of complexity should our tokens represent?</a:t>
            </a:r>
          </a:p>
          <a:p>
            <a:r>
              <a:rPr lang="en-US" dirty="0">
                <a:solidFill>
                  <a:schemeClr val="accent1"/>
                </a:solidFill>
              </a:rPr>
              <a:t>Insight: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Expressivity grows linearly with vocabulary size but exponentially in sequence length!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CAEA3F2A-29EC-C283-5DCB-008DC4472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30592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8B54941F-BD1F-4BB3-A492-CD071C146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330592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7D1BE87E-F0DE-A44C-894B-E142BEB21E42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ABCAA5-3A88-9547-8743-D2FAF82385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1726" y="6330592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77C99CB3-9FCD-49FF-8FB4-E81C3135B8AD}" type="datetime1">
              <a:rPr lang="en-US" smtClean="0"/>
              <a:pPr>
                <a:spcAft>
                  <a:spcPts val="600"/>
                </a:spcAft>
              </a:pPr>
              <a:t>10/29/25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672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434F45-BD97-2FE1-6A3C-B093F05703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854AD93B-5D47-926A-F97B-D8E58DA33B22}"/>
              </a:ext>
            </a:extLst>
          </p:cNvPr>
          <p:cNvSpPr/>
          <p:nvPr/>
        </p:nvSpPr>
        <p:spPr>
          <a:xfrm>
            <a:off x="1378879" y="3941680"/>
            <a:ext cx="9560568" cy="2457090"/>
          </a:xfrm>
          <a:prstGeom prst="roundRect">
            <a:avLst/>
          </a:prstGeom>
          <a:solidFill>
            <a:schemeClr val="tx2">
              <a:alpha val="40284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6EC76F12-0614-BFC9-94F2-6ACA45D12E4F}"/>
              </a:ext>
            </a:extLst>
          </p:cNvPr>
          <p:cNvSpPr/>
          <p:nvPr/>
        </p:nvSpPr>
        <p:spPr>
          <a:xfrm>
            <a:off x="6558051" y="1270040"/>
            <a:ext cx="5448822" cy="2613995"/>
          </a:xfrm>
          <a:prstGeom prst="roundRect">
            <a:avLst/>
          </a:prstGeom>
          <a:solidFill>
            <a:schemeClr val="tx2">
              <a:alpha val="40284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9FC7D010-4B17-5E22-6D59-39EC8B1163C0}"/>
              </a:ext>
            </a:extLst>
          </p:cNvPr>
          <p:cNvSpPr/>
          <p:nvPr/>
        </p:nvSpPr>
        <p:spPr>
          <a:xfrm>
            <a:off x="175364" y="1269231"/>
            <a:ext cx="5448822" cy="2613995"/>
          </a:xfrm>
          <a:prstGeom prst="roundRect">
            <a:avLst/>
          </a:prstGeom>
          <a:solidFill>
            <a:schemeClr val="tx2">
              <a:alpha val="40284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31B03F9-1D76-2226-98F8-F270AF28B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093" y="531951"/>
            <a:ext cx="6980349" cy="678664"/>
          </a:xfrm>
        </p:spPr>
        <p:txBody>
          <a:bodyPr/>
          <a:lstStyle/>
          <a:p>
            <a:r>
              <a:rPr lang="en-US" dirty="0"/>
              <a:t>Full Particle Tokenization Methods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2F4AE5E-F11D-F120-B8AB-79F572FCC7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9093" y="1377818"/>
            <a:ext cx="5785319" cy="245709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/>
                </a:solidFill>
              </a:rPr>
              <a:t>Uniform binning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0493BC-F9A5-834F-FED4-CDF86C632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99CB3-9FCD-49FF-8FB4-E81C3135B8AD}" type="datetime1">
              <a:rPr lang="en-US" smtClean="0"/>
              <a:pPr/>
              <a:t>10/29/25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140E239-0EE4-5B95-98D8-7334615DF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4DCA9BDF-ECE1-8B9C-C6C3-555C6AD64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E87E-F0DE-A44C-894B-E142BEB21E42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F19995BA-2911-0405-BD7F-C752B9B097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2158" y="1834333"/>
            <a:ext cx="2644067" cy="192488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058" name="Picture 10" descr="2D histogram in matplotlib | PYTHON CHARTS">
            <a:extLst>
              <a:ext uri="{FF2B5EF4-FFF2-40B4-BE49-F238E27FC236}">
                <a16:creationId xmlns:a16="http://schemas.microsoft.com/office/drawing/2014/main" id="{CB13B2E5-3809-CBFC-C1C8-FA91EBC344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560" y="1837856"/>
            <a:ext cx="1916429" cy="1916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ontent Placeholder 1">
            <a:extLst>
              <a:ext uri="{FF2B5EF4-FFF2-40B4-BE49-F238E27FC236}">
                <a16:creationId xmlns:a16="http://schemas.microsoft.com/office/drawing/2014/main" id="{C6D4A6A3-7FC7-59F6-D65C-F8A4EA2EFFED}"/>
              </a:ext>
            </a:extLst>
          </p:cNvPr>
          <p:cNvSpPr txBox="1">
            <a:spLocks/>
          </p:cNvSpPr>
          <p:nvPr/>
        </p:nvSpPr>
        <p:spPr>
          <a:xfrm>
            <a:off x="6732764" y="1381784"/>
            <a:ext cx="5115077" cy="24570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/>
                </a:solidFill>
              </a:rPr>
              <a:t>K-means clustering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C6AE051-9BD5-5258-301B-D2C8CDC7A69F}"/>
              </a:ext>
            </a:extLst>
          </p:cNvPr>
          <p:cNvGrpSpPr/>
          <p:nvPr/>
        </p:nvGrpSpPr>
        <p:grpSpPr>
          <a:xfrm>
            <a:off x="2564447" y="4396003"/>
            <a:ext cx="7059927" cy="1924881"/>
            <a:chOff x="1324005" y="4285751"/>
            <a:chExt cx="7059927" cy="1924881"/>
          </a:xfrm>
        </p:grpSpPr>
        <p:pic>
          <p:nvPicPr>
            <p:cNvPr id="2056" name="Picture 8" descr="undefined">
              <a:extLst>
                <a:ext uri="{FF2B5EF4-FFF2-40B4-BE49-F238E27FC236}">
                  <a16:creationId xmlns:a16="http://schemas.microsoft.com/office/drawing/2014/main" id="{CBB4993D-8138-3804-613C-8CE0762607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4005" y="4445657"/>
              <a:ext cx="3720778" cy="16050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A753D11-B754-B9D6-79A8-4492ADBD3FF0}"/>
                </a:ext>
              </a:extLst>
            </p:cNvPr>
            <p:cNvSpPr txBox="1"/>
            <p:nvPr/>
          </p:nvSpPr>
          <p:spPr>
            <a:xfrm>
              <a:off x="5235851" y="5048137"/>
              <a:ext cx="3337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1" name="Picture 6">
              <a:extLst>
                <a:ext uri="{FF2B5EF4-FFF2-40B4-BE49-F238E27FC236}">
                  <a16:creationId xmlns:a16="http://schemas.microsoft.com/office/drawing/2014/main" id="{9C500476-4F3D-2C51-CA4A-809A0E9FC8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39865" y="4285751"/>
              <a:ext cx="2644067" cy="1924881"/>
            </a:xfrm>
            <a:prstGeom prst="rect">
              <a:avLst/>
            </a:prstGeom>
            <a:solidFill>
              <a:schemeClr val="bg1"/>
            </a:solidFill>
          </p:spPr>
        </p:pic>
      </p:grpSp>
      <p:sp>
        <p:nvSpPr>
          <p:cNvPr id="33" name="Content Placeholder 1">
            <a:extLst>
              <a:ext uri="{FF2B5EF4-FFF2-40B4-BE49-F238E27FC236}">
                <a16:creationId xmlns:a16="http://schemas.microsoft.com/office/drawing/2014/main" id="{E74981C0-5AA5-F9F9-D1F4-A26075AE4F54}"/>
              </a:ext>
            </a:extLst>
          </p:cNvPr>
          <p:cNvSpPr txBox="1">
            <a:spLocks/>
          </p:cNvSpPr>
          <p:nvPr/>
        </p:nvSpPr>
        <p:spPr>
          <a:xfrm>
            <a:off x="5041023" y="3987871"/>
            <a:ext cx="2106777" cy="21658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/>
                </a:solidFill>
              </a:rPr>
              <a:t>VQ-VAE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49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C6F2354-D764-CB0C-E307-1CE621368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330592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7D1BE87E-F0DE-A44C-894B-E142BEB21E42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  <p:sp>
        <p:nvSpPr>
          <p:cNvPr id="18" name="Title 3">
            <a:extLst>
              <a:ext uri="{FF2B5EF4-FFF2-40B4-BE49-F238E27FC236}">
                <a16:creationId xmlns:a16="http://schemas.microsoft.com/office/drawing/2014/main" id="{B6F17146-C1BA-C4F6-C2A6-855E5A6BD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093" y="531951"/>
            <a:ext cx="11044707" cy="678664"/>
          </a:xfrm>
        </p:spPr>
        <p:txBody>
          <a:bodyPr/>
          <a:lstStyle/>
          <a:p>
            <a:r>
              <a:rPr lang="en-US" dirty="0"/>
              <a:t>Structured Tokenization</a:t>
            </a: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DBC263EC-74B0-3584-B6C9-81963010C7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4761502"/>
            <a:ext cx="7772400" cy="519241"/>
          </a:xfrm>
          <a:prstGeom prst="rect">
            <a:avLst/>
          </a:prstGeom>
        </p:spPr>
      </p:pic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AA437185-34E7-0B37-637E-32C7DD3A40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9094" y="1319201"/>
            <a:ext cx="5522352" cy="489143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Represents each particle using multiple tokens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/>
                <a:cs typeface="Arial"/>
              </a:rPr>
              <a:t>Continuous features (momentum, rapidity, angle) can share the same vocabulary by enforcing “structure”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Compared to a 10</a:t>
            </a:r>
            <a:r>
              <a:rPr lang="en-US" baseline="30000" dirty="0"/>
              <a:t>3 </a:t>
            </a:r>
            <a:r>
              <a:rPr lang="en-US" dirty="0"/>
              <a:t>binning for 3 combined features, the same vocabulary size can produce 1000</a:t>
            </a:r>
            <a:r>
              <a:rPr lang="en-US" baseline="30000" dirty="0"/>
              <a:t>3</a:t>
            </a:r>
            <a:r>
              <a:rPr lang="en-US" dirty="0"/>
              <a:t> different particles!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1819C96-176E-8D3D-9E71-390BA3DF74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1726" y="6330592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EDB80F63-0339-4821-9425-EEBDE7EE0A50}" type="datetime1">
              <a:rPr lang="en-US" smtClean="0"/>
              <a:pPr>
                <a:spcAft>
                  <a:spcPts val="600"/>
                </a:spcAft>
              </a:pPr>
              <a:t>10/29/25</a:t>
            </a:fld>
            <a:endParaRPr lang="en-US"/>
          </a:p>
        </p:txBody>
      </p:sp>
      <p:sp>
        <p:nvSpPr>
          <p:cNvPr id="16" name="Footer Placeholder 1">
            <a:extLst>
              <a:ext uri="{FF2B5EF4-FFF2-40B4-BE49-F238E27FC236}">
                <a16:creationId xmlns:a16="http://schemas.microsoft.com/office/drawing/2014/main" id="{88843005-63CD-853D-E165-A5533BB21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30592"/>
            <a:ext cx="4114800" cy="365125"/>
          </a:xfrm>
        </p:spPr>
        <p:txBody>
          <a:bodyPr/>
          <a:lstStyle/>
          <a:p>
            <a:endParaRPr lang="en-US"/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698746D-83C5-1251-C65B-011EA4B3E622}"/>
              </a:ext>
            </a:extLst>
          </p:cNvPr>
          <p:cNvGrpSpPr/>
          <p:nvPr/>
        </p:nvGrpSpPr>
        <p:grpSpPr>
          <a:xfrm>
            <a:off x="6130054" y="1490596"/>
            <a:ext cx="5223746" cy="2658788"/>
            <a:chOff x="6475957" y="1665961"/>
            <a:chExt cx="5223746" cy="2658788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2A938CE-67D5-983E-FF65-6FA197A03DE2}"/>
                </a:ext>
              </a:extLst>
            </p:cNvPr>
            <p:cNvGrpSpPr/>
            <p:nvPr/>
          </p:nvGrpSpPr>
          <p:grpSpPr>
            <a:xfrm>
              <a:off x="6475957" y="1665961"/>
              <a:ext cx="5223746" cy="2658788"/>
              <a:chOff x="7684835" y="4518305"/>
              <a:chExt cx="2993151" cy="1494771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8A12B62E-4556-CF61-6EBB-FFAE06A4274B}"/>
                  </a:ext>
                </a:extLst>
              </p:cNvPr>
              <p:cNvGrpSpPr/>
              <p:nvPr/>
            </p:nvGrpSpPr>
            <p:grpSpPr>
              <a:xfrm>
                <a:off x="7684835" y="4518305"/>
                <a:ext cx="2993151" cy="1494771"/>
                <a:chOff x="7725529" y="4597995"/>
                <a:chExt cx="2636986" cy="1297287"/>
              </a:xfrm>
            </p:grpSpPr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E327B77F-11F5-5784-B5E9-69115605219E}"/>
                    </a:ext>
                  </a:extLst>
                </p:cNvPr>
                <p:cNvSpPr/>
                <p:nvPr/>
              </p:nvSpPr>
              <p:spPr>
                <a:xfrm>
                  <a:off x="7725529" y="4597996"/>
                  <a:ext cx="2529292" cy="1297286"/>
                </a:xfrm>
                <a:prstGeom prst="rect">
                  <a:avLst/>
                </a:prstGeom>
                <a:solidFill>
                  <a:srgbClr val="FBFBFB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pic>
              <p:nvPicPr>
                <p:cNvPr id="19" name="Picture 18" descr="A diagram of a planet&#10;&#10;AI-generated content may be incorrect.">
                  <a:extLst>
                    <a:ext uri="{FF2B5EF4-FFF2-40B4-BE49-F238E27FC236}">
                      <a16:creationId xmlns:a16="http://schemas.microsoft.com/office/drawing/2014/main" id="{D0C4DEE8-FC47-A8EF-D5BE-0273FC292ED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rcRect t="12470" b="14717"/>
                <a:stretch>
                  <a:fillRect/>
                </a:stretch>
              </p:blipFill>
              <p:spPr>
                <a:xfrm>
                  <a:off x="8010143" y="4597995"/>
                  <a:ext cx="1781670" cy="1297286"/>
                </a:xfrm>
                <a:prstGeom prst="rect">
                  <a:avLst/>
                </a:prstGeom>
              </p:spPr>
            </p:pic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D55E437E-BF44-12E9-28F4-6381D4F2B5F1}"/>
                    </a:ext>
                  </a:extLst>
                </p:cNvPr>
                <p:cNvSpPr txBox="1"/>
                <p:nvPr/>
              </p:nvSpPr>
              <p:spPr>
                <a:xfrm>
                  <a:off x="8010143" y="4782947"/>
                  <a:ext cx="424792" cy="180206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 rtlCol="0" anchor="t">
                  <a:spAutoFit/>
                </a:bodyPr>
                <a:lstStyle/>
                <a:p>
                  <a:r>
                    <a:rPr lang="en-US" dirty="0" err="1"/>
                    <a:t>pID</a:t>
                  </a:r>
                </a:p>
              </p:txBody>
            </p: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5992936F-FC8C-DBB1-220E-40F0057C5D0D}"/>
                    </a:ext>
                  </a:extLst>
                </p:cNvPr>
                <p:cNvSpPr txBox="1"/>
                <p:nvPr/>
              </p:nvSpPr>
              <p:spPr>
                <a:xfrm>
                  <a:off x="9543260" y="4782947"/>
                  <a:ext cx="784112" cy="18020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Momentum</a:t>
                  </a:r>
                </a:p>
              </p:txBody>
            </p:sp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D38CD327-5146-2E35-0FEE-C214B898BB15}"/>
                    </a:ext>
                  </a:extLst>
                </p:cNvPr>
                <p:cNvSpPr txBox="1"/>
                <p:nvPr/>
              </p:nvSpPr>
              <p:spPr>
                <a:xfrm>
                  <a:off x="7806819" y="5567116"/>
                  <a:ext cx="553476" cy="18020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Rapidity</a:t>
                  </a: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4200E65-3E6A-2EC6-B548-72DF6080201F}"/>
                    </a:ext>
                  </a:extLst>
                </p:cNvPr>
                <p:cNvSpPr txBox="1"/>
                <p:nvPr/>
              </p:nvSpPr>
              <p:spPr>
                <a:xfrm>
                  <a:off x="9578403" y="5567116"/>
                  <a:ext cx="784112" cy="18020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Angle</a:t>
                  </a:r>
                </a:p>
              </p:txBody>
            </p:sp>
          </p:grp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C6E6A6FC-EBD1-264A-591B-9FD26511B5A1}"/>
                  </a:ext>
                </a:extLst>
              </p:cNvPr>
              <p:cNvSpPr/>
              <p:nvPr/>
            </p:nvSpPr>
            <p:spPr>
              <a:xfrm>
                <a:off x="8362950" y="5008399"/>
                <a:ext cx="200025" cy="81126"/>
              </a:xfrm>
              <a:prstGeom prst="rect">
                <a:avLst/>
              </a:prstGeom>
              <a:solidFill>
                <a:srgbClr val="FBFBF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E19EAF2-690B-46C3-8C8F-442CACB3B955}"/>
                  </a:ext>
                </a:extLst>
              </p:cNvPr>
              <p:cNvSpPr/>
              <p:nvPr/>
            </p:nvSpPr>
            <p:spPr>
              <a:xfrm>
                <a:off x="9442450" y="5008399"/>
                <a:ext cx="320675" cy="81126"/>
              </a:xfrm>
              <a:prstGeom prst="rect">
                <a:avLst/>
              </a:prstGeom>
              <a:solidFill>
                <a:srgbClr val="FBFBF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D6FB489B-6F74-86E7-6AC9-5BC66ECFD544}"/>
                </a:ext>
              </a:extLst>
            </p:cNvPr>
            <p:cNvSpPr/>
            <p:nvPr/>
          </p:nvSpPr>
          <p:spPr>
            <a:xfrm>
              <a:off x="7733399" y="4134604"/>
              <a:ext cx="349090" cy="144301"/>
            </a:xfrm>
            <a:prstGeom prst="rect">
              <a:avLst/>
            </a:prstGeom>
            <a:solidFill>
              <a:srgbClr val="FBFBF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4CAE4B25-87C3-C5F5-B35D-895633B59E9C}"/>
                </a:ext>
              </a:extLst>
            </p:cNvPr>
            <p:cNvSpPr/>
            <p:nvPr/>
          </p:nvSpPr>
          <p:spPr>
            <a:xfrm>
              <a:off x="9606655" y="4180445"/>
              <a:ext cx="349090" cy="144301"/>
            </a:xfrm>
            <a:prstGeom prst="rect">
              <a:avLst/>
            </a:prstGeom>
            <a:solidFill>
              <a:srgbClr val="FBFBF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Left Brace 1">
            <a:extLst>
              <a:ext uri="{FF2B5EF4-FFF2-40B4-BE49-F238E27FC236}">
                <a16:creationId xmlns:a16="http://schemas.microsoft.com/office/drawing/2014/main" id="{7AA5A462-18C0-80E7-F6ED-7536C578D0EF}"/>
              </a:ext>
            </a:extLst>
          </p:cNvPr>
          <p:cNvSpPr/>
          <p:nvPr/>
        </p:nvSpPr>
        <p:spPr>
          <a:xfrm rot="-5400000">
            <a:off x="6006142" y="4712179"/>
            <a:ext cx="258792" cy="1243642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F6B5D59-783C-EEE4-2568-E42CE5546E1B}"/>
              </a:ext>
            </a:extLst>
          </p:cNvPr>
          <p:cNvSpPr txBox="1"/>
          <p:nvPr/>
        </p:nvSpPr>
        <p:spPr>
          <a:xfrm>
            <a:off x="5779697" y="5463396"/>
            <a:ext cx="697302" cy="3149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  <a:ea typeface="Calibri"/>
                <a:cs typeface="Calibri"/>
              </a:rPr>
              <a:t>0 - 999</a:t>
            </a:r>
          </a:p>
        </p:txBody>
      </p:sp>
      <p:sp>
        <p:nvSpPr>
          <p:cNvPr id="4" name="Left Brace 3">
            <a:extLst>
              <a:ext uri="{FF2B5EF4-FFF2-40B4-BE49-F238E27FC236}">
                <a16:creationId xmlns:a16="http://schemas.microsoft.com/office/drawing/2014/main" id="{E2AC752C-B21E-4BA0-2C78-F359CE159EB2}"/>
              </a:ext>
            </a:extLst>
          </p:cNvPr>
          <p:cNvSpPr/>
          <p:nvPr/>
        </p:nvSpPr>
        <p:spPr>
          <a:xfrm rot="-5400000">
            <a:off x="5032074" y="5039263"/>
            <a:ext cx="258792" cy="589473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866D1F-51B0-4B4B-A2E6-1E06F4C76986}"/>
              </a:ext>
            </a:extLst>
          </p:cNvPr>
          <p:cNvSpPr txBox="1"/>
          <p:nvPr/>
        </p:nvSpPr>
        <p:spPr>
          <a:xfrm>
            <a:off x="4679828" y="5470583"/>
            <a:ext cx="970473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  <a:ea typeface="Calibri"/>
                <a:cs typeface="Calibri"/>
              </a:rPr>
              <a:t>1000-1019</a:t>
            </a:r>
          </a:p>
        </p:txBody>
      </p:sp>
    </p:spTree>
    <p:extLst>
      <p:ext uri="{BB962C8B-B14F-4D97-AF65-F5344CB8AC3E}">
        <p14:creationId xmlns:p14="http://schemas.microsoft.com/office/powerpoint/2010/main" val="3296196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BE5D7A-64B3-081A-5C5F-627240B701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A807D03-1C90-E5E4-E7B2-5E841D359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093" y="531951"/>
            <a:ext cx="6413440" cy="678664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Generative Transformer Model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58BBC07-2D7C-13B8-9388-2206E9CFE4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9093" y="1319201"/>
            <a:ext cx="7844307" cy="489143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Utilizes tokenized data for sequence prediction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Embedding layer to a latent dimension of 512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Positional encoding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6 Transformer Blocks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8 Headed Multi-Attention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Layer normalization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2 layer MLP with </a:t>
            </a:r>
            <a:r>
              <a:rPr lang="en-US" dirty="0" err="1"/>
              <a:t>ReLU</a:t>
            </a:r>
            <a:r>
              <a:rPr lang="en-US" dirty="0"/>
              <a:t> activations and feed-forward dimension of 2048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Sequence length longer for structured tokenization (502 vs 102)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977FD42-62B4-0679-E416-4D18A34F6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F24188DA-264E-A96C-C79E-E4DBA9BB7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E87E-F0DE-A44C-894B-E142BEB21E4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4F4BD2-2075-1D80-CC96-80908441E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99CB3-9FCD-49FF-8FB4-E81C3135B8AD}" type="datetime1">
              <a:rPr lang="en-US" smtClean="0"/>
              <a:pPr/>
              <a:t>10/29/25</a:t>
            </a:fld>
            <a:endParaRPr lang="en-US" dirty="0"/>
          </a:p>
        </p:txBody>
      </p:sp>
      <p:pic>
        <p:nvPicPr>
          <p:cNvPr id="1034" name="Picture 10" descr="deep learning - How does the (decoder-only) transformer architecture work?  - Artificial Intelligence Stack Exchange">
            <a:extLst>
              <a:ext uri="{FF2B5EF4-FFF2-40B4-BE49-F238E27FC236}">
                <a16:creationId xmlns:a16="http://schemas.microsoft.com/office/drawing/2014/main" id="{E56F5D98-12F6-9239-6D39-FCD6311429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5633" y="699796"/>
            <a:ext cx="2010992" cy="545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9744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086FEA-D5EA-C760-A08C-FF5E2EFB73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576DB35-15F9-6E2B-E1B4-2CF787BBB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Tokenization Results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52C9C62-0006-3DAB-C0A5-A314CA5CC6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9093" y="1345252"/>
            <a:ext cx="5785319" cy="2423075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dirty="0">
                <a:latin typeface="Arial"/>
                <a:cs typeface="Arial"/>
              </a:rPr>
              <a:t>Given Pythia simulated EIC-scale events: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/>
                <a:cs typeface="Arial"/>
              </a:rPr>
              <a:t>Uniform binning requires far more bins to be useful</a:t>
            </a:r>
            <a:endParaRPr lang="en-US">
              <a:latin typeface="Arial"/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VQVAE and K-means perform well but require large vocabularies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Structured tokenization significantly reduces reconstruction errors with a minimal set of tokens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5335CE-70A0-00E5-6110-F924E2363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99CB3-9FCD-49FF-8FB4-E81C3135B8AD}" type="datetime1">
              <a:rPr lang="en-US" smtClean="0"/>
              <a:pPr/>
              <a:t>10/29/25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9BE941-C47B-4061-3C57-CD0819238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EAC842F3-28A1-462D-4578-1FBECC34A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E87E-F0DE-A44C-894B-E142BEB21E42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27A00B-7014-0029-A3C3-D6CC7DF059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1342328"/>
            <a:ext cx="5946205" cy="221298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1F53895-10AF-ECA7-C372-8DD5F48864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0103" y="3691935"/>
            <a:ext cx="5991795" cy="2424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7413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B426B-562D-A632-C02F-5D8390587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Generative Results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720D33-FC18-FEF6-0E05-BA21ADCA0C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9094" y="1319201"/>
            <a:ext cx="5627946" cy="489143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Longer sequences from structured tokenization did not reduce generation performance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Over 10k events, particle fractions match the true Pythia data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Generated reasonable derived x/Q</a:t>
            </a:r>
            <a:r>
              <a:rPr lang="en-US" baseline="30000" dirty="0"/>
              <a:t>2 </a:t>
            </a:r>
            <a:r>
              <a:rPr lang="en-US" dirty="0"/>
              <a:t>plots without constraints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77819A5-811F-20E7-87EC-3D66F0DD1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80F63-0339-4821-9425-EEBDE7EE0A50}" type="datetime1">
              <a:rPr lang="en-US" smtClean="0"/>
              <a:t>10/29/25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E7B1E92-16CE-2E6D-0EF1-F7492A087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D128730-02CF-F1E5-1A26-F3A8DE3CB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E87E-F0DE-A44C-894B-E142BEB21E42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7DF453-D234-0343-CB82-B22CBF1811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9691" y="1251906"/>
            <a:ext cx="5946206" cy="251106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4DD104F-07E4-0E53-0E90-85ACC6B670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827224"/>
            <a:ext cx="5633590" cy="2388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2601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9224FF2-0C14-8FDC-27F4-765613734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6AA49A2-02A4-06F8-AB4F-BBDA8387A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E87E-F0DE-A44C-894B-E142BEB21E4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06DB54C7-B9BF-A495-BE37-136FC7AC1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2BE7F37-85D7-E2C6-FD87-E9D638B8069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Structured tokenization significantly improves reconstruction and generation of complex features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Longer sequence lengths improve accuracy, but increase training and inference costs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More work needs to be done to balance these objectives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Future work needed for conditional generation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Necessary for useful foundation models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Our work suggests standard LLMs could be fine-tuned for event generation given highly structured text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EE3563E-3DE9-ACD9-30DF-714665355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80F63-0339-4821-9425-EEBDE7EE0A50}" type="datetime1">
              <a:rPr lang="en-US" smtClean="0"/>
              <a:t>10/29/25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662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6DA47B-839A-2451-6D69-F149E2104A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5D7FF49-6954-1318-F3CE-F9503519B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latin typeface="Arial"/>
                <a:cs typeface="Arial"/>
              </a:rPr>
              <a:t>Thank you!</a:t>
            </a:r>
            <a:br>
              <a:rPr lang="en-US" dirty="0">
                <a:latin typeface="Arial"/>
                <a:cs typeface="Arial"/>
              </a:rPr>
            </a:br>
            <a:br>
              <a:rPr lang="en-US" dirty="0">
                <a:latin typeface="Arial"/>
                <a:cs typeface="Arial"/>
              </a:rPr>
            </a:br>
            <a:r>
              <a:rPr lang="en-US" dirty="0">
                <a:latin typeface="Arial"/>
                <a:cs typeface="Arial"/>
              </a:rPr>
              <a:t>Questions?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4B06DA8-FC53-37CE-1D34-79AF3133D671}"/>
              </a:ext>
            </a:extLst>
          </p:cNvPr>
          <p:cNvSpPr/>
          <p:nvPr/>
        </p:nvSpPr>
        <p:spPr>
          <a:xfrm>
            <a:off x="0" y="0"/>
            <a:ext cx="1943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973533"/>
      </p:ext>
    </p:extLst>
  </p:cSld>
  <p:clrMapOvr>
    <a:masterClrMapping/>
  </p:clrMapOvr>
</p:sld>
</file>

<file path=ppt/theme/theme1.xml><?xml version="1.0" encoding="utf-8"?>
<a:theme xmlns:a="http://schemas.openxmlformats.org/drawingml/2006/main" name="Jefferson Lab Theme 1">
  <a:themeElements>
    <a:clrScheme name="JLab Color Theme 1">
      <a:dk1>
        <a:srgbClr val="000000"/>
      </a:dk1>
      <a:lt1>
        <a:srgbClr val="FFFFFF"/>
      </a:lt1>
      <a:dk2>
        <a:srgbClr val="1C5068"/>
      </a:dk2>
      <a:lt2>
        <a:srgbClr val="8397A9"/>
      </a:lt2>
      <a:accent1>
        <a:srgbClr val="C31230"/>
      </a:accent1>
      <a:accent2>
        <a:srgbClr val="10A1AF"/>
      </a:accent2>
      <a:accent3>
        <a:srgbClr val="5E5E5E"/>
      </a:accent3>
      <a:accent4>
        <a:srgbClr val="821282"/>
      </a:accent4>
      <a:accent5>
        <a:srgbClr val="385723"/>
      </a:accent5>
      <a:accent6>
        <a:srgbClr val="BF9000"/>
      </a:accent6>
      <a:hlink>
        <a:srgbClr val="1C5068"/>
      </a:hlink>
      <a:folHlink>
        <a:srgbClr val="10A1A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effersonLabTemplate_JG_2503" id="{3B269B79-482B-CB48-8F1B-DE1E93D1D15C}" vid="{F7CB5D91-9C74-4C48-B8C9-8E1FE7F854B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Jefferson Lab Theme 1</Template>
  <TotalTime>2218</TotalTime>
  <Words>389</Words>
  <Application>Microsoft Macintosh PowerPoint</Application>
  <PresentationFormat>Widescreen</PresentationFormat>
  <Paragraphs>83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Calibri</vt:lpstr>
      <vt:lpstr>Arial</vt:lpstr>
      <vt:lpstr>Jefferson Lab Theme 1</vt:lpstr>
      <vt:lpstr>Electron-Proton Scattering Event Generation using Structured Tokenization</vt:lpstr>
      <vt:lpstr>Modeling Scattering Events</vt:lpstr>
      <vt:lpstr>Full Particle Tokenization Methods</vt:lpstr>
      <vt:lpstr>Structured Tokenization</vt:lpstr>
      <vt:lpstr>Generative Transformer Model</vt:lpstr>
      <vt:lpstr>Tokenization Results</vt:lpstr>
      <vt:lpstr>Generative Results</vt:lpstr>
      <vt:lpstr>Conclusions</vt:lpstr>
      <vt:lpstr>Thank you! 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Steven Goldenberg</dc:creator>
  <cp:lastModifiedBy>Steven Goldenberg</cp:lastModifiedBy>
  <cp:revision>100</cp:revision>
  <cp:lastPrinted>2024-11-21T18:51:38Z</cp:lastPrinted>
  <dcterms:created xsi:type="dcterms:W3CDTF">2025-10-27T16:14:54Z</dcterms:created>
  <dcterms:modified xsi:type="dcterms:W3CDTF">2025-10-29T14:21:46Z</dcterms:modified>
</cp:coreProperties>
</file>