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56"/>
            <p14:sldId id="257"/>
            <p14:sldId id="258"/>
            <p14:sldId id="259"/>
            <p14:sldId id="261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472C4"/>
    <a:srgbClr val="EAEFF7"/>
    <a:srgbClr val="ABABAB"/>
    <a:srgbClr val="FF9933"/>
    <a:srgbClr val="FFFFFF"/>
    <a:srgbClr val="699BFF"/>
    <a:srgbClr val="000000"/>
    <a:srgbClr val="AAE8FC"/>
    <a:srgbClr val="220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BF77B-003A-4E1A-898E-FBE7F15C7ACD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0356C3-1559-4CEC-9ADF-910395CF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A1CDC-2BBF-4AD9-B5B5-2E07FBF4882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561439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49DFF-E639-4E02-86CC-A533CCEFA814}"/>
              </a:ext>
            </a:extLst>
          </p:cNvPr>
          <p:cNvGrpSpPr/>
          <p:nvPr userDrawn="1"/>
        </p:nvGrpSpPr>
        <p:grpSpPr>
          <a:xfrm>
            <a:off x="9555853" y="16878"/>
            <a:ext cx="2515109" cy="1440000"/>
            <a:chOff x="-109438" y="5643694"/>
            <a:chExt cx="2515109" cy="14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6AF2B-5CDB-4DCA-B86E-19B10986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F51D6-9453-4ECC-9762-441C75CAD0A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1AE1-2945-44BC-A9BF-E5942ABED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Silicon dummy sensor removal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8AB3B-0E14-439C-BFDC-E8B70A282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556" y="4373216"/>
            <a:ext cx="9144000" cy="127047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55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FD661-D07C-C7F0-7DA1-69EBEFB0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B1FC-1D47-931E-3E3A-A10011E11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4"/>
            <a:ext cx="6987988" cy="541755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The UK had a complete wafer of silicon dummy sensors   (8 full-size 5-RSU and 8 full-size 6-RSU LAS for            some time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Issue was that this was still on the backing foil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Removal from the backing foil was considered a high-risk process</a:t>
            </a:r>
          </a:p>
          <a:p>
            <a:pPr>
              <a:lnSpc>
                <a:spcPct val="110000"/>
              </a:lnSpc>
            </a:pPr>
            <a:r>
              <a:rPr lang="en-GB" dirty="0"/>
              <a:t>After discussion with </a:t>
            </a:r>
            <a:r>
              <a:rPr lang="en-GB" dirty="0" err="1"/>
              <a:t>colleagues,we</a:t>
            </a:r>
            <a:r>
              <a:rPr lang="en-GB" dirty="0"/>
              <a:t> procured a       ceramic vacuum chuck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This is still on order, expected in June</a:t>
            </a:r>
          </a:p>
          <a:p>
            <a:pPr>
              <a:lnSpc>
                <a:spcPct val="110000"/>
              </a:lnSpc>
            </a:pPr>
            <a:r>
              <a:rPr lang="en-GB" dirty="0"/>
              <a:t>To speed up the process we sent the wafer to               CERN and two weeks ago we removed the               dummy sensors with a setup from ALICE ITS3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Thanks to Michele Sacchetti (Bari) and Antoine                  Junique (CERN)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In a similar fashion the mechanical dummies for LBNL          have been removed</a:t>
            </a:r>
          </a:p>
          <a:p>
            <a:pPr>
              <a:lnSpc>
                <a:spcPct val="110000"/>
              </a:lnSpc>
            </a:pPr>
            <a:r>
              <a:rPr lang="en-GB" dirty="0"/>
              <a:t>This went well, but very different from what I expected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5ECCD-B138-96C1-A944-ED36690B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50B0A-C897-4009-AA6E-B75052EFC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8" r="33383" b="33173"/>
          <a:stretch/>
        </p:blipFill>
        <p:spPr>
          <a:xfrm>
            <a:off x="6977304" y="1756356"/>
            <a:ext cx="5124783" cy="47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4BF9-7983-B17E-59F9-E54F1D79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FA09-B232-4380-361B-3D026CF3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440446"/>
            <a:ext cx="11057965" cy="339886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How I thought it would work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it was done</a:t>
            </a:r>
          </a:p>
          <a:p>
            <a:pPr lvl="1"/>
            <a:r>
              <a:rPr lang="en-GB" dirty="0"/>
              <a:t>Foil has been UV-exposed already by the manufacturer (there is a small red marker indicating this)</a:t>
            </a:r>
          </a:p>
          <a:p>
            <a:pPr lvl="2"/>
            <a:r>
              <a:rPr lang="en-GB" dirty="0"/>
              <a:t>Still tacky enough to allow for transcontinental shipping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CB15A-BACD-0321-8170-C626E793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25600C-E636-F8FF-D0C7-D8BB28AC227E}"/>
              </a:ext>
            </a:extLst>
          </p:cNvPr>
          <p:cNvSpPr/>
          <p:nvPr/>
        </p:nvSpPr>
        <p:spPr>
          <a:xfrm>
            <a:off x="1174826" y="2640506"/>
            <a:ext cx="3579963" cy="7435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29001-81CA-9B83-94FC-68DBBEACE97E}"/>
              </a:ext>
            </a:extLst>
          </p:cNvPr>
          <p:cNvSpPr txBox="1"/>
          <p:nvPr/>
        </p:nvSpPr>
        <p:spPr>
          <a:xfrm>
            <a:off x="2158955" y="2827592"/>
            <a:ext cx="161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Vacuum chuck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9B88A-0A00-9A78-03DE-84EA42DF7143}"/>
              </a:ext>
            </a:extLst>
          </p:cNvPr>
          <p:cNvSpPr/>
          <p:nvPr/>
        </p:nvSpPr>
        <p:spPr>
          <a:xfrm>
            <a:off x="1503489" y="2540253"/>
            <a:ext cx="3045125" cy="1002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B10F8-B4FD-D3DD-3F36-1D4EB301ED0A}"/>
              </a:ext>
            </a:extLst>
          </p:cNvPr>
          <p:cNvSpPr txBox="1"/>
          <p:nvPr/>
        </p:nvSpPr>
        <p:spPr>
          <a:xfrm>
            <a:off x="5223920" y="2441007"/>
            <a:ext cx="78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Silicon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E28327-97AC-4D17-86CD-6B02F20E0E5C}"/>
              </a:ext>
            </a:extLst>
          </p:cNvPr>
          <p:cNvCxnSpPr>
            <a:cxnSpLocks/>
          </p:cNvCxnSpPr>
          <p:nvPr/>
        </p:nvCxnSpPr>
        <p:spPr>
          <a:xfrm>
            <a:off x="1266691" y="2519487"/>
            <a:ext cx="3518719" cy="86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EDF017-AF01-124E-515D-2853CBA13326}"/>
              </a:ext>
            </a:extLst>
          </p:cNvPr>
          <p:cNvCxnSpPr/>
          <p:nvPr/>
        </p:nvCxnSpPr>
        <p:spPr>
          <a:xfrm>
            <a:off x="1814039" y="1841513"/>
            <a:ext cx="431321" cy="51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7CF8AE-C71A-5662-5C5C-04862C6594EE}"/>
              </a:ext>
            </a:extLst>
          </p:cNvPr>
          <p:cNvCxnSpPr/>
          <p:nvPr/>
        </p:nvCxnSpPr>
        <p:spPr>
          <a:xfrm>
            <a:off x="2245360" y="1845025"/>
            <a:ext cx="431321" cy="51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8DB0B6-C531-40C7-1DA1-850C9EE838D0}"/>
              </a:ext>
            </a:extLst>
          </p:cNvPr>
          <p:cNvCxnSpPr/>
          <p:nvPr/>
        </p:nvCxnSpPr>
        <p:spPr>
          <a:xfrm>
            <a:off x="2676681" y="1838165"/>
            <a:ext cx="431321" cy="51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63F119-8180-FEBE-2B4E-F0E0E5B3CF7E}"/>
              </a:ext>
            </a:extLst>
          </p:cNvPr>
          <p:cNvSpPr txBox="1"/>
          <p:nvPr/>
        </p:nvSpPr>
        <p:spPr>
          <a:xfrm>
            <a:off x="2995429" y="1826967"/>
            <a:ext cx="92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UV light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B72126-6794-2668-9F0D-7475B0155E58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 flipV="1">
            <a:off x="4548614" y="2590380"/>
            <a:ext cx="675306" cy="35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6FA4F6-855B-E70D-A703-260BCDA22C20}"/>
              </a:ext>
            </a:extLst>
          </p:cNvPr>
          <p:cNvSpPr txBox="1"/>
          <p:nvPr/>
        </p:nvSpPr>
        <p:spPr>
          <a:xfrm>
            <a:off x="5223920" y="1959734"/>
            <a:ext cx="125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Backing foil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A349B4-5113-A339-A2E0-B4D7DB04E82A}"/>
              </a:ext>
            </a:extLst>
          </p:cNvPr>
          <p:cNvCxnSpPr>
            <a:stCxn id="22" idx="1"/>
          </p:cNvCxnSpPr>
          <p:nvPr/>
        </p:nvCxnSpPr>
        <p:spPr>
          <a:xfrm flipH="1">
            <a:off x="4785410" y="2144400"/>
            <a:ext cx="438510" cy="375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9D1C701-A210-88ED-7E5B-286ACE1F8496}"/>
              </a:ext>
            </a:extLst>
          </p:cNvPr>
          <p:cNvSpPr txBox="1"/>
          <p:nvPr/>
        </p:nvSpPr>
        <p:spPr>
          <a:xfrm>
            <a:off x="533728" y="1828734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Step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483763-FE28-91DA-B758-5BF81CAE2147}"/>
              </a:ext>
            </a:extLst>
          </p:cNvPr>
          <p:cNvSpPr/>
          <p:nvPr/>
        </p:nvSpPr>
        <p:spPr>
          <a:xfrm>
            <a:off x="7233445" y="2649133"/>
            <a:ext cx="3579963" cy="7435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48BF0A-932B-BFAE-EF39-32CA1D744864}"/>
              </a:ext>
            </a:extLst>
          </p:cNvPr>
          <p:cNvSpPr txBox="1"/>
          <p:nvPr/>
        </p:nvSpPr>
        <p:spPr>
          <a:xfrm>
            <a:off x="8217574" y="2836219"/>
            <a:ext cx="161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Vacuum chuck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2B54F6-61E2-A04D-27B4-039466B80419}"/>
              </a:ext>
            </a:extLst>
          </p:cNvPr>
          <p:cNvSpPr/>
          <p:nvPr/>
        </p:nvSpPr>
        <p:spPr>
          <a:xfrm>
            <a:off x="7562108" y="2548880"/>
            <a:ext cx="3045125" cy="1002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9BE673-8532-577F-7042-B9C1C6FCA9F4}"/>
              </a:ext>
            </a:extLst>
          </p:cNvPr>
          <p:cNvCxnSpPr>
            <a:cxnSpLocks/>
          </p:cNvCxnSpPr>
          <p:nvPr/>
        </p:nvCxnSpPr>
        <p:spPr>
          <a:xfrm>
            <a:off x="7325310" y="2528114"/>
            <a:ext cx="2157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0228CC19-F2E4-D075-882C-94BA89A42EDA}"/>
              </a:ext>
            </a:extLst>
          </p:cNvPr>
          <p:cNvSpPr/>
          <p:nvPr/>
        </p:nvSpPr>
        <p:spPr>
          <a:xfrm>
            <a:off x="8335608" y="2482704"/>
            <a:ext cx="1147314" cy="132352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2DDF5B-CD6F-DB09-DFC0-5365C130941E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6946756" y="2441007"/>
            <a:ext cx="1962509" cy="416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ABFAAB-09E4-2D5D-9CCE-3CB677FBB230}"/>
              </a:ext>
            </a:extLst>
          </p:cNvPr>
          <p:cNvCxnSpPr/>
          <p:nvPr/>
        </p:nvCxnSpPr>
        <p:spPr>
          <a:xfrm flipH="1" flipV="1">
            <a:off x="6748349" y="2329066"/>
            <a:ext cx="2336321" cy="196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83D3961-A153-E2CF-0D4A-A1E7336D96F3}"/>
              </a:ext>
            </a:extLst>
          </p:cNvPr>
          <p:cNvSpPr txBox="1"/>
          <p:nvPr/>
        </p:nvSpPr>
        <p:spPr>
          <a:xfrm>
            <a:off x="6844519" y="1971696"/>
            <a:ext cx="209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Pull foil off carefully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DAB80A-607D-0917-862C-76F598625952}"/>
              </a:ext>
            </a:extLst>
          </p:cNvPr>
          <p:cNvSpPr txBox="1"/>
          <p:nvPr/>
        </p:nvSpPr>
        <p:spPr>
          <a:xfrm>
            <a:off x="6632692" y="1535586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Step 2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76BDA236-B02F-7858-5C16-0837DBCA1712}"/>
              </a:ext>
            </a:extLst>
          </p:cNvPr>
          <p:cNvSpPr/>
          <p:nvPr/>
        </p:nvSpPr>
        <p:spPr>
          <a:xfrm>
            <a:off x="678392" y="5367856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157FA5C-7765-707B-85BB-363B183BF420}"/>
              </a:ext>
            </a:extLst>
          </p:cNvPr>
          <p:cNvSpPr/>
          <p:nvPr/>
        </p:nvSpPr>
        <p:spPr>
          <a:xfrm>
            <a:off x="833668" y="5367855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A07D7B8-B137-9A5A-D942-88564BD82086}"/>
              </a:ext>
            </a:extLst>
          </p:cNvPr>
          <p:cNvSpPr/>
          <p:nvPr/>
        </p:nvSpPr>
        <p:spPr>
          <a:xfrm>
            <a:off x="988944" y="5367854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405B6075-4E80-C933-6174-AB8E7A08C782}"/>
              </a:ext>
            </a:extLst>
          </p:cNvPr>
          <p:cNvSpPr/>
          <p:nvPr/>
        </p:nvSpPr>
        <p:spPr>
          <a:xfrm>
            <a:off x="1146442" y="5367853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D36FFE4B-1731-3CD4-66EE-D2869EDD563F}"/>
              </a:ext>
            </a:extLst>
          </p:cNvPr>
          <p:cNvSpPr/>
          <p:nvPr/>
        </p:nvSpPr>
        <p:spPr>
          <a:xfrm>
            <a:off x="1302353" y="5367852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CDC50A0A-B856-9E74-8F66-80C2899B678E}"/>
              </a:ext>
            </a:extLst>
          </p:cNvPr>
          <p:cNvSpPr/>
          <p:nvPr/>
        </p:nvSpPr>
        <p:spPr>
          <a:xfrm>
            <a:off x="1456994" y="5367852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BD4EED9-36E8-2283-0D9F-A7C299CB372E}"/>
              </a:ext>
            </a:extLst>
          </p:cNvPr>
          <p:cNvSpPr/>
          <p:nvPr/>
        </p:nvSpPr>
        <p:spPr>
          <a:xfrm>
            <a:off x="1611635" y="5367852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12EFDEA8-57B2-D3B5-FF7E-F7D9ECB41E73}"/>
              </a:ext>
            </a:extLst>
          </p:cNvPr>
          <p:cNvSpPr/>
          <p:nvPr/>
        </p:nvSpPr>
        <p:spPr>
          <a:xfrm>
            <a:off x="1766911" y="5367851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A78EE578-801C-221A-4EC3-D2522BE3E99F}"/>
              </a:ext>
            </a:extLst>
          </p:cNvPr>
          <p:cNvSpPr/>
          <p:nvPr/>
        </p:nvSpPr>
        <p:spPr>
          <a:xfrm>
            <a:off x="1922187" y="5367850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502B773C-1681-DE77-56FD-B04A76A72643}"/>
              </a:ext>
            </a:extLst>
          </p:cNvPr>
          <p:cNvSpPr/>
          <p:nvPr/>
        </p:nvSpPr>
        <p:spPr>
          <a:xfrm>
            <a:off x="2079685" y="5367849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5D7F099-45CF-3AFB-486E-FA0E2FED2739}"/>
              </a:ext>
            </a:extLst>
          </p:cNvPr>
          <p:cNvSpPr/>
          <p:nvPr/>
        </p:nvSpPr>
        <p:spPr>
          <a:xfrm>
            <a:off x="2235596" y="5367848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2B2F8F12-E977-4E6E-9C32-D4D604DC9AD3}"/>
              </a:ext>
            </a:extLst>
          </p:cNvPr>
          <p:cNvSpPr/>
          <p:nvPr/>
        </p:nvSpPr>
        <p:spPr>
          <a:xfrm>
            <a:off x="2390237" y="5367848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4CDFD4D1-0F1E-5689-AE26-6AB8E0301960}"/>
              </a:ext>
            </a:extLst>
          </p:cNvPr>
          <p:cNvSpPr/>
          <p:nvPr/>
        </p:nvSpPr>
        <p:spPr>
          <a:xfrm>
            <a:off x="2549005" y="5367848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94FD1275-4D3A-B5CC-AB04-0B55EFDE35DF}"/>
              </a:ext>
            </a:extLst>
          </p:cNvPr>
          <p:cNvSpPr/>
          <p:nvPr/>
        </p:nvSpPr>
        <p:spPr>
          <a:xfrm>
            <a:off x="2704281" y="5367847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42DD3BA4-82A5-9F21-AB54-A0547A222EED}"/>
              </a:ext>
            </a:extLst>
          </p:cNvPr>
          <p:cNvSpPr/>
          <p:nvPr/>
        </p:nvSpPr>
        <p:spPr>
          <a:xfrm>
            <a:off x="2859557" y="5367846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DBDCC63D-8B37-5A5D-3749-5003261E199E}"/>
              </a:ext>
            </a:extLst>
          </p:cNvPr>
          <p:cNvSpPr/>
          <p:nvPr/>
        </p:nvSpPr>
        <p:spPr>
          <a:xfrm>
            <a:off x="3017055" y="5367845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4906DC9B-BF4D-179A-5C7F-C6D4D691B30C}"/>
              </a:ext>
            </a:extLst>
          </p:cNvPr>
          <p:cNvSpPr/>
          <p:nvPr/>
        </p:nvSpPr>
        <p:spPr>
          <a:xfrm>
            <a:off x="3172966" y="5367844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DB6AE268-C7CB-1F3A-3B95-6CF860BC2D5D}"/>
              </a:ext>
            </a:extLst>
          </p:cNvPr>
          <p:cNvSpPr/>
          <p:nvPr/>
        </p:nvSpPr>
        <p:spPr>
          <a:xfrm>
            <a:off x="3327607" y="5367844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4D8D2E20-A03F-3BBB-983B-6930BBBC2D89}"/>
              </a:ext>
            </a:extLst>
          </p:cNvPr>
          <p:cNvSpPr/>
          <p:nvPr/>
        </p:nvSpPr>
        <p:spPr>
          <a:xfrm>
            <a:off x="3485014" y="5367848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08806D5-F497-7E0C-66E5-BF0EE1A35EEB}"/>
              </a:ext>
            </a:extLst>
          </p:cNvPr>
          <p:cNvSpPr/>
          <p:nvPr/>
        </p:nvSpPr>
        <p:spPr>
          <a:xfrm>
            <a:off x="3640290" y="5367847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3FFBF760-76FB-7A1D-101C-A08379C350C9}"/>
              </a:ext>
            </a:extLst>
          </p:cNvPr>
          <p:cNvSpPr/>
          <p:nvPr/>
        </p:nvSpPr>
        <p:spPr>
          <a:xfrm>
            <a:off x="3795566" y="5367846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B38DE392-DF7E-2990-B67B-C43F723EC9F2}"/>
              </a:ext>
            </a:extLst>
          </p:cNvPr>
          <p:cNvSpPr/>
          <p:nvPr/>
        </p:nvSpPr>
        <p:spPr>
          <a:xfrm>
            <a:off x="3953064" y="5367845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C85A9A7-7AF1-CF0F-786C-473CC41A083E}"/>
              </a:ext>
            </a:extLst>
          </p:cNvPr>
          <p:cNvSpPr/>
          <p:nvPr/>
        </p:nvSpPr>
        <p:spPr>
          <a:xfrm>
            <a:off x="4108975" y="5367844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BA798A9-47C7-D5AF-FD92-C79F303F6571}"/>
              </a:ext>
            </a:extLst>
          </p:cNvPr>
          <p:cNvSpPr/>
          <p:nvPr/>
        </p:nvSpPr>
        <p:spPr>
          <a:xfrm>
            <a:off x="677893" y="5471361"/>
            <a:ext cx="3579963" cy="7435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5A1414-B317-8F4C-88F6-9210FF5E59A0}"/>
              </a:ext>
            </a:extLst>
          </p:cNvPr>
          <p:cNvSpPr txBox="1"/>
          <p:nvPr/>
        </p:nvSpPr>
        <p:spPr>
          <a:xfrm>
            <a:off x="1745387" y="5639710"/>
            <a:ext cx="161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Vacuum chuck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F23818F-106A-67D7-6A96-AA21DAB65F5D}"/>
              </a:ext>
            </a:extLst>
          </p:cNvPr>
          <p:cNvCxnSpPr>
            <a:cxnSpLocks/>
          </p:cNvCxnSpPr>
          <p:nvPr/>
        </p:nvCxnSpPr>
        <p:spPr>
          <a:xfrm>
            <a:off x="739136" y="5344124"/>
            <a:ext cx="3518719" cy="86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040C30E7-48EF-70E8-450A-288C8C3BC7BD}"/>
              </a:ext>
            </a:extLst>
          </p:cNvPr>
          <p:cNvSpPr/>
          <p:nvPr/>
        </p:nvSpPr>
        <p:spPr>
          <a:xfrm>
            <a:off x="945310" y="5229744"/>
            <a:ext cx="3045125" cy="1002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E511AEC-02A8-7612-4A43-B5252514870B}"/>
                  </a:ext>
                </a:extLst>
              </p:cNvPr>
              <p:cNvSpPr txBox="1"/>
              <p:nvPr/>
            </p:nvSpPr>
            <p:spPr>
              <a:xfrm>
                <a:off x="4349914" y="4608658"/>
                <a:ext cx="386766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Al vacuum chuck surface has little  pyramids (1 mm high, 1.3 mm base)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Heated to about 75°C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Vacuum supplied through very long hose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/>
                  <a:t> vacuum ramps down slowly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Vacuum sucks backing foil from the silicon and onto the pyramids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/>
                  <a:t> silicon rests freely on foil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E511AEC-02A8-7612-4A43-B52525148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14" y="4608658"/>
                <a:ext cx="3867660" cy="2062103"/>
              </a:xfrm>
              <a:prstGeom prst="rect">
                <a:avLst/>
              </a:prstGeom>
              <a:blipFill>
                <a:blip r:embed="rId2"/>
                <a:stretch>
                  <a:fillRect l="-631" t="-888" r="-789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BB6D98C9-4E06-CB4E-BEAE-88BA63E44273}"/>
              </a:ext>
            </a:extLst>
          </p:cNvPr>
          <p:cNvSpPr txBox="1"/>
          <p:nvPr/>
        </p:nvSpPr>
        <p:spPr>
          <a:xfrm>
            <a:off x="416647" y="4735928"/>
            <a:ext cx="1099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At start</a:t>
            </a: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154D6331-B257-9AE3-F1D2-45E34E60417B}"/>
              </a:ext>
            </a:extLst>
          </p:cNvPr>
          <p:cNvSpPr/>
          <p:nvPr/>
        </p:nvSpPr>
        <p:spPr>
          <a:xfrm>
            <a:off x="8401512" y="5270678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A1446F76-AB29-6E76-DFCC-D467E9ACB3CA}"/>
              </a:ext>
            </a:extLst>
          </p:cNvPr>
          <p:cNvSpPr/>
          <p:nvPr/>
        </p:nvSpPr>
        <p:spPr>
          <a:xfrm>
            <a:off x="8556788" y="5270677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E586221D-5580-788F-F39D-17E753E299E1}"/>
              </a:ext>
            </a:extLst>
          </p:cNvPr>
          <p:cNvSpPr/>
          <p:nvPr/>
        </p:nvSpPr>
        <p:spPr>
          <a:xfrm>
            <a:off x="8712064" y="5270676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7E0E8310-BA2A-A294-4DC3-6CBA80784448}"/>
              </a:ext>
            </a:extLst>
          </p:cNvPr>
          <p:cNvSpPr/>
          <p:nvPr/>
        </p:nvSpPr>
        <p:spPr>
          <a:xfrm>
            <a:off x="8869562" y="5270675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2331C378-C761-3382-31D3-19774CDD64EF}"/>
              </a:ext>
            </a:extLst>
          </p:cNvPr>
          <p:cNvSpPr/>
          <p:nvPr/>
        </p:nvSpPr>
        <p:spPr>
          <a:xfrm>
            <a:off x="9025473" y="5270674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47A64977-92D6-18D0-63A5-7E733646A1ED}"/>
              </a:ext>
            </a:extLst>
          </p:cNvPr>
          <p:cNvSpPr/>
          <p:nvPr/>
        </p:nvSpPr>
        <p:spPr>
          <a:xfrm>
            <a:off x="9180114" y="5270674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60D3C42F-C47D-2336-5BC2-95471E03DC2B}"/>
              </a:ext>
            </a:extLst>
          </p:cNvPr>
          <p:cNvSpPr/>
          <p:nvPr/>
        </p:nvSpPr>
        <p:spPr>
          <a:xfrm>
            <a:off x="9334755" y="5270674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40168AAB-7A28-0D57-BF7B-5E44BBF1215D}"/>
              </a:ext>
            </a:extLst>
          </p:cNvPr>
          <p:cNvSpPr/>
          <p:nvPr/>
        </p:nvSpPr>
        <p:spPr>
          <a:xfrm>
            <a:off x="9490031" y="5270673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8141130A-BCC5-C46A-8DF3-0E641F43029E}"/>
              </a:ext>
            </a:extLst>
          </p:cNvPr>
          <p:cNvSpPr/>
          <p:nvPr/>
        </p:nvSpPr>
        <p:spPr>
          <a:xfrm>
            <a:off x="9645307" y="5270672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A6AF7887-50BD-68C0-7302-F86E84416E5E}"/>
              </a:ext>
            </a:extLst>
          </p:cNvPr>
          <p:cNvSpPr/>
          <p:nvPr/>
        </p:nvSpPr>
        <p:spPr>
          <a:xfrm>
            <a:off x="9802805" y="5270671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C5C9F919-0DA3-E5F9-E13F-CB6F6F98C36B}"/>
              </a:ext>
            </a:extLst>
          </p:cNvPr>
          <p:cNvSpPr/>
          <p:nvPr/>
        </p:nvSpPr>
        <p:spPr>
          <a:xfrm>
            <a:off x="9958716" y="5270670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6D3FB638-10CC-BD09-886F-F53479EE0C8B}"/>
              </a:ext>
            </a:extLst>
          </p:cNvPr>
          <p:cNvSpPr/>
          <p:nvPr/>
        </p:nvSpPr>
        <p:spPr>
          <a:xfrm>
            <a:off x="10113357" y="5270670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BE26D5F1-C355-DC89-66EE-70F11CDC337F}"/>
              </a:ext>
            </a:extLst>
          </p:cNvPr>
          <p:cNvSpPr/>
          <p:nvPr/>
        </p:nvSpPr>
        <p:spPr>
          <a:xfrm>
            <a:off x="10272125" y="5270670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14F58AC-0D46-EE8A-8FA9-6A5932C1B2E0}"/>
              </a:ext>
            </a:extLst>
          </p:cNvPr>
          <p:cNvSpPr/>
          <p:nvPr/>
        </p:nvSpPr>
        <p:spPr>
          <a:xfrm>
            <a:off x="10427401" y="5270669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A55E1C2B-A16A-E4B6-E383-8ED33743C257}"/>
              </a:ext>
            </a:extLst>
          </p:cNvPr>
          <p:cNvSpPr/>
          <p:nvPr/>
        </p:nvSpPr>
        <p:spPr>
          <a:xfrm>
            <a:off x="10582677" y="5270668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7076F1-0233-DB11-7A8B-5437F911B320}"/>
              </a:ext>
            </a:extLst>
          </p:cNvPr>
          <p:cNvSpPr/>
          <p:nvPr/>
        </p:nvSpPr>
        <p:spPr>
          <a:xfrm>
            <a:off x="10740175" y="5270667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596818C5-9C6B-4156-6F6D-F8DEB982D872}"/>
              </a:ext>
            </a:extLst>
          </p:cNvPr>
          <p:cNvSpPr/>
          <p:nvPr/>
        </p:nvSpPr>
        <p:spPr>
          <a:xfrm>
            <a:off x="10896086" y="5270666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8600BC8D-DE2C-20AB-F524-B982DCC2F96A}"/>
              </a:ext>
            </a:extLst>
          </p:cNvPr>
          <p:cNvSpPr/>
          <p:nvPr/>
        </p:nvSpPr>
        <p:spPr>
          <a:xfrm>
            <a:off x="11050727" y="5270666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ADC9DD9B-D1E0-B913-2958-3575B43FE0D0}"/>
              </a:ext>
            </a:extLst>
          </p:cNvPr>
          <p:cNvSpPr/>
          <p:nvPr/>
        </p:nvSpPr>
        <p:spPr>
          <a:xfrm>
            <a:off x="11208134" y="5270670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778A2942-EB15-607E-97FF-DDCE1328B26A}"/>
              </a:ext>
            </a:extLst>
          </p:cNvPr>
          <p:cNvSpPr/>
          <p:nvPr/>
        </p:nvSpPr>
        <p:spPr>
          <a:xfrm>
            <a:off x="11363410" y="5270669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FC8CBE5A-EC02-6348-5226-731B7CD36711}"/>
              </a:ext>
            </a:extLst>
          </p:cNvPr>
          <p:cNvSpPr/>
          <p:nvPr/>
        </p:nvSpPr>
        <p:spPr>
          <a:xfrm>
            <a:off x="11518686" y="5270668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032F7BD0-9180-1012-5EDE-A693EE7D3D46}"/>
              </a:ext>
            </a:extLst>
          </p:cNvPr>
          <p:cNvSpPr/>
          <p:nvPr/>
        </p:nvSpPr>
        <p:spPr>
          <a:xfrm>
            <a:off x="11676184" y="5270667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A1E20767-E9C6-FCE7-08F1-37642AACD622}"/>
              </a:ext>
            </a:extLst>
          </p:cNvPr>
          <p:cNvSpPr/>
          <p:nvPr/>
        </p:nvSpPr>
        <p:spPr>
          <a:xfrm>
            <a:off x="11832095" y="5270666"/>
            <a:ext cx="155276" cy="10351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174F8E-15EB-3B24-8E3C-F9321AEA8387}"/>
              </a:ext>
            </a:extLst>
          </p:cNvPr>
          <p:cNvSpPr/>
          <p:nvPr/>
        </p:nvSpPr>
        <p:spPr>
          <a:xfrm>
            <a:off x="8401013" y="5374183"/>
            <a:ext cx="3579963" cy="7435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1E6318D-FE8B-3CCB-3688-9021F3F8543B}"/>
              </a:ext>
            </a:extLst>
          </p:cNvPr>
          <p:cNvSpPr txBox="1"/>
          <p:nvPr/>
        </p:nvSpPr>
        <p:spPr>
          <a:xfrm>
            <a:off x="9468507" y="5542532"/>
            <a:ext cx="161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Vacuum chuck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EBC6D3F-AA37-041A-50FB-2A9F36A3A64B}"/>
              </a:ext>
            </a:extLst>
          </p:cNvPr>
          <p:cNvCxnSpPr>
            <a:cxnSpLocks/>
          </p:cNvCxnSpPr>
          <p:nvPr/>
        </p:nvCxnSpPr>
        <p:spPr>
          <a:xfrm>
            <a:off x="8479150" y="5246827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42978AA6-5656-B917-43B8-ABA90A0B66EC}"/>
              </a:ext>
            </a:extLst>
          </p:cNvPr>
          <p:cNvSpPr/>
          <p:nvPr/>
        </p:nvSpPr>
        <p:spPr>
          <a:xfrm>
            <a:off x="8668430" y="5132566"/>
            <a:ext cx="3045125" cy="1002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BB08285-1DFA-7D4A-39FC-A2B8BAAA2118}"/>
              </a:ext>
            </a:extLst>
          </p:cNvPr>
          <p:cNvSpPr txBox="1"/>
          <p:nvPr/>
        </p:nvSpPr>
        <p:spPr>
          <a:xfrm>
            <a:off x="8754976" y="4625052"/>
            <a:ext cx="1099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 end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C5973D9-712D-886D-344B-9637C8E3F433}"/>
              </a:ext>
            </a:extLst>
          </p:cNvPr>
          <p:cNvCxnSpPr>
            <a:cxnSpLocks/>
          </p:cNvCxnSpPr>
          <p:nvPr/>
        </p:nvCxnSpPr>
        <p:spPr>
          <a:xfrm flipV="1">
            <a:off x="8556788" y="5247815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10216C6-3949-2CEF-32C8-2F3C02B908D4}"/>
              </a:ext>
            </a:extLst>
          </p:cNvPr>
          <p:cNvCxnSpPr>
            <a:cxnSpLocks/>
          </p:cNvCxnSpPr>
          <p:nvPr/>
        </p:nvCxnSpPr>
        <p:spPr>
          <a:xfrm>
            <a:off x="8631297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A9A3C70-0815-42D5-44DE-A004CE44F91A}"/>
              </a:ext>
            </a:extLst>
          </p:cNvPr>
          <p:cNvCxnSpPr>
            <a:cxnSpLocks/>
          </p:cNvCxnSpPr>
          <p:nvPr/>
        </p:nvCxnSpPr>
        <p:spPr>
          <a:xfrm flipV="1">
            <a:off x="8708935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DF2B080-B339-7B36-B3B6-E90245A46195}"/>
              </a:ext>
            </a:extLst>
          </p:cNvPr>
          <p:cNvCxnSpPr>
            <a:cxnSpLocks/>
          </p:cNvCxnSpPr>
          <p:nvPr/>
        </p:nvCxnSpPr>
        <p:spPr>
          <a:xfrm>
            <a:off x="8786891" y="5245477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BB90CFF-423D-6F82-8975-7AB6A303478F}"/>
              </a:ext>
            </a:extLst>
          </p:cNvPr>
          <p:cNvCxnSpPr>
            <a:cxnSpLocks/>
          </p:cNvCxnSpPr>
          <p:nvPr/>
        </p:nvCxnSpPr>
        <p:spPr>
          <a:xfrm flipV="1">
            <a:off x="8864529" y="5246465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728E4F9-8396-A8A2-E1CF-0069EFB7AF7D}"/>
              </a:ext>
            </a:extLst>
          </p:cNvPr>
          <p:cNvCxnSpPr>
            <a:cxnSpLocks/>
          </p:cNvCxnSpPr>
          <p:nvPr/>
        </p:nvCxnSpPr>
        <p:spPr>
          <a:xfrm>
            <a:off x="8942208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5C739A0-692C-12B6-0C71-FD8F42EF4813}"/>
              </a:ext>
            </a:extLst>
          </p:cNvPr>
          <p:cNvCxnSpPr>
            <a:cxnSpLocks/>
          </p:cNvCxnSpPr>
          <p:nvPr/>
        </p:nvCxnSpPr>
        <p:spPr>
          <a:xfrm flipV="1">
            <a:off x="9019846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1B4FEC-60DA-77C7-1FE1-CFCE217FEEED}"/>
              </a:ext>
            </a:extLst>
          </p:cNvPr>
          <p:cNvCxnSpPr>
            <a:cxnSpLocks/>
          </p:cNvCxnSpPr>
          <p:nvPr/>
        </p:nvCxnSpPr>
        <p:spPr>
          <a:xfrm>
            <a:off x="9097801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DF26C81-7451-E4F7-B014-1E8AA149A4B0}"/>
              </a:ext>
            </a:extLst>
          </p:cNvPr>
          <p:cNvCxnSpPr>
            <a:cxnSpLocks/>
          </p:cNvCxnSpPr>
          <p:nvPr/>
        </p:nvCxnSpPr>
        <p:spPr>
          <a:xfrm flipV="1">
            <a:off x="9175439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17973CB-33ED-F5A5-46AE-33C182FB1F0C}"/>
              </a:ext>
            </a:extLst>
          </p:cNvPr>
          <p:cNvCxnSpPr>
            <a:cxnSpLocks/>
          </p:cNvCxnSpPr>
          <p:nvPr/>
        </p:nvCxnSpPr>
        <p:spPr>
          <a:xfrm>
            <a:off x="9253825" y="5243889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8C1CFA1-53C1-631E-4031-A96C7C0C3E94}"/>
              </a:ext>
            </a:extLst>
          </p:cNvPr>
          <p:cNvCxnSpPr>
            <a:cxnSpLocks/>
          </p:cNvCxnSpPr>
          <p:nvPr/>
        </p:nvCxnSpPr>
        <p:spPr>
          <a:xfrm flipV="1">
            <a:off x="9331463" y="5244877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A8AD405-363B-CD96-050D-9062E47DC95F}"/>
              </a:ext>
            </a:extLst>
          </p:cNvPr>
          <p:cNvCxnSpPr>
            <a:cxnSpLocks/>
          </p:cNvCxnSpPr>
          <p:nvPr/>
        </p:nvCxnSpPr>
        <p:spPr>
          <a:xfrm>
            <a:off x="9410212" y="5243889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21D8909-7F0E-4930-5AD8-36070608D204}"/>
              </a:ext>
            </a:extLst>
          </p:cNvPr>
          <p:cNvCxnSpPr>
            <a:cxnSpLocks/>
          </p:cNvCxnSpPr>
          <p:nvPr/>
        </p:nvCxnSpPr>
        <p:spPr>
          <a:xfrm flipV="1">
            <a:off x="9487850" y="5244877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BFF1D7B-F65B-167D-E29E-4462E0A22941}"/>
              </a:ext>
            </a:extLst>
          </p:cNvPr>
          <p:cNvCxnSpPr>
            <a:cxnSpLocks/>
          </p:cNvCxnSpPr>
          <p:nvPr/>
        </p:nvCxnSpPr>
        <p:spPr>
          <a:xfrm>
            <a:off x="9565806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17999EE-537E-20BB-340C-5438981E3DA1}"/>
              </a:ext>
            </a:extLst>
          </p:cNvPr>
          <p:cNvCxnSpPr>
            <a:cxnSpLocks/>
          </p:cNvCxnSpPr>
          <p:nvPr/>
        </p:nvCxnSpPr>
        <p:spPr>
          <a:xfrm flipV="1">
            <a:off x="9643444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15D34AC-16CE-B5F9-F71C-BDE6F3F4B33A}"/>
              </a:ext>
            </a:extLst>
          </p:cNvPr>
          <p:cNvCxnSpPr>
            <a:cxnSpLocks/>
          </p:cNvCxnSpPr>
          <p:nvPr/>
        </p:nvCxnSpPr>
        <p:spPr>
          <a:xfrm>
            <a:off x="9721762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23F2AD6-5E68-9A00-9B74-F36143127692}"/>
              </a:ext>
            </a:extLst>
          </p:cNvPr>
          <p:cNvCxnSpPr>
            <a:cxnSpLocks/>
          </p:cNvCxnSpPr>
          <p:nvPr/>
        </p:nvCxnSpPr>
        <p:spPr>
          <a:xfrm flipV="1">
            <a:off x="9799400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B297514-167D-D454-FDA1-98C8E0B0E008}"/>
              </a:ext>
            </a:extLst>
          </p:cNvPr>
          <p:cNvCxnSpPr>
            <a:cxnSpLocks/>
          </p:cNvCxnSpPr>
          <p:nvPr/>
        </p:nvCxnSpPr>
        <p:spPr>
          <a:xfrm>
            <a:off x="9879650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99C4AD5-BD81-2995-2961-FB334CA1CFA6}"/>
              </a:ext>
            </a:extLst>
          </p:cNvPr>
          <p:cNvCxnSpPr>
            <a:cxnSpLocks/>
          </p:cNvCxnSpPr>
          <p:nvPr/>
        </p:nvCxnSpPr>
        <p:spPr>
          <a:xfrm flipV="1">
            <a:off x="9957288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31BD507-CC69-1B1B-C5A2-E5CC8E50A5E0}"/>
              </a:ext>
            </a:extLst>
          </p:cNvPr>
          <p:cNvCxnSpPr>
            <a:cxnSpLocks/>
          </p:cNvCxnSpPr>
          <p:nvPr/>
        </p:nvCxnSpPr>
        <p:spPr>
          <a:xfrm>
            <a:off x="10033835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DBB2B9E-04B8-8BE2-8C22-E1C2F565816E}"/>
              </a:ext>
            </a:extLst>
          </p:cNvPr>
          <p:cNvCxnSpPr>
            <a:cxnSpLocks/>
          </p:cNvCxnSpPr>
          <p:nvPr/>
        </p:nvCxnSpPr>
        <p:spPr>
          <a:xfrm flipV="1">
            <a:off x="10111473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B08B583-BA1B-63CB-A193-B49EFC9E27FD}"/>
              </a:ext>
            </a:extLst>
          </p:cNvPr>
          <p:cNvCxnSpPr>
            <a:cxnSpLocks/>
          </p:cNvCxnSpPr>
          <p:nvPr/>
        </p:nvCxnSpPr>
        <p:spPr>
          <a:xfrm>
            <a:off x="10190360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A9D8E-BAD1-1B2E-3872-79C33F89D67F}"/>
              </a:ext>
            </a:extLst>
          </p:cNvPr>
          <p:cNvCxnSpPr>
            <a:cxnSpLocks/>
          </p:cNvCxnSpPr>
          <p:nvPr/>
        </p:nvCxnSpPr>
        <p:spPr>
          <a:xfrm flipV="1">
            <a:off x="10267998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454FCEB-2F31-7C06-F35D-56F4EB650971}"/>
              </a:ext>
            </a:extLst>
          </p:cNvPr>
          <p:cNvCxnSpPr>
            <a:cxnSpLocks/>
          </p:cNvCxnSpPr>
          <p:nvPr/>
        </p:nvCxnSpPr>
        <p:spPr>
          <a:xfrm>
            <a:off x="10349098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F0D4678-B35D-B8F8-22DA-D4813AB8098E}"/>
              </a:ext>
            </a:extLst>
          </p:cNvPr>
          <p:cNvCxnSpPr>
            <a:cxnSpLocks/>
          </p:cNvCxnSpPr>
          <p:nvPr/>
        </p:nvCxnSpPr>
        <p:spPr>
          <a:xfrm flipV="1">
            <a:off x="10426736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F928143-23F4-F7F5-D43E-0AD469AD5231}"/>
              </a:ext>
            </a:extLst>
          </p:cNvPr>
          <p:cNvCxnSpPr>
            <a:cxnSpLocks/>
          </p:cNvCxnSpPr>
          <p:nvPr/>
        </p:nvCxnSpPr>
        <p:spPr>
          <a:xfrm>
            <a:off x="10505009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94F2225-6E0D-6682-B66C-FDDA4B26AE8A}"/>
              </a:ext>
            </a:extLst>
          </p:cNvPr>
          <p:cNvCxnSpPr>
            <a:cxnSpLocks/>
          </p:cNvCxnSpPr>
          <p:nvPr/>
        </p:nvCxnSpPr>
        <p:spPr>
          <a:xfrm flipV="1">
            <a:off x="10582647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59DEA36-9B01-CCF7-DBB4-C5C822177A3B}"/>
              </a:ext>
            </a:extLst>
          </p:cNvPr>
          <p:cNvCxnSpPr>
            <a:cxnSpLocks/>
          </p:cNvCxnSpPr>
          <p:nvPr/>
        </p:nvCxnSpPr>
        <p:spPr>
          <a:xfrm>
            <a:off x="10658875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A739BAC-DFD0-0385-628C-ABC7168CC02E}"/>
              </a:ext>
            </a:extLst>
          </p:cNvPr>
          <p:cNvCxnSpPr>
            <a:cxnSpLocks/>
          </p:cNvCxnSpPr>
          <p:nvPr/>
        </p:nvCxnSpPr>
        <p:spPr>
          <a:xfrm flipV="1">
            <a:off x="10736513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D48305A-0FDA-7826-0EE4-11A5D38A9B4D}"/>
              </a:ext>
            </a:extLst>
          </p:cNvPr>
          <p:cNvCxnSpPr>
            <a:cxnSpLocks/>
          </p:cNvCxnSpPr>
          <p:nvPr/>
        </p:nvCxnSpPr>
        <p:spPr>
          <a:xfrm>
            <a:off x="10809647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642722A-13E0-F7CD-7D4F-8BEBD904167D}"/>
              </a:ext>
            </a:extLst>
          </p:cNvPr>
          <p:cNvCxnSpPr>
            <a:cxnSpLocks/>
          </p:cNvCxnSpPr>
          <p:nvPr/>
        </p:nvCxnSpPr>
        <p:spPr>
          <a:xfrm flipV="1">
            <a:off x="10887285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8CADA82-9A01-C8BE-F522-34AE1F327516}"/>
              </a:ext>
            </a:extLst>
          </p:cNvPr>
          <p:cNvCxnSpPr>
            <a:cxnSpLocks/>
          </p:cNvCxnSpPr>
          <p:nvPr/>
        </p:nvCxnSpPr>
        <p:spPr>
          <a:xfrm>
            <a:off x="10965240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0FCEEB4-EE4E-09CF-8217-F446767D1DB4}"/>
              </a:ext>
            </a:extLst>
          </p:cNvPr>
          <p:cNvCxnSpPr>
            <a:cxnSpLocks/>
          </p:cNvCxnSpPr>
          <p:nvPr/>
        </p:nvCxnSpPr>
        <p:spPr>
          <a:xfrm flipV="1">
            <a:off x="11042878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AD7EDAC-FA54-6748-B1DB-57971F52D48D}"/>
              </a:ext>
            </a:extLst>
          </p:cNvPr>
          <p:cNvCxnSpPr>
            <a:cxnSpLocks/>
          </p:cNvCxnSpPr>
          <p:nvPr/>
        </p:nvCxnSpPr>
        <p:spPr>
          <a:xfrm>
            <a:off x="11121264" y="5243889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AABDC82-164C-F65F-AEDE-B05B26B3CB17}"/>
              </a:ext>
            </a:extLst>
          </p:cNvPr>
          <p:cNvCxnSpPr>
            <a:cxnSpLocks/>
          </p:cNvCxnSpPr>
          <p:nvPr/>
        </p:nvCxnSpPr>
        <p:spPr>
          <a:xfrm flipV="1">
            <a:off x="11198902" y="5244877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EC2C97E-C65B-A6D1-915D-DF635EA9785A}"/>
              </a:ext>
            </a:extLst>
          </p:cNvPr>
          <p:cNvCxnSpPr>
            <a:cxnSpLocks/>
          </p:cNvCxnSpPr>
          <p:nvPr/>
        </p:nvCxnSpPr>
        <p:spPr>
          <a:xfrm>
            <a:off x="11277606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BD5B711-1AF4-A5E3-E754-5DFEE3E34F14}"/>
              </a:ext>
            </a:extLst>
          </p:cNvPr>
          <p:cNvCxnSpPr>
            <a:cxnSpLocks/>
          </p:cNvCxnSpPr>
          <p:nvPr/>
        </p:nvCxnSpPr>
        <p:spPr>
          <a:xfrm flipV="1">
            <a:off x="11355244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EA2E6ED-AD3A-76B3-ECE8-63C674AC3C35}"/>
              </a:ext>
            </a:extLst>
          </p:cNvPr>
          <p:cNvCxnSpPr>
            <a:cxnSpLocks/>
          </p:cNvCxnSpPr>
          <p:nvPr/>
        </p:nvCxnSpPr>
        <p:spPr>
          <a:xfrm>
            <a:off x="11433199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8877971-6738-CE61-22AC-391A1F169075}"/>
              </a:ext>
            </a:extLst>
          </p:cNvPr>
          <p:cNvCxnSpPr>
            <a:cxnSpLocks/>
          </p:cNvCxnSpPr>
          <p:nvPr/>
        </p:nvCxnSpPr>
        <p:spPr>
          <a:xfrm flipV="1">
            <a:off x="11510837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3BAA52A-4CCC-C84B-4989-2EC286CB4B45}"/>
              </a:ext>
            </a:extLst>
          </p:cNvPr>
          <p:cNvCxnSpPr>
            <a:cxnSpLocks/>
          </p:cNvCxnSpPr>
          <p:nvPr/>
        </p:nvCxnSpPr>
        <p:spPr>
          <a:xfrm>
            <a:off x="11589904" y="5246935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1CBADFE-1694-DAAA-5959-2F9ACCF6E6F6}"/>
              </a:ext>
            </a:extLst>
          </p:cNvPr>
          <p:cNvCxnSpPr>
            <a:cxnSpLocks/>
          </p:cNvCxnSpPr>
          <p:nvPr/>
        </p:nvCxnSpPr>
        <p:spPr>
          <a:xfrm flipV="1">
            <a:off x="11667542" y="5247923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043CCB9-9A5E-5FCB-6A54-8D9E24783BDB}"/>
              </a:ext>
            </a:extLst>
          </p:cNvPr>
          <p:cNvCxnSpPr>
            <a:cxnSpLocks/>
          </p:cNvCxnSpPr>
          <p:nvPr/>
        </p:nvCxnSpPr>
        <p:spPr>
          <a:xfrm>
            <a:off x="11747402" y="5242302"/>
            <a:ext cx="94532" cy="127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F843698-0F86-0837-FE18-CB0FC769C8E2}"/>
              </a:ext>
            </a:extLst>
          </p:cNvPr>
          <p:cNvCxnSpPr>
            <a:cxnSpLocks/>
          </p:cNvCxnSpPr>
          <p:nvPr/>
        </p:nvCxnSpPr>
        <p:spPr>
          <a:xfrm flipV="1">
            <a:off x="11825040" y="5243290"/>
            <a:ext cx="91114" cy="115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8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26CE-2CD2-67BB-FF1F-6F1C7AFD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29C56-37C1-F013-298C-3423F1C6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 descr="A circular object with a blue band around it&#10;&#10;AI-generated content may be incorrect.">
            <a:extLst>
              <a:ext uri="{FF2B5EF4-FFF2-40B4-BE49-F238E27FC236}">
                <a16:creationId xmlns:a16="http://schemas.microsoft.com/office/drawing/2014/main" id="{7F2D9C92-6828-AF97-5AE0-DEA38A584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1" y="1897243"/>
            <a:ext cx="3814794" cy="287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74C79D-6052-EDA7-0045-20CE6F64009F}"/>
              </a:ext>
            </a:extLst>
          </p:cNvPr>
          <p:cNvSpPr txBox="1"/>
          <p:nvPr/>
        </p:nvSpPr>
        <p:spPr>
          <a:xfrm>
            <a:off x="339471" y="4787693"/>
            <a:ext cx="3008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the beginning</a:t>
            </a:r>
          </a:p>
          <a:p>
            <a:r>
              <a:rPr lang="en-GB" dirty="0"/>
              <a:t>Reflections are wobbly due to pyramids on the jig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D13103-E7A8-50A7-B391-B63B55E66AB5}"/>
              </a:ext>
            </a:extLst>
          </p:cNvPr>
          <p:cNvSpPr txBox="1"/>
          <p:nvPr/>
        </p:nvSpPr>
        <p:spPr>
          <a:xfrm>
            <a:off x="4148087" y="4769560"/>
            <a:ext cx="370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way through </a:t>
            </a:r>
          </a:p>
          <a:p>
            <a:r>
              <a:rPr lang="en-GB" dirty="0"/>
              <a:t>Backing foil gets sucked onto jig starting from outer rim </a:t>
            </a:r>
          </a:p>
          <a:p>
            <a:r>
              <a:rPr lang="en-GB" dirty="0"/>
              <a:t>Silicon starts to lifts off</a:t>
            </a:r>
          </a:p>
        </p:txBody>
      </p:sp>
      <p:pic>
        <p:nvPicPr>
          <p:cNvPr id="16" name="Picture 15" descr="A circular object with a blue circle around it&#10;&#10;AI-generated content may be incorrect.">
            <a:extLst>
              <a:ext uri="{FF2B5EF4-FFF2-40B4-BE49-F238E27FC236}">
                <a16:creationId xmlns:a16="http://schemas.microsoft.com/office/drawing/2014/main" id="{CF755D06-E261-FC69-3522-94A79FB95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03" y="1897243"/>
            <a:ext cx="3814794" cy="2872316"/>
          </a:xfrm>
          <a:prstGeom prst="rect">
            <a:avLst/>
          </a:prstGeom>
        </p:spPr>
      </p:pic>
      <p:pic>
        <p:nvPicPr>
          <p:cNvPr id="18" name="Picture 17" descr="A circular object with a blue rim&#10;&#10;AI-generated content may be incorrect.">
            <a:extLst>
              <a:ext uri="{FF2B5EF4-FFF2-40B4-BE49-F238E27FC236}">
                <a16:creationId xmlns:a16="http://schemas.microsoft.com/office/drawing/2014/main" id="{C54BCF78-619F-055A-DF06-392FAF252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35" y="1897244"/>
            <a:ext cx="3814795" cy="28723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73FFCF-B84A-A001-B8FE-2BD077B17D7C}"/>
              </a:ext>
            </a:extLst>
          </p:cNvPr>
          <p:cNvSpPr txBox="1"/>
          <p:nvPr/>
        </p:nvSpPr>
        <p:spPr>
          <a:xfrm>
            <a:off x="8003397" y="4769559"/>
            <a:ext cx="373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the end</a:t>
            </a:r>
          </a:p>
          <a:p>
            <a:r>
              <a:rPr lang="en-GB" dirty="0"/>
              <a:t>Silicon has lifted off everywhere</a:t>
            </a:r>
          </a:p>
        </p:txBody>
      </p:sp>
    </p:spTree>
    <p:extLst>
      <p:ext uri="{BB962C8B-B14F-4D97-AF65-F5344CB8AC3E}">
        <p14:creationId xmlns:p14="http://schemas.microsoft.com/office/powerpoint/2010/main" val="41068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16FA-36C5-8093-765B-9C747022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12EB-205E-58DB-FC21-0BED58CD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supplied 5 </a:t>
            </a:r>
            <a:r>
              <a:rPr lang="en-GB" dirty="0" err="1"/>
              <a:t>GelPak</a:t>
            </a:r>
            <a:r>
              <a:rPr lang="en-GB" dirty="0"/>
              <a:t> boxes (inside the box there is a sticky soft plastic layer)</a:t>
            </a:r>
          </a:p>
          <a:p>
            <a:pPr lvl="1"/>
            <a:r>
              <a:rPr lang="en-GB" dirty="0"/>
              <a:t>The ALICE people told us that their experience is that these do not work with thin Si</a:t>
            </a:r>
          </a:p>
          <a:p>
            <a:pPr lvl="1"/>
            <a:r>
              <a:rPr lang="en-GB" dirty="0"/>
              <a:t>We used this to store the non-full-size silicon pieces from the rim of the wafer and I can see that they are right </a:t>
            </a:r>
          </a:p>
          <a:p>
            <a:pPr lvl="2"/>
            <a:r>
              <a:rPr lang="en-GB" dirty="0"/>
              <a:t>Too tacky, and it’s hard to get the silicon off</a:t>
            </a:r>
          </a:p>
          <a:p>
            <a:r>
              <a:rPr lang="en-GB" dirty="0"/>
              <a:t>Instead they suggested (and gave us) membrane boxes, where the silicon is held between two non-sticky plastic membranes</a:t>
            </a:r>
          </a:p>
          <a:p>
            <a:pPr lvl="1"/>
            <a:r>
              <a:rPr lang="en-GB" dirty="0"/>
              <a:t>Also placed the silicon on a plate of G10, and covered with a sheet of cleanroom paper and then a 2mm layer of foam (for compression)</a:t>
            </a:r>
          </a:p>
          <a:p>
            <a:pPr lvl="1"/>
            <a:r>
              <a:rPr lang="en-GB" dirty="0"/>
              <a:t>We used this method for the full-size LAS dummies	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1AA16-7996-6E68-DC18-E2B9F8AC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14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4051-27AB-A01F-21D8-2791EDB1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removal</a:t>
            </a:r>
          </a:p>
        </p:txBody>
      </p:sp>
      <p:pic>
        <p:nvPicPr>
          <p:cNvPr id="6" name="Content Placeholder 5" descr="A person working on a machine&#10;&#10;AI-generated content may be incorrect.">
            <a:extLst>
              <a:ext uri="{FF2B5EF4-FFF2-40B4-BE49-F238E27FC236}">
                <a16:creationId xmlns:a16="http://schemas.microsoft.com/office/drawing/2014/main" id="{8984591B-EE97-92E4-885E-E33721FCE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809" y="2695855"/>
            <a:ext cx="4654381" cy="35044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3B1C2-1553-327A-91A3-ADE88B87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7" descr="A person working on a machine&#10;&#10;AI-generated content may be incorrect.">
            <a:extLst>
              <a:ext uri="{FF2B5EF4-FFF2-40B4-BE49-F238E27FC236}">
                <a16:creationId xmlns:a16="http://schemas.microsoft.com/office/drawing/2014/main" id="{173E614D-1149-83D2-4251-EBDB05223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64" y="2695858"/>
            <a:ext cx="4654378" cy="3504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3E4781-4433-5BE3-1C02-12F899CE98C6}"/>
              </a:ext>
            </a:extLst>
          </p:cNvPr>
          <p:cNvSpPr txBox="1"/>
          <p:nvPr/>
        </p:nvSpPr>
        <p:spPr>
          <a:xfrm>
            <a:off x="838200" y="1359243"/>
            <a:ext cx="5272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Silicon is picked up with vacuum suction cups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Suction cups are mounted on bridge that can travel</a:t>
            </a:r>
          </a:p>
        </p:txBody>
      </p:sp>
      <p:pic>
        <p:nvPicPr>
          <p:cNvPr id="11" name="Picture 10" descr="A person in a blue uniform working on a machine&#10;&#10;AI-generated content may be incorrect.">
            <a:extLst>
              <a:ext uri="{FF2B5EF4-FFF2-40B4-BE49-F238E27FC236}">
                <a16:creationId xmlns:a16="http://schemas.microsoft.com/office/drawing/2014/main" id="{961C6498-4E97-E0DE-56F6-48351A073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1355" y="2695855"/>
            <a:ext cx="4654381" cy="35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0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E784-B77C-DAB3-096B-0C10A402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53CAE-7C5C-0D5C-B7BB-428EEAA3C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4"/>
            <a:ext cx="10515600" cy="498724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James is organising shipment back to the UK (Birmingham)</a:t>
            </a:r>
          </a:p>
          <a:p>
            <a:pPr lvl="1"/>
            <a:r>
              <a:rPr lang="en-GB" dirty="0"/>
              <a:t>Can then be used for module assembly trials</a:t>
            </a:r>
          </a:p>
          <a:p>
            <a:r>
              <a:rPr lang="en-GB" dirty="0"/>
              <a:t>Will need to think about how to do the removal for production</a:t>
            </a:r>
          </a:p>
          <a:p>
            <a:pPr lvl="1"/>
            <a:r>
              <a:rPr lang="en-GB" dirty="0"/>
              <a:t>I still would like to see how removal using the original chuck design works</a:t>
            </a:r>
          </a:p>
          <a:p>
            <a:pPr lvl="1"/>
            <a:r>
              <a:rPr lang="en-GB" dirty="0"/>
              <a:t>But maybe we will only use this only as a test fixture</a:t>
            </a:r>
          </a:p>
          <a:p>
            <a:r>
              <a:rPr lang="en-GB" dirty="0"/>
              <a:t>We could copy the ALICE setup</a:t>
            </a:r>
          </a:p>
          <a:p>
            <a:pPr lvl="1"/>
            <a:r>
              <a:rPr lang="en-GB" dirty="0"/>
              <a:t>This would require some effort and money, but it is a proven system</a:t>
            </a:r>
          </a:p>
          <a:p>
            <a:r>
              <a:rPr lang="en-GB" dirty="0"/>
              <a:t>Or maybe we could ask CERN to do the removal for us during production</a:t>
            </a:r>
          </a:p>
          <a:p>
            <a:pPr lvl="1"/>
            <a:r>
              <a:rPr lang="en-GB" dirty="0"/>
              <a:t>Maybe not really convenient because we would need to ship back and forth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CF73F-9011-A5B1-80E0-BBADF877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50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32844</TotalTime>
  <Words>541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Palatino Linotype</vt:lpstr>
      <vt:lpstr>Verdana</vt:lpstr>
      <vt:lpstr>Office Theme</vt:lpstr>
      <vt:lpstr>Silicon dummy sensor removal</vt:lpstr>
      <vt:lpstr>Introduction</vt:lpstr>
      <vt:lpstr>Procedure</vt:lpstr>
      <vt:lpstr>Pictures</vt:lpstr>
      <vt:lpstr>Storage</vt:lpstr>
      <vt:lpstr>Final removal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Georg Viehhauser</cp:lastModifiedBy>
  <cp:revision>1262</cp:revision>
  <dcterms:created xsi:type="dcterms:W3CDTF">2018-10-16T11:54:38Z</dcterms:created>
  <dcterms:modified xsi:type="dcterms:W3CDTF">2025-05-13T16:08:56Z</dcterms:modified>
</cp:coreProperties>
</file>