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9" r:id="rId4"/>
    <p:sldId id="280" r:id="rId5"/>
    <p:sldId id="281" r:id="rId6"/>
    <p:sldId id="263" r:id="rId7"/>
    <p:sldId id="259" r:id="rId8"/>
    <p:sldId id="260" r:id="rId9"/>
    <p:sldId id="261" r:id="rId10"/>
    <p:sldId id="262" r:id="rId11"/>
    <p:sldId id="264" r:id="rId12"/>
    <p:sldId id="265" r:id="rId13"/>
    <p:sldId id="272" r:id="rId14"/>
    <p:sldId id="270" r:id="rId15"/>
    <p:sldId id="266" r:id="rId16"/>
    <p:sldId id="275" r:id="rId17"/>
    <p:sldId id="269" r:id="rId18"/>
    <p:sldId id="273" r:id="rId19"/>
    <p:sldId id="276" r:id="rId20"/>
    <p:sldId id="277" r:id="rId21"/>
    <p:sldId id="271" r:id="rId22"/>
    <p:sldId id="267" r:id="rId23"/>
    <p:sldId id="274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14013-0F2A-B343-B88D-CBFDD18F1648}" v="45" dt="2025-04-25T02:02:50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7"/>
    <p:restoredTop sz="94720"/>
  </p:normalViewPr>
  <p:slideViewPr>
    <p:cSldViewPr snapToGrid="0">
      <p:cViewPr varScale="1">
        <p:scale>
          <a:sx n="204" d="100"/>
          <a:sy n="204" d="100"/>
        </p:scale>
        <p:origin x="2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CED3D-B579-3547-809A-F09A51F33B67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78A3C-7667-C04D-928F-4F1CD33D2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D066-E963-1C47-A60E-335B71149A7B}" type="datetime1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809-FD39-864B-A251-0BF319A6C139}" type="datetime1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44AD-98F5-8042-B1DB-A0A05C841894}" type="datetime1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908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30200" y="1393825"/>
            <a:ext cx="11482917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504E-727C-9948-84C8-E8F9517539C1}" type="datetime1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8C9-A36E-9E4B-9612-D693199752EF}" type="datetime1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4B02F-667E-E240-96FC-AD88A939E328}" type="datetime1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B5F6-FCF5-664C-B96E-B2642BFFB747}" type="datetime1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7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61FA-FC67-9E4A-AE42-24F69384FAB8}" type="datetime1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5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826D-C745-314F-A588-6064E6161940}" type="datetime1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5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35A5-3D66-BA49-A55F-2F9D47FE7E80}" type="datetime1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0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A2D6-E59D-3447-A2DC-80A2FBB0E076}" type="datetime1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4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4938-E700-B642-A0A3-E6AA663BEA06}" type="datetime1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AB1E-23F6-5445-AD9F-C43B1D8C8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7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ireCell/wire-cell-toolkit/blob/apply-pointcloud/img/docs/BlobClustering.m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WireCell/wire-cell-toolkit/blob/apply-pointcloud/img/docs/GlobalGeomClustering.m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WireCell/wire-cell-toolkit/blob/apply-pointcloud/img/docs/ProjectionDeghosting.m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ireCell/wire-cell-toolkit/blob/apply-pointcloud/img/docs/InSliceDeghosting.m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aiwangYu/wcp-porting-img/blob/main/wct-uboone-img.json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WireCell/wire-cell-toolkit/tree/apply-pointcloud/img/doc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7396-430F-F44A-5C18-3A37F3553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807" y="616938"/>
            <a:ext cx="10363200" cy="1470025"/>
          </a:xfrm>
        </p:spPr>
        <p:txBody>
          <a:bodyPr/>
          <a:lstStyle/>
          <a:p>
            <a:r>
              <a:rPr lang="en-US" dirty="0"/>
              <a:t>Imaging Porting in Wire-Cell Toolkit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F7386-FB2A-5CE5-A1B1-8B041602B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Xin Qian</a:t>
            </a:r>
          </a:p>
          <a:p>
            <a:r>
              <a:rPr lang="en-US" dirty="0">
                <a:solidFill>
                  <a:schemeClr val="tx1"/>
                </a:solidFill>
              </a:rPr>
              <a:t>BNL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DCA16-5BF2-C5B0-78DA-A49C11E1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2723-DDC6-3AA3-3DC3-5D76DD49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Algorithm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EE88B-9592-1494-B487-E5159FE8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D5EDC-E5EF-1CC5-E767-999CFBFB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93AEC-2B0F-B709-DC5C-C7FF0BA20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366"/>
          <a:stretch/>
        </p:blipFill>
        <p:spPr>
          <a:xfrm>
            <a:off x="338666" y="1600202"/>
            <a:ext cx="10929690" cy="452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BD229-A608-10B8-DFD8-78B2915D0E00}"/>
              </a:ext>
            </a:extLst>
          </p:cNvPr>
          <p:cNvSpPr txBox="1"/>
          <p:nvPr/>
        </p:nvSpPr>
        <p:spPr>
          <a:xfrm>
            <a:off x="8308622" y="3863183"/>
            <a:ext cx="295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wires </a:t>
            </a:r>
            <a:r>
              <a:rPr lang="en-US" dirty="0">
                <a:sym typeface="Wingdings" pitchFamily="2" charset="2"/>
              </a:rPr>
              <a:t> merged wires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1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39E9-9F62-02A5-21F5-7F56326D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to access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7A8FE-B994-2062-12B0-1529E607C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Blob </a:t>
            </a:r>
            <a:r>
              <a:rPr lang="en-US" dirty="0">
                <a:sym typeface="Wingdings" pitchFamily="2" charset="2"/>
              </a:rPr>
              <a:t> Wire --&gt; Channel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51B644-E171-D589-81BC-2EACC0A70F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844" y="2750667"/>
            <a:ext cx="5386388" cy="279970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E71758-8B36-DA86-69A9-C7AF86FBA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Channel --&gt; Wire </a:t>
            </a:r>
            <a:r>
              <a:rPr lang="en-US" dirty="0">
                <a:sym typeface="Wingdings" pitchFamily="2" charset="2"/>
              </a:rPr>
              <a:t> Blob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F1F3174-9550-92DC-E2F3-2B9DB0C02E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2838" y="2886865"/>
            <a:ext cx="5389562" cy="25273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D58E8-4149-F7E4-66BE-0FEB22A0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3B0D-36C2-E30B-F657-ADAF5015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BlobClustering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5AE370-8DBE-F4FC-7874-02346E1DE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effectLst/>
                <a:latin typeface="-apple-system"/>
              </a:rPr>
              <a:t>takes collections of "blobs" (spatial regions of charge) and organizes them into clusters based on spatial and temporal relationships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Sorts blob sets by time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Creates graph connections between slices, blobs, wires, and channels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Performs geometric clustering to connect related blobs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Produces a cluster and clears the cache</a:t>
            </a:r>
          </a:p>
          <a:p>
            <a:pPr lvl="1"/>
            <a:r>
              <a:rPr lang="en-US" b="0" i="0" dirty="0">
                <a:effectLst/>
                <a:latin typeface="-apple-system"/>
                <a:hlinkClick r:id="rId2"/>
              </a:rPr>
              <a:t>https://github.com/WireCell/wire-cell-toolkit/blob/apply-pointcloud/img/docs/BlobClustering.md</a:t>
            </a:r>
            <a:endParaRPr lang="en-US" b="0" i="0" dirty="0">
              <a:effectLst/>
              <a:latin typeface="-apple-system"/>
            </a:endParaRPr>
          </a:p>
          <a:p>
            <a:pPr lvl="1"/>
            <a:endParaRPr lang="en-US" b="0" i="0" dirty="0">
              <a:effectLst/>
              <a:latin typeface="-apple-system"/>
            </a:endParaRP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EBBE3-9F6D-F537-1F00-7D8427B2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3585-4502-20F9-04B8-26DEF49B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ClusteringUtil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D7A2-C100-2779-0AE4-048CB104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38" y="1600203"/>
            <a:ext cx="6246707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Geom_clustering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 err="1"/>
              <a:t>Grouped_geom_clustering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With established blob grouping …</a:t>
            </a:r>
          </a:p>
          <a:p>
            <a:endParaRPr lang="en-US" dirty="0"/>
          </a:p>
          <a:p>
            <a:pPr algn="l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b="1" i="0" dirty="0">
                <a:effectLst/>
                <a:latin typeface="-apple-system"/>
              </a:rPr>
              <a:t>What is a Face?</a:t>
            </a:r>
          </a:p>
          <a:p>
            <a:pPr algn="l">
              <a:spcAft>
                <a:spcPts val="1200"/>
              </a:spcAft>
              <a:buNone/>
            </a:pPr>
            <a:r>
              <a:rPr lang="en-US" b="0" i="0" dirty="0">
                <a:effectLst/>
                <a:latin typeface="-apple-system"/>
              </a:rPr>
              <a:t>In the Wire-Cell Toolkit, an </a:t>
            </a:r>
            <a:r>
              <a:rPr lang="en-US" b="0" i="0" dirty="0" err="1">
                <a:effectLst/>
                <a:latin typeface="-apple-system"/>
              </a:rPr>
              <a:t>AnodePlane</a:t>
            </a:r>
            <a:r>
              <a:rPr lang="en-US" b="0" i="0" dirty="0">
                <a:effectLst/>
                <a:latin typeface="-apple-system"/>
              </a:rPr>
              <a:t> represents a physical detector plane, and each </a:t>
            </a:r>
            <a:r>
              <a:rPr lang="en-US" b="0" i="0" dirty="0" err="1">
                <a:effectLst/>
                <a:latin typeface="-apple-system"/>
              </a:rPr>
              <a:t>AnodePlane</a:t>
            </a:r>
            <a:r>
              <a:rPr lang="en-US" b="0" i="0" dirty="0">
                <a:effectLst/>
                <a:latin typeface="-apple-system"/>
              </a:rPr>
              <a:t> can have multiple "faces":</a:t>
            </a:r>
          </a:p>
          <a:p>
            <a:pPr algn="l">
              <a:spcAft>
                <a:spcPts val="1200"/>
              </a:spcAft>
              <a:buFont typeface="+mj-lt"/>
              <a:buAutoNum type="arabicPeriod"/>
            </a:pPr>
            <a:r>
              <a:rPr lang="en-US" b="0" i="0" dirty="0">
                <a:effectLst/>
                <a:latin typeface="-apple-system"/>
              </a:rPr>
              <a:t>A face represents one side of a detector plane where charge can be collected</a:t>
            </a:r>
          </a:p>
          <a:p>
            <a:pPr algn="l">
              <a:spcAft>
                <a:spcPts val="1200"/>
              </a:spcAft>
              <a:buFont typeface="+mj-lt"/>
              <a:buAutoNum type="arabicPeriod"/>
            </a:pPr>
            <a:r>
              <a:rPr lang="en-US" b="0" i="0" dirty="0">
                <a:effectLst/>
                <a:latin typeface="-apple-system"/>
              </a:rPr>
              <a:t>Typical TPCs have two faces (front and back)</a:t>
            </a:r>
          </a:p>
          <a:p>
            <a:pPr algn="l">
              <a:spcAft>
                <a:spcPts val="1200"/>
              </a:spcAft>
              <a:buFont typeface="+mj-lt"/>
              <a:buAutoNum type="arabicPeriod"/>
            </a:pPr>
            <a:r>
              <a:rPr lang="en-US" b="0" i="0" dirty="0">
                <a:effectLst/>
                <a:latin typeface="-apple-system"/>
              </a:rPr>
              <a:t>Each face contains multiple wire planes (typically 3 planes: U, V, and W views)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29FCC-3F1C-6A33-327A-839C37B6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56EFE-2A55-02B9-DB91-97B4FC3E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67" y="1417638"/>
            <a:ext cx="545599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7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CDEA-C718-BD88-341F-9488F81D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2" y="-229390"/>
            <a:ext cx="10972800" cy="1143000"/>
          </a:xfrm>
        </p:spPr>
        <p:txBody>
          <a:bodyPr/>
          <a:lstStyle/>
          <a:p>
            <a:r>
              <a:rPr lang="en-US" dirty="0"/>
              <a:t>Global Geom </a:t>
            </a:r>
            <a:r>
              <a:rPr lang="en-US" dirty="0" err="1"/>
              <a:t>Clustring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10DFC8-A843-3D20-BF63-5283DED7A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78167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effectLst/>
                <a:latin typeface="-apple-system"/>
              </a:rPr>
              <a:t>a component in Wire-Cell Toolkit's image processing framework that performs geometric clustering of blobs based on their spatial proximity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Take existing clusters of charge blobs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Remove existing blob-to-blob connections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Create new connections based on geometric proximity criteria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Return an updated cluster with improved blob connectivity</a:t>
            </a:r>
          </a:p>
          <a:p>
            <a:pPr lvl="1"/>
            <a:r>
              <a:rPr lang="en-US" dirty="0">
                <a:hlinkClick r:id="rId2"/>
              </a:rPr>
              <a:t>https://github.com/WireCell/wire-cell-toolkit/blob/apply-pointcloud/img/docs/GlobalGeomClustering.md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EDB57-7AE3-DB48-9BC7-5D3DD32B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84E5C-7D3F-BBDE-F701-3EC41837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91" y="5006185"/>
            <a:ext cx="5084618" cy="171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7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6C0E-0B88-CB73-C46B-63E4B0B2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</a:t>
            </a:r>
            <a:r>
              <a:rPr lang="en-US" dirty="0" err="1"/>
              <a:t>Deghosting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D16825-19D6-E497-7DC6-31233FBB0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a sophisticated algorithm to identify and remove ghost hits by analyzing the 2D projections of reconstructed 3D </a:t>
            </a:r>
            <a:r>
              <a:rPr lang="en-US" b="1" i="0" dirty="0">
                <a:effectLst/>
                <a:latin typeface="-apple-system"/>
              </a:rPr>
              <a:t>clusters</a:t>
            </a:r>
          </a:p>
          <a:p>
            <a:r>
              <a:rPr lang="en-US" dirty="0">
                <a:hlinkClick r:id="rId2"/>
              </a:rPr>
              <a:t>https://github.com/WireCell/wire-cell-toolkit/blob/apply-pointcloud/img/docs/ProjectionDeghosting.md</a:t>
            </a:r>
            <a:endParaRPr lang="en-US" dirty="0">
              <a:latin typeface="-apple-system"/>
            </a:endParaRPr>
          </a:p>
          <a:p>
            <a:pPr lvl="1"/>
            <a:r>
              <a:rPr lang="en-US" dirty="0">
                <a:latin typeface="-apple-system"/>
              </a:rPr>
              <a:t>Blob and Cluster Shadows. &amp; 2D Projections</a:t>
            </a:r>
          </a:p>
          <a:p>
            <a:pPr lvl="1"/>
            <a:r>
              <a:rPr lang="en-US" dirty="0">
                <a:latin typeface="-apple-system"/>
              </a:rPr>
              <a:t>Coverage Analysis &amp; Ghost identification</a:t>
            </a:r>
          </a:p>
          <a:p>
            <a:pPr lvl="1"/>
            <a:r>
              <a:rPr lang="en-US" dirty="0">
                <a:latin typeface="-apple-system"/>
              </a:rPr>
              <a:t>Cluster Pruning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D6604-053F-3DDE-EC68-14FA670C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EAC51-14A3-4E13-E113-6D7593EE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27" y="4910026"/>
            <a:ext cx="6878782" cy="18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DCAA-25FA-8676-01CD-1F71B0D1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Logic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19CF4A-7747-39B0-7D83-B18AF2966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55" y="2795047"/>
            <a:ext cx="5221832" cy="17033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DE0E1-02E8-0995-4BFA-7E87D6A0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E14B6-C42F-252D-8613-AF80E5119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06" y="1647825"/>
            <a:ext cx="6578739" cy="50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0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02C4-F870-1FAF-B161-6FEE273C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5" y="-131762"/>
            <a:ext cx="10972800" cy="1143000"/>
          </a:xfrm>
        </p:spPr>
        <p:txBody>
          <a:bodyPr/>
          <a:lstStyle/>
          <a:p>
            <a:r>
              <a:rPr lang="en-US" dirty="0" err="1"/>
              <a:t>InsliceDeghosting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6DE922-B8F1-86E5-1C1F-411D65347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95927"/>
            <a:ext cx="10972800" cy="5230239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effectLst/>
                <a:latin typeface="-apple-system"/>
              </a:rPr>
              <a:t>a component of the Wire-Cell Toolkit designed to identify and remove "ghost" signals per time slices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Identifies high-confidence "good" blobs based on charge thresholds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Assigns quality tags to blobs (good, bad, </a:t>
            </a:r>
            <a:r>
              <a:rPr lang="en-US" b="0" i="0" dirty="0" err="1">
                <a:effectLst/>
                <a:latin typeface="-apple-system"/>
              </a:rPr>
              <a:t>potential_good</a:t>
            </a:r>
            <a:r>
              <a:rPr lang="en-US" b="0" i="0" dirty="0">
                <a:effectLst/>
                <a:latin typeface="-apple-system"/>
              </a:rPr>
              <a:t>, </a:t>
            </a:r>
            <a:r>
              <a:rPr lang="en-US" b="0" i="0" dirty="0" err="1">
                <a:effectLst/>
                <a:latin typeface="-apple-system"/>
              </a:rPr>
              <a:t>potential_bad</a:t>
            </a:r>
            <a:r>
              <a:rPr lang="en-US" b="0" i="0" dirty="0">
                <a:effectLst/>
                <a:latin typeface="-apple-system"/>
              </a:rPr>
              <a:t>, </a:t>
            </a:r>
            <a:r>
              <a:rPr lang="en-US" b="0" i="0" dirty="0" err="1">
                <a:effectLst/>
                <a:latin typeface="-apple-system"/>
              </a:rPr>
              <a:t>to_be_removed</a:t>
            </a:r>
            <a:r>
              <a:rPr lang="en-US" b="0" i="0" dirty="0">
                <a:effectLst/>
                <a:latin typeface="-apple-system"/>
              </a:rPr>
              <a:t>)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Uses geometric consistency to determine which ambiguous blobs are likely ghosts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Removes identified ghost blobs from the cluster</a:t>
            </a:r>
          </a:p>
          <a:p>
            <a:pPr lvl="1"/>
            <a:r>
              <a:rPr lang="en-US" b="0" i="0" dirty="0">
                <a:effectLst/>
                <a:latin typeface="-apple-system"/>
              </a:rPr>
              <a:t>Creates new blob-to-blob connections between remaining blobs</a:t>
            </a:r>
          </a:p>
          <a:p>
            <a:pPr lvl="1"/>
            <a:r>
              <a:rPr lang="en-US" b="0" i="0" dirty="0">
                <a:effectLst/>
                <a:latin typeface="-apple-system"/>
                <a:hlinkClick r:id="rId2"/>
              </a:rPr>
              <a:t>https://github.com/WireCell/wire-cell-toolkit/blob/apply-pointcloud/img/docs/InSliceDeghosting.md</a:t>
            </a:r>
            <a:endParaRPr lang="en-US" b="0" i="0" dirty="0">
              <a:effectLst/>
              <a:latin typeface="-apple-system"/>
            </a:endParaRPr>
          </a:p>
          <a:p>
            <a:pPr lvl="1"/>
            <a:endParaRPr lang="en-US" b="0" i="0" dirty="0"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B4AFA-0C08-5AAE-B073-EA7AE8CA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9D59-968F-D5ED-C381-0496FD4C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9390"/>
            <a:ext cx="10972800" cy="1143000"/>
          </a:xfrm>
        </p:spPr>
        <p:txBody>
          <a:bodyPr/>
          <a:lstStyle/>
          <a:p>
            <a:r>
              <a:rPr lang="en-US" dirty="0" err="1"/>
              <a:t>InsliceDeghosting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6B601-EE92-AAC1-8F29-EF54C018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FEF32-0E1E-F33C-CB59-BEE072E05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63" y="618509"/>
            <a:ext cx="7772400" cy="1759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ABC46D-0CC6-D5A1-6C37-B7ED1C2BD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08" y="2426209"/>
            <a:ext cx="7063510" cy="1598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F03D2-1BCD-DBF4-C1D9-AFAD80F6F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08" y="4079788"/>
            <a:ext cx="6149110" cy="27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9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5D06-E481-F58D-9952-2AE452B1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internal </a:t>
            </a:r>
            <a:r>
              <a:rPr lang="en-US" dirty="0" err="1"/>
              <a:t>deghosting</a:t>
            </a:r>
            <a:r>
              <a:rPr lang="en-US" dirty="0"/>
              <a:t>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B1DBC-57CB-829B-43ED-136090BF1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308A4-B9A8-F244-279B-032F2C0F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82F37-A5B3-2368-5056-58C9F95E5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181" y="1647825"/>
            <a:ext cx="9147997" cy="47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94A0-D3A9-B3EB-7073-4C5A2177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66766-5A78-E8C6-9CFE-49F15E88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imaging job was ported over a year ago, so some implementation details may not be fresh in my memory, so we will only provide the general concept without too much details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talk, we will use an existing configuration to illustrate the core components of the imaging algorithms, including basic clustering and </a:t>
            </a:r>
            <a:r>
              <a:rPr lang="en-US" dirty="0" err="1"/>
              <a:t>deghosting</a:t>
            </a:r>
            <a:r>
              <a:rPr lang="en-US" dirty="0"/>
              <a:t> techniques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5E9CC-B8C2-0127-7C14-1F4EFE79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59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579A-E99C-BAE9-D545-D60F73EF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Several Rounds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241F86-E009-70CF-1658-F6E0B8D6E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350" y="1600200"/>
            <a:ext cx="8793299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90D13-A275-84DF-DCFE-9CFC3CE5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3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6363-058D-3CAD-D1BB-7D9ED59E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9390"/>
            <a:ext cx="10972800" cy="1143000"/>
          </a:xfrm>
        </p:spPr>
        <p:txBody>
          <a:bodyPr/>
          <a:lstStyle/>
          <a:p>
            <a:r>
              <a:rPr lang="en-US" dirty="0" err="1"/>
              <a:t>LCBlobRemoval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C42D56-769B-79C2-D4FA-5495F5A4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85091"/>
            <a:ext cx="10972800" cy="5341075"/>
          </a:xfrm>
        </p:spPr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functions as a filter for removing low-charge blobs from a cluster, effectively reducing noise and simplifying downstream processing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355D1-27A4-FFD6-4801-7AF9F4DB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14F1E6-1D01-BFB9-9805-6BFB4F6E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7" y="2038347"/>
            <a:ext cx="6509328" cy="46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15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1F36-C22B-B4F5-D526-4CBB417A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 Grouping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D392C7-53AD-D48D-A611-6158894E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5116945" cy="4525963"/>
          </a:xfrm>
        </p:spPr>
        <p:txBody>
          <a:bodyPr/>
          <a:lstStyle/>
          <a:p>
            <a:r>
              <a:rPr lang="en-US" dirty="0"/>
              <a:t>helps organize the low-level detector data (blobs and channels) into higher-level measurement constructs that represent meaningful charge depositions</a:t>
            </a:r>
          </a:p>
          <a:p>
            <a:pPr lvl="1"/>
            <a:r>
              <a:rPr lang="en-US" dirty="0"/>
              <a:t>These measurement nodes are then used in subsequent steps like charge solving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74F3F-37BB-33AE-810B-93DC1C9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70DEAE-3F1E-8A9C-7C78-72B9EED74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0255"/>
            <a:ext cx="5852710" cy="40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7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8B44-A3A7-5D6F-B4DD-705D3EA9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Solving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F75ACF-DC65-86FA-D57E-9B26E857F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673" y="1600203"/>
            <a:ext cx="5772727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The algorithm:</a:t>
            </a:r>
          </a:p>
          <a:p>
            <a:pPr>
              <a:buFont typeface="+mj-lt"/>
              <a:buAutoNum type="arabicPeriod"/>
            </a:pPr>
            <a:r>
              <a:rPr lang="en-US" dirty="0"/>
              <a:t>Takes connected detector measurements (clusters) as input</a:t>
            </a:r>
          </a:p>
          <a:p>
            <a:pPr>
              <a:buFont typeface="+mj-lt"/>
              <a:buAutoNum type="arabicPeriod"/>
            </a:pPr>
            <a:r>
              <a:rPr lang="en-US" dirty="0"/>
              <a:t>Breaks them into subgraphs for more efficient processing</a:t>
            </a:r>
          </a:p>
          <a:p>
            <a:pPr>
              <a:buFont typeface="+mj-lt"/>
              <a:buAutoNum type="arabicPeriod"/>
            </a:pPr>
            <a:r>
              <a:rPr lang="en-US" dirty="0"/>
              <a:t>Applies weighting strategies to blobs based on their connections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Solves for charge values in each blob</a:t>
            </a:r>
          </a:p>
          <a:p>
            <a:pPr>
              <a:buFont typeface="+mj-lt"/>
              <a:buAutoNum type="arabicPeriod"/>
            </a:pPr>
            <a:r>
              <a:rPr lang="en-US" dirty="0"/>
              <a:t>Filters out blobs with charge below a configurable threshold</a:t>
            </a:r>
          </a:p>
          <a:p>
            <a:pPr>
              <a:buFont typeface="+mj-lt"/>
              <a:buAutoNum type="arabicPeriod"/>
            </a:pPr>
            <a:r>
              <a:rPr lang="en-US" dirty="0"/>
              <a:t>Reconstructs a full cluster graph with the solved values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2EE7F-044D-B34B-59B5-EB1DCE57AA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1. Weighting Strategies</a:t>
            </a:r>
          </a:p>
          <a:p>
            <a:pPr>
              <a:buNone/>
            </a:pPr>
            <a:r>
              <a:rPr lang="en-US" dirty="0"/>
              <a:t>The class supports multiple weighting strategies that can be configured: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uniform: All blobs receive the same weight (9.0)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simple: Weights are assigned based on how many unique slices have connected blobs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uboone</a:t>
            </a:r>
            <a:r>
              <a:rPr lang="en-US" dirty="0"/>
              <a:t>: A more complex strategy based on blob connections to previous and next time slices</a:t>
            </a:r>
          </a:p>
          <a:p>
            <a:r>
              <a:rPr lang="en-US" dirty="0"/>
              <a:t>These weighting strategies are defined as functions and stored in a lookup table (</a:t>
            </a:r>
            <a:r>
              <a:rPr lang="en-US" dirty="0" err="1"/>
              <a:t>gStrategies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1B0BB-7272-9CF4-3A15-151E4443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74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674F-D3B8-D968-99C8-33D4A79E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ChargeSolving</a:t>
            </a:r>
            <a:r>
              <a:rPr lang="en-US" dirty="0"/>
              <a:t>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F7C1-C093-39F0-17CD-CA30F8210B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2. Solving Process</a:t>
            </a:r>
          </a:p>
          <a:p>
            <a:pPr>
              <a:buNone/>
            </a:pPr>
            <a:r>
              <a:rPr lang="en-US" dirty="0"/>
              <a:t>The solving process is performed by the CS::solve function, which: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Constructs matrices representing the relationships between blobs and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May use a "whitening" transformation based on Cholesky decomposition to handle measurement uncertainties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Applies a regularized least-squares solver (similar to LASSO regression) to determine blob charges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4E2D4-6CE1-8A38-D9F3-35C95AAFB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3. Graph Handling</a:t>
            </a:r>
          </a:p>
          <a:p>
            <a:pPr>
              <a:buNone/>
            </a:pPr>
            <a:r>
              <a:rPr lang="en-US" dirty="0"/>
              <a:t>The class uses various graph operations: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unpack: Breaks a cluster graph into connected subgraphs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solve: Solves for charge in each subgraph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prune: Removes blobs with charge below threshold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repack: Reconstructs a cluster graph from solved subgraphs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A07B4-77C4-BB38-25A0-2D1F3997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5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07962C-BF13-7AF1-C561-1AD2A186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44" y="209220"/>
            <a:ext cx="11378803" cy="47137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F44EF-C8AA-3ED6-BCE9-B98E8EAA4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4628367"/>
            <a:ext cx="5384800" cy="1497799"/>
          </a:xfrm>
        </p:spPr>
        <p:txBody>
          <a:bodyPr/>
          <a:lstStyle/>
          <a:p>
            <a:r>
              <a:rPr lang="en-US" dirty="0"/>
              <a:t>Pre-Processing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6844C-CAFB-04D4-73D8-CED66F99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21ED6-6A1B-77E7-C1E9-BD7E7770D536}"/>
              </a:ext>
            </a:extLst>
          </p:cNvPr>
          <p:cNvSpPr txBox="1"/>
          <p:nvPr/>
        </p:nvSpPr>
        <p:spPr>
          <a:xfrm>
            <a:off x="2401455" y="8625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Configuration @ </a:t>
            </a:r>
            <a:r>
              <a:rPr lang="en-US" dirty="0">
                <a:hlinkClick r:id="rId3"/>
              </a:rPr>
              <a:t>https://github.com/HaiwangYu/wcp-porting-img/blob/main/wct-uboone-img.jsonnet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295A-3B09-94FC-E930-2704269F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8203-4EFE-9385-351C-C5E7426862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D1854-B58C-C66C-D640-9792505553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4C05B-EB01-2F3E-D860-DC416DA1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8D4C9-1E78-BC9D-7D49-F0A247CE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63" y="136522"/>
            <a:ext cx="8956963" cy="660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109D7C-2EFA-20FD-2CA8-5143EB184E31}"/>
              </a:ext>
            </a:extLst>
          </p:cNvPr>
          <p:cNvSpPr txBox="1"/>
          <p:nvPr/>
        </p:nvSpPr>
        <p:spPr>
          <a:xfrm>
            <a:off x="6197600" y="1237673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Live clustering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11EE1-ED3E-49FD-1537-CB04CEBE73DD}"/>
              </a:ext>
            </a:extLst>
          </p:cNvPr>
          <p:cNvSpPr txBox="1"/>
          <p:nvPr/>
        </p:nvSpPr>
        <p:spPr>
          <a:xfrm>
            <a:off x="7938655" y="4438073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Dead clustering</a:t>
            </a:r>
          </a:p>
        </p:txBody>
      </p:sp>
    </p:spTree>
    <p:extLst>
      <p:ext uri="{BB962C8B-B14F-4D97-AF65-F5344CB8AC3E}">
        <p14:creationId xmlns:p14="http://schemas.microsoft.com/office/powerpoint/2010/main" val="84710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272B1-54A0-BA1D-CA68-E214D169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Imaging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FF67E-1035-0DE5-90A3-AA179E55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C6AF4-0EEE-A38A-7DAE-26E55135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15779"/>
            <a:ext cx="12195840" cy="1531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F11F7-1DA9-EE5F-B30F-E989D532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2472"/>
            <a:ext cx="12115469" cy="1440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BCE98-5E1A-3B02-38D0-0389F87BF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80" y="4881913"/>
            <a:ext cx="11816173" cy="12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4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BD179-255B-57A3-27CC-6199B547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C6AAF-C4C5-0B97-7002-CB1EA5108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95" y="0"/>
            <a:ext cx="70607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37B47B-520D-B91D-4163-DCBCB1A008F8}"/>
              </a:ext>
            </a:extLst>
          </p:cNvPr>
          <p:cNvSpPr txBox="1"/>
          <p:nvPr/>
        </p:nvSpPr>
        <p:spPr>
          <a:xfrm>
            <a:off x="9471378" y="1185333"/>
            <a:ext cx="24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79CE2-6095-95CB-1251-2B72DD13D1AD}"/>
              </a:ext>
            </a:extLst>
          </p:cNvPr>
          <p:cNvSpPr txBox="1"/>
          <p:nvPr/>
        </p:nvSpPr>
        <p:spPr>
          <a:xfrm>
            <a:off x="9386711" y="4103510"/>
            <a:ext cx="2472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Charge Solving, </a:t>
            </a:r>
            <a:br>
              <a:rPr lang="en-US" dirty="0"/>
            </a:br>
            <a:endParaRPr lang="en-US" dirty="0"/>
          </a:p>
          <a:p>
            <a:r>
              <a:rPr lang="en-US" dirty="0"/>
              <a:t>Clustering, 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Deghosting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9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6F1B-E20A-D22C-A20C-BF6D2150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63B6F-30F4-C521-72CB-4F3546C61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178" y="1600203"/>
            <a:ext cx="5870222" cy="49021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CMM Modifier</a:t>
            </a:r>
          </a:p>
          <a:p>
            <a:pPr lvl="1"/>
            <a:r>
              <a:rPr lang="en-US" dirty="0"/>
              <a:t>Handling shorted wires </a:t>
            </a:r>
          </a:p>
          <a:p>
            <a:pPr lvl="2"/>
            <a:r>
              <a:rPr lang="en-US" dirty="0"/>
              <a:t>The component identifies potentially shorted wires based on neighboring bad channels and adds them to the channel mask </a:t>
            </a:r>
          </a:p>
          <a:p>
            <a:pPr lvl="1"/>
            <a:r>
              <a:rPr lang="en-US" dirty="0"/>
              <a:t>Veto channel processing</a:t>
            </a:r>
          </a:p>
          <a:p>
            <a:pPr lvl="2"/>
            <a:r>
              <a:rPr lang="en-US" dirty="0"/>
              <a:t> It can directly mask specific channels in a defined range regardless of their original status </a:t>
            </a:r>
          </a:p>
          <a:p>
            <a:pPr lvl="1"/>
            <a:r>
              <a:rPr lang="en-US" dirty="0"/>
              <a:t>Time range alignment </a:t>
            </a:r>
          </a:p>
          <a:p>
            <a:pPr lvl="2"/>
            <a:r>
              <a:rPr lang="en-US" dirty="0"/>
              <a:t> It organizes and aligns time ranges for masked channels according to predefined boundaries, which helps standardize how dead time regions are represented</a:t>
            </a:r>
          </a:p>
          <a:p>
            <a:pPr lvl="2"/>
            <a:r>
              <a:rPr lang="en-US" dirty="0"/>
              <a:t>Otherwise, there could be memory issue associated with dead blobs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C61965-9B7F-5D29-BB8C-BA2F6E5DD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600203"/>
            <a:ext cx="5779911" cy="490219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FrameMasking</a:t>
            </a:r>
            <a:endParaRPr lang="en-US" dirty="0"/>
          </a:p>
          <a:p>
            <a:pPr lvl="1"/>
            <a:r>
              <a:rPr lang="en-US" dirty="0"/>
              <a:t>The main purpose of </a:t>
            </a:r>
            <a:r>
              <a:rPr lang="en-US" dirty="0" err="1"/>
              <a:t>FrameMasking</a:t>
            </a:r>
            <a:r>
              <a:rPr lang="en-US" dirty="0"/>
              <a:t> is to zero out specific regions of traces in input frames that correspond to "bad" channel regions defined in a channel mask map (CMM)</a:t>
            </a:r>
          </a:p>
          <a:p>
            <a:pPr lvl="1"/>
            <a:endParaRPr lang="en-US" dirty="0"/>
          </a:p>
          <a:p>
            <a:r>
              <a:rPr lang="en-US" dirty="0" err="1"/>
              <a:t>ChargeErrorEstimation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Identifies Regions of Interest (ROIs) where the charge is non-zero. For each ROI, calculates error estimates based on: The length of the ROI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Pre-computed error waveforms from a lookup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Plane-specific fudge factors for calibration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 err="1"/>
              <a:t>rebin</a:t>
            </a:r>
            <a:r>
              <a:rPr lang="en-US" b="1" dirty="0"/>
              <a:t> factor </a:t>
            </a:r>
            <a:r>
              <a:rPr lang="en-US" dirty="0"/>
              <a:t>(combining multiple time samples together)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8228D-526F-2B59-4252-BD2FD5A8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4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FD2C-26CE-659C-9684-72D0A901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Step: Tiling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9BDF-6728-D9E0-F77B-8DCD5EBE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8" y="1600203"/>
            <a:ext cx="6118578" cy="4525963"/>
          </a:xfrm>
        </p:spPr>
        <p:txBody>
          <a:bodyPr>
            <a:normAutofit/>
          </a:bodyPr>
          <a:lstStyle/>
          <a:p>
            <a:r>
              <a:rPr lang="en-US" dirty="0"/>
              <a:t>This set of algorithm was rewritten by Brett using </a:t>
            </a:r>
            <a:r>
              <a:rPr lang="en-US" dirty="0" err="1"/>
              <a:t>RayGrid</a:t>
            </a:r>
            <a:endParaRPr lang="en-US" dirty="0"/>
          </a:p>
          <a:p>
            <a:pPr lvl="1"/>
            <a:r>
              <a:rPr lang="en-US" dirty="0"/>
              <a:t>Faster than the version in Prototype, results have been validated</a:t>
            </a:r>
          </a:p>
          <a:p>
            <a:pPr lvl="1"/>
            <a:r>
              <a:rPr lang="en-US" dirty="0"/>
              <a:t>More information can be found @ </a:t>
            </a:r>
            <a:r>
              <a:rPr lang="en-US" dirty="0">
                <a:hlinkClick r:id="rId2"/>
              </a:rPr>
              <a:t>https://github.com/WireCell/wire-cell-toolkit/tree/apply-pointcloud/img/docs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2BAEE-41FC-0B5F-54D4-8FB324ED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BBCAE6-967A-A044-4763-7A5758BF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88" y="1600203"/>
            <a:ext cx="4759733" cy="45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9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F197-AD6D-0F2E-81B7-F6D962AC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 in Imaging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0133F3-F8E1-E48F-7ADE-FD68AD5E0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705" y="1417638"/>
            <a:ext cx="9515561" cy="50269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F3744-AD93-7E42-4532-D0592BCD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AB1E-23F6-5445-AD9F-C43B1D8C8D4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CFEE62-45AB-203A-DD91-2E59158C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199" y="1417638"/>
            <a:ext cx="3488267" cy="18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95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als_50L_Analysis" id="{C1EF5DBD-A4CA-48AA-B0AD-33F4E0711C89}" vid="{D8E15733-A74D-4B09-BF30-60BDA166D3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Goals_50L_Analysis</Template>
  <TotalTime>461</TotalTime>
  <Words>1053</Words>
  <Application>Microsoft Macintosh PowerPoint</Application>
  <PresentationFormat>Widescreen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-apple-system</vt:lpstr>
      <vt:lpstr>Aptos</vt:lpstr>
      <vt:lpstr>Arial</vt:lpstr>
      <vt:lpstr>Calibri</vt:lpstr>
      <vt:lpstr>Wingdings</vt:lpstr>
      <vt:lpstr>Theme1</vt:lpstr>
      <vt:lpstr>Imaging Porting in Wire-Cell Toolkit</vt:lpstr>
      <vt:lpstr>Introduction</vt:lpstr>
      <vt:lpstr>PowerPoint Presentation</vt:lpstr>
      <vt:lpstr>PowerPoint Presentation</vt:lpstr>
      <vt:lpstr>Live Imaging Steps</vt:lpstr>
      <vt:lpstr>PowerPoint Presentation</vt:lpstr>
      <vt:lpstr>Pre-Processing</vt:lpstr>
      <vt:lpstr>Imaging Step: Tiling</vt:lpstr>
      <vt:lpstr>Basic Concepts in Imaging </vt:lpstr>
      <vt:lpstr>Imaging Algorithm Chain</vt:lpstr>
      <vt:lpstr>Example to access Information</vt:lpstr>
      <vt:lpstr>BlobClustering</vt:lpstr>
      <vt:lpstr>ClusteringUtil</vt:lpstr>
      <vt:lpstr>Global Geom Clustring</vt:lpstr>
      <vt:lpstr>Projection Deghosting</vt:lpstr>
      <vt:lpstr>Algorithm Logic</vt:lpstr>
      <vt:lpstr>InsliceDeghosting</vt:lpstr>
      <vt:lpstr>InsliceDeghosting</vt:lpstr>
      <vt:lpstr>Several internal deghosting logic</vt:lpstr>
      <vt:lpstr>Several Rounds</vt:lpstr>
      <vt:lpstr>LCBlobRemoval</vt:lpstr>
      <vt:lpstr>Blob Grouping</vt:lpstr>
      <vt:lpstr>Charge Solving</vt:lpstr>
      <vt:lpstr>ChargeSolving (II)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 Qian</dc:creator>
  <cp:lastModifiedBy>Xin Qian</cp:lastModifiedBy>
  <cp:revision>1</cp:revision>
  <dcterms:created xsi:type="dcterms:W3CDTF">2025-04-24T18:22:57Z</dcterms:created>
  <dcterms:modified xsi:type="dcterms:W3CDTF">2025-04-25T02:04:20Z</dcterms:modified>
</cp:coreProperties>
</file>