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29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885348-BDE5-4F4F-8D14-6B515DF75BF4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31029E-A618-409E-A57D-0634E430FD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29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CE409014-8D2F-434F-8E79-2D2D012AE418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E95B3483-A9D7-4CDB-8F39-5BC51D20B5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469024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FD596-50EB-4CC8-9A07-C4BB47D9DB77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3483-A9D7-4CDB-8F39-5BC51D20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7251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16AE6E-4AD4-47FA-97F4-0D463715DC94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3483-A9D7-4CDB-8F39-5BC51D20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692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92640" cy="6778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3912D-FF8D-4C75-BC45-BC99F9534D64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3483-A9D7-4CDB-8F39-5BC51D20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1729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E9FE10-7150-408B-870F-78BC6CEB1D52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3483-A9D7-4CDB-8F39-5BC51D20B5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154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2A76BE-8C14-48BE-8307-8234D51126C6}" type="datetime1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3483-A9D7-4CDB-8F39-5BC51D20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790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F4B48-3406-4554-8CCF-05EF1AFAC9D7}" type="datetime1">
              <a:rPr lang="en-US" smtClean="0"/>
              <a:t>5/27/2025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3483-A9D7-4CDB-8F39-5BC51D20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68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E2A07-754D-4A40-8EA1-9739DDF84B1E}" type="datetime1">
              <a:rPr lang="en-US" smtClean="0"/>
              <a:t>5/27/2025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3483-A9D7-4CDB-8F39-5BC51D20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218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2AD30-0343-468C-9A6B-53999FD1093F}" type="datetime1">
              <a:rPr lang="en-US" smtClean="0"/>
              <a:t>5/27/2025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3483-A9D7-4CDB-8F39-5BC51D20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445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4A4C4-B5DB-431C-A047-2B038A135DDF}" type="datetime1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3483-A9D7-4CDB-8F39-5BC51D20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102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05CF5-400C-40C1-90E9-93ECDB5AC73F}" type="datetime1">
              <a:rPr lang="en-US" smtClean="0"/>
              <a:t>5/27/2025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5B3483-A9D7-4CDB-8F39-5BC51D20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52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55A5CCE8-AE6D-4352-9FC5-B1C1441C3D43}" type="datetime1">
              <a:rPr lang="en-US" smtClean="0"/>
              <a:t>5/27/2025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E95B3483-A9D7-4CDB-8F39-5BC51D20B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473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C31E96-B541-8263-AAD8-573D462D237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Setup for tile testing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B95F8F-65B2-7CD1-F99F-E3B5E59462A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Y. Khyzhniak, M. Stefaniak, M. Lisa, D. Brandenburg</a:t>
            </a:r>
          </a:p>
        </p:txBody>
      </p:sp>
    </p:spTree>
    <p:extLst>
      <p:ext uri="{BB962C8B-B14F-4D97-AF65-F5344CB8AC3E}">
        <p14:creationId xmlns:p14="http://schemas.microsoft.com/office/powerpoint/2010/main" val="34219131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7295BA-E5B7-2884-E623-33E24651D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79755-1BAB-D5A3-FD1D-50994CB7F5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SiPM</a:t>
            </a:r>
            <a:r>
              <a:rPr lang="en-US" dirty="0"/>
              <a:t> control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4059A1-A9C7-B3BB-3B93-C8CBA368B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051" y="1039182"/>
            <a:ext cx="4866923" cy="531512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black 3D-printed housing holds a scintillator tile with reflective coating</a:t>
            </a:r>
          </a:p>
          <a:p>
            <a:r>
              <a:rPr lang="en-US" sz="2400" dirty="0"/>
              <a:t>The purple PCB next to the tile hosts the </a:t>
            </a:r>
            <a:r>
              <a:rPr lang="en-US" sz="2400" dirty="0" err="1"/>
              <a:t>SiPM</a:t>
            </a:r>
            <a:r>
              <a:rPr lang="en-US" sz="2400" dirty="0"/>
              <a:t> socket and initial signal routing</a:t>
            </a:r>
          </a:p>
          <a:p>
            <a:r>
              <a:rPr lang="en-US" sz="2400" dirty="0"/>
              <a:t>Hamamatsu Readout Module (C11204-01)</a:t>
            </a:r>
          </a:p>
          <a:p>
            <a:pPr lvl="1"/>
            <a:r>
              <a:rPr lang="en-US" sz="2000" dirty="0" err="1"/>
              <a:t>SiPM</a:t>
            </a:r>
            <a:r>
              <a:rPr lang="en-US" sz="2000" dirty="0"/>
              <a:t> bias voltage generator</a:t>
            </a:r>
          </a:p>
          <a:p>
            <a:pPr lvl="1"/>
            <a:r>
              <a:rPr lang="en-US" sz="2000" dirty="0"/>
              <a:t>Amplifier chain: </a:t>
            </a:r>
            <a:r>
              <a:rPr lang="en-US" sz="2000" dirty="0" err="1"/>
              <a:t>SiPM</a:t>
            </a:r>
            <a:r>
              <a:rPr lang="en-US" sz="2000" dirty="0"/>
              <a:t> current pulses to voltage signals</a:t>
            </a:r>
          </a:p>
          <a:p>
            <a:pPr lvl="1"/>
            <a:r>
              <a:rPr lang="en-US" sz="2000" dirty="0"/>
              <a:t>Analog output (SMA): connector sends analog signal to scope/DAQ</a:t>
            </a:r>
          </a:p>
          <a:p>
            <a:pPr lvl="1"/>
            <a:r>
              <a:rPr lang="en-US" sz="2000" dirty="0"/>
              <a:t>USB control</a:t>
            </a:r>
          </a:p>
          <a:p>
            <a:pPr lvl="1"/>
            <a:r>
              <a:rPr lang="en-US" sz="2000" dirty="0"/>
              <a:t>Flat ribbon cable interface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47572-F7BF-5FF1-0A0F-DA442557C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1DF96-700A-FE9E-871C-CC8E87BB5CD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t="17502" b="12804"/>
          <a:stretch>
            <a:fillRect/>
          </a:stretch>
        </p:blipFill>
        <p:spPr>
          <a:xfrm>
            <a:off x="218733" y="1039182"/>
            <a:ext cx="5720217" cy="5315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1ACA22E-DAFB-69F8-8511-20FAE2C56CBF}"/>
              </a:ext>
            </a:extLst>
          </p:cNvPr>
          <p:cNvCxnSpPr>
            <a:cxnSpLocks/>
          </p:cNvCxnSpPr>
          <p:nvPr/>
        </p:nvCxnSpPr>
        <p:spPr>
          <a:xfrm flipH="1">
            <a:off x="2764971" y="2438400"/>
            <a:ext cx="3559630" cy="72934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43887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C18D27-4AB2-2379-4912-81585B69FF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E59CA-76F3-B2BD-B4B5-D74ED1914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SiPM</a:t>
            </a:r>
            <a:r>
              <a:rPr lang="en-US" dirty="0"/>
              <a:t> control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C4D697-A1CE-ECE9-3387-B79B84498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051" y="1039182"/>
            <a:ext cx="4866923" cy="531512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black 3D-printed housing holds a scintillator tile with reflective coating</a:t>
            </a:r>
          </a:p>
          <a:p>
            <a:r>
              <a:rPr lang="en-US" sz="2400" dirty="0"/>
              <a:t>The purple PCB next to the tile hosts the </a:t>
            </a:r>
            <a:r>
              <a:rPr lang="en-US" sz="2400" dirty="0" err="1"/>
              <a:t>SiPM</a:t>
            </a:r>
            <a:r>
              <a:rPr lang="en-US" sz="2400" dirty="0"/>
              <a:t> socket and initial signal routing</a:t>
            </a:r>
          </a:p>
          <a:p>
            <a:r>
              <a:rPr lang="en-US" sz="2400" dirty="0"/>
              <a:t>Hamamatsu Readout Module (C11204-01)</a:t>
            </a:r>
          </a:p>
          <a:p>
            <a:pPr lvl="1"/>
            <a:r>
              <a:rPr lang="en-US" sz="2000" dirty="0" err="1"/>
              <a:t>SiPM</a:t>
            </a:r>
            <a:r>
              <a:rPr lang="en-US" sz="2000" dirty="0"/>
              <a:t> bias voltage generator</a:t>
            </a:r>
          </a:p>
          <a:p>
            <a:pPr lvl="1"/>
            <a:r>
              <a:rPr lang="en-US" sz="2000" dirty="0"/>
              <a:t>Amplifier chain: </a:t>
            </a:r>
            <a:r>
              <a:rPr lang="en-US" sz="2000" dirty="0" err="1"/>
              <a:t>SiPM</a:t>
            </a:r>
            <a:r>
              <a:rPr lang="en-US" sz="2000" dirty="0"/>
              <a:t> current pulses to voltage signals</a:t>
            </a:r>
          </a:p>
          <a:p>
            <a:pPr lvl="1"/>
            <a:r>
              <a:rPr lang="en-US" sz="2000" dirty="0"/>
              <a:t>Analog output (SMA): connector sends analog signal to scope/DAQ</a:t>
            </a:r>
          </a:p>
          <a:p>
            <a:pPr lvl="1"/>
            <a:r>
              <a:rPr lang="en-US" sz="2000" dirty="0"/>
              <a:t>USB control</a:t>
            </a:r>
          </a:p>
          <a:p>
            <a:pPr lvl="1"/>
            <a:r>
              <a:rPr lang="en-US" sz="2000" dirty="0"/>
              <a:t>Flat ribbon cable interface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E8365C-3709-2727-2674-CF66FDB4DF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4E409B-CC79-7664-DBF7-98CF87C55126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t="17502" b="12804"/>
          <a:stretch>
            <a:fillRect/>
          </a:stretch>
        </p:blipFill>
        <p:spPr>
          <a:xfrm>
            <a:off x="218733" y="1039182"/>
            <a:ext cx="5720217" cy="5315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1993429-B7A2-1186-E26A-54F22EF9A0B2}"/>
              </a:ext>
            </a:extLst>
          </p:cNvPr>
          <p:cNvCxnSpPr>
            <a:cxnSpLocks/>
          </p:cNvCxnSpPr>
          <p:nvPr/>
        </p:nvCxnSpPr>
        <p:spPr>
          <a:xfrm flipH="1">
            <a:off x="5290457" y="3581400"/>
            <a:ext cx="1060565" cy="6858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15572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78E4D-82EB-CDB1-8D5D-BFB8D81C30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Initial testing: the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0502C8-39AF-EB20-F18B-E89E02AAC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265" y="1491343"/>
            <a:ext cx="4490575" cy="435133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/>
              <a:t>Cosmic ray testing setup</a:t>
            </a:r>
          </a:p>
          <a:p>
            <a:r>
              <a:rPr lang="en-US" sz="2800" dirty="0"/>
              <a:t>A simple muon telescope:</a:t>
            </a:r>
          </a:p>
          <a:p>
            <a:pPr lvl="1"/>
            <a:r>
              <a:rPr lang="en-US" sz="2400" dirty="0"/>
              <a:t>Two scintillators placed above and below the test tile</a:t>
            </a:r>
          </a:p>
          <a:p>
            <a:r>
              <a:rPr lang="en-US" sz="2800" dirty="0"/>
              <a:t>Trigger condition:</a:t>
            </a:r>
          </a:p>
          <a:p>
            <a:pPr lvl="1"/>
            <a:r>
              <a:rPr lang="en-US" sz="2400" dirty="0"/>
              <a:t>A valid event occurs only when both scintillators detect a signal in coincidence</a:t>
            </a:r>
          </a:p>
          <a:p>
            <a:r>
              <a:rPr lang="en-US" sz="2800" dirty="0"/>
              <a:t>If there is no coincidence:</a:t>
            </a:r>
          </a:p>
          <a:p>
            <a:pPr lvl="1"/>
            <a:r>
              <a:rPr lang="en-US" sz="2400" dirty="0"/>
              <a:t>Ignore the event as background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83A3C0-ACDC-E41E-5E80-F6F737B4B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12</a:t>
            </a:fld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72D609A4-73C3-38DF-3DF3-8BCCE0EF4D71}"/>
              </a:ext>
            </a:extLst>
          </p:cNvPr>
          <p:cNvSpPr/>
          <p:nvPr/>
        </p:nvSpPr>
        <p:spPr>
          <a:xfrm>
            <a:off x="1639912" y="2864255"/>
            <a:ext cx="3124079" cy="248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square" lIns="90000" tIns="45000" rIns="90000" bIns="45000" anchor="ctr" anchorCtr="0" compatLnSpc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FandolFang R" pitchFamily="2"/>
              <a:cs typeface="Droid Sans Devanagari" pitchFamily="2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0C027876-2CF1-DF0F-881E-C47289210847}"/>
              </a:ext>
            </a:extLst>
          </p:cNvPr>
          <p:cNvSpPr/>
          <p:nvPr/>
        </p:nvSpPr>
        <p:spPr>
          <a:xfrm>
            <a:off x="1617952" y="3953615"/>
            <a:ext cx="3124079" cy="248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square" lIns="90000" tIns="45000" rIns="90000" bIns="45000" anchor="ctr" anchorCtr="0" compatLnSpc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FandolFang R" pitchFamily="2"/>
              <a:cs typeface="Droid Sans Devanagari" pitchFamily="2"/>
            </a:endParaRPr>
          </a:p>
        </p:txBody>
      </p:sp>
      <p:sp>
        <p:nvSpPr>
          <p:cNvPr id="7" name="TextBox 5">
            <a:extLst>
              <a:ext uri="{FF2B5EF4-FFF2-40B4-BE49-F238E27FC236}">
                <a16:creationId xmlns:a16="http://schemas.microsoft.com/office/drawing/2014/main" id="{23EC4359-9A5F-E010-63DF-1BD737C05431}"/>
              </a:ext>
            </a:extLst>
          </p:cNvPr>
          <p:cNvSpPr txBox="1"/>
          <p:nvPr/>
        </p:nvSpPr>
        <p:spPr>
          <a:xfrm>
            <a:off x="1596713" y="2804134"/>
            <a:ext cx="2186280" cy="602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FandolFang R" pitchFamily="2"/>
                <a:cs typeface="Droid Sans Devanagari" pitchFamily="2"/>
              </a:rPr>
              <a:t>Scintillator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7F10EC3E-4047-5579-8ED8-A7E228EA8E6B}"/>
              </a:ext>
            </a:extLst>
          </p:cNvPr>
          <p:cNvSpPr txBox="1"/>
          <p:nvPr/>
        </p:nvSpPr>
        <p:spPr>
          <a:xfrm>
            <a:off x="1527953" y="3887015"/>
            <a:ext cx="2186280" cy="602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FandolFang R" pitchFamily="2"/>
                <a:cs typeface="Droid Sans Devanagari" pitchFamily="2"/>
              </a:rPr>
              <a:t>Scintillator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3ABBED1-1CF6-BD74-3B0E-9A02FD0A5B3F}"/>
              </a:ext>
            </a:extLst>
          </p:cNvPr>
          <p:cNvCxnSpPr>
            <a:cxnSpLocks/>
          </p:cNvCxnSpPr>
          <p:nvPr/>
        </p:nvCxnSpPr>
        <p:spPr>
          <a:xfrm flipH="1">
            <a:off x="2405743" y="2187634"/>
            <a:ext cx="1950731" cy="2678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7699971-A46C-19B7-2CD0-7F4F6A60AA43}"/>
              </a:ext>
            </a:extLst>
          </p:cNvPr>
          <p:cNvSpPr txBox="1"/>
          <p:nvPr/>
        </p:nvSpPr>
        <p:spPr>
          <a:xfrm>
            <a:off x="2799152" y="171568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Trajectory of a cosmic ray particle</a:t>
            </a:r>
          </a:p>
        </p:txBody>
      </p:sp>
    </p:spTree>
    <p:extLst>
      <p:ext uri="{BB962C8B-B14F-4D97-AF65-F5344CB8AC3E}">
        <p14:creationId xmlns:p14="http://schemas.microsoft.com/office/powerpoint/2010/main" val="5061994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D6F2E9-2750-5DFE-02D2-0BCEEE0B43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Setup: muon telescope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D1F61B-D3CB-49A0-8E66-1C2ECA40EE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E5178-D084-C2B2-C361-BDF470C7FC7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68763" y="3624943"/>
            <a:ext cx="4041719" cy="303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1022C7-3E69-73FD-1139-5AC2A2C041E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42779"/>
          <a:stretch>
            <a:fillRect/>
          </a:stretch>
        </p:blipFill>
        <p:spPr>
          <a:xfrm>
            <a:off x="5826299" y="4582800"/>
            <a:ext cx="4303800" cy="18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18F5D0-1314-BD85-A9AC-B7879100C29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690580" y="1066533"/>
            <a:ext cx="4722390" cy="320244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7B1A893-1463-0A3E-B1B4-A0096B527A2F}"/>
              </a:ext>
            </a:extLst>
          </p:cNvPr>
          <p:cNvSpPr/>
          <p:nvPr/>
        </p:nvSpPr>
        <p:spPr>
          <a:xfrm>
            <a:off x="172583" y="1410677"/>
            <a:ext cx="6019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Background 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6983626-F552-1FE6-6DD0-876CCE9F1187}"/>
              </a:ext>
            </a:extLst>
          </p:cNvPr>
          <p:cNvSpPr/>
          <p:nvPr/>
        </p:nvSpPr>
        <p:spPr>
          <a:xfrm rot="19967418">
            <a:off x="5485653" y="2509033"/>
            <a:ext cx="560262" cy="275159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00905184-70F5-F8C6-3428-C5A664EA0AB1}"/>
              </a:ext>
            </a:extLst>
          </p:cNvPr>
          <p:cNvSpPr/>
          <p:nvPr/>
        </p:nvSpPr>
        <p:spPr>
          <a:xfrm>
            <a:off x="1481743" y="2410052"/>
            <a:ext cx="608054" cy="1138846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976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3AC46DC-E46B-FC8C-3B40-756034CD78BC}"/>
              </a:ext>
            </a:extLst>
          </p:cNvPr>
          <p:cNvSpPr/>
          <p:nvPr/>
        </p:nvSpPr>
        <p:spPr>
          <a:xfrm>
            <a:off x="2895335" y="3429000"/>
            <a:ext cx="1518840" cy="34668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B7F471-68AB-F504-4F21-973E80E05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Oak </a:t>
            </a:r>
            <a:r>
              <a:rPr lang="en-US" dirty="0" err="1"/>
              <a:t>Rige</a:t>
            </a:r>
            <a:r>
              <a:rPr lang="en-US" dirty="0"/>
              <a:t> tiles testing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CB7850-AE12-25B0-2BC5-4DCDD0D26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14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65BD86E-DEF2-487F-D226-1093E19DA471}"/>
              </a:ext>
            </a:extLst>
          </p:cNvPr>
          <p:cNvSpPr txBox="1">
            <a:spLocks/>
          </p:cNvSpPr>
          <p:nvPr/>
        </p:nvSpPr>
        <p:spPr>
          <a:xfrm>
            <a:off x="6802265" y="1491343"/>
            <a:ext cx="4490575" cy="435133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800" dirty="0"/>
              <a:t>Cosmic ray testing setup</a:t>
            </a:r>
          </a:p>
          <a:p>
            <a:r>
              <a:rPr lang="en-US" sz="2800" dirty="0"/>
              <a:t>A simple muon telescope:</a:t>
            </a:r>
          </a:p>
          <a:p>
            <a:pPr lvl="1"/>
            <a:r>
              <a:rPr lang="en-US" sz="2400" dirty="0"/>
              <a:t>Two scintillators placed above and below the test tile</a:t>
            </a:r>
          </a:p>
          <a:p>
            <a:r>
              <a:rPr lang="en-US" sz="2800" dirty="0"/>
              <a:t>Trigger condition:</a:t>
            </a:r>
          </a:p>
          <a:p>
            <a:pPr lvl="1"/>
            <a:r>
              <a:rPr lang="en-US" sz="2400" dirty="0"/>
              <a:t>A valid event occurs only when both scintillators detect a signal in coincidence</a:t>
            </a:r>
          </a:p>
          <a:p>
            <a:r>
              <a:rPr lang="en-US" sz="2800" dirty="0"/>
              <a:t>When a coincidence is detected:</a:t>
            </a:r>
          </a:p>
          <a:p>
            <a:pPr lvl="1"/>
            <a:r>
              <a:rPr lang="en-US" sz="2600" dirty="0"/>
              <a:t>Open the gate to read out the signal from the concave test tile</a:t>
            </a:r>
          </a:p>
          <a:p>
            <a:r>
              <a:rPr lang="en-US" sz="2800" dirty="0"/>
              <a:t>If there is no coincidence:</a:t>
            </a:r>
          </a:p>
          <a:p>
            <a:pPr lvl="1"/>
            <a:r>
              <a:rPr lang="en-US" sz="2400" dirty="0"/>
              <a:t>Ignore the event as background</a:t>
            </a:r>
          </a:p>
          <a:p>
            <a:endParaRPr lang="en-US" sz="280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A28D3E5-2492-18D9-3564-D52B21356371}"/>
              </a:ext>
            </a:extLst>
          </p:cNvPr>
          <p:cNvSpPr/>
          <p:nvPr/>
        </p:nvSpPr>
        <p:spPr>
          <a:xfrm>
            <a:off x="2064454" y="2886840"/>
            <a:ext cx="3124079" cy="248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square" lIns="90000" tIns="45000" rIns="90000" bIns="45000" anchor="ctr" anchorCtr="0" compatLnSpc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FandolFang R" pitchFamily="2"/>
              <a:cs typeface="Droid Sans Devanagari" pitchFamily="2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8A8C492A-69B7-58ED-7A97-D4C4FBD96AD6}"/>
              </a:ext>
            </a:extLst>
          </p:cNvPr>
          <p:cNvSpPr/>
          <p:nvPr/>
        </p:nvSpPr>
        <p:spPr>
          <a:xfrm>
            <a:off x="2042494" y="3976199"/>
            <a:ext cx="3124079" cy="2484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wrap="square" lIns="90000" tIns="45000" rIns="90000" bIns="45000" anchor="ctr" anchorCtr="0" compatLnSpc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FandolFang R" pitchFamily="2"/>
              <a:cs typeface="Droid Sans Devanagari" pitchFamily="2"/>
            </a:endParaRP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7FCE3BE4-FF49-9BA1-84D9-1276BE1762D6}"/>
              </a:ext>
            </a:extLst>
          </p:cNvPr>
          <p:cNvSpPr txBox="1"/>
          <p:nvPr/>
        </p:nvSpPr>
        <p:spPr>
          <a:xfrm>
            <a:off x="2021255" y="2826720"/>
            <a:ext cx="2186280" cy="602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FandolFang R" pitchFamily="2"/>
                <a:cs typeface="Droid Sans Devanagari" pitchFamily="2"/>
              </a:rPr>
              <a:t>Scintillator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40819DE0-4841-2287-663B-44CF2688B86C}"/>
              </a:ext>
            </a:extLst>
          </p:cNvPr>
          <p:cNvSpPr txBox="1"/>
          <p:nvPr/>
        </p:nvSpPr>
        <p:spPr>
          <a:xfrm>
            <a:off x="1952495" y="3909600"/>
            <a:ext cx="2186280" cy="602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FandolFang R" pitchFamily="2"/>
                <a:cs typeface="Droid Sans Devanagari" pitchFamily="2"/>
              </a:rPr>
              <a:t>Scintillator</a:t>
            </a:r>
          </a:p>
        </p:txBody>
      </p:sp>
      <p:sp>
        <p:nvSpPr>
          <p:cNvPr id="12" name="TextBox 14">
            <a:extLst>
              <a:ext uri="{FF2B5EF4-FFF2-40B4-BE49-F238E27FC236}">
                <a16:creationId xmlns:a16="http://schemas.microsoft.com/office/drawing/2014/main" id="{ED57E956-351B-94D6-FDC3-8F616254BCD2}"/>
              </a:ext>
            </a:extLst>
          </p:cNvPr>
          <p:cNvSpPr txBox="1"/>
          <p:nvPr/>
        </p:nvSpPr>
        <p:spPr>
          <a:xfrm>
            <a:off x="2895335" y="3429000"/>
            <a:ext cx="1518840" cy="3466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>
                <a:ln>
                  <a:noFill/>
                </a:ln>
                <a:latin typeface="Liberation Sans" pitchFamily="18"/>
                <a:ea typeface="FandolFang R" pitchFamily="2"/>
                <a:cs typeface="Droid Sans Devanagari" pitchFamily="2"/>
              </a:rPr>
              <a:t>Concave tile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165A4B96-AF7E-3963-526B-040E123F56A6}"/>
              </a:ext>
            </a:extLst>
          </p:cNvPr>
          <p:cNvCxnSpPr>
            <a:cxnSpLocks/>
          </p:cNvCxnSpPr>
          <p:nvPr/>
        </p:nvCxnSpPr>
        <p:spPr>
          <a:xfrm flipH="1">
            <a:off x="2405743" y="2187634"/>
            <a:ext cx="1950731" cy="267828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F6A8717-0E6E-CCC7-FDA1-5E5BB07C3894}"/>
              </a:ext>
            </a:extLst>
          </p:cNvPr>
          <p:cNvSpPr txBox="1"/>
          <p:nvPr/>
        </p:nvSpPr>
        <p:spPr>
          <a:xfrm>
            <a:off x="2799152" y="1715688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Trajectory of a cosmic ray particle</a:t>
            </a:r>
          </a:p>
        </p:txBody>
      </p:sp>
    </p:spTree>
    <p:extLst>
      <p:ext uri="{BB962C8B-B14F-4D97-AF65-F5344CB8AC3E}">
        <p14:creationId xmlns:p14="http://schemas.microsoft.com/office/powerpoint/2010/main" val="40491559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2ADBC-130C-B8C8-7B62-2199447BE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Setup: muon telescope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C350A35-7D86-20D4-4B54-DEA6B719DC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984855-63CB-C856-5CB3-053AB76F9AA4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68763" y="3624943"/>
            <a:ext cx="4041719" cy="3031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D39D545-BA0A-D35D-8AB4-435F8E14C0E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b="42779"/>
          <a:stretch>
            <a:fillRect/>
          </a:stretch>
        </p:blipFill>
        <p:spPr>
          <a:xfrm>
            <a:off x="5826299" y="4582800"/>
            <a:ext cx="4303800" cy="184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A7BDB1-A439-5A50-3828-65754C0EDBA6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5938" t="29660" r="22592" b="27762"/>
          <a:stretch>
            <a:fillRect/>
          </a:stretch>
        </p:blipFill>
        <p:spPr>
          <a:xfrm>
            <a:off x="7336972" y="1573191"/>
            <a:ext cx="2519717" cy="232698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Arrow: Down 10">
            <a:extLst>
              <a:ext uri="{FF2B5EF4-FFF2-40B4-BE49-F238E27FC236}">
                <a16:creationId xmlns:a16="http://schemas.microsoft.com/office/drawing/2014/main" id="{63CCA524-DA37-05E4-8F9A-4873F70D2FB6}"/>
              </a:ext>
            </a:extLst>
          </p:cNvPr>
          <p:cNvSpPr/>
          <p:nvPr/>
        </p:nvSpPr>
        <p:spPr>
          <a:xfrm>
            <a:off x="8131629" y="3548743"/>
            <a:ext cx="776666" cy="2209800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D86319-8C70-9E5F-87FA-2B4DA6D1424A}"/>
              </a:ext>
            </a:extLst>
          </p:cNvPr>
          <p:cNvSpPr txBox="1"/>
          <p:nvPr/>
        </p:nvSpPr>
        <p:spPr>
          <a:xfrm>
            <a:off x="6068460" y="883619"/>
            <a:ext cx="4797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Putting </a:t>
            </a:r>
            <a:r>
              <a:rPr lang="en-US" dirty="0" err="1"/>
              <a:t>SiPM</a:t>
            </a:r>
            <a:r>
              <a:rPr lang="en-US" dirty="0"/>
              <a:t>-on-tile in between triggering scintillators → data from tile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49B81E-951B-24AD-3F82-46ECA8949B30}"/>
              </a:ext>
            </a:extLst>
          </p:cNvPr>
          <p:cNvSpPr/>
          <p:nvPr/>
        </p:nvSpPr>
        <p:spPr>
          <a:xfrm>
            <a:off x="172583" y="1410677"/>
            <a:ext cx="601959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Background </a:t>
            </a:r>
            <a:r>
              <a:rPr lang="en-US" sz="5400" b="0" cap="none" spc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Data</a:t>
            </a:r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endParaRPr lang="en-US" sz="5400" b="0" cap="none" spc="0" dirty="0">
              <a:ln w="0"/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E5529B3C-1136-D709-D523-DB8CFD518921}"/>
              </a:ext>
            </a:extLst>
          </p:cNvPr>
          <p:cNvSpPr/>
          <p:nvPr/>
        </p:nvSpPr>
        <p:spPr>
          <a:xfrm rot="19967418">
            <a:off x="5485653" y="2509033"/>
            <a:ext cx="560262" cy="2751594"/>
          </a:xfrm>
          <a:prstGeom prst="downArrow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Down 13">
            <a:extLst>
              <a:ext uri="{FF2B5EF4-FFF2-40B4-BE49-F238E27FC236}">
                <a16:creationId xmlns:a16="http://schemas.microsoft.com/office/drawing/2014/main" id="{FE1F54C9-E5E8-41B6-6805-1A90C2CD8223}"/>
              </a:ext>
            </a:extLst>
          </p:cNvPr>
          <p:cNvSpPr/>
          <p:nvPr/>
        </p:nvSpPr>
        <p:spPr>
          <a:xfrm>
            <a:off x="1481743" y="2410052"/>
            <a:ext cx="608054" cy="1138846"/>
          </a:xfrm>
          <a:prstGeom prst="downArrow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173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9CB5E-8874-FD76-875C-BFC534D67F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68D5EC-DDAB-BAAB-4EFB-9DD2395417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85" y="1034142"/>
            <a:ext cx="5802772" cy="5301344"/>
          </a:xfrm>
        </p:spPr>
        <p:txBody>
          <a:bodyPr>
            <a:normAutofit/>
          </a:bodyPr>
          <a:lstStyle/>
          <a:p>
            <a:r>
              <a:rPr lang="en-US" sz="2800" dirty="0"/>
              <a:t>Scintillator on Top → PMT → Discriminator</a:t>
            </a:r>
          </a:p>
          <a:p>
            <a:r>
              <a:rPr lang="en-US" sz="2800" dirty="0"/>
              <a:t>Scintillator on the Bottom → PMT → Discriminator</a:t>
            </a:r>
          </a:p>
          <a:p>
            <a:r>
              <a:rPr lang="en-US" sz="2800" dirty="0"/>
              <a:t>→ Coincidence (AND logic)</a:t>
            </a:r>
          </a:p>
          <a:p>
            <a:r>
              <a:rPr lang="en-US" sz="2800" dirty="0"/>
              <a:t>→ Gate signal</a:t>
            </a:r>
          </a:p>
          <a:p>
            <a:r>
              <a:rPr lang="en-US" sz="2800" dirty="0"/>
              <a:t>→ CAMAC ADC integration window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918ED5-87A5-AD6B-F2DE-C5AA98170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69B903-D150-4075-9AD5-7B018ECF8AF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183086" y="88859"/>
            <a:ext cx="5019119" cy="66946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6B5613D7-6E3F-4CA8-EF15-BBDC0BE547ED}"/>
              </a:ext>
            </a:extLst>
          </p:cNvPr>
          <p:cNvSpPr/>
          <p:nvPr/>
        </p:nvSpPr>
        <p:spPr>
          <a:xfrm rot="1254905">
            <a:off x="2665294" y="2388769"/>
            <a:ext cx="5048899" cy="408309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3554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CAF936-7FE6-68CE-6903-5F80ABA5B7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CC9553-7F9C-7E48-F0A7-7679500117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B40E93-0FDC-5A8B-86C3-6928B36CFE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85" y="1034142"/>
            <a:ext cx="5802772" cy="5301344"/>
          </a:xfrm>
        </p:spPr>
        <p:txBody>
          <a:bodyPr>
            <a:normAutofit/>
          </a:bodyPr>
          <a:lstStyle/>
          <a:p>
            <a:r>
              <a:rPr lang="en-US" sz="2800" dirty="0"/>
              <a:t>Scintillator on Top → PMT → Discriminator</a:t>
            </a:r>
          </a:p>
          <a:p>
            <a:r>
              <a:rPr lang="en-US" sz="2800" dirty="0"/>
              <a:t>Scintillator on the Bottom → PMT → Discriminator</a:t>
            </a:r>
          </a:p>
          <a:p>
            <a:r>
              <a:rPr lang="en-US" sz="2800" dirty="0"/>
              <a:t>→ Coincidence (AND logic)</a:t>
            </a:r>
          </a:p>
          <a:p>
            <a:r>
              <a:rPr lang="en-US" sz="2800" dirty="0"/>
              <a:t>→ Gate signal</a:t>
            </a:r>
          </a:p>
          <a:p>
            <a:r>
              <a:rPr lang="en-US" sz="2800" dirty="0"/>
              <a:t>→ CAMAC ADC integration window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108854-FBF9-AEA0-8D3F-3EE06DECA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766C02-F961-0E4E-892F-439876647939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183086" y="88859"/>
            <a:ext cx="5019119" cy="66946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FDD723CF-D0D1-E1E2-209F-4B05D48A6C8B}"/>
              </a:ext>
            </a:extLst>
          </p:cNvPr>
          <p:cNvSpPr/>
          <p:nvPr/>
        </p:nvSpPr>
        <p:spPr>
          <a:xfrm rot="636775">
            <a:off x="4336822" y="2851255"/>
            <a:ext cx="3126471" cy="420299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66075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9C123F-444A-D063-328A-CC1CE0126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C6DE7-B283-1F5C-06B6-BFD6DDBCD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1B321C-7492-FC75-41F8-81E6CD0A0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85" y="1034142"/>
            <a:ext cx="5802772" cy="5301344"/>
          </a:xfrm>
        </p:spPr>
        <p:txBody>
          <a:bodyPr>
            <a:normAutofit/>
          </a:bodyPr>
          <a:lstStyle/>
          <a:p>
            <a:r>
              <a:rPr lang="en-US" sz="2800" dirty="0"/>
              <a:t>Scintillator on Top → PMT → Discriminator</a:t>
            </a:r>
          </a:p>
          <a:p>
            <a:r>
              <a:rPr lang="en-US" sz="2800" dirty="0"/>
              <a:t>Scintillator on the Bottom → PMT → Discriminator</a:t>
            </a:r>
          </a:p>
          <a:p>
            <a:r>
              <a:rPr lang="en-US" sz="2800" dirty="0"/>
              <a:t>→ Coincidence (AND logic)</a:t>
            </a:r>
          </a:p>
          <a:p>
            <a:r>
              <a:rPr lang="en-US" sz="2800" dirty="0"/>
              <a:t>→ Gate signal</a:t>
            </a:r>
          </a:p>
          <a:p>
            <a:r>
              <a:rPr lang="en-US" sz="2800" dirty="0"/>
              <a:t>→ CAMAC ADC integration window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E73A8A-091E-1CEC-7F68-F6F2BDA75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89E122-939A-71A2-CCFD-8A2EADC7933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183086" y="88859"/>
            <a:ext cx="5019119" cy="66946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9DB836CF-4063-7C97-29FC-00E3CF8475FF}"/>
              </a:ext>
            </a:extLst>
          </p:cNvPr>
          <p:cNvSpPr/>
          <p:nvPr/>
        </p:nvSpPr>
        <p:spPr>
          <a:xfrm rot="21263785">
            <a:off x="4881141" y="2960112"/>
            <a:ext cx="3126471" cy="420299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6126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BF490C-426A-A75A-4B2A-28BE622E22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12A67-A638-9AFF-7294-A3772D41E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5AE61C-4577-AD87-CCC1-BBFF6C030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85" y="1034142"/>
            <a:ext cx="5802772" cy="5301344"/>
          </a:xfrm>
        </p:spPr>
        <p:txBody>
          <a:bodyPr>
            <a:normAutofit/>
          </a:bodyPr>
          <a:lstStyle/>
          <a:p>
            <a:r>
              <a:rPr lang="en-US" sz="2800" dirty="0"/>
              <a:t>Scintillator on Top → PMT → Discriminator</a:t>
            </a:r>
          </a:p>
          <a:p>
            <a:r>
              <a:rPr lang="en-US" sz="2800" dirty="0"/>
              <a:t>Scintillator on the Bottom → PMT → Discriminator</a:t>
            </a:r>
          </a:p>
          <a:p>
            <a:r>
              <a:rPr lang="en-US" sz="2800" dirty="0"/>
              <a:t>→ Coincidence (AND logic)</a:t>
            </a:r>
          </a:p>
          <a:p>
            <a:r>
              <a:rPr lang="en-US" sz="2800" dirty="0"/>
              <a:t>→ Gate signal</a:t>
            </a:r>
          </a:p>
          <a:p>
            <a:r>
              <a:rPr lang="en-US" sz="2800" dirty="0"/>
              <a:t>→ CAMAC ADC integration window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45C31D-1E5F-3547-405D-6185A7186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3469D0-D957-1B85-072B-289D5DDA11C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6183086" y="88859"/>
            <a:ext cx="5019119" cy="669462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Arrow: Right 6">
            <a:extLst>
              <a:ext uri="{FF2B5EF4-FFF2-40B4-BE49-F238E27FC236}">
                <a16:creationId xmlns:a16="http://schemas.microsoft.com/office/drawing/2014/main" id="{BC5AD24D-ED35-69B4-203F-52BA0B7FF736}"/>
              </a:ext>
            </a:extLst>
          </p:cNvPr>
          <p:cNvSpPr/>
          <p:nvPr/>
        </p:nvSpPr>
        <p:spPr>
          <a:xfrm rot="21263785">
            <a:off x="3274087" y="3396785"/>
            <a:ext cx="5384387" cy="494091"/>
          </a:xfrm>
          <a:prstGeom prst="rightArrow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6860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D74AE-4D21-6CB7-849D-6E47CB8496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LFHCAL tiles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099AFB-7242-23B0-164B-57CD8ABABB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2</a:t>
            </a:fld>
            <a:endParaRPr lang="en-US"/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8FF53310-E281-1A44-2563-3B33A49959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60" y="694439"/>
            <a:ext cx="5318637" cy="4351337"/>
          </a:xfrm>
        </p:spPr>
        <p:txBody>
          <a:bodyPr/>
          <a:lstStyle/>
          <a:p>
            <a:pPr lvl="0" rtl="0">
              <a:buSzPct val="45000"/>
              <a:buFont typeface="OpenSymbol"/>
              <a:buChar char="●"/>
            </a:pPr>
            <a:r>
              <a:rPr lang="en-US" sz="1800" dirty="0"/>
              <a:t>CALICE </a:t>
            </a:r>
            <a:r>
              <a:rPr lang="en-US" sz="1800" dirty="0" err="1"/>
              <a:t>AHCal</a:t>
            </a:r>
            <a:r>
              <a:rPr lang="en-US" sz="1800" dirty="0"/>
              <a:t> inspired </a:t>
            </a:r>
            <a:r>
              <a:rPr lang="en-US" sz="1800" dirty="0" err="1"/>
              <a:t>SiPM</a:t>
            </a:r>
            <a:r>
              <a:rPr lang="en-US" sz="1800" dirty="0"/>
              <a:t>-on-tile approach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en-US" sz="1800" dirty="0"/>
              <a:t>Tiles and </a:t>
            </a:r>
            <a:r>
              <a:rPr lang="en-US" sz="1800" dirty="0" err="1"/>
              <a:t>SiPM</a:t>
            </a:r>
            <a:r>
              <a:rPr lang="en-US" sz="1800" dirty="0"/>
              <a:t> from Oak </a:t>
            </a:r>
            <a:r>
              <a:rPr lang="en-US" sz="1800" dirty="0" err="1"/>
              <a:t>Rige</a:t>
            </a:r>
            <a:r>
              <a:rPr lang="en-US" sz="1800" dirty="0"/>
              <a:t> for initial tests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en-US" sz="1800" dirty="0"/>
              <a:t>Concave tile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ECFD8D-0664-8F5B-32DD-A037B1A383B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r="39910"/>
          <a:stretch>
            <a:fillRect/>
          </a:stretch>
        </p:blipFill>
        <p:spPr>
          <a:xfrm>
            <a:off x="688763" y="3429000"/>
            <a:ext cx="3512696" cy="3336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0D1C3A-E150-770F-81A8-4893A4D16F3A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19180" t="7408" r="15457" b="11712"/>
          <a:stretch>
            <a:fillRect/>
          </a:stretch>
        </p:blipFill>
        <p:spPr>
          <a:xfrm>
            <a:off x="5791200" y="2073422"/>
            <a:ext cx="2899439" cy="478457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A90AD7C-602B-E0D8-0267-2F40898F985A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3417" t="25202" r="10867" b="21205"/>
          <a:stretch>
            <a:fillRect/>
          </a:stretch>
        </p:blipFill>
        <p:spPr>
          <a:xfrm rot="5415000">
            <a:off x="7578806" y="3190439"/>
            <a:ext cx="4784303" cy="2539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E4366E-0E65-1132-E0BA-BD2168DFEA1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 l="17243" t="6317" r="9946" b="13413"/>
          <a:stretch>
            <a:fillRect/>
          </a:stretch>
        </p:blipFill>
        <p:spPr>
          <a:xfrm rot="5383800">
            <a:off x="7420939" y="-435042"/>
            <a:ext cx="2456272" cy="3610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D7E6CD7-2B56-E5BD-715A-1C957937A178}"/>
              </a:ext>
            </a:extLst>
          </p:cNvPr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 l="4483" t="10296" b="19058"/>
          <a:stretch>
            <a:fillRect/>
          </a:stretch>
        </p:blipFill>
        <p:spPr>
          <a:xfrm>
            <a:off x="590789" y="2221022"/>
            <a:ext cx="3719197" cy="105557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4905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6653A-FE9B-1C4B-D2F7-7CC2A570B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E2117-0229-CA21-68CB-6ED75D21D8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46F2D2-D8DA-DCC2-1C34-6A322AB1B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85" y="1034142"/>
            <a:ext cx="5802772" cy="5301344"/>
          </a:xfrm>
        </p:spPr>
        <p:txBody>
          <a:bodyPr>
            <a:normAutofit/>
          </a:bodyPr>
          <a:lstStyle/>
          <a:p>
            <a:r>
              <a:rPr lang="en-US" sz="2800" dirty="0"/>
              <a:t>Scintillator on Top → PMT → Discriminator</a:t>
            </a:r>
          </a:p>
          <a:p>
            <a:r>
              <a:rPr lang="en-US" sz="2800" dirty="0"/>
              <a:t>Scintillator on the Bottom → PMT → Discriminator</a:t>
            </a:r>
          </a:p>
          <a:p>
            <a:r>
              <a:rPr lang="en-US" sz="2800" dirty="0"/>
              <a:t>→ Coincidence (AND logic)</a:t>
            </a:r>
          </a:p>
          <a:p>
            <a:r>
              <a:rPr lang="en-US" sz="2800" dirty="0"/>
              <a:t>→ Gate signal</a:t>
            </a:r>
          </a:p>
          <a:p>
            <a:r>
              <a:rPr lang="en-US" sz="2800" dirty="0"/>
              <a:t>→ CAMAC ADC integration window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BBABBB-349A-AEE7-989A-305D1E9A7E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20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D13677-92E4-4B64-33AE-AA1D022F9BB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7694" r="13333" b="6506"/>
          <a:stretch>
            <a:fillRect/>
          </a:stretch>
        </p:blipFill>
        <p:spPr>
          <a:xfrm>
            <a:off x="6436343" y="1761539"/>
            <a:ext cx="4748794" cy="31622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03910B-1F16-8F33-F077-4ACD89D5CFCC}"/>
              </a:ext>
            </a:extLst>
          </p:cNvPr>
          <p:cNvCxnSpPr/>
          <p:nvPr/>
        </p:nvCxnSpPr>
        <p:spPr>
          <a:xfrm>
            <a:off x="2998671" y="1761539"/>
            <a:ext cx="4044386" cy="124291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601FE48-02B7-E084-BFB2-9F54DE8C1D2A}"/>
              </a:ext>
            </a:extLst>
          </p:cNvPr>
          <p:cNvCxnSpPr>
            <a:cxnSpLocks/>
          </p:cNvCxnSpPr>
          <p:nvPr/>
        </p:nvCxnSpPr>
        <p:spPr>
          <a:xfrm>
            <a:off x="4278086" y="2754086"/>
            <a:ext cx="2764971" cy="10086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050156E-D4C9-0D07-96A8-296B0BB6A8A1}"/>
              </a:ext>
            </a:extLst>
          </p:cNvPr>
          <p:cNvCxnSpPr>
            <a:cxnSpLocks/>
          </p:cNvCxnSpPr>
          <p:nvPr/>
        </p:nvCxnSpPr>
        <p:spPr>
          <a:xfrm>
            <a:off x="2808514" y="3853544"/>
            <a:ext cx="4746172" cy="8894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23391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8959EF-3546-C3F6-0E4F-39AE628E4A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73228-C304-7B50-BCBA-B1A6A898A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Electronics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AD4AD-AD7F-033B-DD51-3629B1AB88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285" y="1034142"/>
            <a:ext cx="5802772" cy="5301344"/>
          </a:xfrm>
        </p:spPr>
        <p:txBody>
          <a:bodyPr>
            <a:normAutofit/>
          </a:bodyPr>
          <a:lstStyle/>
          <a:p>
            <a:r>
              <a:rPr lang="en-US" sz="2800" dirty="0"/>
              <a:t>Delayed (by purpose)  signal from </a:t>
            </a:r>
            <a:r>
              <a:rPr lang="en-US" sz="2800" dirty="0" err="1"/>
              <a:t>SiPM</a:t>
            </a:r>
            <a:r>
              <a:rPr lang="en-US" sz="2800" dirty="0"/>
              <a:t>-on-tile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81D28A-C271-C3D5-ECC3-05E0E5DFA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53F04BA-E40F-9848-BC35-67B9CF9625D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7694" r="13333" b="6506"/>
          <a:stretch>
            <a:fillRect/>
          </a:stretch>
        </p:blipFill>
        <p:spPr>
          <a:xfrm>
            <a:off x="6436343" y="1761539"/>
            <a:ext cx="4748794" cy="316224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82230045-230A-10E3-67E7-2A67ACB41B47}"/>
              </a:ext>
            </a:extLst>
          </p:cNvPr>
          <p:cNvCxnSpPr>
            <a:cxnSpLocks/>
          </p:cNvCxnSpPr>
          <p:nvPr/>
        </p:nvCxnSpPr>
        <p:spPr>
          <a:xfrm>
            <a:off x="3505200" y="1761539"/>
            <a:ext cx="5072743" cy="140620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F5565E9C-6931-1D56-EE37-2FFD794E3F21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4800" y="2649708"/>
            <a:ext cx="5802772" cy="40693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08365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4BED6-FE91-746E-CD38-1CBE4DF05D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568CAC-39D8-588A-F120-860AFB795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7457" y="1219200"/>
            <a:ext cx="9519775" cy="4960937"/>
          </a:xfrm>
        </p:spPr>
        <p:txBody>
          <a:bodyPr/>
          <a:lstStyle/>
          <a:p>
            <a:r>
              <a:rPr lang="en-US" dirty="0" err="1"/>
              <a:t>Cosmics</a:t>
            </a:r>
            <a:r>
              <a:rPr lang="en-US" dirty="0"/>
              <a:t> → Sr-90 source</a:t>
            </a:r>
          </a:p>
          <a:p>
            <a:pPr lvl="1"/>
            <a:r>
              <a:rPr lang="en-US" dirty="0"/>
              <a:t>Half-life: 29.1 years</a:t>
            </a:r>
          </a:p>
          <a:p>
            <a:pPr lvl="1"/>
            <a:r>
              <a:rPr lang="en-US" dirty="0"/>
              <a:t>Mode of decay: Beta radiation</a:t>
            </a:r>
          </a:p>
          <a:p>
            <a:endParaRPr lang="en-US" dirty="0"/>
          </a:p>
          <a:p>
            <a:r>
              <a:rPr lang="en-US" dirty="0"/>
              <a:t>E &lt; 0.546 MeV</a:t>
            </a:r>
          </a:p>
          <a:p>
            <a:endParaRPr lang="en-US" dirty="0"/>
          </a:p>
          <a:p>
            <a:r>
              <a:rPr lang="en-US" dirty="0"/>
              <a:t>E &lt; 2.28 MeV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28D389-D333-0093-FFE4-62ACD01FC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662415-D9FD-3537-C958-78894890F1B5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2629654" y="2382008"/>
            <a:ext cx="2796120" cy="831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94BBF17-3DD0-CD8F-2CB5-1D2303C2AA99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01023" y="3510055"/>
            <a:ext cx="2867040" cy="76932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8AEA792-7DF6-EA07-D51E-9B5675A30684}"/>
              </a:ext>
            </a:extLst>
          </p:cNvPr>
          <p:cNvSpPr txBox="1"/>
          <p:nvPr/>
        </p:nvSpPr>
        <p:spPr>
          <a:xfrm>
            <a:off x="6733032" y="3028581"/>
            <a:ext cx="624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Can penetrate ~1cm of plastic</a:t>
            </a:r>
          </a:p>
        </p:txBody>
      </p:sp>
    </p:spTree>
    <p:extLst>
      <p:ext uri="{BB962C8B-B14F-4D97-AF65-F5344CB8AC3E}">
        <p14:creationId xmlns:p14="http://schemas.microsoft.com/office/powerpoint/2010/main" val="35043269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A152A-509A-2F8B-F20A-84637534A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3639B-750A-8C4B-F491-982AA4D637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8320" y="1545771"/>
            <a:ext cx="8595360" cy="4351337"/>
          </a:xfrm>
        </p:spPr>
        <p:txBody>
          <a:bodyPr>
            <a:normAutofit/>
          </a:bodyPr>
          <a:lstStyle/>
          <a:p>
            <a:r>
              <a:rPr lang="en-US" sz="3600" dirty="0"/>
              <a:t>Vary tile size (5×5 cm², 10×10 cm²)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1A10EB-C360-DDB0-B176-9D40A505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2E33B2-7922-50C3-57EC-0AAD5DFEE49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6524" t="3844" r="10501" b="2183"/>
          <a:stretch>
            <a:fillRect/>
          </a:stretch>
        </p:blipFill>
        <p:spPr>
          <a:xfrm rot="16213200">
            <a:off x="3814127" y="1801026"/>
            <a:ext cx="3790332" cy="57241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05119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0D6314-717C-1178-FEEB-35BA2EB3E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9356B-BAA6-D5F1-3151-A3CA933C22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87158" y="1611085"/>
            <a:ext cx="8595360" cy="4351337"/>
          </a:xfrm>
        </p:spPr>
        <p:txBody>
          <a:bodyPr>
            <a:normAutofit/>
          </a:bodyPr>
          <a:lstStyle/>
          <a:p>
            <a:r>
              <a:rPr lang="en-US" sz="3600" dirty="0"/>
              <a:t>Vary tile thickness (4,6,8 mm)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C588A8-3762-B5C0-37E5-9B4CF8CC9A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17665A4-14A7-2366-A78B-FADF7B9581CB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11029" t="10672" r="23363" b="-633"/>
          <a:stretch>
            <a:fillRect/>
          </a:stretch>
        </p:blipFill>
        <p:spPr>
          <a:xfrm rot="16179600">
            <a:off x="3699135" y="771523"/>
            <a:ext cx="4116466" cy="75273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83756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1B5EB-0FCE-3AB7-3800-436C184B1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C9B61-C5C0-D574-507F-9787DF7BC7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9286385" cy="4351337"/>
          </a:xfrm>
        </p:spPr>
        <p:txBody>
          <a:bodyPr>
            <a:normAutofit/>
          </a:bodyPr>
          <a:lstStyle/>
          <a:p>
            <a:r>
              <a:rPr lang="en-US" sz="3200" dirty="0"/>
              <a:t>Vary </a:t>
            </a:r>
            <a:r>
              <a:rPr lang="en-US" sz="3200" dirty="0" err="1"/>
              <a:t>SiPM</a:t>
            </a:r>
            <a:r>
              <a:rPr lang="en-US" sz="3200" dirty="0"/>
              <a:t> placement (center, corner, edge)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D033F8-39C9-5492-EE17-BBA1F19C2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ACC37C5-6F78-B64B-F7E2-130FDC2FAAE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8334" t="32082" r="27534" b="20531"/>
          <a:stretch>
            <a:fillRect/>
          </a:stretch>
        </p:blipFill>
        <p:spPr>
          <a:xfrm>
            <a:off x="173472" y="4356329"/>
            <a:ext cx="2428856" cy="239303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0F4D8B-03B4-0D10-F83D-2910F0917AEE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6317" t="2558" r="18705" b="1407"/>
          <a:stretch>
            <a:fillRect/>
          </a:stretch>
        </p:blipFill>
        <p:spPr>
          <a:xfrm>
            <a:off x="2888205" y="4346679"/>
            <a:ext cx="3480342" cy="24192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E1427A2-8AB2-6DAB-84CE-2741CE0795C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6654424" y="4356329"/>
            <a:ext cx="4638416" cy="22231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66312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4ADF2-1A0E-09FE-AA7B-1C107BB0EB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E61060-510F-3FA0-A2B5-029AB2A5E0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1" y="1828800"/>
            <a:ext cx="9003357" cy="4351337"/>
          </a:xfrm>
        </p:spPr>
        <p:txBody>
          <a:bodyPr>
            <a:normAutofit/>
          </a:bodyPr>
          <a:lstStyle/>
          <a:p>
            <a:r>
              <a:rPr lang="en-US" sz="3600" dirty="0"/>
              <a:t>Vary </a:t>
            </a:r>
            <a:r>
              <a:rPr lang="en-US" sz="3600" dirty="0" err="1"/>
              <a:t>SiPM</a:t>
            </a:r>
            <a:r>
              <a:rPr lang="en-US" sz="3600" dirty="0"/>
              <a:t> placement: with wavelength shifting bars, fibers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DA8AB6-1075-EDD8-391F-241FE0D0D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FAB7F11-CF8A-B09B-4556-C5B652604643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20344" t="14209" r="49541" b="28668"/>
          <a:stretch>
            <a:fillRect/>
          </a:stretch>
        </p:blipFill>
        <p:spPr>
          <a:xfrm>
            <a:off x="4202497" y="4156045"/>
            <a:ext cx="3360289" cy="25539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6D908B5-7357-7474-10BC-61E949B9A64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0435" y="4004468"/>
            <a:ext cx="3977189" cy="3385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0DDF1EF-8C85-A89C-234D-7A5B42165D43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t="2374" b="9019"/>
          <a:stretch>
            <a:fillRect/>
          </a:stretch>
        </p:blipFill>
        <p:spPr>
          <a:xfrm>
            <a:off x="8099451" y="4190578"/>
            <a:ext cx="2963643" cy="24848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54629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057A9-3A86-0268-7B0B-21BEFC86BD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CE5231-F23E-A7AA-306B-CA7DC3871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4285" y="1077686"/>
            <a:ext cx="10145485" cy="5519057"/>
          </a:xfrm>
        </p:spPr>
        <p:txBody>
          <a:bodyPr>
            <a:normAutofit lnSpcReduction="10000"/>
          </a:bodyPr>
          <a:lstStyle/>
          <a:p>
            <a:r>
              <a:rPr lang="en-US" sz="2800" dirty="0" err="1"/>
              <a:t>Cosmics</a:t>
            </a:r>
            <a:r>
              <a:rPr lang="en-US" sz="2800" dirty="0"/>
              <a:t> → Sr-90 source</a:t>
            </a:r>
          </a:p>
          <a:p>
            <a:pPr lvl="1"/>
            <a:r>
              <a:rPr lang="en-US" sz="2400" dirty="0"/>
              <a:t>Vary tile size (5×5 cm², 10×10 cm²)</a:t>
            </a:r>
          </a:p>
          <a:p>
            <a:pPr lvl="1"/>
            <a:r>
              <a:rPr lang="en-US" sz="2400" dirty="0"/>
              <a:t>Vary tile thickness (4,6,8 mm)</a:t>
            </a:r>
          </a:p>
          <a:p>
            <a:pPr lvl="1"/>
            <a:r>
              <a:rPr lang="en-US" sz="2400" dirty="0"/>
              <a:t>Vary </a:t>
            </a:r>
            <a:r>
              <a:rPr lang="en-US" sz="2400" dirty="0" err="1"/>
              <a:t>SiPM</a:t>
            </a:r>
            <a:r>
              <a:rPr lang="en-US" sz="2400" dirty="0"/>
              <a:t> placement (center, corner, edge), with wavelength shifting bars, fibers</a:t>
            </a:r>
          </a:p>
          <a:p>
            <a:pPr lvl="1"/>
            <a:r>
              <a:rPr lang="en-US" sz="2400" dirty="0"/>
              <a:t>Tile coating (wrapping, painting)</a:t>
            </a:r>
          </a:p>
          <a:p>
            <a:r>
              <a:rPr lang="en-US" sz="2800" dirty="0"/>
              <a:t>Check performance:</a:t>
            </a:r>
          </a:p>
          <a:p>
            <a:pPr lvl="1"/>
            <a:r>
              <a:rPr lang="en-US" sz="2400" dirty="0"/>
              <a:t>Light yield per MIP</a:t>
            </a:r>
          </a:p>
          <a:p>
            <a:pPr lvl="1"/>
            <a:r>
              <a:rPr lang="en-US" sz="2400" dirty="0"/>
              <a:t>Signal uniformity</a:t>
            </a:r>
          </a:p>
          <a:p>
            <a:pPr lvl="1"/>
            <a:r>
              <a:rPr lang="en-US" sz="2400" dirty="0"/>
              <a:t>Long range plan: timing resolution, optical cross-talk (if relevant; configuration-dependent)</a:t>
            </a:r>
          </a:p>
          <a:p>
            <a:r>
              <a:rPr lang="en-US" sz="2800" dirty="0"/>
              <a:t>Target timeline: ~2 months, aiming for completion by July 11 (ideally)</a:t>
            </a:r>
          </a:p>
          <a:p>
            <a:pPr marL="0" indent="0">
              <a:buNone/>
            </a:pPr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34767B-D5E4-D8D4-AAC9-BE7FD9C30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870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AE8001-D9D3-C17C-7722-386C356A1E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SiPM</a:t>
            </a:r>
            <a:r>
              <a:rPr lang="en-US" dirty="0"/>
              <a:t> on PCB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9DBB7A-8109-2E6F-244B-D4AF03AF11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209" y="1716936"/>
            <a:ext cx="8595360" cy="3564810"/>
          </a:xfrm>
        </p:spPr>
        <p:txBody>
          <a:bodyPr/>
          <a:lstStyle/>
          <a:p>
            <a:pPr lvl="0" rtl="0">
              <a:buSzPct val="45000"/>
              <a:buFont typeface="OpenSymbol"/>
              <a:buChar char="●"/>
            </a:pPr>
            <a:r>
              <a:rPr lang="en-US" sz="1800" dirty="0"/>
              <a:t>S14160-1315PS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en-US" sz="1800" dirty="0"/>
              <a:t>Photosensitive area (mm): 1.3 × 1.3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en-US" sz="1800" dirty="0"/>
              <a:t>Number of pixels: 7284</a:t>
            </a:r>
          </a:p>
          <a:p>
            <a:pPr lvl="0" rtl="0">
              <a:buSzPct val="45000"/>
              <a:buFont typeface="OpenSymbol"/>
              <a:buChar char="●"/>
            </a:pPr>
            <a:r>
              <a:rPr lang="en-US" sz="1800" dirty="0"/>
              <a:t>Breakdown voltage (V): 38 ± 3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66C673-2CF8-5B09-E100-9D8874DD4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0D5E2-BC28-17DF-E5C5-7F51873F6DA1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46258" y="4559081"/>
            <a:ext cx="2592360" cy="14025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B92132E-59A1-E372-6386-A74BC942DFC8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0800000">
            <a:off x="2514600" y="4169349"/>
            <a:ext cx="5063808" cy="2529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8E27A7E-6F5A-C860-FB31-D78838E899DD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10792200">
            <a:off x="7583913" y="1907454"/>
            <a:ext cx="3641935" cy="4856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A599C8-2381-6C13-B8E5-21057CC4FCF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4436264" y="1008437"/>
            <a:ext cx="3080657" cy="311607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7">
            <a:extLst>
              <a:ext uri="{FF2B5EF4-FFF2-40B4-BE49-F238E27FC236}">
                <a16:creationId xmlns:a16="http://schemas.microsoft.com/office/drawing/2014/main" id="{90888D57-5157-D0CB-5B35-67CE244410EA}"/>
              </a:ext>
            </a:extLst>
          </p:cNvPr>
          <p:cNvSpPr txBox="1"/>
          <p:nvPr/>
        </p:nvSpPr>
        <p:spPr>
          <a:xfrm>
            <a:off x="4961100" y="784082"/>
            <a:ext cx="2269800" cy="602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5000" rIns="90000" bIns="45000" anchorCtr="0" compatLnSpc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800" b="0" i="0" u="none" strike="noStrike" kern="1200" cap="none" dirty="0">
                <a:ln>
                  <a:noFill/>
                </a:ln>
                <a:latin typeface="Liberation Sans" pitchFamily="18"/>
                <a:ea typeface="FandolFang R" pitchFamily="2"/>
                <a:cs typeface="Droid Sans Devanagari" pitchFamily="2"/>
              </a:rPr>
              <a:t>Typical pulse shape</a:t>
            </a:r>
          </a:p>
        </p:txBody>
      </p:sp>
    </p:spTree>
    <p:extLst>
      <p:ext uri="{BB962C8B-B14F-4D97-AF65-F5344CB8AC3E}">
        <p14:creationId xmlns:p14="http://schemas.microsoft.com/office/powerpoint/2010/main" val="2753326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7F652-6EDF-1051-0D09-921011302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92840" cy="677863"/>
          </a:xfrm>
        </p:spPr>
        <p:txBody>
          <a:bodyPr>
            <a:normAutofit/>
          </a:bodyPr>
          <a:lstStyle/>
          <a:p>
            <a:r>
              <a:rPr lang="en-US" sz="3600" dirty="0"/>
              <a:t>How is the </a:t>
            </a:r>
            <a:r>
              <a:rPr lang="en-US" sz="3600" dirty="0" err="1"/>
              <a:t>SiPM</a:t>
            </a:r>
            <a:r>
              <a:rPr lang="en-US" sz="3600" dirty="0"/>
              <a:t> physically connected to the tile?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55B4F1-21D6-3F8C-C69B-8490CF6E87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0427" y="3527211"/>
            <a:ext cx="8371985" cy="2940497"/>
          </a:xfrm>
        </p:spPr>
        <p:txBody>
          <a:bodyPr>
            <a:normAutofit/>
          </a:bodyPr>
          <a:lstStyle/>
          <a:p>
            <a:r>
              <a:rPr lang="en-US" dirty="0"/>
              <a:t>In this configuration there is no physical connection between </a:t>
            </a:r>
            <a:r>
              <a:rPr lang="en-US" dirty="0" err="1"/>
              <a:t>SiPM</a:t>
            </a:r>
            <a:r>
              <a:rPr lang="en-US" dirty="0"/>
              <a:t> and tile</a:t>
            </a:r>
          </a:p>
          <a:p>
            <a:r>
              <a:rPr lang="en-US" dirty="0"/>
              <a:t>The spherical hollow acts like an optical lens</a:t>
            </a:r>
          </a:p>
          <a:p>
            <a:r>
              <a:rPr lang="en-US" dirty="0"/>
              <a:t>It causes photons that scatter inside the tile to be redirected downward toward the </a:t>
            </a:r>
            <a:r>
              <a:rPr lang="en-US" dirty="0" err="1"/>
              <a:t>SiPM</a:t>
            </a:r>
            <a:r>
              <a:rPr lang="en-US" dirty="0"/>
              <a:t> located underneath</a:t>
            </a:r>
          </a:p>
          <a:p>
            <a:r>
              <a:rPr lang="en-US" dirty="0"/>
              <a:t>This design increases the probability that light generated far from the </a:t>
            </a:r>
            <a:r>
              <a:rPr lang="en-US" dirty="0" err="1"/>
              <a:t>SiPM</a:t>
            </a:r>
            <a:r>
              <a:rPr lang="en-US" dirty="0"/>
              <a:t> still reaches it, helping recover signal from across the tile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3DAA16-2B53-94D3-940E-1BCB3BA170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3771954-7BE7-692C-3887-D390A057A06A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4483" t="10296" b="19058"/>
          <a:stretch>
            <a:fillRect/>
          </a:stretch>
        </p:blipFill>
        <p:spPr>
          <a:xfrm>
            <a:off x="2540416" y="1476985"/>
            <a:ext cx="6049666" cy="171706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599207AE-4E9C-6915-3F4D-2FC55A429659}"/>
              </a:ext>
            </a:extLst>
          </p:cNvPr>
          <p:cNvSpPr/>
          <p:nvPr/>
        </p:nvSpPr>
        <p:spPr>
          <a:xfrm flipH="1" flipV="1">
            <a:off x="6196723" y="2015992"/>
            <a:ext cx="1242009" cy="39425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tailEnd type="arrow"/>
          </a:ln>
        </p:spPr>
        <p:txBody>
          <a:bodyPr wrap="square" lIns="90000" tIns="45000" rIns="90000" bIns="45000" anchor="ctr" anchorCtr="0" compatLnSpc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FandolFang R" pitchFamily="2"/>
              <a:cs typeface="Droid Sans Devanagari" pitchFamily="2"/>
            </a:endParaRPr>
          </a:p>
        </p:txBody>
      </p:sp>
      <p:sp>
        <p:nvSpPr>
          <p:cNvPr id="7" name="Straight Connector 6">
            <a:extLst>
              <a:ext uri="{FF2B5EF4-FFF2-40B4-BE49-F238E27FC236}">
                <a16:creationId xmlns:a16="http://schemas.microsoft.com/office/drawing/2014/main" id="{68669F4D-39CA-611B-EB41-665DDC83C0B8}"/>
              </a:ext>
            </a:extLst>
          </p:cNvPr>
          <p:cNvSpPr/>
          <p:nvPr/>
        </p:nvSpPr>
        <p:spPr>
          <a:xfrm flipH="1">
            <a:off x="5670602" y="2075052"/>
            <a:ext cx="425397" cy="801541"/>
          </a:xfrm>
          <a:prstGeom prst="line">
            <a:avLst/>
          </a:prstGeom>
          <a:noFill/>
          <a:ln w="36720">
            <a:solidFill>
              <a:srgbClr val="FF0000"/>
            </a:solidFill>
            <a:prstDash val="solid"/>
            <a:tailEnd type="arrow"/>
          </a:ln>
        </p:spPr>
        <p:txBody>
          <a:bodyPr wrap="square" lIns="90000" tIns="45000" rIns="90000" bIns="45000" anchor="ctr" anchorCtr="0" compatLnSpc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en-US" sz="1800" b="0" i="0" u="none" strike="noStrike" kern="1200" cap="none">
              <a:ln>
                <a:noFill/>
              </a:ln>
              <a:latin typeface="Liberation Sans" pitchFamily="18"/>
              <a:ea typeface="FandolFang R" pitchFamily="2"/>
              <a:cs typeface="Droid Sans Devanagari" pitchFamily="2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8A266D7-0A38-297C-FCAE-730C2BCD353F}"/>
              </a:ext>
            </a:extLst>
          </p:cNvPr>
          <p:cNvSpPr txBox="1"/>
          <p:nvPr/>
        </p:nvSpPr>
        <p:spPr>
          <a:xfrm>
            <a:off x="5883300" y="1121229"/>
            <a:ext cx="22047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Incident light</a:t>
            </a:r>
          </a:p>
        </p:txBody>
      </p:sp>
    </p:spTree>
    <p:extLst>
      <p:ext uri="{BB962C8B-B14F-4D97-AF65-F5344CB8AC3E}">
        <p14:creationId xmlns:p14="http://schemas.microsoft.com/office/powerpoint/2010/main" val="41624320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9EBD4A-DBDF-B222-FEDB-8DB3612841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6202" y="1439863"/>
            <a:ext cx="4700019" cy="4351337"/>
          </a:xfrm>
        </p:spPr>
        <p:txBody>
          <a:bodyPr/>
          <a:lstStyle/>
          <a:p>
            <a:r>
              <a:rPr lang="en-US" dirty="0"/>
              <a:t>In this configuration there is no physical connection between </a:t>
            </a:r>
            <a:r>
              <a:rPr lang="en-US" dirty="0" err="1"/>
              <a:t>SiPM</a:t>
            </a:r>
            <a:r>
              <a:rPr lang="en-US" dirty="0"/>
              <a:t> and tile</a:t>
            </a:r>
          </a:p>
          <a:p>
            <a:r>
              <a:rPr lang="en-US" dirty="0"/>
              <a:t>Unwrapped Tile on top of the </a:t>
            </a:r>
            <a:r>
              <a:rPr lang="en-US" dirty="0" err="1"/>
              <a:t>SiPM</a:t>
            </a:r>
            <a:endParaRPr lang="en-US" dirty="0"/>
          </a:p>
          <a:p>
            <a:r>
              <a:rPr lang="en-US" dirty="0"/>
              <a:t>Wrapped Tile on top of the </a:t>
            </a:r>
            <a:r>
              <a:rPr lang="en-US" dirty="0" err="1"/>
              <a:t>SiPM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3A473F-6DDF-BF04-EB28-9C9FFDA50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5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51FF41F-D98D-C348-622D-E6FFFBA55532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1292840" cy="6778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How is the </a:t>
            </a:r>
            <a:r>
              <a:rPr lang="en-US" sz="3600" dirty="0" err="1"/>
              <a:t>SiPM</a:t>
            </a:r>
            <a:r>
              <a:rPr lang="en-US" sz="3600" dirty="0"/>
              <a:t> physically connected to the tile?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F8D9412-156D-5EC4-5806-388DC7661E2E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5730" t="18239" r="2158" b="8177"/>
          <a:stretch>
            <a:fillRect/>
          </a:stretch>
        </p:blipFill>
        <p:spPr>
          <a:xfrm>
            <a:off x="6346372" y="2660714"/>
            <a:ext cx="3756317" cy="4001344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CF6285-4529-64AF-6613-88B45964E70F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 l="4483" t="10296" b="19058"/>
          <a:stretch>
            <a:fillRect/>
          </a:stretch>
        </p:blipFill>
        <p:spPr>
          <a:xfrm>
            <a:off x="5953359" y="1191532"/>
            <a:ext cx="4700019" cy="13339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49437C9-98DA-3F02-9FAF-83557625CF69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 l="1452" t="26141" r="54915" b="40342"/>
          <a:stretch>
            <a:fillRect/>
          </a:stretch>
        </p:blipFill>
        <p:spPr>
          <a:xfrm>
            <a:off x="927053" y="3497734"/>
            <a:ext cx="3089776" cy="316432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66023D8-8A49-1DE8-6F04-E6D177AC16DD}"/>
              </a:ext>
            </a:extLst>
          </p:cNvPr>
          <p:cNvCxnSpPr/>
          <p:nvPr/>
        </p:nvCxnSpPr>
        <p:spPr>
          <a:xfrm>
            <a:off x="4593771" y="2525486"/>
            <a:ext cx="1850572" cy="15240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F55E51-AB40-C8EF-2E1D-C192C6FBC6EE}"/>
              </a:ext>
            </a:extLst>
          </p:cNvPr>
          <p:cNvCxnSpPr>
            <a:cxnSpLocks/>
          </p:cNvCxnSpPr>
          <p:nvPr/>
        </p:nvCxnSpPr>
        <p:spPr>
          <a:xfrm>
            <a:off x="1328057" y="3287486"/>
            <a:ext cx="914400" cy="112122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48074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19C67-5974-D57C-E167-3AD8566E1D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1292840" cy="1578429"/>
          </a:xfrm>
        </p:spPr>
        <p:txBody>
          <a:bodyPr>
            <a:noAutofit/>
          </a:bodyPr>
          <a:lstStyle/>
          <a:p>
            <a:r>
              <a:rPr lang="en-US" sz="3200" dirty="0"/>
              <a:t>Why is the spherical hollow visible in the unwrapped tile you hold in your hand not visible in the photo with the different tile sizes / thicknesses?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3CFD42-E1DE-F48F-ECA9-7490FF158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1872" y="2340429"/>
            <a:ext cx="8595360" cy="3839708"/>
          </a:xfrm>
        </p:spPr>
        <p:txBody>
          <a:bodyPr>
            <a:normAutofit/>
          </a:bodyPr>
          <a:lstStyle/>
          <a:p>
            <a:r>
              <a:rPr lang="en-US" sz="2800" dirty="0"/>
              <a:t>As tile size increases, the </a:t>
            </a:r>
            <a:r>
              <a:rPr lang="en-US" sz="2800" dirty="0" err="1"/>
              <a:t>SiPM</a:t>
            </a:r>
            <a:r>
              <a:rPr lang="en-US" sz="2800" dirty="0"/>
              <a:t>-on-tile approach becomes less effective due to:</a:t>
            </a:r>
          </a:p>
          <a:p>
            <a:pPr lvl="1"/>
            <a:r>
              <a:rPr lang="en-US" sz="2400" dirty="0"/>
              <a:t>Uniformity degrades with larger tiles</a:t>
            </a:r>
          </a:p>
          <a:p>
            <a:pPr lvl="1"/>
            <a:r>
              <a:rPr lang="en-US" sz="2400" dirty="0"/>
              <a:t>The optical features become less prominent in large tiles due to longer photon travel paths and increased internal scattering</a:t>
            </a:r>
          </a:p>
          <a:p>
            <a:r>
              <a:rPr lang="en-US" sz="2800" dirty="0"/>
              <a:t>As alternative we going to test different </a:t>
            </a:r>
            <a:r>
              <a:rPr lang="en-US" sz="2800" dirty="0" err="1"/>
              <a:t>SiPM</a:t>
            </a:r>
            <a:r>
              <a:rPr lang="en-US" sz="2800" dirty="0"/>
              <a:t> placement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42ABD5-ED3A-D012-EA25-97B7D30553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659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4A59B3-0B48-B926-B58E-9E61F939F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Wrapping: alternative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939EA3-55A2-F5CC-FFE5-521F071D2E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844" y="849087"/>
            <a:ext cx="5770300" cy="5916838"/>
          </a:xfrm>
        </p:spPr>
        <p:txBody>
          <a:bodyPr>
            <a:normAutofit/>
          </a:bodyPr>
          <a:lstStyle/>
          <a:p>
            <a:r>
              <a:rPr lang="en-US" dirty="0"/>
              <a:t>Even small tiles are difficult to wrap perfectly, often leaving gaps at the corners and air gaps, folds, or wrinkles which can scatter light unpredictably</a:t>
            </a:r>
          </a:p>
          <a:p>
            <a:r>
              <a:rPr lang="en-US" dirty="0"/>
              <a:t>Edge artifacts can lead to position-dependent signal variations → worse uniformity</a:t>
            </a:r>
          </a:p>
          <a:p>
            <a:r>
              <a:rPr lang="en-US" dirty="0"/>
              <a:t>Over time, adhesive tapes can peel or degrade, especially with temperature changes or humidity</a:t>
            </a:r>
          </a:p>
          <a:p>
            <a:r>
              <a:rPr lang="en-US" dirty="0"/>
              <a:t>Larger tiles make this problem worse, creating bigger unwrapped areas</a:t>
            </a:r>
          </a:p>
          <a:p>
            <a:r>
              <a:rPr lang="en-US" dirty="0"/>
              <a:t>Instead of foil wrapping, a white reflective paint can be used, for example</a:t>
            </a:r>
          </a:p>
          <a:p>
            <a:pPr lvl="1"/>
            <a:r>
              <a:rPr lang="en-US" dirty="0"/>
              <a:t>Four </a:t>
            </a:r>
            <a:r>
              <a:rPr lang="en-US" dirty="0" err="1"/>
              <a:t>SiPMs</a:t>
            </a:r>
            <a:r>
              <a:rPr lang="en-US" dirty="0"/>
              <a:t> are attached to flex cables, which are glued into grooves at the tile corners for optical readout.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6A474C-B57F-17DD-FD8F-B14F9D43C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1CD34FC-E747-A7D8-B261-C0A4126F340D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l="6317" t="2558" r="18705" b="1407"/>
          <a:stretch>
            <a:fillRect/>
          </a:stretch>
        </p:blipFill>
        <p:spPr>
          <a:xfrm>
            <a:off x="6204857" y="1917720"/>
            <a:ext cx="4838751" cy="33636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31139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825C29-06C2-B58F-7B7F-3D036B333B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1292840" cy="1295400"/>
          </a:xfrm>
        </p:spPr>
        <p:txBody>
          <a:bodyPr>
            <a:noAutofit/>
          </a:bodyPr>
          <a:lstStyle/>
          <a:p>
            <a:r>
              <a:rPr lang="en-US" sz="2800" dirty="0"/>
              <a:t>Is the controlling board an explicit component of the sketch Maria showed last Tuesday, page 5 of the slides uploaded to the </a:t>
            </a:r>
            <a:r>
              <a:rPr lang="en-US" sz="2800" dirty="0" err="1"/>
              <a:t>nHCal</a:t>
            </a:r>
            <a:r>
              <a:rPr lang="en-US" sz="2800" dirty="0"/>
              <a:t> indico? Is it shown in any of the photos of the muon telescope?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9E2388-9B95-FA3E-63CD-6D6D232D6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3771" y="1556658"/>
            <a:ext cx="9073461" cy="4623480"/>
          </a:xfrm>
        </p:spPr>
        <p:txBody>
          <a:bodyPr>
            <a:normAutofit/>
          </a:bodyPr>
          <a:lstStyle/>
          <a:p>
            <a:r>
              <a:rPr lang="en-US" sz="2400" dirty="0"/>
              <a:t>No, here is the more right way to show it</a:t>
            </a:r>
          </a:p>
          <a:p>
            <a:r>
              <a:rPr lang="en-US" sz="2400" dirty="0"/>
              <a:t>Also, there is no </a:t>
            </a:r>
            <a:r>
              <a:rPr lang="en-US" sz="2400" dirty="0" err="1"/>
              <a:t>fibers+PMT</a:t>
            </a:r>
            <a:r>
              <a:rPr lang="en-US" sz="2400" dirty="0"/>
              <a:t> → instead we have </a:t>
            </a:r>
            <a:r>
              <a:rPr lang="en-US" sz="2400" dirty="0" err="1"/>
              <a:t>SiPM</a:t>
            </a:r>
            <a:r>
              <a:rPr lang="en-US" sz="2400" dirty="0"/>
              <a:t>-on-tile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FF5DA6E-861F-C826-159A-65A1257095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BDEABA-BA24-91E6-2C71-59534455ED7F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/>
          <a:stretch>
            <a:fillRect/>
          </a:stretch>
        </p:blipFill>
        <p:spPr>
          <a:xfrm>
            <a:off x="1782926" y="3291189"/>
            <a:ext cx="8409600" cy="250632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388B369-8DA7-9C76-2BAF-4AF6EFC8FAAE}"/>
              </a:ext>
            </a:extLst>
          </p:cNvPr>
          <p:cNvSpPr/>
          <p:nvPr/>
        </p:nvSpPr>
        <p:spPr>
          <a:xfrm>
            <a:off x="1564045" y="4042148"/>
            <a:ext cx="2674440" cy="351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solidFill>
            <a:srgbClr val="729FCF"/>
          </a:solidFill>
          <a:ln w="0">
            <a:solidFill>
              <a:srgbClr val="3465A4"/>
            </a:solidFill>
            <a:prstDash val="solid"/>
          </a:ln>
        </p:spPr>
        <p:txBody>
          <a:bodyPr vert="horz" wrap="square" lIns="90000" tIns="45000" rIns="90000" bIns="45000" anchor="ctr" anchorCtr="0" compatLnSpc="0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en-US" sz="1400" b="0" i="0" u="none" strike="noStrike" kern="1200" cap="none">
                <a:ln>
                  <a:noFill/>
                </a:ln>
                <a:latin typeface="Liberation Sans" pitchFamily="18"/>
                <a:ea typeface="FandolFang R" pitchFamily="2"/>
                <a:cs typeface="Droid Sans Devanagari" pitchFamily="2"/>
              </a:rPr>
              <a:t>SiPM-on-tile + controlling bard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E299877-6895-E4D4-DA4A-E3C429BAA0E0}"/>
              </a:ext>
            </a:extLst>
          </p:cNvPr>
          <p:cNvSpPr/>
          <p:nvPr/>
        </p:nvSpPr>
        <p:spPr>
          <a:xfrm>
            <a:off x="4321629" y="3907971"/>
            <a:ext cx="1981200" cy="1889538"/>
          </a:xfrm>
          <a:prstGeom prst="rect">
            <a:avLst/>
          </a:prstGeom>
          <a:solidFill>
            <a:schemeClr val="accent5">
              <a:tint val="60000"/>
              <a:satMod val="120000"/>
              <a:alpha val="95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6654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EA6DE-FBFD-A279-8108-B9192E399C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SiPM</a:t>
            </a:r>
            <a:r>
              <a:rPr lang="en-US" dirty="0"/>
              <a:t> control 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557180-381B-1331-E4E7-E83D8032CB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3051" y="1039182"/>
            <a:ext cx="4866923" cy="5315126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black 3D-printed housing holds a scintillator tile with reflective coating</a:t>
            </a:r>
          </a:p>
          <a:p>
            <a:r>
              <a:rPr lang="en-US" sz="2400" dirty="0"/>
              <a:t>The purple PCB next to the tile hosts the </a:t>
            </a:r>
            <a:r>
              <a:rPr lang="en-US" sz="2400" dirty="0" err="1"/>
              <a:t>SiPM</a:t>
            </a:r>
            <a:r>
              <a:rPr lang="en-US" sz="2400" dirty="0"/>
              <a:t> socket and initial signal routing</a:t>
            </a:r>
          </a:p>
          <a:p>
            <a:r>
              <a:rPr lang="en-US" sz="2400" dirty="0"/>
              <a:t>Hamamatsu Readout Module (C11204-01)</a:t>
            </a:r>
          </a:p>
          <a:p>
            <a:pPr lvl="1"/>
            <a:r>
              <a:rPr lang="en-US" sz="2000" dirty="0" err="1"/>
              <a:t>SiPM</a:t>
            </a:r>
            <a:r>
              <a:rPr lang="en-US" sz="2000" dirty="0"/>
              <a:t> bias voltage generator</a:t>
            </a:r>
          </a:p>
          <a:p>
            <a:pPr lvl="1"/>
            <a:r>
              <a:rPr lang="en-US" sz="2000" dirty="0"/>
              <a:t>Amplifier chain: </a:t>
            </a:r>
            <a:r>
              <a:rPr lang="en-US" sz="2000" dirty="0" err="1"/>
              <a:t>SiPM</a:t>
            </a:r>
            <a:r>
              <a:rPr lang="en-US" sz="2000" dirty="0"/>
              <a:t> current pulses to voltage signals</a:t>
            </a:r>
          </a:p>
          <a:p>
            <a:pPr lvl="1"/>
            <a:r>
              <a:rPr lang="en-US" sz="2000" dirty="0"/>
              <a:t>Analog output (SMA): connector sends analog signal to scope/DAQ</a:t>
            </a:r>
          </a:p>
          <a:p>
            <a:pPr lvl="1"/>
            <a:r>
              <a:rPr lang="en-US" sz="2000" dirty="0"/>
              <a:t>USB control</a:t>
            </a:r>
          </a:p>
          <a:p>
            <a:pPr lvl="1"/>
            <a:r>
              <a:rPr lang="en-US" sz="2000" dirty="0"/>
              <a:t>Flat ribbon cable interface</a:t>
            </a:r>
          </a:p>
          <a:p>
            <a:endParaRPr lang="en-US" sz="24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259AF8-DBDF-2677-94AA-FF7D5A9AC1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lnSpcReduction="10000"/>
          </a:bodyPr>
          <a:lstStyle/>
          <a:p>
            <a:fld id="{E95B3483-A9D7-4CDB-8F39-5BC51D20B553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5070F6-19F5-4A84-933D-C8C0E760A968}"/>
              </a:ext>
            </a:extLst>
          </p:cNvPr>
          <p:cNvPicPr>
            <a:picLocks noChangeAspect="1"/>
          </p:cNvPicPr>
          <p:nvPr/>
        </p:nvPicPr>
        <p:blipFill>
          <a:blip r:embed="rId2">
            <a:lum/>
            <a:alphaModFix/>
          </a:blip>
          <a:srcRect t="17502" b="12804"/>
          <a:stretch>
            <a:fillRect/>
          </a:stretch>
        </p:blipFill>
        <p:spPr>
          <a:xfrm>
            <a:off x="218733" y="1039182"/>
            <a:ext cx="5720217" cy="531512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A6E1996-76F0-8A91-FB7F-842F98AC29C2}"/>
              </a:ext>
            </a:extLst>
          </p:cNvPr>
          <p:cNvCxnSpPr>
            <a:cxnSpLocks/>
          </p:cNvCxnSpPr>
          <p:nvPr/>
        </p:nvCxnSpPr>
        <p:spPr>
          <a:xfrm flipH="1">
            <a:off x="2710543" y="1219200"/>
            <a:ext cx="3542508" cy="9906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555371"/>
      </p:ext>
    </p:extLst>
  </p:cSld>
  <p:clrMapOvr>
    <a:masterClrMapping/>
  </p:clrMapOvr>
</p:sld>
</file>

<file path=ppt/theme/theme1.xml><?xml version="1.0" encoding="utf-8"?>
<a:theme xmlns:a="http://schemas.openxmlformats.org/drawingml/2006/main" name="View">
  <a:themeElements>
    <a:clrScheme name="View">
      <a:dk1>
        <a:srgbClr val="000000"/>
      </a:dk1>
      <a:lt1>
        <a:srgbClr val="FFFFFF"/>
      </a:lt1>
      <a:dk2>
        <a:srgbClr val="46464A"/>
      </a:dk2>
      <a:lt2>
        <a:srgbClr val="D6D3CC"/>
      </a:lt2>
      <a:accent1>
        <a:srgbClr val="6F6F74"/>
      </a:accent1>
      <a:accent2>
        <a:srgbClr val="92A9B9"/>
      </a:accent2>
      <a:accent3>
        <a:srgbClr val="A7B789"/>
      </a:accent3>
      <a:accent4>
        <a:srgbClr val="B9A489"/>
      </a:accent4>
      <a:accent5>
        <a:srgbClr val="8D6374"/>
      </a:accent5>
      <a:accent6>
        <a:srgbClr val="9B7362"/>
      </a:accent6>
      <a:hlink>
        <a:srgbClr val="67AABF"/>
      </a:hlink>
      <a:folHlink>
        <a:srgbClr val="ABAFA5"/>
      </a:folHlink>
    </a:clrScheme>
    <a:fontScheme name="View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40</TotalTime>
  <Words>1118</Words>
  <Application>Microsoft Office PowerPoint</Application>
  <PresentationFormat>Widescreen</PresentationFormat>
  <Paragraphs>179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Aptos</vt:lpstr>
      <vt:lpstr>Arial</vt:lpstr>
      <vt:lpstr>Century Schoolbook</vt:lpstr>
      <vt:lpstr>Liberation Sans</vt:lpstr>
      <vt:lpstr>OpenSymbol</vt:lpstr>
      <vt:lpstr>Wingdings 2</vt:lpstr>
      <vt:lpstr>View</vt:lpstr>
      <vt:lpstr>Setup for tile testing</vt:lpstr>
      <vt:lpstr>LFHCAL tiles</vt:lpstr>
      <vt:lpstr>SiPM on PCB board</vt:lpstr>
      <vt:lpstr>How is the SiPM physically connected to the tile?</vt:lpstr>
      <vt:lpstr>PowerPoint Presentation</vt:lpstr>
      <vt:lpstr>Why is the spherical hollow visible in the unwrapped tile you hold in your hand not visible in the photo with the different tile sizes / thicknesses?</vt:lpstr>
      <vt:lpstr>Wrapping: alternative</vt:lpstr>
      <vt:lpstr>Is the controlling board an explicit component of the sketch Maria showed last Tuesday, page 5 of the slides uploaded to the nHCal indico? Is it shown in any of the photos of the muon telescope?</vt:lpstr>
      <vt:lpstr>SiPM control board</vt:lpstr>
      <vt:lpstr>SiPM control board</vt:lpstr>
      <vt:lpstr>SiPM control board</vt:lpstr>
      <vt:lpstr>Initial testing: the idea</vt:lpstr>
      <vt:lpstr>Setup: muon telescope</vt:lpstr>
      <vt:lpstr>Oak Rige tiles testing</vt:lpstr>
      <vt:lpstr>Setup: muon telescope</vt:lpstr>
      <vt:lpstr>Electronics</vt:lpstr>
      <vt:lpstr>Electronics</vt:lpstr>
      <vt:lpstr>Electronics</vt:lpstr>
      <vt:lpstr>Electronics</vt:lpstr>
      <vt:lpstr>Electronics</vt:lpstr>
      <vt:lpstr>Electronics</vt:lpstr>
      <vt:lpstr>Plan</vt:lpstr>
      <vt:lpstr>Plan</vt:lpstr>
      <vt:lpstr>Plan</vt:lpstr>
      <vt:lpstr>PowerPoint Presentation</vt:lpstr>
      <vt:lpstr>PowerPoint Presentation</vt:lpstr>
      <vt:lpstr>Plan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Khyzhniak, Yevheniia</dc:creator>
  <cp:lastModifiedBy>Khyzhniak, Yevheniia</cp:lastModifiedBy>
  <cp:revision>5</cp:revision>
  <dcterms:created xsi:type="dcterms:W3CDTF">2025-05-27T17:18:26Z</dcterms:created>
  <dcterms:modified xsi:type="dcterms:W3CDTF">2025-05-27T18:36:30Z</dcterms:modified>
</cp:coreProperties>
</file>