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sldIdLst>
    <p:sldId id="1008" r:id="rId2"/>
    <p:sldId id="262" r:id="rId3"/>
    <p:sldId id="1265" r:id="rId4"/>
    <p:sldId id="1343" r:id="rId5"/>
    <p:sldId id="1364" r:id="rId6"/>
    <p:sldId id="1352" r:id="rId7"/>
    <p:sldId id="1365" r:id="rId8"/>
    <p:sldId id="1304" r:id="rId9"/>
    <p:sldId id="1350" r:id="rId10"/>
    <p:sldId id="1367" r:id="rId11"/>
    <p:sldId id="906" r:id="rId12"/>
    <p:sldId id="1366" r:id="rId13"/>
    <p:sldId id="1363" r:id="rId14"/>
    <p:sldId id="1357" r:id="rId15"/>
    <p:sldId id="1346" r:id="rId16"/>
    <p:sldId id="880" r:id="rId17"/>
    <p:sldId id="907" r:id="rId18"/>
    <p:sldId id="361" r:id="rId19"/>
    <p:sldId id="362" r:id="rId20"/>
    <p:sldId id="353" r:id="rId21"/>
    <p:sldId id="474" r:id="rId22"/>
    <p:sldId id="1298" r:id="rId23"/>
    <p:sldId id="1309" r:id="rId24"/>
    <p:sldId id="283" r:id="rId25"/>
    <p:sldId id="1356" r:id="rId26"/>
    <p:sldId id="1347" r:id="rId27"/>
    <p:sldId id="1334" r:id="rId28"/>
    <p:sldId id="1341" r:id="rId29"/>
    <p:sldId id="1349" r:id="rId30"/>
    <p:sldId id="1351" r:id="rId31"/>
    <p:sldId id="1345" r:id="rId32"/>
    <p:sldId id="1348" r:id="rId33"/>
    <p:sldId id="1353" r:id="rId34"/>
    <p:sldId id="1354" r:id="rId35"/>
    <p:sldId id="1355" r:id="rId36"/>
    <p:sldId id="1344" r:id="rId37"/>
    <p:sldId id="1342" r:id="rId38"/>
    <p:sldId id="1266" r:id="rId39"/>
    <p:sldId id="126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404040"/>
    <a:srgbClr val="FFFFFF"/>
    <a:srgbClr val="CE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25"/>
    <p:restoredTop sz="70674"/>
  </p:normalViewPr>
  <p:slideViewPr>
    <p:cSldViewPr snapToGrid="0" snapToObjects="1">
      <p:cViewPr varScale="1">
        <p:scale>
          <a:sx n="109" d="100"/>
          <a:sy n="109" d="100"/>
        </p:scale>
        <p:origin x="2824"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6F756-6A70-4671-B9CE-9256D68F60B9}" type="doc">
      <dgm:prSet loTypeId="urn:microsoft.com/office/officeart/2005/8/layout/hierarchy2" loCatId="hierarchy" qsTypeId="urn:microsoft.com/office/officeart/2005/8/quickstyle/3d9" qsCatId="3D" csTypeId="urn:microsoft.com/office/officeart/2005/8/colors/accent1_2" csCatId="accent1" phldr="1"/>
      <dgm:spPr/>
      <dgm:t>
        <a:bodyPr/>
        <a:lstStyle/>
        <a:p>
          <a:endParaRPr lang="en-US"/>
        </a:p>
      </dgm:t>
    </dgm:pt>
    <dgm:pt modelId="{9E3B638A-80CB-40E0-AD67-868FB0D0B91E}">
      <dgm:prSet phldrT="[Text]"/>
      <dgm:spPr/>
      <dgm:t>
        <a:bodyPr/>
        <a:lstStyle/>
        <a:p>
          <a:r>
            <a:rPr lang="en-US" dirty="0"/>
            <a:t>Matching Hypotheses</a:t>
          </a:r>
        </a:p>
      </dgm:t>
    </dgm:pt>
    <dgm:pt modelId="{DD506134-400F-479B-AC12-1EA398CF0637}" type="parTrans" cxnId="{F92A4689-D52C-48B9-8140-0E153F3BC614}">
      <dgm:prSet/>
      <dgm:spPr/>
      <dgm:t>
        <a:bodyPr/>
        <a:lstStyle/>
        <a:p>
          <a:endParaRPr lang="en-US"/>
        </a:p>
      </dgm:t>
    </dgm:pt>
    <dgm:pt modelId="{B3DB331F-030A-482C-95A5-53C276A696A0}" type="sibTrans" cxnId="{F92A4689-D52C-48B9-8140-0E153F3BC614}">
      <dgm:prSet/>
      <dgm:spPr/>
      <dgm:t>
        <a:bodyPr/>
        <a:lstStyle/>
        <a:p>
          <a:endParaRPr lang="en-US"/>
        </a:p>
      </dgm:t>
    </dgm:pt>
    <dgm:pt modelId="{BE8AE3C7-8865-494B-9EAC-803025B1FDCC}">
      <dgm:prSet phldrT="[Text]"/>
      <dgm:spPr/>
      <dgm:t>
        <a:bodyPr/>
        <a:lstStyle/>
        <a:p>
          <a:r>
            <a:rPr lang="en-US" dirty="0"/>
            <a:t>Clustering</a:t>
          </a:r>
        </a:p>
      </dgm:t>
    </dgm:pt>
    <dgm:pt modelId="{9BA416D3-0F52-4C57-8D0A-2BD69597543E}" type="parTrans" cxnId="{6591527D-A07B-432A-BA6D-1385B71751C3}">
      <dgm:prSet/>
      <dgm:spPr/>
      <dgm:t>
        <a:bodyPr/>
        <a:lstStyle/>
        <a:p>
          <a:endParaRPr lang="en-US"/>
        </a:p>
      </dgm:t>
    </dgm:pt>
    <dgm:pt modelId="{9AE87E4C-5C3F-4860-91D7-4643591489B3}" type="sibTrans" cxnId="{6591527D-A07B-432A-BA6D-1385B71751C3}">
      <dgm:prSet/>
      <dgm:spPr/>
      <dgm:t>
        <a:bodyPr/>
        <a:lstStyle/>
        <a:p>
          <a:endParaRPr lang="en-US"/>
        </a:p>
      </dgm:t>
    </dgm:pt>
    <dgm:pt modelId="{860FDB4C-F731-4D4C-8E44-36ACAF1685BF}">
      <dgm:prSet phldrT="[Text]"/>
      <dgm:spPr/>
      <dgm:t>
        <a:bodyPr/>
        <a:lstStyle/>
        <a:p>
          <a:r>
            <a:rPr lang="en-US" dirty="0"/>
            <a:t>3D Image</a:t>
          </a:r>
        </a:p>
      </dgm:t>
    </dgm:pt>
    <dgm:pt modelId="{300E16BE-9A06-473D-9EEB-13A273E7F41A}" type="parTrans" cxnId="{CDCFEA70-E4CA-4B92-B28B-849084ECDAC6}">
      <dgm:prSet/>
      <dgm:spPr/>
      <dgm:t>
        <a:bodyPr/>
        <a:lstStyle/>
        <a:p>
          <a:endParaRPr lang="en-US"/>
        </a:p>
      </dgm:t>
    </dgm:pt>
    <dgm:pt modelId="{95132941-CF61-4212-9FCD-E8592AAE4DAF}" type="sibTrans" cxnId="{CDCFEA70-E4CA-4B92-B28B-849084ECDAC6}">
      <dgm:prSet/>
      <dgm:spPr/>
      <dgm:t>
        <a:bodyPr/>
        <a:lstStyle/>
        <a:p>
          <a:endParaRPr lang="en-US"/>
        </a:p>
      </dgm:t>
    </dgm:pt>
    <dgm:pt modelId="{7E4D8E7C-2A7E-4BCF-A9ED-361FE56ADCFC}">
      <dgm:prSet phldrT="[Text]"/>
      <dgm:spPr/>
      <dgm:t>
        <a:bodyPr/>
        <a:lstStyle/>
        <a:p>
          <a:r>
            <a:rPr lang="en-US" dirty="0"/>
            <a:t>Light Reconstruction</a:t>
          </a:r>
        </a:p>
      </dgm:t>
    </dgm:pt>
    <dgm:pt modelId="{BB9C2E97-6876-4CC5-8D19-E26C530E519D}" type="parTrans" cxnId="{2EEF7D68-C8F0-4F3C-B071-9439E330EEA3}">
      <dgm:prSet/>
      <dgm:spPr/>
      <dgm:t>
        <a:bodyPr/>
        <a:lstStyle/>
        <a:p>
          <a:endParaRPr lang="en-US"/>
        </a:p>
      </dgm:t>
    </dgm:pt>
    <dgm:pt modelId="{FA182F80-E26F-4778-BF63-EB9DDF00650C}" type="sibTrans" cxnId="{2EEF7D68-C8F0-4F3C-B071-9439E330EEA3}">
      <dgm:prSet/>
      <dgm:spPr/>
      <dgm:t>
        <a:bodyPr/>
        <a:lstStyle/>
        <a:p>
          <a:endParaRPr lang="en-US"/>
        </a:p>
      </dgm:t>
    </dgm:pt>
    <dgm:pt modelId="{5A84559E-2FCD-4FED-9B6F-8EC95EACBFA6}">
      <dgm:prSet phldrT="[Text]"/>
      <dgm:spPr/>
      <dgm:t>
        <a:bodyPr/>
        <a:lstStyle/>
        <a:p>
          <a:r>
            <a:rPr lang="en-US" dirty="0"/>
            <a:t>Hypotheses Selection</a:t>
          </a:r>
        </a:p>
      </dgm:t>
    </dgm:pt>
    <dgm:pt modelId="{463C0705-34D0-4556-8760-88541AFE56FD}" type="parTrans" cxnId="{2441D06B-F97A-423F-87A5-C9CA9DA5E1C8}">
      <dgm:prSet/>
      <dgm:spPr/>
      <dgm:t>
        <a:bodyPr/>
        <a:lstStyle/>
        <a:p>
          <a:endParaRPr lang="en-US"/>
        </a:p>
      </dgm:t>
    </dgm:pt>
    <dgm:pt modelId="{34A3B3A3-D9BA-48BE-AC91-A3438AEB3D63}" type="sibTrans" cxnId="{2441D06B-F97A-423F-87A5-C9CA9DA5E1C8}">
      <dgm:prSet/>
      <dgm:spPr/>
      <dgm:t>
        <a:bodyPr/>
        <a:lstStyle/>
        <a:p>
          <a:endParaRPr lang="en-US"/>
        </a:p>
      </dgm:t>
    </dgm:pt>
    <dgm:pt modelId="{59BD6441-6989-4E53-96AA-88A13987ACAE}" type="pres">
      <dgm:prSet presAssocID="{E666F756-6A70-4671-B9CE-9256D68F60B9}" presName="diagram" presStyleCnt="0">
        <dgm:presLayoutVars>
          <dgm:chPref val="1"/>
          <dgm:dir/>
          <dgm:animOne val="branch"/>
          <dgm:animLvl val="lvl"/>
          <dgm:resizeHandles val="exact"/>
        </dgm:presLayoutVars>
      </dgm:prSet>
      <dgm:spPr/>
    </dgm:pt>
    <dgm:pt modelId="{CEEAC651-B985-4E76-AFD0-614A57A9AE85}" type="pres">
      <dgm:prSet presAssocID="{5A84559E-2FCD-4FED-9B6F-8EC95EACBFA6}" presName="root1" presStyleCnt="0"/>
      <dgm:spPr/>
    </dgm:pt>
    <dgm:pt modelId="{C4978EE1-0501-4BFA-A4E2-6588BDF5C5A3}" type="pres">
      <dgm:prSet presAssocID="{5A84559E-2FCD-4FED-9B6F-8EC95EACBFA6}" presName="LevelOneTextNode" presStyleLbl="node0" presStyleIdx="0" presStyleCnt="1" custLinFactNeighborX="3449" custLinFactNeighborY="-91318">
        <dgm:presLayoutVars>
          <dgm:chPref val="3"/>
        </dgm:presLayoutVars>
      </dgm:prSet>
      <dgm:spPr/>
    </dgm:pt>
    <dgm:pt modelId="{A1C076EB-BC4C-4AAC-B9E6-DA25CD534F67}" type="pres">
      <dgm:prSet presAssocID="{5A84559E-2FCD-4FED-9B6F-8EC95EACBFA6}" presName="level2hierChild" presStyleCnt="0"/>
      <dgm:spPr/>
    </dgm:pt>
    <dgm:pt modelId="{DBCE04EA-C20C-41CC-8C42-039A9C9C29B7}" type="pres">
      <dgm:prSet presAssocID="{DD506134-400F-479B-AC12-1EA398CF0637}" presName="conn2-1" presStyleLbl="parChTrans1D2" presStyleIdx="0" presStyleCnt="1"/>
      <dgm:spPr/>
    </dgm:pt>
    <dgm:pt modelId="{7E2ED0C5-FBAF-49D7-9710-C29C7C46C766}" type="pres">
      <dgm:prSet presAssocID="{DD506134-400F-479B-AC12-1EA398CF0637}" presName="connTx" presStyleLbl="parChTrans1D2" presStyleIdx="0" presStyleCnt="1"/>
      <dgm:spPr/>
    </dgm:pt>
    <dgm:pt modelId="{7B5741F2-3125-444D-89ED-5EB4B3F3BA7B}" type="pres">
      <dgm:prSet presAssocID="{9E3B638A-80CB-40E0-AD67-868FB0D0B91E}" presName="root2" presStyleCnt="0"/>
      <dgm:spPr/>
    </dgm:pt>
    <dgm:pt modelId="{4C386EAE-7F4A-44CE-83F6-CBFC5C5F5266}" type="pres">
      <dgm:prSet presAssocID="{9E3B638A-80CB-40E0-AD67-868FB0D0B91E}" presName="LevelTwoTextNode" presStyleLbl="node2" presStyleIdx="0" presStyleCnt="1" custLinFactNeighborX="336" custLinFactNeighborY="-80768">
        <dgm:presLayoutVars>
          <dgm:chPref val="3"/>
        </dgm:presLayoutVars>
      </dgm:prSet>
      <dgm:spPr/>
    </dgm:pt>
    <dgm:pt modelId="{293EF7F0-80E0-4804-B036-FEFD03456702}" type="pres">
      <dgm:prSet presAssocID="{9E3B638A-80CB-40E0-AD67-868FB0D0B91E}" presName="level3hierChild" presStyleCnt="0"/>
      <dgm:spPr/>
    </dgm:pt>
    <dgm:pt modelId="{160C5199-EF50-442D-8F76-A1234358132D}" type="pres">
      <dgm:prSet presAssocID="{9BA416D3-0F52-4C57-8D0A-2BD69597543E}" presName="conn2-1" presStyleLbl="parChTrans1D3" presStyleIdx="0" presStyleCnt="2"/>
      <dgm:spPr/>
    </dgm:pt>
    <dgm:pt modelId="{1B584CE9-E88F-4C11-9793-790DEAD7281D}" type="pres">
      <dgm:prSet presAssocID="{9BA416D3-0F52-4C57-8D0A-2BD69597543E}" presName="connTx" presStyleLbl="parChTrans1D3" presStyleIdx="0" presStyleCnt="2"/>
      <dgm:spPr/>
    </dgm:pt>
    <dgm:pt modelId="{2202FE91-CC9C-4C40-9B8D-78D7A6753B52}" type="pres">
      <dgm:prSet presAssocID="{BE8AE3C7-8865-494B-9EAC-803025B1FDCC}" presName="root2" presStyleCnt="0"/>
      <dgm:spPr/>
    </dgm:pt>
    <dgm:pt modelId="{6C09817F-DA66-4D4B-BB19-98A3E13DA1BB}" type="pres">
      <dgm:prSet presAssocID="{BE8AE3C7-8865-494B-9EAC-803025B1FDCC}" presName="LevelTwoTextNode" presStyleLbl="node3" presStyleIdx="0" presStyleCnt="2" custLinFactNeighborX="493" custLinFactNeighborY="-49090">
        <dgm:presLayoutVars>
          <dgm:chPref val="3"/>
        </dgm:presLayoutVars>
      </dgm:prSet>
      <dgm:spPr/>
    </dgm:pt>
    <dgm:pt modelId="{3F110998-C12C-4ABD-AAAD-E7F24F61BD3C}" type="pres">
      <dgm:prSet presAssocID="{BE8AE3C7-8865-494B-9EAC-803025B1FDCC}" presName="level3hierChild" presStyleCnt="0"/>
      <dgm:spPr/>
    </dgm:pt>
    <dgm:pt modelId="{8D3FBF47-4C98-42A1-8388-D506C2FA5FA2}" type="pres">
      <dgm:prSet presAssocID="{300E16BE-9A06-473D-9EEB-13A273E7F41A}" presName="conn2-1" presStyleLbl="parChTrans1D4" presStyleIdx="0" presStyleCnt="1"/>
      <dgm:spPr/>
    </dgm:pt>
    <dgm:pt modelId="{430BC6B1-2905-4932-8DC0-F247426BA8DC}" type="pres">
      <dgm:prSet presAssocID="{300E16BE-9A06-473D-9EEB-13A273E7F41A}" presName="connTx" presStyleLbl="parChTrans1D4" presStyleIdx="0" presStyleCnt="1"/>
      <dgm:spPr/>
    </dgm:pt>
    <dgm:pt modelId="{0979457D-1C01-448F-9185-B724552D89A4}" type="pres">
      <dgm:prSet presAssocID="{860FDB4C-F731-4D4C-8E44-36ACAF1685BF}" presName="root2" presStyleCnt="0"/>
      <dgm:spPr/>
    </dgm:pt>
    <dgm:pt modelId="{4F199534-EF70-4193-BAAA-89CF0A3BAACC}" type="pres">
      <dgm:prSet presAssocID="{860FDB4C-F731-4D4C-8E44-36ACAF1685BF}" presName="LevelTwoTextNode" presStyleLbl="node4" presStyleIdx="0" presStyleCnt="1" custLinFactNeighborX="-2796" custLinFactNeighborY="-49090">
        <dgm:presLayoutVars>
          <dgm:chPref val="3"/>
        </dgm:presLayoutVars>
      </dgm:prSet>
      <dgm:spPr/>
    </dgm:pt>
    <dgm:pt modelId="{4EAAA056-5456-4F22-91E4-B6FEF0ED1898}" type="pres">
      <dgm:prSet presAssocID="{860FDB4C-F731-4D4C-8E44-36ACAF1685BF}" presName="level3hierChild" presStyleCnt="0"/>
      <dgm:spPr/>
    </dgm:pt>
    <dgm:pt modelId="{DD35E163-EB54-41BD-8228-431C4568D867}" type="pres">
      <dgm:prSet presAssocID="{BB9C2E97-6876-4CC5-8D19-E26C530E519D}" presName="conn2-1" presStyleLbl="parChTrans1D3" presStyleIdx="1" presStyleCnt="2"/>
      <dgm:spPr/>
    </dgm:pt>
    <dgm:pt modelId="{8422E1E0-14D0-413B-AEA3-5B8199590550}" type="pres">
      <dgm:prSet presAssocID="{BB9C2E97-6876-4CC5-8D19-E26C530E519D}" presName="connTx" presStyleLbl="parChTrans1D3" presStyleIdx="1" presStyleCnt="2"/>
      <dgm:spPr/>
    </dgm:pt>
    <dgm:pt modelId="{EF32223C-EEAD-4210-A26D-ED7A944A3511}" type="pres">
      <dgm:prSet presAssocID="{7E4D8E7C-2A7E-4BCF-A9ED-361FE56ADCFC}" presName="root2" presStyleCnt="0"/>
      <dgm:spPr/>
    </dgm:pt>
    <dgm:pt modelId="{38173E0E-7B0E-4CFF-A59D-7299F4A3E3F0}" type="pres">
      <dgm:prSet presAssocID="{7E4D8E7C-2A7E-4BCF-A9ED-361FE56ADCFC}" presName="LevelTwoTextNode" presStyleLbl="node3" presStyleIdx="1" presStyleCnt="2" custLinFactNeighborX="51753" custLinFactNeighborY="-39924">
        <dgm:presLayoutVars>
          <dgm:chPref val="3"/>
        </dgm:presLayoutVars>
      </dgm:prSet>
      <dgm:spPr/>
    </dgm:pt>
    <dgm:pt modelId="{C2B43B97-4EC4-4676-AD39-E6E7C9C875BF}" type="pres">
      <dgm:prSet presAssocID="{7E4D8E7C-2A7E-4BCF-A9ED-361FE56ADCFC}" presName="level3hierChild" presStyleCnt="0"/>
      <dgm:spPr/>
    </dgm:pt>
  </dgm:ptLst>
  <dgm:cxnLst>
    <dgm:cxn modelId="{3E373F0C-A3FE-4759-9ACB-916D628EBB6C}" type="presOf" srcId="{BE8AE3C7-8865-494B-9EAC-803025B1FDCC}" destId="{6C09817F-DA66-4D4B-BB19-98A3E13DA1BB}" srcOrd="0" destOrd="0" presId="urn:microsoft.com/office/officeart/2005/8/layout/hierarchy2"/>
    <dgm:cxn modelId="{FC147F12-55A2-41FC-A656-7CDEA3605991}" type="presOf" srcId="{E666F756-6A70-4671-B9CE-9256D68F60B9}" destId="{59BD6441-6989-4E53-96AA-88A13987ACAE}" srcOrd="0" destOrd="0" presId="urn:microsoft.com/office/officeart/2005/8/layout/hierarchy2"/>
    <dgm:cxn modelId="{2E517438-ED46-4BA6-A860-4ABD4FE3B26B}" type="presOf" srcId="{BB9C2E97-6876-4CC5-8D19-E26C530E519D}" destId="{8422E1E0-14D0-413B-AEA3-5B8199590550}" srcOrd="1" destOrd="0" presId="urn:microsoft.com/office/officeart/2005/8/layout/hierarchy2"/>
    <dgm:cxn modelId="{B9988A4B-3DB0-4C19-91ED-C0AE0D011523}" type="presOf" srcId="{5A84559E-2FCD-4FED-9B6F-8EC95EACBFA6}" destId="{C4978EE1-0501-4BFA-A4E2-6588BDF5C5A3}" srcOrd="0" destOrd="0" presId="urn:microsoft.com/office/officeart/2005/8/layout/hierarchy2"/>
    <dgm:cxn modelId="{A8080C4C-ED08-4B05-8131-35A84ADE6103}" type="presOf" srcId="{7E4D8E7C-2A7E-4BCF-A9ED-361FE56ADCFC}" destId="{38173E0E-7B0E-4CFF-A59D-7299F4A3E3F0}" srcOrd="0" destOrd="0" presId="urn:microsoft.com/office/officeart/2005/8/layout/hierarchy2"/>
    <dgm:cxn modelId="{1EBBDE59-B20E-4C52-933C-6A430D468237}" type="presOf" srcId="{300E16BE-9A06-473D-9EEB-13A273E7F41A}" destId="{8D3FBF47-4C98-42A1-8388-D506C2FA5FA2}" srcOrd="0" destOrd="0" presId="urn:microsoft.com/office/officeart/2005/8/layout/hierarchy2"/>
    <dgm:cxn modelId="{2EEF7D68-C8F0-4F3C-B071-9439E330EEA3}" srcId="{9E3B638A-80CB-40E0-AD67-868FB0D0B91E}" destId="{7E4D8E7C-2A7E-4BCF-A9ED-361FE56ADCFC}" srcOrd="1" destOrd="0" parTransId="{BB9C2E97-6876-4CC5-8D19-E26C530E519D}" sibTransId="{FA182F80-E26F-4778-BF63-EB9DDF00650C}"/>
    <dgm:cxn modelId="{0998C268-5B08-4D0A-9749-2DBC019D965E}" type="presOf" srcId="{300E16BE-9A06-473D-9EEB-13A273E7F41A}" destId="{430BC6B1-2905-4932-8DC0-F247426BA8DC}" srcOrd="1" destOrd="0" presId="urn:microsoft.com/office/officeart/2005/8/layout/hierarchy2"/>
    <dgm:cxn modelId="{5A12646B-FE8F-4ED3-ADD6-656DB3B27A14}" type="presOf" srcId="{9E3B638A-80CB-40E0-AD67-868FB0D0B91E}" destId="{4C386EAE-7F4A-44CE-83F6-CBFC5C5F5266}" srcOrd="0" destOrd="0" presId="urn:microsoft.com/office/officeart/2005/8/layout/hierarchy2"/>
    <dgm:cxn modelId="{2441D06B-F97A-423F-87A5-C9CA9DA5E1C8}" srcId="{E666F756-6A70-4671-B9CE-9256D68F60B9}" destId="{5A84559E-2FCD-4FED-9B6F-8EC95EACBFA6}" srcOrd="0" destOrd="0" parTransId="{463C0705-34D0-4556-8760-88541AFE56FD}" sibTransId="{34A3B3A3-D9BA-48BE-AC91-A3438AEB3D63}"/>
    <dgm:cxn modelId="{CDCFEA70-E4CA-4B92-B28B-849084ECDAC6}" srcId="{BE8AE3C7-8865-494B-9EAC-803025B1FDCC}" destId="{860FDB4C-F731-4D4C-8E44-36ACAF1685BF}" srcOrd="0" destOrd="0" parTransId="{300E16BE-9A06-473D-9EEB-13A273E7F41A}" sibTransId="{95132941-CF61-4212-9FCD-E8592AAE4DAF}"/>
    <dgm:cxn modelId="{376B9273-A44D-4A67-956A-045CE394C32B}" type="presOf" srcId="{860FDB4C-F731-4D4C-8E44-36ACAF1685BF}" destId="{4F199534-EF70-4193-BAAA-89CF0A3BAACC}" srcOrd="0" destOrd="0" presId="urn:microsoft.com/office/officeart/2005/8/layout/hierarchy2"/>
    <dgm:cxn modelId="{16AF9475-8929-44BD-94D6-5FC9E56D0FFD}" type="presOf" srcId="{DD506134-400F-479B-AC12-1EA398CF0637}" destId="{DBCE04EA-C20C-41CC-8C42-039A9C9C29B7}" srcOrd="0" destOrd="0" presId="urn:microsoft.com/office/officeart/2005/8/layout/hierarchy2"/>
    <dgm:cxn modelId="{6591527D-A07B-432A-BA6D-1385B71751C3}" srcId="{9E3B638A-80CB-40E0-AD67-868FB0D0B91E}" destId="{BE8AE3C7-8865-494B-9EAC-803025B1FDCC}" srcOrd="0" destOrd="0" parTransId="{9BA416D3-0F52-4C57-8D0A-2BD69597543E}" sibTransId="{9AE87E4C-5C3F-4860-91D7-4643591489B3}"/>
    <dgm:cxn modelId="{FFA37A84-F618-4F9E-8F25-2B4B46694C9C}" type="presOf" srcId="{BB9C2E97-6876-4CC5-8D19-E26C530E519D}" destId="{DD35E163-EB54-41BD-8228-431C4568D867}" srcOrd="0" destOrd="0" presId="urn:microsoft.com/office/officeart/2005/8/layout/hierarchy2"/>
    <dgm:cxn modelId="{F92A4689-D52C-48B9-8140-0E153F3BC614}" srcId="{5A84559E-2FCD-4FED-9B6F-8EC95EACBFA6}" destId="{9E3B638A-80CB-40E0-AD67-868FB0D0B91E}" srcOrd="0" destOrd="0" parTransId="{DD506134-400F-479B-AC12-1EA398CF0637}" sibTransId="{B3DB331F-030A-482C-95A5-53C276A696A0}"/>
    <dgm:cxn modelId="{47EF02A0-0B12-4886-90D4-5AD3EB626BCA}" type="presOf" srcId="{9BA416D3-0F52-4C57-8D0A-2BD69597543E}" destId="{1B584CE9-E88F-4C11-9793-790DEAD7281D}" srcOrd="1" destOrd="0" presId="urn:microsoft.com/office/officeart/2005/8/layout/hierarchy2"/>
    <dgm:cxn modelId="{71E9EBCF-2CF7-46F7-BB53-7BF21E63C119}" type="presOf" srcId="{DD506134-400F-479B-AC12-1EA398CF0637}" destId="{7E2ED0C5-FBAF-49D7-9710-C29C7C46C766}" srcOrd="1" destOrd="0" presId="urn:microsoft.com/office/officeart/2005/8/layout/hierarchy2"/>
    <dgm:cxn modelId="{929D6BD5-88C4-4408-BE07-28E5AA6CB4E2}" type="presOf" srcId="{9BA416D3-0F52-4C57-8D0A-2BD69597543E}" destId="{160C5199-EF50-442D-8F76-A1234358132D}" srcOrd="0" destOrd="0" presId="urn:microsoft.com/office/officeart/2005/8/layout/hierarchy2"/>
    <dgm:cxn modelId="{56473696-54E3-4B80-BFE2-6D3E0107DA7B}" type="presParOf" srcId="{59BD6441-6989-4E53-96AA-88A13987ACAE}" destId="{CEEAC651-B985-4E76-AFD0-614A57A9AE85}" srcOrd="0" destOrd="0" presId="urn:microsoft.com/office/officeart/2005/8/layout/hierarchy2"/>
    <dgm:cxn modelId="{AE2306FA-B303-44A5-9D50-6BA352BDEF46}" type="presParOf" srcId="{CEEAC651-B985-4E76-AFD0-614A57A9AE85}" destId="{C4978EE1-0501-4BFA-A4E2-6588BDF5C5A3}" srcOrd="0" destOrd="0" presId="urn:microsoft.com/office/officeart/2005/8/layout/hierarchy2"/>
    <dgm:cxn modelId="{D07957B4-6424-43D0-AF26-7EA3393DD843}" type="presParOf" srcId="{CEEAC651-B985-4E76-AFD0-614A57A9AE85}" destId="{A1C076EB-BC4C-4AAC-B9E6-DA25CD534F67}" srcOrd="1" destOrd="0" presId="urn:microsoft.com/office/officeart/2005/8/layout/hierarchy2"/>
    <dgm:cxn modelId="{5659CF7F-AFC8-44B1-A782-48C625909720}" type="presParOf" srcId="{A1C076EB-BC4C-4AAC-B9E6-DA25CD534F67}" destId="{DBCE04EA-C20C-41CC-8C42-039A9C9C29B7}" srcOrd="0" destOrd="0" presId="urn:microsoft.com/office/officeart/2005/8/layout/hierarchy2"/>
    <dgm:cxn modelId="{D647DEC0-F9EB-4FEC-A369-F9E5A4A622C2}" type="presParOf" srcId="{DBCE04EA-C20C-41CC-8C42-039A9C9C29B7}" destId="{7E2ED0C5-FBAF-49D7-9710-C29C7C46C766}" srcOrd="0" destOrd="0" presId="urn:microsoft.com/office/officeart/2005/8/layout/hierarchy2"/>
    <dgm:cxn modelId="{F7520B29-5DAE-490C-8BBF-13C0DB499103}" type="presParOf" srcId="{A1C076EB-BC4C-4AAC-B9E6-DA25CD534F67}" destId="{7B5741F2-3125-444D-89ED-5EB4B3F3BA7B}" srcOrd="1" destOrd="0" presId="urn:microsoft.com/office/officeart/2005/8/layout/hierarchy2"/>
    <dgm:cxn modelId="{8465B767-3C1C-4E06-A838-28844965DCEE}" type="presParOf" srcId="{7B5741F2-3125-444D-89ED-5EB4B3F3BA7B}" destId="{4C386EAE-7F4A-44CE-83F6-CBFC5C5F5266}" srcOrd="0" destOrd="0" presId="urn:microsoft.com/office/officeart/2005/8/layout/hierarchy2"/>
    <dgm:cxn modelId="{D1BD77A6-93F1-4F59-B623-3AD88B176BC2}" type="presParOf" srcId="{7B5741F2-3125-444D-89ED-5EB4B3F3BA7B}" destId="{293EF7F0-80E0-4804-B036-FEFD03456702}" srcOrd="1" destOrd="0" presId="urn:microsoft.com/office/officeart/2005/8/layout/hierarchy2"/>
    <dgm:cxn modelId="{8E67D9BB-8A5F-4B79-948D-EFBA84CE3E57}" type="presParOf" srcId="{293EF7F0-80E0-4804-B036-FEFD03456702}" destId="{160C5199-EF50-442D-8F76-A1234358132D}" srcOrd="0" destOrd="0" presId="urn:microsoft.com/office/officeart/2005/8/layout/hierarchy2"/>
    <dgm:cxn modelId="{3105A3BE-34E8-4717-B385-A465378643CB}" type="presParOf" srcId="{160C5199-EF50-442D-8F76-A1234358132D}" destId="{1B584CE9-E88F-4C11-9793-790DEAD7281D}" srcOrd="0" destOrd="0" presId="urn:microsoft.com/office/officeart/2005/8/layout/hierarchy2"/>
    <dgm:cxn modelId="{D7A353A0-EABF-4BEB-8651-B4BC6CE7B2D4}" type="presParOf" srcId="{293EF7F0-80E0-4804-B036-FEFD03456702}" destId="{2202FE91-CC9C-4C40-9B8D-78D7A6753B52}" srcOrd="1" destOrd="0" presId="urn:microsoft.com/office/officeart/2005/8/layout/hierarchy2"/>
    <dgm:cxn modelId="{2B400928-873E-46EB-8C7F-5A17A24D8C4C}" type="presParOf" srcId="{2202FE91-CC9C-4C40-9B8D-78D7A6753B52}" destId="{6C09817F-DA66-4D4B-BB19-98A3E13DA1BB}" srcOrd="0" destOrd="0" presId="urn:microsoft.com/office/officeart/2005/8/layout/hierarchy2"/>
    <dgm:cxn modelId="{5BAB483F-21CB-4A7E-942A-1D6CE5826EA7}" type="presParOf" srcId="{2202FE91-CC9C-4C40-9B8D-78D7A6753B52}" destId="{3F110998-C12C-4ABD-AAAD-E7F24F61BD3C}" srcOrd="1" destOrd="0" presId="urn:microsoft.com/office/officeart/2005/8/layout/hierarchy2"/>
    <dgm:cxn modelId="{7D74EF04-54D9-452D-AF4A-46C5CF9C0811}" type="presParOf" srcId="{3F110998-C12C-4ABD-AAAD-E7F24F61BD3C}" destId="{8D3FBF47-4C98-42A1-8388-D506C2FA5FA2}" srcOrd="0" destOrd="0" presId="urn:microsoft.com/office/officeart/2005/8/layout/hierarchy2"/>
    <dgm:cxn modelId="{1B42D728-89DE-4C2F-A6FF-D8811E13A080}" type="presParOf" srcId="{8D3FBF47-4C98-42A1-8388-D506C2FA5FA2}" destId="{430BC6B1-2905-4932-8DC0-F247426BA8DC}" srcOrd="0" destOrd="0" presId="urn:microsoft.com/office/officeart/2005/8/layout/hierarchy2"/>
    <dgm:cxn modelId="{6E2C9532-DA74-46DD-AB7B-469B0C46AFB4}" type="presParOf" srcId="{3F110998-C12C-4ABD-AAAD-E7F24F61BD3C}" destId="{0979457D-1C01-448F-9185-B724552D89A4}" srcOrd="1" destOrd="0" presId="urn:microsoft.com/office/officeart/2005/8/layout/hierarchy2"/>
    <dgm:cxn modelId="{06048847-6D2E-48C3-B256-A5560A59034C}" type="presParOf" srcId="{0979457D-1C01-448F-9185-B724552D89A4}" destId="{4F199534-EF70-4193-BAAA-89CF0A3BAACC}" srcOrd="0" destOrd="0" presId="urn:microsoft.com/office/officeart/2005/8/layout/hierarchy2"/>
    <dgm:cxn modelId="{29B7A082-F7BB-4A46-B7BB-44F026903D2B}" type="presParOf" srcId="{0979457D-1C01-448F-9185-B724552D89A4}" destId="{4EAAA056-5456-4F22-91E4-B6FEF0ED1898}" srcOrd="1" destOrd="0" presId="urn:microsoft.com/office/officeart/2005/8/layout/hierarchy2"/>
    <dgm:cxn modelId="{E43A4026-6774-4101-92A6-5B4CE104C726}" type="presParOf" srcId="{293EF7F0-80E0-4804-B036-FEFD03456702}" destId="{DD35E163-EB54-41BD-8228-431C4568D867}" srcOrd="2" destOrd="0" presId="urn:microsoft.com/office/officeart/2005/8/layout/hierarchy2"/>
    <dgm:cxn modelId="{4961468F-9234-4A1F-BD70-3233B7516F59}" type="presParOf" srcId="{DD35E163-EB54-41BD-8228-431C4568D867}" destId="{8422E1E0-14D0-413B-AEA3-5B8199590550}" srcOrd="0" destOrd="0" presId="urn:microsoft.com/office/officeart/2005/8/layout/hierarchy2"/>
    <dgm:cxn modelId="{994C88EF-EDFD-422F-A31F-7529D5162575}" type="presParOf" srcId="{293EF7F0-80E0-4804-B036-FEFD03456702}" destId="{EF32223C-EEAD-4210-A26D-ED7A944A3511}" srcOrd="3" destOrd="0" presId="urn:microsoft.com/office/officeart/2005/8/layout/hierarchy2"/>
    <dgm:cxn modelId="{77E4DE1F-C5AB-4A71-A51A-EC3B41A5DE95}" type="presParOf" srcId="{EF32223C-EEAD-4210-A26D-ED7A944A3511}" destId="{38173E0E-7B0E-4CFF-A59D-7299F4A3E3F0}" srcOrd="0" destOrd="0" presId="urn:microsoft.com/office/officeart/2005/8/layout/hierarchy2"/>
    <dgm:cxn modelId="{024F86E3-3044-4601-BB8F-D0E737324EA8}" type="presParOf" srcId="{EF32223C-EEAD-4210-A26D-ED7A944A3511}" destId="{C2B43B97-4EC4-4676-AD39-E6E7C9C875BF}"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78EE1-0501-4BFA-A4E2-6588BDF5C5A3}">
      <dsp:nvSpPr>
        <dsp:cNvPr id="0" name=""/>
        <dsp:cNvSpPr/>
      </dsp:nvSpPr>
      <dsp:spPr>
        <a:xfrm>
          <a:off x="79160" y="960990"/>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Hypotheses Selection</a:t>
          </a:r>
        </a:p>
      </dsp:txBody>
      <dsp:txXfrm>
        <a:off x="111324" y="993154"/>
        <a:ext cx="2132000" cy="1033836"/>
      </dsp:txXfrm>
    </dsp:sp>
    <dsp:sp modelId="{DBCE04EA-C20C-41CC-8C42-039A9C9C29B7}">
      <dsp:nvSpPr>
        <dsp:cNvPr id="0" name=""/>
        <dsp:cNvSpPr/>
      </dsp:nvSpPr>
      <dsp:spPr>
        <a:xfrm rot="488302">
          <a:off x="2271367" y="1548335"/>
          <a:ext cx="818401" cy="39331"/>
        </a:xfrm>
        <a:custGeom>
          <a:avLst/>
          <a:gdLst/>
          <a:ahLst/>
          <a:cxnLst/>
          <a:rect l="0" t="0" r="0" b="0"/>
          <a:pathLst>
            <a:path>
              <a:moveTo>
                <a:pt x="0" y="19665"/>
              </a:moveTo>
              <a:lnTo>
                <a:pt x="818401" y="19665"/>
              </a:lnTo>
            </a:path>
          </a:pathLst>
        </a:custGeom>
        <a:noFill/>
        <a:ln w="12700" cap="flat" cmpd="sng" algn="ctr">
          <a:solidFill>
            <a:schemeClr val="accent1">
              <a:shade val="6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60108" y="1547540"/>
        <a:ext cx="40920" cy="40920"/>
      </dsp:txXfrm>
    </dsp:sp>
    <dsp:sp modelId="{4C386EAE-7F4A-44CE-83F6-CBFC5C5F5266}">
      <dsp:nvSpPr>
        <dsp:cNvPr id="0" name=""/>
        <dsp:cNvSpPr/>
      </dsp:nvSpPr>
      <dsp:spPr>
        <a:xfrm>
          <a:off x="3085648" y="1076846"/>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Matching Hypotheses</a:t>
          </a:r>
        </a:p>
      </dsp:txBody>
      <dsp:txXfrm>
        <a:off x="3117812" y="1109010"/>
        <a:ext cx="2132000" cy="1033836"/>
      </dsp:txXfrm>
    </dsp:sp>
    <dsp:sp modelId="{160C5199-EF50-442D-8F76-A1234358132D}">
      <dsp:nvSpPr>
        <dsp:cNvPr id="0" name=""/>
        <dsp:cNvSpPr/>
      </dsp:nvSpPr>
      <dsp:spPr>
        <a:xfrm rot="20530603">
          <a:off x="5259744" y="1464479"/>
          <a:ext cx="926444" cy="39331"/>
        </a:xfrm>
        <a:custGeom>
          <a:avLst/>
          <a:gdLst/>
          <a:ahLst/>
          <a:cxnLst/>
          <a:rect l="0" t="0" r="0" b="0"/>
          <a:pathLst>
            <a:path>
              <a:moveTo>
                <a:pt x="0" y="19665"/>
              </a:moveTo>
              <a:lnTo>
                <a:pt x="926444"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9805" y="1460983"/>
        <a:ext cx="46322" cy="46322"/>
      </dsp:txXfrm>
    </dsp:sp>
    <dsp:sp modelId="{6C09817F-DA66-4D4B-BB19-98A3E13DA1BB}">
      <dsp:nvSpPr>
        <dsp:cNvPr id="0" name=""/>
        <dsp:cNvSpPr/>
      </dsp:nvSpPr>
      <dsp:spPr>
        <a:xfrm>
          <a:off x="6163956" y="793278"/>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Clustering</a:t>
          </a:r>
        </a:p>
      </dsp:txBody>
      <dsp:txXfrm>
        <a:off x="6196120" y="825442"/>
        <a:ext cx="2132000" cy="1033836"/>
      </dsp:txXfrm>
    </dsp:sp>
    <dsp:sp modelId="{8D3FBF47-4C98-42A1-8388-D506C2FA5FA2}">
      <dsp:nvSpPr>
        <dsp:cNvPr id="0" name=""/>
        <dsp:cNvSpPr/>
      </dsp:nvSpPr>
      <dsp:spPr>
        <a:xfrm>
          <a:off x="8360284" y="1322695"/>
          <a:ext cx="806294" cy="39331"/>
        </a:xfrm>
        <a:custGeom>
          <a:avLst/>
          <a:gdLst/>
          <a:ahLst/>
          <a:cxnLst/>
          <a:rect l="0" t="0" r="0" b="0"/>
          <a:pathLst>
            <a:path>
              <a:moveTo>
                <a:pt x="0" y="19665"/>
              </a:moveTo>
              <a:lnTo>
                <a:pt x="806294"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743273" y="1322203"/>
        <a:ext cx="40314" cy="40314"/>
      </dsp:txXfrm>
    </dsp:sp>
    <dsp:sp modelId="{4F199534-EF70-4193-BAAA-89CF0A3BAACC}">
      <dsp:nvSpPr>
        <dsp:cNvPr id="0" name=""/>
        <dsp:cNvSpPr/>
      </dsp:nvSpPr>
      <dsp:spPr>
        <a:xfrm>
          <a:off x="9166578" y="793278"/>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3D Image</a:t>
          </a:r>
        </a:p>
      </dsp:txBody>
      <dsp:txXfrm>
        <a:off x="9198742" y="825442"/>
        <a:ext cx="2132000" cy="1033836"/>
      </dsp:txXfrm>
    </dsp:sp>
    <dsp:sp modelId="{DD35E163-EB54-41BD-8228-431C4568D867}">
      <dsp:nvSpPr>
        <dsp:cNvPr id="0" name=""/>
        <dsp:cNvSpPr/>
      </dsp:nvSpPr>
      <dsp:spPr>
        <a:xfrm rot="1696513">
          <a:off x="5145963" y="2146252"/>
          <a:ext cx="2279843" cy="39331"/>
        </a:xfrm>
        <a:custGeom>
          <a:avLst/>
          <a:gdLst/>
          <a:ahLst/>
          <a:cxnLst/>
          <a:rect l="0" t="0" r="0" b="0"/>
          <a:pathLst>
            <a:path>
              <a:moveTo>
                <a:pt x="0" y="19665"/>
              </a:moveTo>
              <a:lnTo>
                <a:pt x="2279843" y="19665"/>
              </a:lnTo>
            </a:path>
          </a:pathLst>
        </a:custGeom>
        <a:noFill/>
        <a:ln w="12700" cap="flat" cmpd="sng" algn="ctr">
          <a:solidFill>
            <a:schemeClr val="accent1">
              <a:shade val="80000"/>
              <a:hueOff val="0"/>
              <a:satOff val="0"/>
              <a:lumOff val="0"/>
              <a:alphaOff val="0"/>
            </a:schemeClr>
          </a:solidFill>
          <a:prstDash val="solid"/>
          <a:miter lim="800000"/>
        </a:ln>
        <a:effectLst/>
        <a:sp3d z="-22735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228889" y="2108921"/>
        <a:ext cx="113992" cy="113992"/>
      </dsp:txXfrm>
    </dsp:sp>
    <dsp:sp modelId="{38173E0E-7B0E-4CFF-A59D-7299F4A3E3F0}">
      <dsp:nvSpPr>
        <dsp:cNvPr id="0" name=""/>
        <dsp:cNvSpPr/>
      </dsp:nvSpPr>
      <dsp:spPr>
        <a:xfrm>
          <a:off x="7289793" y="2156825"/>
          <a:ext cx="2196328" cy="1098164"/>
        </a:xfrm>
        <a:prstGeom prst="roundRect">
          <a:avLst>
            <a:gd name="adj" fmla="val 10000"/>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5240" rIns="15240" bIns="152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Light Reconstruction</a:t>
          </a:r>
        </a:p>
      </dsp:txBody>
      <dsp:txXfrm>
        <a:off x="7321957" y="2188989"/>
        <a:ext cx="2132000" cy="10338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180474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principle of the fit. First, we need to come up with a 3D track hypothesis, which includes the 3D trajectory and their associated dQ/dx. </a:t>
            </a:r>
          </a:p>
          <a:p>
            <a:endParaRPr lang="en-US" dirty="0"/>
          </a:p>
          <a:p>
            <a:r>
              <a:rPr lang="en-US" dirty="0"/>
              <a:t>Then, we can predict the deconvolved signal on each of the projection view. The minimization of the difference between the observation and prediction would help us to find the best 3D track hypothesis. </a:t>
            </a:r>
          </a:p>
        </p:txBody>
      </p:sp>
      <p:sp>
        <p:nvSpPr>
          <p:cNvPr id="4" name="Slide Number Placeholder 3"/>
          <p:cNvSpPr>
            <a:spLocks noGrp="1"/>
          </p:cNvSpPr>
          <p:nvPr>
            <p:ph type="sldNum" sz="quarter" idx="5"/>
          </p:nvPr>
        </p:nvSpPr>
        <p:spPr/>
        <p:txBody>
          <a:bodyPr/>
          <a:lstStyle/>
          <a:p>
            <a:fld id="{AC0B1D7C-4947-4807-91F4-A235FDFFC350}" type="slidenum">
              <a:rPr lang="en-US" smtClean="0"/>
              <a:t>18</a:t>
            </a:fld>
            <a:endParaRPr lang="en-US"/>
          </a:p>
        </p:txBody>
      </p:sp>
    </p:spTree>
    <p:extLst>
      <p:ext uri="{BB962C8B-B14F-4D97-AF65-F5344CB8AC3E}">
        <p14:creationId xmlns:p14="http://schemas.microsoft.com/office/powerpoint/2010/main" val="39242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key of this technique is to be able to make prediction of the deconvolved signal based on each track hypothesis. This is challenging, given the long chain in TPC signal simulation and signal processing. </a:t>
            </a:r>
          </a:p>
          <a:p>
            <a:endParaRPr lang="en-US" dirty="0"/>
          </a:p>
          <a:p>
            <a:r>
              <a:rPr lang="en-US" dirty="0"/>
              <a:t>Since we spent a long time studying the signal formation/processing, we come up with a simplified model based on smearing, which allows us to quickly and accurately model the deconvolved signal. </a:t>
            </a:r>
          </a:p>
        </p:txBody>
      </p:sp>
      <p:sp>
        <p:nvSpPr>
          <p:cNvPr id="4" name="Slide Number Placeholder 3"/>
          <p:cNvSpPr>
            <a:spLocks noGrp="1"/>
          </p:cNvSpPr>
          <p:nvPr>
            <p:ph type="sldNum" sz="quarter" idx="5"/>
          </p:nvPr>
        </p:nvSpPr>
        <p:spPr/>
        <p:txBody>
          <a:bodyPr/>
          <a:lstStyle/>
          <a:p>
            <a:fld id="{AC0B1D7C-4947-4807-91F4-A235FDFFC350}" type="slidenum">
              <a:rPr lang="en-US" smtClean="0"/>
              <a:t>19</a:t>
            </a:fld>
            <a:endParaRPr lang="en-US"/>
          </a:p>
        </p:txBody>
      </p:sp>
    </p:spTree>
    <p:extLst>
      <p:ext uri="{BB962C8B-B14F-4D97-AF65-F5344CB8AC3E}">
        <p14:creationId xmlns:p14="http://schemas.microsoft.com/office/powerpoint/2010/main" val="3043821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minimization is achieved through a two-step process. The first step focuses on the 3D track trajectory positions, and the second step focuses on the dQ/dx extraction.</a:t>
            </a:r>
          </a:p>
          <a:p>
            <a:endParaRPr lang="en-US" dirty="0"/>
          </a:p>
          <a:p>
            <a:r>
              <a:rPr lang="en-US" dirty="0"/>
              <a:t>With this technique, we reliably reconstruct the track trajectory and </a:t>
            </a:r>
            <a:r>
              <a:rPr lang="en-US" dirty="0" err="1"/>
              <a:t>dQ</a:t>
            </a:r>
            <a:r>
              <a:rPr lang="en-US" dirty="0"/>
              <a:t>/dx, which allow us to identify Bragg peak. After rejecting the stopping muons and some additional background, we achieved a signal to background ratio of 5:1.</a:t>
            </a:r>
          </a:p>
        </p:txBody>
      </p:sp>
      <p:sp>
        <p:nvSpPr>
          <p:cNvPr id="4" name="Slide Number Placeholder 3"/>
          <p:cNvSpPr>
            <a:spLocks noGrp="1"/>
          </p:cNvSpPr>
          <p:nvPr>
            <p:ph type="sldNum" sz="quarter" idx="5"/>
          </p:nvPr>
        </p:nvSpPr>
        <p:spPr/>
        <p:txBody>
          <a:bodyPr/>
          <a:lstStyle/>
          <a:p>
            <a:fld id="{63958C53-51D0-43CB-BFBB-E9A2C78F9EB4}" type="slidenum">
              <a:rPr lang="en-US" smtClean="0"/>
              <a:t>20</a:t>
            </a:fld>
            <a:endParaRPr lang="en-US"/>
          </a:p>
        </p:txBody>
      </p:sp>
    </p:spTree>
    <p:extLst>
      <p:ext uri="{BB962C8B-B14F-4D97-AF65-F5344CB8AC3E}">
        <p14:creationId xmlns:p14="http://schemas.microsoft.com/office/powerpoint/2010/main" val="255176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these tools together, we achieved a generic neutrino </a:t>
            </a:r>
            <a:r>
              <a:rPr lang="en-US" dirty="0" err="1"/>
              <a:t>setection</a:t>
            </a:r>
            <a:r>
              <a:rPr lang="en-US" dirty="0"/>
              <a:t>. 99.999% of cosmic muon background are rejected.</a:t>
            </a:r>
          </a:p>
          <a:p>
            <a:r>
              <a:rPr lang="en-US" dirty="0"/>
              <a:t>Started with 1:20,000 neutrinos to cosmic ratio, we achieved a 5.2:1 ratio after the preselection. </a:t>
            </a:r>
          </a:p>
          <a:p>
            <a:r>
              <a:rPr lang="en-US" dirty="0"/>
              <a:t>At this stage, we still maintain a 90% and 80% efficiencies for </a:t>
            </a:r>
            <a:r>
              <a:rPr lang="en-US" dirty="0" err="1"/>
              <a:t>nueCC</a:t>
            </a:r>
            <a:r>
              <a:rPr lang="en-US" dirty="0"/>
              <a:t> and </a:t>
            </a:r>
            <a:r>
              <a:rPr lang="en-US" dirty="0" err="1"/>
              <a:t>numuCC</a:t>
            </a:r>
            <a:r>
              <a:rPr lang="en-US" dirty="0"/>
              <a:t>, respectively.</a:t>
            </a:r>
          </a:p>
          <a:p>
            <a:r>
              <a:rPr lang="en-US" dirty="0"/>
              <a:t>But for </a:t>
            </a:r>
            <a:r>
              <a:rPr lang="en-US" dirty="0" err="1"/>
              <a:t>nueCC</a:t>
            </a:r>
            <a:r>
              <a:rPr lang="en-US" dirty="0"/>
              <a:t>, the purity is still low due to the FermiLab booster neutrino beamline configuration.</a:t>
            </a:r>
          </a:p>
          <a:p>
            <a:endParaRPr lang="en-US" dirty="0"/>
          </a:p>
        </p:txBody>
      </p:sp>
      <p:sp>
        <p:nvSpPr>
          <p:cNvPr id="4" name="Slide Number Placeholder 3"/>
          <p:cNvSpPr>
            <a:spLocks noGrp="1"/>
          </p:cNvSpPr>
          <p:nvPr>
            <p:ph type="sldNum" sz="quarter" idx="5"/>
          </p:nvPr>
        </p:nvSpPr>
        <p:spPr/>
        <p:txBody>
          <a:bodyPr/>
          <a:lstStyle/>
          <a:p>
            <a:fld id="{85F1A512-D4D6-498C-B4A8-FD490F16E0DD}" type="slidenum">
              <a:rPr lang="en-US" smtClean="0"/>
              <a:t>21</a:t>
            </a:fld>
            <a:endParaRPr lang="en-US"/>
          </a:p>
        </p:txBody>
      </p:sp>
    </p:spTree>
    <p:extLst>
      <p:ext uri="{BB962C8B-B14F-4D97-AF65-F5344CB8AC3E}">
        <p14:creationId xmlns:p14="http://schemas.microsoft.com/office/powerpoint/2010/main" val="43970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labeling whether a track is out of box without correction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515839EF-EF2D-A244-8B03-02564FD38722}" type="slidenum">
              <a:rPr lang="en-US" smtClean="0"/>
              <a:t>22</a:t>
            </a:fld>
            <a:endParaRPr lang="en-US"/>
          </a:p>
        </p:txBody>
      </p:sp>
    </p:spTree>
    <p:extLst>
      <p:ext uri="{BB962C8B-B14F-4D97-AF65-F5344CB8AC3E}">
        <p14:creationId xmlns:p14="http://schemas.microsoft.com/office/powerpoint/2010/main" val="142743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existing clustering information</a:t>
            </a:r>
          </a:p>
        </p:txBody>
      </p:sp>
      <p:sp>
        <p:nvSpPr>
          <p:cNvPr id="4" name="Slide Number Placeholder 3"/>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2556672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0000"/>
                </a:solidFill>
              </a:rPr>
              <a:t>Add description of part 1</a:t>
            </a:r>
          </a:p>
          <a:p>
            <a:endParaRPr lang="en-US" sz="1200">
              <a:solidFill>
                <a:srgbClr val="FF0000"/>
              </a:solidFill>
            </a:endParaRPr>
          </a:p>
          <a:p>
            <a:r>
              <a:rPr lang="en-US" sz="1200">
                <a:solidFill>
                  <a:srgbClr val="FF0000"/>
                </a:solidFill>
              </a:rPr>
              <a:t>echo other talks: link, plots</a:t>
            </a:r>
          </a:p>
          <a:p>
            <a:endParaRPr lang="en-US" sz="1200">
              <a:solidFill>
                <a:srgbClr val="FF0000"/>
              </a:solidFill>
            </a:endParaRPr>
          </a:p>
          <a:p>
            <a:r>
              <a:rPr lang="en-US" sz="1200">
                <a:solidFill>
                  <a:srgbClr val="FF0000"/>
                </a:solidFill>
              </a:rPr>
              <a:t>less technical language</a:t>
            </a:r>
          </a:p>
          <a:p>
            <a:r>
              <a:rPr lang="en-US" sz="1200">
                <a:solidFill>
                  <a:srgbClr val="FF0000"/>
                </a:solidFill>
              </a:rPr>
              <a:t>links to SBND</a:t>
            </a:r>
          </a:p>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140623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00150" lvl="2" indent="-285750">
              <a:buFont typeface="Arial" panose="020B0604020202020204" pitchFamily="34" charset="0"/>
              <a:buChar char="•"/>
            </a:pPr>
            <a:r>
              <a:rPr lang="en-US" dirty="0">
                <a:solidFill>
                  <a:srgbClr val="FF0000"/>
                </a:solidFill>
              </a:rPr>
              <a:t>Tagger &amp; Kinematics Info</a:t>
            </a:r>
          </a:p>
          <a:p>
            <a:pPr marL="1657350" lvl="3" indent="-285750">
              <a:buFont typeface="Arial" panose="020B0604020202020204" pitchFamily="34" charset="0"/>
              <a:buChar char="•"/>
            </a:pPr>
            <a:r>
              <a:rPr lang="en-US" dirty="0">
                <a:solidFill>
                  <a:srgbClr val="FF0000"/>
                </a:solidFill>
              </a:rPr>
              <a:t>RNN</a:t>
            </a:r>
          </a:p>
          <a:p>
            <a:endParaRPr lang="en-US" sz="1200">
              <a:solidFill>
                <a:srgbClr val="FF0000"/>
              </a:solidFill>
            </a:endParaRPr>
          </a:p>
          <a:p>
            <a:endParaRPr lang="en-US" sz="1200">
              <a:solidFill>
                <a:srgbClr val="FF0000"/>
              </a:solidFill>
            </a:endParaRPr>
          </a:p>
          <a:p>
            <a:r>
              <a:rPr lang="en-US" sz="1200">
                <a:solidFill>
                  <a:srgbClr val="FF0000"/>
                </a:solidFill>
              </a:rPr>
              <a:t>less technical language</a:t>
            </a:r>
          </a:p>
          <a:p>
            <a:r>
              <a:rPr lang="en-US" sz="1200">
                <a:solidFill>
                  <a:srgbClr val="FF0000"/>
                </a:solidFill>
              </a:rPr>
              <a:t>links to SBND</a:t>
            </a:r>
          </a:p>
          <a:p>
            <a:endParaRPr lang="en-US" dirty="0"/>
          </a:p>
          <a:p>
            <a:endParaRPr lang="en-US" dirty="0"/>
          </a:p>
          <a:p>
            <a:endParaRPr lang="en-US" dirty="0"/>
          </a:p>
          <a:p>
            <a:r>
              <a:rPr lang="en-US" dirty="0"/>
              <a:t>discuss the production timeline</a:t>
            </a:r>
          </a:p>
          <a:p>
            <a:endParaRPr lang="en-US" dirty="0"/>
          </a:p>
          <a:p>
            <a:r>
              <a:rPr lang="en-US" dirty="0"/>
              <a:t>physics analyses for nu2026</a:t>
            </a:r>
          </a:p>
          <a:p>
            <a:endParaRPr lang="en-US" dirty="0"/>
          </a:p>
          <a:p>
            <a:endParaRPr lang="en-US" dirty="0"/>
          </a:p>
          <a:p>
            <a:r>
              <a:rPr lang="en-US" dirty="0"/>
              <a:t>April 2026</a:t>
            </a:r>
          </a:p>
          <a:p>
            <a:endParaRPr lang="en-US" dirty="0"/>
          </a:p>
          <a:p>
            <a:r>
              <a:rPr lang="en-US" dirty="0" err="1"/>
              <a:t>DetVar</a:t>
            </a:r>
            <a:r>
              <a:rPr lang="en-US" dirty="0"/>
              <a:t> sample? Wire mod or hit mod?</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177815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FF0000"/>
                </a:solidFill>
              </a:rPr>
              <a:t>why use PDHD</a:t>
            </a:r>
          </a:p>
          <a:p>
            <a:r>
              <a:rPr lang="en-US" sz="1200">
                <a:solidFill>
                  <a:srgbClr val="FF0000"/>
                </a:solidFill>
              </a:rPr>
              <a:t>easy to adapt to SBND</a:t>
            </a:r>
          </a:p>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284672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https://sbn-docdb.fnal.gov/cgi-bin/sso/RetrieveFile?docid=40270&amp;filename=maths.pdf&amp;version=2</a:t>
            </a:r>
          </a:p>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352509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With the charge-light matching, the main background is the cosmic muon in random coincidence with the beam spill.</a:t>
            </a:r>
          </a:p>
          <a:p>
            <a:pPr rtl="0"/>
            <a:r>
              <a:rPr lang="en-US" b="0" dirty="0">
                <a:effectLst/>
              </a:rPr>
              <a:t>Within which, The dominated one is the through-going muons that cross through the active TPC volume. </a:t>
            </a:r>
          </a:p>
          <a:p>
            <a:pPr rtl="0"/>
            <a:endParaRPr lang="en-US" b="0" dirty="0">
              <a:effectLst/>
            </a:endParaRPr>
          </a:p>
          <a:p>
            <a:pPr rtl="0"/>
            <a:r>
              <a:rPr lang="en-US" b="0" dirty="0">
                <a:effectLst/>
              </a:rPr>
              <a:t>This kind of background can be identified by examining if the two end points of the TPC clusters are outside the effective detector boundary. </a:t>
            </a:r>
          </a:p>
          <a:p>
            <a:pPr rtl="0"/>
            <a:r>
              <a:rPr lang="en-US" b="0" dirty="0">
                <a:effectLst/>
              </a:rPr>
              <a:t>After rejecting this kind of through-going muon background, we improve the neutrino signal to noise ration from 1:6.4 to about 1:1.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375850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1F90E-6EA0-2C41-F9B1-432894C40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FB634-EAA3-4961-8B9B-2E77E500E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A457A-B242-D90B-E3B5-7E8A7A4D7C0C}"/>
              </a:ext>
            </a:extLst>
          </p:cNvPr>
          <p:cNvSpPr>
            <a:spLocks noGrp="1"/>
          </p:cNvSpPr>
          <p:nvPr>
            <p:ph type="body" idx="1"/>
          </p:nvPr>
        </p:nvSpPr>
        <p:spPr/>
        <p:txBody>
          <a:bodyPr/>
          <a:lstStyle/>
          <a:p>
            <a:r>
              <a:rPr lang="en-US" dirty="0"/>
              <a:t>The second largest background is the random-coincident cosmic-ray muon stopped inside the detector. The topology of this kind of background is very similar to the case where you have a neutrino interaction, and the muon exiting the detector. </a:t>
            </a:r>
          </a:p>
          <a:p>
            <a:endParaRPr lang="en-US" dirty="0"/>
          </a:p>
          <a:p>
            <a:r>
              <a:rPr lang="en-US" dirty="0"/>
              <a:t>This kind of background can be rejected by identifying the direction of the track:</a:t>
            </a:r>
          </a:p>
          <a:p>
            <a:r>
              <a:rPr lang="en-US" dirty="0"/>
              <a:t>tracks from neutrino activities start from inside and end outside</a:t>
            </a:r>
          </a:p>
          <a:p>
            <a:r>
              <a:rPr lang="en-US" dirty="0"/>
              <a:t>while the bkg. stopping muons start from outside and end inside.</a:t>
            </a:r>
          </a:p>
          <a:p>
            <a:endParaRPr lang="en-US" dirty="0"/>
          </a:p>
          <a:p>
            <a:r>
              <a:rPr lang="en-US" dirty="0"/>
              <a:t>The direction of the track, can be determined by searching for the Bragg peak near the stopping point. At the same time, the charge per unit distance: dQ/dx vs. the residual range is also important to perform particle identification for tracks. </a:t>
            </a:r>
          </a:p>
          <a:p>
            <a:r>
              <a:rPr lang="en-US" dirty="0"/>
              <a:t>To achieve this, Wire-Cell invented a new algorithm to fit the track trajectory as well as the dQ/dx. </a:t>
            </a:r>
          </a:p>
          <a:p>
            <a:endParaRPr lang="en-US" dirty="0"/>
          </a:p>
        </p:txBody>
      </p:sp>
      <p:sp>
        <p:nvSpPr>
          <p:cNvPr id="4" name="Slide Number Placeholder 3">
            <a:extLst>
              <a:ext uri="{FF2B5EF4-FFF2-40B4-BE49-F238E27FC236}">
                <a16:creationId xmlns:a16="http://schemas.microsoft.com/office/drawing/2014/main" id="{21535EEA-D1F0-049A-4061-777C39F05FCA}"/>
              </a:ext>
            </a:extLst>
          </p:cNvPr>
          <p:cNvSpPr>
            <a:spLocks noGrp="1"/>
          </p:cNvSpPr>
          <p:nvPr>
            <p:ph type="sldNum" sz="quarter" idx="5"/>
          </p:nvPr>
        </p:nvSpPr>
        <p:spPr/>
        <p:txBody>
          <a:bodyPr/>
          <a:lstStyle/>
          <a:p>
            <a:fld id="{515839EF-EF2D-A244-8B03-02564FD38722}" type="slidenum">
              <a:rPr lang="en-US" smtClean="0"/>
              <a:t>12</a:t>
            </a:fld>
            <a:endParaRPr lang="en-US"/>
          </a:p>
        </p:txBody>
      </p:sp>
    </p:spTree>
    <p:extLst>
      <p:ext uri="{BB962C8B-B14F-4D97-AF65-F5344CB8AC3E}">
        <p14:creationId xmlns:p14="http://schemas.microsoft.com/office/powerpoint/2010/main" val="161215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how this algorithm works. We have 20-30 TPC charge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we have 40-50 PMT light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perform a charge clustering algorithm to group all reconstructed 3D charge into separate clusters, each cluster represents a possible particle or physics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all possible hypotheses of charge-light matching pairs are calculated in </a:t>
            </a:r>
            <a:r>
              <a:rPr lang="en-US" dirty="0" err="1"/>
              <a:t>P_ijk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3 extra constrains are added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each TPC cluster can be only used once;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some light may won't match due to e.g., TPC activities outside the active volume;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3, L1 regularization for compressed sensing.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animation shows one charge-light matching result by showing individual TPC clusters, the predicted PMT pattern in green and the measured PMT pattern in 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the matched charge-light pair, if we cut on the light signal in coincidence with the beam, we can select the neutrino interaction candidate.</a:t>
            </a:r>
            <a:endParaRPr lang="en-US" b="0" dirty="0">
              <a:effectLst/>
            </a:endParaRPr>
          </a:p>
        </p:txBody>
      </p:sp>
      <p:sp>
        <p:nvSpPr>
          <p:cNvPr id="4" name="Slide Number Placeholder 3"/>
          <p:cNvSpPr>
            <a:spLocks noGrp="1"/>
          </p:cNvSpPr>
          <p:nvPr>
            <p:ph type="sldNum" sz="quarter" idx="10"/>
          </p:nvPr>
        </p:nvSpPr>
        <p:spPr/>
        <p:txBody>
          <a:bodyPr/>
          <a:lstStyle/>
          <a:p>
            <a:fld id="{8CE82712-F37C-48E3-A18B-FC3932CA790C}" type="slidenum">
              <a:rPr lang="en-US" smtClean="0"/>
              <a:t>16</a:t>
            </a:fld>
            <a:endParaRPr lang="en-US"/>
          </a:p>
        </p:txBody>
      </p:sp>
    </p:spTree>
    <p:extLst>
      <p:ext uri="{BB962C8B-B14F-4D97-AF65-F5344CB8AC3E}">
        <p14:creationId xmlns:p14="http://schemas.microsoft.com/office/powerpoint/2010/main" val="648394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background is the random-coincident cosmic-ray muon stopped inside the detector. The topology of this kind of background is very similar to the case where you have a neutrino interaction, and the muon exiting the detector. </a:t>
            </a:r>
          </a:p>
          <a:p>
            <a:endParaRPr lang="en-US" dirty="0"/>
          </a:p>
          <a:p>
            <a:r>
              <a:rPr lang="en-US" dirty="0"/>
              <a:t>This kind of background can be rejected by identifying the direction of the track:</a:t>
            </a:r>
          </a:p>
          <a:p>
            <a:r>
              <a:rPr lang="en-US" dirty="0"/>
              <a:t>tracks from neutrino activities start from inside and end outside</a:t>
            </a:r>
          </a:p>
          <a:p>
            <a:r>
              <a:rPr lang="en-US" dirty="0"/>
              <a:t>while the bkg. stopping muons start from outside and end inside.</a:t>
            </a:r>
          </a:p>
          <a:p>
            <a:endParaRPr lang="en-US" dirty="0"/>
          </a:p>
          <a:p>
            <a:r>
              <a:rPr lang="en-US" dirty="0"/>
              <a:t>The direction of the track, can be determined by searching for the Bragg peak near the stopping point. At the same time, the charge per unit distance: dQ/dx vs. the residual range is also important to perform particle identification for tracks. </a:t>
            </a:r>
          </a:p>
          <a:p>
            <a:r>
              <a:rPr lang="en-US" dirty="0"/>
              <a:t>To achieve this, Wire-Cell invented a new algorithm to fit the track trajectory as well as the dQ/dx. </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17</a:t>
            </a:fld>
            <a:endParaRPr lang="en-US"/>
          </a:p>
        </p:txBody>
      </p:sp>
    </p:spTree>
    <p:extLst>
      <p:ext uri="{BB962C8B-B14F-4D97-AF65-F5344CB8AC3E}">
        <p14:creationId xmlns:p14="http://schemas.microsoft.com/office/powerpoint/2010/main" val="545303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216243" y="6490574"/>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3/30/22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216243" y="6492875"/>
            <a:ext cx="432486" cy="365125"/>
          </a:xfrm>
        </p:spPr>
        <p:txBody>
          <a:bodyPr/>
          <a:lstStyle/>
          <a:p>
            <a:fld id="{A44217CB-AC7C-4D8B-B0E6-B47C63A7B243}" type="slidenum">
              <a:rPr lang="en-US" smtClean="0"/>
              <a:t>‹#›</a:t>
            </a:fld>
            <a:endParaRPr lang="en-US"/>
          </a:p>
        </p:txBody>
      </p:sp>
    </p:spTree>
    <p:extLst>
      <p:ext uri="{BB962C8B-B14F-4D97-AF65-F5344CB8AC3E}">
        <p14:creationId xmlns:p14="http://schemas.microsoft.com/office/powerpoint/2010/main" val="169563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a:xfrm>
            <a:off x="571500" y="15637"/>
            <a:ext cx="11049000" cy="502253"/>
          </a:xfrm>
        </p:spPr>
        <p:txBody>
          <a:bodyPr>
            <a:noAutofit/>
          </a:bodyPr>
          <a:lstStyle>
            <a:lvl1pPr>
              <a:defRPr sz="3200"/>
            </a:lvl1pPr>
          </a:lstStyle>
          <a:p>
            <a:r>
              <a:rPr lang="en-US" dirty="0"/>
              <a:t>Click to edit Master title style</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216243" y="648554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216243" y="6480737"/>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216243" y="6482482"/>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216243" y="649287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216243" y="6506758"/>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sbn-docdb.fnal.gov/cgi-bin/sso/ShowDocument?docid=40270"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github.com/HaiwangYu/wcp-porting-img/blob/main/pdhd/wct-clustering.jsonnet"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5.png"/><Relationship Id="rId3" Type="http://schemas.openxmlformats.org/officeDocument/2006/relationships/slideLayout" Target="../slideLayouts/slideLayout14.xml"/><Relationship Id="rId7" Type="http://schemas.openxmlformats.org/officeDocument/2006/relationships/image" Target="../media/image34.png"/><Relationship Id="rId12" Type="http://schemas.microsoft.com/office/2007/relationships/diagramDrawing" Target="../diagrams/drawing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3.png"/><Relationship Id="rId11" Type="http://schemas.openxmlformats.org/officeDocument/2006/relationships/diagramColors" Target="../diagrams/colors1.xml"/><Relationship Id="rId5" Type="http://schemas.openxmlformats.org/officeDocument/2006/relationships/image" Target="../media/image32.png"/><Relationship Id="rId15" Type="http://schemas.openxmlformats.org/officeDocument/2006/relationships/hyperlink" Target="https://iopscience.iop.org/article/10.1088/1748-0221/16/06/P06043" TargetMode="External"/><Relationship Id="rId10" Type="http://schemas.openxmlformats.org/officeDocument/2006/relationships/diagramQuickStyle" Target="../diagrams/quickStyle1.xml"/><Relationship Id="rId4" Type="http://schemas.openxmlformats.org/officeDocument/2006/relationships/notesSlide" Target="../notesSlides/notesSlide8.xml"/><Relationship Id="rId9" Type="http://schemas.openxmlformats.org/officeDocument/2006/relationships/diagramLayout" Target="../diagrams/layout1.xml"/><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hyperlink" Target="https://iopscience.iop.org/article/10.1088/1748-0221/17/01/P01037" TargetMode="External"/><Relationship Id="rId2" Type="http://schemas.openxmlformats.org/officeDocument/2006/relationships/notesSlide" Target="../notesSlides/notesSlide1.xml"/><Relationship Id="rId16" Type="http://schemas.openxmlformats.org/officeDocument/2006/relationships/hyperlink" Target="https://iopscience.iop.org/article/10.1088/1748-0221/16/01/P01036" TargetMode="Externa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hyperlink" Target="https://journals.aps.org/prapplied/abstract/10.1103/PhysRevApplied.15.064071" TargetMode="External"/><Relationship Id="rId5" Type="http://schemas.openxmlformats.org/officeDocument/2006/relationships/image" Target="../media/image14.png"/><Relationship Id="rId15" Type="http://schemas.openxmlformats.org/officeDocument/2006/relationships/hyperlink" Target="https://iopscience.iop.org/article/10.1088/1748-0221/12/08/P08003" TargetMode="External"/><Relationship Id="rId10" Type="http://schemas.openxmlformats.org/officeDocument/2006/relationships/hyperlink" Target="https://iopscience.iop.org/article/10.1088/1748-0221/16/06/P06043" TargetMode="External"/><Relationship Id="rId4" Type="http://schemas.openxmlformats.org/officeDocument/2006/relationships/image" Target="../media/image13.png"/><Relationship Id="rId9" Type="http://schemas.openxmlformats.org/officeDocument/2006/relationships/hyperlink" Target="https://iopscience.iop.org/article/10.1088/1748-0221/13/05/P05032" TargetMode="External"/><Relationship Id="rId1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4.wmf"/><Relationship Id="rId5" Type="http://schemas.openxmlformats.org/officeDocument/2006/relationships/oleObject" Target="../embeddings/oleObject2.bin"/><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ct?url=https%3A%2F%2Fdx.doi.org%2F10.1103%2FPhysRevApplied.15.064071&amp;v=c1754ed8"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hy.bnl.gov/twister/bee/set/d620d2d4-0608-47b9-a5aa-169b9d743c4d/event/291/" TargetMode="Externa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phy.bnl.gov/twister/bee/set/826f2384-5551-4926-9863-37829ef3a175/event/1008/"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cs.google.com/spreadsheets/d/1Avw3wEHxURn5PkXiZb-DsYN3LIo2qLrx7C9uFbVIMc4/edit?gid=0#gid=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github.com/HaiwangYu/wcp-porting-img/blob/main/pdhd/wct-clustering.json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phy.bnl.gov/twister/bee/set/6f9a9a6f-1a87-465c-b427-56374ab2a534/event/0/"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phy.bnl.gov/twister/bee/set/d620d2d4-0608-47b9-a5aa-169b9d743c4d/event/291/"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github.com/HaiwangYu/sbnd-dl-clustering/blob/main/explore.py" TargetMode="External"/><Relationship Id="rId4" Type="http://schemas.openxmlformats.org/officeDocument/2006/relationships/hyperlink" Target="https://www.phy.bnl.gov/twister/bee/set/5fa3594e-afe3-4e96-8968-e15053bb102a/event/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2A77-319B-C9D9-B11C-0D11F71D7020}"/>
              </a:ext>
            </a:extLst>
          </p:cNvPr>
          <p:cNvSpPr>
            <a:spLocks noGrp="1"/>
          </p:cNvSpPr>
          <p:nvPr>
            <p:ph type="ctrTitle"/>
          </p:nvPr>
        </p:nvSpPr>
        <p:spPr/>
        <p:txBody>
          <a:bodyPr/>
          <a:lstStyle/>
          <a:p>
            <a:r>
              <a:rPr lang="en-US" dirty="0"/>
              <a:t>Wire-Cell Updates</a:t>
            </a:r>
          </a:p>
        </p:txBody>
      </p:sp>
      <p:sp>
        <p:nvSpPr>
          <p:cNvPr id="4" name="Text Placeholder 3">
            <a:extLst>
              <a:ext uri="{FF2B5EF4-FFF2-40B4-BE49-F238E27FC236}">
                <a16:creationId xmlns:a16="http://schemas.microsoft.com/office/drawing/2014/main" id="{D9848FCA-2099-CF97-FDED-2A599C9112A0}"/>
              </a:ext>
            </a:extLst>
          </p:cNvPr>
          <p:cNvSpPr>
            <a:spLocks noGrp="1"/>
          </p:cNvSpPr>
          <p:nvPr>
            <p:ph type="body" sz="quarter" idx="10"/>
          </p:nvPr>
        </p:nvSpPr>
        <p:spPr/>
        <p:txBody>
          <a:bodyPr/>
          <a:lstStyle/>
          <a:p>
            <a:r>
              <a:rPr lang="en-US" dirty="0"/>
              <a:t>Haiwang Yu for the Wire-Cell team</a:t>
            </a:r>
          </a:p>
          <a:p>
            <a:r>
              <a:rPr lang="en-US" dirty="0"/>
              <a:t>SBND CM @ The University of Sheffield</a:t>
            </a:r>
          </a:p>
          <a:p>
            <a:r>
              <a:rPr lang="en-US" dirty="0"/>
              <a:t>2025-06-04</a:t>
            </a:r>
          </a:p>
          <a:p>
            <a:endParaRPr lang="en-US" dirty="0"/>
          </a:p>
        </p:txBody>
      </p:sp>
      <p:pic>
        <p:nvPicPr>
          <p:cNvPr id="5" name="Graphic 4">
            <a:extLst>
              <a:ext uri="{FF2B5EF4-FFF2-40B4-BE49-F238E27FC236}">
                <a16:creationId xmlns:a16="http://schemas.microsoft.com/office/drawing/2014/main" id="{6D86AFFA-0C39-6A43-882A-340014D16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72233" y="4142473"/>
            <a:ext cx="1284779" cy="1284779"/>
          </a:xfrm>
          <a:prstGeom prst="rect">
            <a:avLst/>
          </a:prstGeom>
        </p:spPr>
      </p:pic>
      <p:pic>
        <p:nvPicPr>
          <p:cNvPr id="6" name="Picture 5">
            <a:extLst>
              <a:ext uri="{FF2B5EF4-FFF2-40B4-BE49-F238E27FC236}">
                <a16:creationId xmlns:a16="http://schemas.microsoft.com/office/drawing/2014/main" id="{802AAB20-FA91-6888-625A-C36BC2A73D68}"/>
              </a:ext>
            </a:extLst>
          </p:cNvPr>
          <p:cNvPicPr>
            <a:picLocks noChangeAspect="1"/>
          </p:cNvPicPr>
          <p:nvPr/>
        </p:nvPicPr>
        <p:blipFill>
          <a:blip r:embed="rId4"/>
          <a:stretch>
            <a:fillRect/>
          </a:stretch>
        </p:blipFill>
        <p:spPr>
          <a:xfrm>
            <a:off x="9798381" y="3804356"/>
            <a:ext cx="1776962" cy="1776962"/>
          </a:xfrm>
          <a:prstGeom prst="rect">
            <a:avLst/>
          </a:prstGeom>
        </p:spPr>
      </p:pic>
    </p:spTree>
    <p:extLst>
      <p:ext uri="{BB962C8B-B14F-4D97-AF65-F5344CB8AC3E}">
        <p14:creationId xmlns:p14="http://schemas.microsoft.com/office/powerpoint/2010/main" val="280836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B7F5-C4C0-2967-DA8B-FDE231B664FF}"/>
              </a:ext>
            </a:extLst>
          </p:cNvPr>
          <p:cNvSpPr>
            <a:spLocks noGrp="1"/>
          </p:cNvSpPr>
          <p:nvPr>
            <p:ph type="title"/>
          </p:nvPr>
        </p:nvSpPr>
        <p:spPr/>
        <p:txBody>
          <a:bodyPr/>
          <a:lstStyle/>
          <a:p>
            <a:r>
              <a:rPr lang="en-US"/>
              <a:t>Towards generic neutrino selection</a:t>
            </a:r>
          </a:p>
        </p:txBody>
      </p:sp>
      <p:sp>
        <p:nvSpPr>
          <p:cNvPr id="3" name="Slide Number Placeholder 2">
            <a:extLst>
              <a:ext uri="{FF2B5EF4-FFF2-40B4-BE49-F238E27FC236}">
                <a16:creationId xmlns:a16="http://schemas.microsoft.com/office/drawing/2014/main" id="{CC4589E7-84E3-1396-0691-C2A9D033CA91}"/>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4" name="TextBox 3">
            <a:extLst>
              <a:ext uri="{FF2B5EF4-FFF2-40B4-BE49-F238E27FC236}">
                <a16:creationId xmlns:a16="http://schemas.microsoft.com/office/drawing/2014/main" id="{F39E85D5-4973-5E06-8646-94178D19EAA1}"/>
              </a:ext>
            </a:extLst>
          </p:cNvPr>
          <p:cNvSpPr txBox="1"/>
          <p:nvPr/>
        </p:nvSpPr>
        <p:spPr>
          <a:xfrm>
            <a:off x="699911" y="1038578"/>
            <a:ext cx="9270487" cy="4801314"/>
          </a:xfrm>
          <a:prstGeom prst="rect">
            <a:avLst/>
          </a:prstGeom>
          <a:noFill/>
        </p:spPr>
        <p:txBody>
          <a:bodyPr wrap="none" rtlCol="0">
            <a:spAutoFit/>
          </a:bodyPr>
          <a:lstStyle/>
          <a:p>
            <a:r>
              <a:rPr lang="en-US"/>
              <a:t>MicroBooNE generic neutrino selection</a:t>
            </a:r>
          </a:p>
          <a:p>
            <a:pPr marL="285750" indent="-285750">
              <a:buFont typeface="Arial" panose="020B0604020202020204" pitchFamily="34" charset="0"/>
              <a:buChar char="•"/>
            </a:pPr>
            <a:r>
              <a:rPr lang="en-US">
                <a:solidFill>
                  <a:srgbClr val="92D050"/>
                </a:solidFill>
              </a:rPr>
              <a:t>3D Imaging</a:t>
            </a:r>
          </a:p>
          <a:p>
            <a:pPr marL="285750" indent="-285750">
              <a:buFont typeface="Arial" panose="020B0604020202020204" pitchFamily="34" charset="0"/>
              <a:buChar char="•"/>
            </a:pPr>
            <a:r>
              <a:rPr lang="en-US">
                <a:solidFill>
                  <a:srgbClr val="92D050"/>
                </a:solidFill>
              </a:rPr>
              <a:t>Clustering</a:t>
            </a:r>
          </a:p>
          <a:p>
            <a:pPr marL="285750" indent="-285750">
              <a:buFont typeface="Arial" panose="020B0604020202020204" pitchFamily="34" charset="0"/>
              <a:buChar char="•"/>
            </a:pPr>
            <a:r>
              <a:rPr lang="en-US">
                <a:solidFill>
                  <a:srgbClr val="92D050"/>
                </a:solidFill>
              </a:rPr>
              <a:t>QL-Matching</a:t>
            </a:r>
          </a:p>
          <a:p>
            <a:pPr marL="285750" indent="-285750">
              <a:buFont typeface="Arial" panose="020B0604020202020204" pitchFamily="34" charset="0"/>
              <a:buChar char="•"/>
            </a:pPr>
            <a:r>
              <a:rPr lang="en-US"/>
              <a:t>Through-going muon tagger (TGM)</a:t>
            </a:r>
          </a:p>
          <a:p>
            <a:pPr marL="742950" lvl="1" indent="-285750">
              <a:buFont typeface="Arial" panose="020B0604020202020204" pitchFamily="34" charset="0"/>
              <a:buChar char="•"/>
            </a:pPr>
            <a:r>
              <a:rPr lang="en-US"/>
              <a:t>SCE corrected FV boundaries</a:t>
            </a:r>
          </a:p>
          <a:p>
            <a:pPr marL="285750" indent="-285750">
              <a:buFont typeface="Arial" panose="020B0604020202020204" pitchFamily="34" charset="0"/>
              <a:buChar char="•"/>
            </a:pPr>
            <a:r>
              <a:rPr lang="en-US"/>
              <a:t>Stopping muon tagger (STM)</a:t>
            </a:r>
          </a:p>
          <a:p>
            <a:pPr marL="742950" lvl="1" indent="-285750">
              <a:buFont typeface="Arial" panose="020B0604020202020204" pitchFamily="34" charset="0"/>
              <a:buChar char="•"/>
            </a:pPr>
            <a:r>
              <a:rPr lang="en-US"/>
              <a:t>track direction</a:t>
            </a:r>
          </a:p>
          <a:p>
            <a:endParaRPr lang="en-US"/>
          </a:p>
          <a:p>
            <a:r>
              <a:rPr lang="en-US"/>
              <a:t>SBND adaptation</a:t>
            </a:r>
          </a:p>
          <a:p>
            <a:pPr marL="285750" indent="-285750">
              <a:buFont typeface="Arial" panose="020B0604020202020204" pitchFamily="34" charset="0"/>
              <a:buChar char="•"/>
            </a:pPr>
            <a:r>
              <a:rPr lang="en-US"/>
              <a:t>QL-Matching alone is enough?</a:t>
            </a:r>
          </a:p>
          <a:p>
            <a:pPr marL="742950" lvl="1" indent="-285750">
              <a:buFont typeface="Arial" panose="020B0604020202020204" pitchFamily="34" charset="0"/>
              <a:buChar char="•"/>
            </a:pPr>
            <a:r>
              <a:rPr lang="en-US"/>
              <a:t>much higher neutrino event fraction, ~30 times w.r.t. uboone (</a:t>
            </a:r>
            <a:r>
              <a:rPr lang="en-US">
                <a:hlinkClick r:id="rId3"/>
              </a:rPr>
              <a:t>Michelle’s slides</a:t>
            </a:r>
            <a:r>
              <a:rPr lang="en-US"/>
              <a:t>)</a:t>
            </a:r>
          </a:p>
          <a:p>
            <a:pPr marL="742950" lvl="1" indent="-285750">
              <a:buFont typeface="Arial" panose="020B0604020202020204" pitchFamily="34" charset="0"/>
              <a:buChar char="•"/>
            </a:pPr>
            <a:r>
              <a:rPr lang="en-US" b="1"/>
              <a:t>SCE, track direction still needed for down stream PatRec</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In uboone, other reconstruciton paradigms used wire-cell generic neutrino tagger</a:t>
            </a:r>
          </a:p>
          <a:p>
            <a:pPr marL="742950" lvl="1" indent="-285750">
              <a:buFont typeface="Arial" panose="020B0604020202020204" pitchFamily="34" charset="0"/>
              <a:buChar char="•"/>
            </a:pPr>
            <a:r>
              <a:rPr lang="en-US" b="1"/>
              <a:t>could be useful in SBND?</a:t>
            </a:r>
          </a:p>
          <a:p>
            <a:pPr marL="1200150" lvl="2" indent="-285750">
              <a:buFont typeface="Arial" panose="020B0604020202020204" pitchFamily="34" charset="0"/>
              <a:buChar char="•"/>
            </a:pPr>
            <a:r>
              <a:rPr lang="en-US" b="1"/>
              <a:t>if so we can port that information to LArSoft together with the 3D points</a:t>
            </a:r>
          </a:p>
        </p:txBody>
      </p:sp>
    </p:spTree>
    <p:extLst>
      <p:ext uri="{BB962C8B-B14F-4D97-AF65-F5344CB8AC3E}">
        <p14:creationId xmlns:p14="http://schemas.microsoft.com/office/powerpoint/2010/main" val="135164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ADB-BE8B-1B48-AFBF-304628B4EC1D}"/>
              </a:ext>
            </a:extLst>
          </p:cNvPr>
          <p:cNvSpPr>
            <a:spLocks noGrp="1"/>
          </p:cNvSpPr>
          <p:nvPr>
            <p:ph type="title"/>
          </p:nvPr>
        </p:nvSpPr>
        <p:spPr/>
        <p:txBody>
          <a:bodyPr/>
          <a:lstStyle/>
          <a:p>
            <a:r>
              <a:rPr lang="en-US" dirty="0"/>
              <a:t>Rejecting Through-Going Muons (TGM)</a:t>
            </a:r>
          </a:p>
        </p:txBody>
      </p:sp>
      <p:sp>
        <p:nvSpPr>
          <p:cNvPr id="3" name="Slide Number Placeholder 2">
            <a:extLst>
              <a:ext uri="{FF2B5EF4-FFF2-40B4-BE49-F238E27FC236}">
                <a16:creationId xmlns:a16="http://schemas.microsoft.com/office/drawing/2014/main" id="{12059596-55E3-9E44-8A71-01784F282DA7}"/>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grpSp>
        <p:nvGrpSpPr>
          <p:cNvPr id="6" name="Group 5">
            <a:extLst>
              <a:ext uri="{FF2B5EF4-FFF2-40B4-BE49-F238E27FC236}">
                <a16:creationId xmlns:a16="http://schemas.microsoft.com/office/drawing/2014/main" id="{58211E77-5979-3C4B-821E-DAF9AAC8A2E6}"/>
              </a:ext>
            </a:extLst>
          </p:cNvPr>
          <p:cNvGrpSpPr/>
          <p:nvPr/>
        </p:nvGrpSpPr>
        <p:grpSpPr>
          <a:xfrm>
            <a:off x="656579" y="1215071"/>
            <a:ext cx="5423387" cy="2436440"/>
            <a:chOff x="998033" y="3672042"/>
            <a:chExt cx="5423387" cy="2436440"/>
          </a:xfrm>
        </p:grpSpPr>
        <p:pic>
          <p:nvPicPr>
            <p:cNvPr id="7" name="Picture 6">
              <a:extLst>
                <a:ext uri="{FF2B5EF4-FFF2-40B4-BE49-F238E27FC236}">
                  <a16:creationId xmlns:a16="http://schemas.microsoft.com/office/drawing/2014/main" id="{C4AD80C9-44CB-3441-8308-0CB813277AAD}"/>
                </a:ext>
              </a:extLst>
            </p:cNvPr>
            <p:cNvPicPr>
              <a:picLocks noChangeAspect="1"/>
            </p:cNvPicPr>
            <p:nvPr/>
          </p:nvPicPr>
          <p:blipFill>
            <a:blip r:embed="rId3"/>
            <a:stretch>
              <a:fillRect/>
            </a:stretch>
          </p:blipFill>
          <p:spPr>
            <a:xfrm>
              <a:off x="1268281" y="3672042"/>
              <a:ext cx="5153139" cy="2436440"/>
            </a:xfrm>
            <a:prstGeom prst="rect">
              <a:avLst/>
            </a:prstGeom>
          </p:spPr>
        </p:pic>
        <p:cxnSp>
          <p:nvCxnSpPr>
            <p:cNvPr id="8" name="Straight Arrow Connector 7">
              <a:extLst>
                <a:ext uri="{FF2B5EF4-FFF2-40B4-BE49-F238E27FC236}">
                  <a16:creationId xmlns:a16="http://schemas.microsoft.com/office/drawing/2014/main" id="{2D00BE1F-F4E5-AB46-96B5-6BAE8647123C}"/>
                </a:ext>
              </a:extLst>
            </p:cNvPr>
            <p:cNvCxnSpPr/>
            <p:nvPr/>
          </p:nvCxnSpPr>
          <p:spPr>
            <a:xfrm flipV="1">
              <a:off x="1175219" y="4191079"/>
              <a:ext cx="0" cy="10965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7FFB756-5407-B34C-BDBF-BCFA97B168DD}"/>
                </a:ext>
              </a:extLst>
            </p:cNvPr>
            <p:cNvCxnSpPr/>
            <p:nvPr/>
          </p:nvCxnSpPr>
          <p:spPr>
            <a:xfrm>
              <a:off x="1175219" y="5287660"/>
              <a:ext cx="1474868"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B75698F-7256-E643-AA18-D9EDE36D5FC3}"/>
                </a:ext>
              </a:extLst>
            </p:cNvPr>
            <p:cNvSpPr txBox="1"/>
            <p:nvPr/>
          </p:nvSpPr>
          <p:spPr>
            <a:xfrm>
              <a:off x="2593329" y="5124510"/>
              <a:ext cx="2150792" cy="338554"/>
            </a:xfrm>
            <a:prstGeom prst="rect">
              <a:avLst/>
            </a:prstGeom>
            <a:noFill/>
          </p:spPr>
          <p:txBody>
            <a:bodyPr wrap="square" rtlCol="0">
              <a:spAutoFit/>
            </a:bodyPr>
            <a:lstStyle/>
            <a:p>
              <a:r>
                <a:rPr lang="en-US" sz="1600" dirty="0"/>
                <a:t>Z (beam direction)</a:t>
              </a:r>
            </a:p>
          </p:txBody>
        </p:sp>
        <p:sp>
          <p:nvSpPr>
            <p:cNvPr id="11" name="TextBox 10">
              <a:extLst>
                <a:ext uri="{FF2B5EF4-FFF2-40B4-BE49-F238E27FC236}">
                  <a16:creationId xmlns:a16="http://schemas.microsoft.com/office/drawing/2014/main" id="{C418FBE4-C9CB-BE41-B4AF-B52F8677E296}"/>
                </a:ext>
              </a:extLst>
            </p:cNvPr>
            <p:cNvSpPr txBox="1"/>
            <p:nvPr/>
          </p:nvSpPr>
          <p:spPr>
            <a:xfrm>
              <a:off x="998033" y="3844162"/>
              <a:ext cx="354372" cy="338554"/>
            </a:xfrm>
            <a:prstGeom prst="rect">
              <a:avLst/>
            </a:prstGeom>
            <a:noFill/>
          </p:spPr>
          <p:txBody>
            <a:bodyPr wrap="square" rtlCol="0">
              <a:spAutoFit/>
            </a:bodyPr>
            <a:lstStyle/>
            <a:p>
              <a:r>
                <a:rPr lang="en-US" sz="1600" dirty="0"/>
                <a:t>Y</a:t>
              </a:r>
            </a:p>
          </p:txBody>
        </p:sp>
      </p:grpSp>
      <p:sp>
        <p:nvSpPr>
          <p:cNvPr id="12" name="TextBox 11">
            <a:extLst>
              <a:ext uri="{FF2B5EF4-FFF2-40B4-BE49-F238E27FC236}">
                <a16:creationId xmlns:a16="http://schemas.microsoft.com/office/drawing/2014/main" id="{80DB50FD-B601-984A-8DED-533F4C7E249E}"/>
              </a:ext>
            </a:extLst>
          </p:cNvPr>
          <p:cNvSpPr txBox="1"/>
          <p:nvPr/>
        </p:nvSpPr>
        <p:spPr>
          <a:xfrm>
            <a:off x="6779172" y="1348568"/>
            <a:ext cx="4583302" cy="70788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TGM: cosmic-ray muons go all way through the active TPC volume</a:t>
            </a:r>
            <a:endParaRPr lang="en-US" sz="2000" dirty="0"/>
          </a:p>
        </p:txBody>
      </p:sp>
      <p:sp>
        <p:nvSpPr>
          <p:cNvPr id="13" name="TextBox 12">
            <a:extLst>
              <a:ext uri="{FF2B5EF4-FFF2-40B4-BE49-F238E27FC236}">
                <a16:creationId xmlns:a16="http://schemas.microsoft.com/office/drawing/2014/main" id="{490F68DE-5F16-7C48-B0D8-7FF8DFA3A2A3}"/>
              </a:ext>
            </a:extLst>
          </p:cNvPr>
          <p:cNvSpPr txBox="1"/>
          <p:nvPr/>
        </p:nvSpPr>
        <p:spPr>
          <a:xfrm>
            <a:off x="6779172" y="2231075"/>
            <a:ext cx="4841329" cy="1323439"/>
          </a:xfrm>
          <a:prstGeom prst="rect">
            <a:avLst/>
          </a:prstGeom>
          <a:noFill/>
          <a:ln>
            <a:solidFill>
              <a:schemeClr val="accent1"/>
            </a:solidFill>
          </a:ln>
        </p:spPr>
        <p:txBody>
          <a:bodyPr wrap="square" rtlCol="0">
            <a:spAutoFit/>
          </a:bodyPr>
          <a:lstStyle/>
          <a:p>
            <a:pPr marL="342900" indent="-342900">
              <a:buFont typeface="Arial" panose="020B0604020202020204" pitchFamily="34" charset="0"/>
              <a:buChar char="•"/>
            </a:pPr>
            <a:r>
              <a:rPr lang="en-US" sz="2000" dirty="0"/>
              <a:t>Identification: the </a:t>
            </a:r>
            <a:r>
              <a:rPr lang="en-US" altLang="zh-CN" sz="2000" dirty="0"/>
              <a:t>two </a:t>
            </a:r>
            <a:r>
              <a:rPr lang="en-US" sz="2000" dirty="0"/>
              <a:t>endpoints of TPC cluster at/outside the effective detector boundary</a:t>
            </a:r>
          </a:p>
          <a:p>
            <a:pPr marL="342900" indent="-342900">
              <a:buFont typeface="Arial" panose="020B0604020202020204" pitchFamily="34" charset="0"/>
              <a:buChar char="•"/>
            </a:pPr>
            <a:r>
              <a:rPr lang="en-US" sz="2000" dirty="0"/>
              <a:t>SCE correciton is needed</a:t>
            </a:r>
          </a:p>
        </p:txBody>
      </p:sp>
      <p:sp>
        <p:nvSpPr>
          <p:cNvPr id="14" name="TextBox 13">
            <a:extLst>
              <a:ext uri="{FF2B5EF4-FFF2-40B4-BE49-F238E27FC236}">
                <a16:creationId xmlns:a16="http://schemas.microsoft.com/office/drawing/2014/main" id="{A4B78A6E-48E3-E14A-8EBD-D84CFF7CBEC4}"/>
              </a:ext>
            </a:extLst>
          </p:cNvPr>
          <p:cNvSpPr txBox="1"/>
          <p:nvPr/>
        </p:nvSpPr>
        <p:spPr>
          <a:xfrm>
            <a:off x="6860375" y="4111900"/>
            <a:ext cx="1705708" cy="707886"/>
          </a:xfrm>
          <a:prstGeom prst="rect">
            <a:avLst/>
          </a:prstGeom>
          <a:noFill/>
        </p:spPr>
        <p:txBody>
          <a:bodyPr wrap="square" rtlCol="0">
            <a:spAutoFit/>
          </a:bodyPr>
          <a:lstStyle/>
          <a:p>
            <a:pPr algn="ctr"/>
            <a:r>
              <a:rPr lang="en-US" sz="2000" dirty="0"/>
              <a:t>Charge-light matching</a:t>
            </a:r>
          </a:p>
        </p:txBody>
      </p:sp>
      <p:sp>
        <p:nvSpPr>
          <p:cNvPr id="15" name="TextBox 14">
            <a:extLst>
              <a:ext uri="{FF2B5EF4-FFF2-40B4-BE49-F238E27FC236}">
                <a16:creationId xmlns:a16="http://schemas.microsoft.com/office/drawing/2014/main" id="{0541D858-445E-4C4A-88AB-FBFE133FBEDE}"/>
              </a:ext>
            </a:extLst>
          </p:cNvPr>
          <p:cNvSpPr txBox="1"/>
          <p:nvPr/>
        </p:nvSpPr>
        <p:spPr>
          <a:xfrm>
            <a:off x="6856152" y="4894051"/>
            <a:ext cx="1785139" cy="400110"/>
          </a:xfrm>
          <a:prstGeom prst="rect">
            <a:avLst/>
          </a:prstGeom>
          <a:noFill/>
        </p:spPr>
        <p:txBody>
          <a:bodyPr wrap="square" rtlCol="0">
            <a:spAutoFit/>
          </a:bodyPr>
          <a:lstStyle/>
          <a:p>
            <a:pPr algn="ctr"/>
            <a:r>
              <a:rPr lang="en-US" sz="2000" dirty="0">
                <a:solidFill>
                  <a:srgbClr val="0000FF"/>
                </a:solidFill>
              </a:rPr>
              <a:t>TGM rejection</a:t>
            </a:r>
          </a:p>
        </p:txBody>
      </p:sp>
      <p:sp>
        <p:nvSpPr>
          <p:cNvPr id="16" name="Rectangle 15">
            <a:extLst>
              <a:ext uri="{FF2B5EF4-FFF2-40B4-BE49-F238E27FC236}">
                <a16:creationId xmlns:a16="http://schemas.microsoft.com/office/drawing/2014/main" id="{868C430F-DE56-6643-A887-5D3418018E69}"/>
              </a:ext>
            </a:extLst>
          </p:cNvPr>
          <p:cNvSpPr/>
          <p:nvPr/>
        </p:nvSpPr>
        <p:spPr>
          <a:xfrm>
            <a:off x="7181061" y="3739933"/>
            <a:ext cx="4403770" cy="400110"/>
          </a:xfrm>
          <a:prstGeom prst="rect">
            <a:avLst/>
          </a:prstGeom>
        </p:spPr>
        <p:txBody>
          <a:bodyPr wrap="none">
            <a:spAutoFit/>
          </a:bodyPr>
          <a:lstStyle/>
          <a:p>
            <a:r>
              <a:rPr lang="en-US" sz="2000" dirty="0" err="1"/>
              <a:t>Neutrino:Cosmic-ray in </a:t>
            </a:r>
            <a:r>
              <a:rPr lang="en-US" sz="2000" b="1" dirty="0" err="1"/>
              <a:t>MicroBooNE</a:t>
            </a:r>
            <a:endParaRPr lang="en-US" sz="2000" b="1" dirty="0"/>
          </a:p>
        </p:txBody>
      </p:sp>
      <p:sp>
        <p:nvSpPr>
          <p:cNvPr id="17" name="Rectangle 16">
            <a:extLst>
              <a:ext uri="{FF2B5EF4-FFF2-40B4-BE49-F238E27FC236}">
                <a16:creationId xmlns:a16="http://schemas.microsoft.com/office/drawing/2014/main" id="{6735F234-7B0C-AD4A-B391-E26E59094EB4}"/>
              </a:ext>
            </a:extLst>
          </p:cNvPr>
          <p:cNvSpPr/>
          <p:nvPr/>
        </p:nvSpPr>
        <p:spPr>
          <a:xfrm>
            <a:off x="8839289" y="4205485"/>
            <a:ext cx="894797" cy="400110"/>
          </a:xfrm>
          <a:prstGeom prst="rect">
            <a:avLst/>
          </a:prstGeom>
        </p:spPr>
        <p:txBody>
          <a:bodyPr wrap="none">
            <a:spAutoFit/>
          </a:bodyPr>
          <a:lstStyle/>
          <a:p>
            <a:pPr algn="ctr"/>
            <a:r>
              <a:rPr lang="en-US" sz="2000" dirty="0"/>
              <a:t>1 : 6.4</a:t>
            </a:r>
          </a:p>
        </p:txBody>
      </p:sp>
      <p:sp>
        <p:nvSpPr>
          <p:cNvPr id="18" name="Rectangle 17">
            <a:extLst>
              <a:ext uri="{FF2B5EF4-FFF2-40B4-BE49-F238E27FC236}">
                <a16:creationId xmlns:a16="http://schemas.microsoft.com/office/drawing/2014/main" id="{C0A9F4D2-5156-A445-A6AC-914D0144C9DF}"/>
              </a:ext>
            </a:extLst>
          </p:cNvPr>
          <p:cNvSpPr/>
          <p:nvPr/>
        </p:nvSpPr>
        <p:spPr>
          <a:xfrm>
            <a:off x="8839289" y="4894051"/>
            <a:ext cx="894797" cy="400110"/>
          </a:xfrm>
          <a:prstGeom prst="rect">
            <a:avLst/>
          </a:prstGeom>
        </p:spPr>
        <p:txBody>
          <a:bodyPr wrap="none">
            <a:spAutoFit/>
          </a:bodyPr>
          <a:lstStyle/>
          <a:p>
            <a:pPr algn="ctr"/>
            <a:r>
              <a:rPr lang="en-US" sz="2000" dirty="0">
                <a:solidFill>
                  <a:srgbClr val="0000FF"/>
                </a:solidFill>
              </a:rPr>
              <a:t>1 : 0.9</a:t>
            </a:r>
          </a:p>
        </p:txBody>
      </p:sp>
      <p:sp>
        <p:nvSpPr>
          <p:cNvPr id="19" name="TextBox 18">
            <a:extLst>
              <a:ext uri="{FF2B5EF4-FFF2-40B4-BE49-F238E27FC236}">
                <a16:creationId xmlns:a16="http://schemas.microsoft.com/office/drawing/2014/main" id="{C4833CE8-5B8D-8D43-BCF6-67DF552157E7}"/>
              </a:ext>
            </a:extLst>
          </p:cNvPr>
          <p:cNvSpPr txBox="1"/>
          <p:nvPr/>
        </p:nvSpPr>
        <p:spPr>
          <a:xfrm>
            <a:off x="10007293" y="4432386"/>
            <a:ext cx="1613208" cy="707886"/>
          </a:xfrm>
          <a:prstGeom prst="rect">
            <a:avLst/>
          </a:prstGeom>
          <a:noFill/>
        </p:spPr>
        <p:txBody>
          <a:bodyPr wrap="square" rtlCol="0">
            <a:spAutoFit/>
          </a:bodyPr>
          <a:lstStyle/>
          <a:p>
            <a:pPr algn="ctr"/>
            <a:r>
              <a:rPr lang="en-US" sz="2000" dirty="0">
                <a:solidFill>
                  <a:srgbClr val="0000FF"/>
                </a:solidFill>
              </a:rPr>
              <a:t>Improved by factor of 6</a:t>
            </a:r>
          </a:p>
        </p:txBody>
      </p:sp>
      <p:sp>
        <p:nvSpPr>
          <p:cNvPr id="20" name="Rectangle 19">
            <a:extLst>
              <a:ext uri="{FF2B5EF4-FFF2-40B4-BE49-F238E27FC236}">
                <a16:creationId xmlns:a16="http://schemas.microsoft.com/office/drawing/2014/main" id="{6DAFF491-21FD-7545-B244-9337A50E81E3}"/>
              </a:ext>
            </a:extLst>
          </p:cNvPr>
          <p:cNvSpPr/>
          <p:nvPr/>
        </p:nvSpPr>
        <p:spPr>
          <a:xfrm>
            <a:off x="6779171" y="1236388"/>
            <a:ext cx="4841329" cy="87560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82C02E-25EE-3A45-9E07-30A8A138B0E3}"/>
              </a:ext>
            </a:extLst>
          </p:cNvPr>
          <p:cNvSpPr/>
          <p:nvPr/>
        </p:nvSpPr>
        <p:spPr>
          <a:xfrm>
            <a:off x="6779171" y="3690235"/>
            <a:ext cx="4841329" cy="16743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820A44C-39C6-D043-95BF-E9385EAAD0D4}"/>
              </a:ext>
            </a:extLst>
          </p:cNvPr>
          <p:cNvPicPr>
            <a:picLocks noChangeAspect="1"/>
          </p:cNvPicPr>
          <p:nvPr/>
        </p:nvPicPr>
        <p:blipFill>
          <a:blip r:embed="rId4"/>
          <a:stretch>
            <a:fillRect/>
          </a:stretch>
        </p:blipFill>
        <p:spPr>
          <a:xfrm>
            <a:off x="3024417" y="3166263"/>
            <a:ext cx="2987584" cy="2305313"/>
          </a:xfrm>
          <a:prstGeom prst="rect">
            <a:avLst/>
          </a:prstGeom>
        </p:spPr>
      </p:pic>
      <p:sp>
        <p:nvSpPr>
          <p:cNvPr id="23" name="TextBox 22">
            <a:extLst>
              <a:ext uri="{FF2B5EF4-FFF2-40B4-BE49-F238E27FC236}">
                <a16:creationId xmlns:a16="http://schemas.microsoft.com/office/drawing/2014/main" id="{048970DA-3268-DC41-AC30-29E64AE190C1}"/>
              </a:ext>
            </a:extLst>
          </p:cNvPr>
          <p:cNvSpPr txBox="1"/>
          <p:nvPr/>
        </p:nvSpPr>
        <p:spPr>
          <a:xfrm>
            <a:off x="870964" y="4500612"/>
            <a:ext cx="3694802" cy="646331"/>
          </a:xfrm>
          <a:prstGeom prst="rect">
            <a:avLst/>
          </a:prstGeom>
          <a:noFill/>
        </p:spPr>
        <p:txBody>
          <a:bodyPr wrap="square" rtlCol="0">
            <a:spAutoFit/>
          </a:bodyPr>
          <a:lstStyle/>
          <a:p>
            <a:r>
              <a:rPr lang="en-US" i="1" dirty="0">
                <a:solidFill>
                  <a:srgbClr val="0000FF"/>
                </a:solidFill>
              </a:rPr>
              <a:t>Fiducial volume used in analysis: 3 cm inside the effective boundary</a:t>
            </a:r>
          </a:p>
        </p:txBody>
      </p:sp>
      <p:sp>
        <p:nvSpPr>
          <p:cNvPr id="24" name="Rectangle 23">
            <a:extLst>
              <a:ext uri="{FF2B5EF4-FFF2-40B4-BE49-F238E27FC236}">
                <a16:creationId xmlns:a16="http://schemas.microsoft.com/office/drawing/2014/main" id="{DE76F5B8-4F8A-D844-ABC1-49904660CA63}"/>
              </a:ext>
            </a:extLst>
          </p:cNvPr>
          <p:cNvSpPr/>
          <p:nvPr/>
        </p:nvSpPr>
        <p:spPr>
          <a:xfrm>
            <a:off x="3024416" y="4135346"/>
            <a:ext cx="2142552" cy="29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7833427-1F12-D341-AC1C-28C900D6F675}"/>
              </a:ext>
            </a:extLst>
          </p:cNvPr>
          <p:cNvSpPr txBox="1"/>
          <p:nvPr/>
        </p:nvSpPr>
        <p:spPr>
          <a:xfrm>
            <a:off x="1750178" y="3859265"/>
            <a:ext cx="3576481" cy="646331"/>
          </a:xfrm>
          <a:prstGeom prst="rect">
            <a:avLst/>
          </a:prstGeom>
          <a:noFill/>
        </p:spPr>
        <p:txBody>
          <a:bodyPr wrap="square" rtlCol="0">
            <a:spAutoFit/>
          </a:bodyPr>
          <a:lstStyle/>
          <a:p>
            <a:r>
              <a:rPr lang="en-US" dirty="0">
                <a:solidFill>
                  <a:srgbClr val="FF0000"/>
                </a:solidFill>
              </a:rPr>
              <a:t>Effective detector boundary because of space charge effect</a:t>
            </a:r>
          </a:p>
        </p:txBody>
      </p:sp>
    </p:spTree>
    <p:extLst>
      <p:ext uri="{BB962C8B-B14F-4D97-AF65-F5344CB8AC3E}">
        <p14:creationId xmlns:p14="http://schemas.microsoft.com/office/powerpoint/2010/main" val="42218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E4B6-B0F7-CCCB-6772-022B3B9B6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E4BEC-D1CF-9319-1A1A-1730FF0456B2}"/>
              </a:ext>
            </a:extLst>
          </p:cNvPr>
          <p:cNvSpPr>
            <a:spLocks noGrp="1"/>
          </p:cNvSpPr>
          <p:nvPr>
            <p:ph type="title"/>
          </p:nvPr>
        </p:nvSpPr>
        <p:spPr/>
        <p:txBody>
          <a:bodyPr/>
          <a:lstStyle/>
          <a:p>
            <a:r>
              <a:rPr lang="en-US" dirty="0"/>
              <a:t>Rejecting Stopping Muons</a:t>
            </a:r>
          </a:p>
        </p:txBody>
      </p:sp>
      <p:sp>
        <p:nvSpPr>
          <p:cNvPr id="3" name="Slide Number Placeholder 2">
            <a:extLst>
              <a:ext uri="{FF2B5EF4-FFF2-40B4-BE49-F238E27FC236}">
                <a16:creationId xmlns:a16="http://schemas.microsoft.com/office/drawing/2014/main" id="{703D9131-E848-A7BC-D0E0-5B2B4EC8AFD9}"/>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cxnSp>
        <p:nvCxnSpPr>
          <p:cNvPr id="5" name="Straight Arrow Connector 4">
            <a:extLst>
              <a:ext uri="{FF2B5EF4-FFF2-40B4-BE49-F238E27FC236}">
                <a16:creationId xmlns:a16="http://schemas.microsoft.com/office/drawing/2014/main" id="{7F6D7CC4-1587-3B43-5333-828504104C5F}"/>
              </a:ext>
            </a:extLst>
          </p:cNvPr>
          <p:cNvCxnSpPr/>
          <p:nvPr/>
        </p:nvCxnSpPr>
        <p:spPr>
          <a:xfrm flipV="1">
            <a:off x="2233328" y="2005137"/>
            <a:ext cx="0" cy="10965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103C208-73CA-583F-0225-D3DA4528B680}"/>
              </a:ext>
            </a:extLst>
          </p:cNvPr>
          <p:cNvGrpSpPr/>
          <p:nvPr/>
        </p:nvGrpSpPr>
        <p:grpSpPr>
          <a:xfrm>
            <a:off x="2052125" y="1590032"/>
            <a:ext cx="2037848" cy="1871756"/>
            <a:chOff x="9967686" y="4035342"/>
            <a:chExt cx="2037848" cy="1871756"/>
          </a:xfrm>
        </p:grpSpPr>
        <p:pic>
          <p:nvPicPr>
            <p:cNvPr id="7" name="Picture 6">
              <a:extLst>
                <a:ext uri="{FF2B5EF4-FFF2-40B4-BE49-F238E27FC236}">
                  <a16:creationId xmlns:a16="http://schemas.microsoft.com/office/drawing/2014/main" id="{1F08AA1F-93DC-A011-170D-4707A4E1C2D6}"/>
                </a:ext>
              </a:extLst>
            </p:cNvPr>
            <p:cNvPicPr>
              <a:picLocks noChangeAspect="1"/>
            </p:cNvPicPr>
            <p:nvPr/>
          </p:nvPicPr>
          <p:blipFill>
            <a:blip r:embed="rId3"/>
            <a:stretch>
              <a:fillRect/>
            </a:stretch>
          </p:blipFill>
          <p:spPr>
            <a:xfrm>
              <a:off x="10247222" y="4035342"/>
              <a:ext cx="1473716" cy="1485746"/>
            </a:xfrm>
            <a:prstGeom prst="rect">
              <a:avLst/>
            </a:prstGeom>
          </p:spPr>
        </p:pic>
        <p:cxnSp>
          <p:nvCxnSpPr>
            <p:cNvPr id="8" name="Straight Arrow Connector 7">
              <a:extLst>
                <a:ext uri="{FF2B5EF4-FFF2-40B4-BE49-F238E27FC236}">
                  <a16:creationId xmlns:a16="http://schemas.microsoft.com/office/drawing/2014/main" id="{BA625F4B-D25E-B964-8B28-657A92A4F26A}"/>
                </a:ext>
              </a:extLst>
            </p:cNvPr>
            <p:cNvCxnSpPr/>
            <p:nvPr/>
          </p:nvCxnSpPr>
          <p:spPr>
            <a:xfrm>
              <a:off x="10148889" y="5547028"/>
              <a:ext cx="1474868"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4549D62-7CBF-9FC7-EA97-107E3F2FE9DD}"/>
                </a:ext>
              </a:extLst>
            </p:cNvPr>
            <p:cNvSpPr txBox="1"/>
            <p:nvPr/>
          </p:nvSpPr>
          <p:spPr>
            <a:xfrm>
              <a:off x="9967686" y="4076858"/>
              <a:ext cx="354372" cy="338554"/>
            </a:xfrm>
            <a:prstGeom prst="rect">
              <a:avLst/>
            </a:prstGeom>
            <a:noFill/>
          </p:spPr>
          <p:txBody>
            <a:bodyPr wrap="square" rtlCol="0">
              <a:spAutoFit/>
            </a:bodyPr>
            <a:lstStyle/>
            <a:p>
              <a:r>
                <a:rPr lang="en-US" sz="1600" dirty="0"/>
                <a:t>Y</a:t>
              </a:r>
            </a:p>
          </p:txBody>
        </p:sp>
        <p:sp>
          <p:nvSpPr>
            <p:cNvPr id="10" name="TextBox 9">
              <a:extLst>
                <a:ext uri="{FF2B5EF4-FFF2-40B4-BE49-F238E27FC236}">
                  <a16:creationId xmlns:a16="http://schemas.microsoft.com/office/drawing/2014/main" id="{C8E54D46-0E85-16FF-80C6-AB531711CC5E}"/>
                </a:ext>
              </a:extLst>
            </p:cNvPr>
            <p:cNvSpPr txBox="1"/>
            <p:nvPr/>
          </p:nvSpPr>
          <p:spPr>
            <a:xfrm>
              <a:off x="10177261" y="5568544"/>
              <a:ext cx="1828273" cy="338554"/>
            </a:xfrm>
            <a:prstGeom prst="rect">
              <a:avLst/>
            </a:prstGeom>
            <a:noFill/>
          </p:spPr>
          <p:txBody>
            <a:bodyPr wrap="square" rtlCol="0">
              <a:spAutoFit/>
            </a:bodyPr>
            <a:lstStyle/>
            <a:p>
              <a:r>
                <a:rPr lang="en-US" sz="1600" dirty="0"/>
                <a:t>X (drift direction)</a:t>
              </a:r>
            </a:p>
          </p:txBody>
        </p:sp>
      </p:grpSp>
      <p:sp>
        <p:nvSpPr>
          <p:cNvPr id="11" name="TextBox 10">
            <a:extLst>
              <a:ext uri="{FF2B5EF4-FFF2-40B4-BE49-F238E27FC236}">
                <a16:creationId xmlns:a16="http://schemas.microsoft.com/office/drawing/2014/main" id="{0E52533B-2E5B-FB97-B2E9-7D5B3ECB879A}"/>
              </a:ext>
            </a:extLst>
          </p:cNvPr>
          <p:cNvSpPr txBox="1"/>
          <p:nvPr/>
        </p:nvSpPr>
        <p:spPr>
          <a:xfrm>
            <a:off x="6122648" y="116850"/>
            <a:ext cx="464202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STM: </a:t>
            </a:r>
            <a:r>
              <a:rPr lang="en-US" altLang="zh-CN" sz="2000" dirty="0"/>
              <a:t>cosmic-ray muons enter and stop inside the active volume</a:t>
            </a:r>
            <a:endParaRPr lang="en-US" sz="2000" dirty="0"/>
          </a:p>
        </p:txBody>
      </p:sp>
      <p:sp>
        <p:nvSpPr>
          <p:cNvPr id="12" name="TextBox 11">
            <a:extLst>
              <a:ext uri="{FF2B5EF4-FFF2-40B4-BE49-F238E27FC236}">
                <a16:creationId xmlns:a16="http://schemas.microsoft.com/office/drawing/2014/main" id="{851E0913-42E2-1157-2E51-9C4D57A7DB6F}"/>
              </a:ext>
            </a:extLst>
          </p:cNvPr>
          <p:cNvSpPr txBox="1"/>
          <p:nvPr/>
        </p:nvSpPr>
        <p:spPr>
          <a:xfrm>
            <a:off x="6113718" y="1116500"/>
            <a:ext cx="601477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Identified by </a:t>
            </a:r>
            <a:r>
              <a:rPr lang="en-US" altLang="zh-CN" sz="2000" dirty="0"/>
              <a:t>directionality: from outside to inside</a:t>
            </a:r>
          </a:p>
          <a:p>
            <a:pPr marL="800100" lvl="1" indent="-342900">
              <a:buFont typeface="Arial" panose="020B0604020202020204" pitchFamily="34" charset="0"/>
              <a:buChar char="•"/>
            </a:pPr>
            <a:r>
              <a:rPr lang="en-US" altLang="zh-CN" sz="2000" dirty="0">
                <a:solidFill>
                  <a:srgbClr val="0070C0"/>
                </a:solidFill>
              </a:rPr>
              <a:t>Tracks from neutrino activities will go out of detector from inside</a:t>
            </a:r>
          </a:p>
          <a:p>
            <a:pPr marL="800100" lvl="1" indent="-342900">
              <a:buFont typeface="Arial" panose="020B0604020202020204" pitchFamily="34" charset="0"/>
              <a:buChar char="•"/>
            </a:pPr>
            <a:r>
              <a:rPr lang="en-US" altLang="zh-CN" sz="2000" dirty="0">
                <a:solidFill>
                  <a:srgbClr val="C00000"/>
                </a:solidFill>
              </a:rPr>
              <a:t>Tracks from background will enter the detector from outside</a:t>
            </a:r>
          </a:p>
          <a:p>
            <a:pPr marL="800100" lvl="1" indent="-342900">
              <a:buFont typeface="Arial" panose="020B0604020202020204" pitchFamily="34" charset="0"/>
              <a:buChar char="•"/>
            </a:pPr>
            <a:endParaRPr lang="en-US" altLang="zh-CN" sz="2000" dirty="0"/>
          </a:p>
        </p:txBody>
      </p:sp>
      <p:sp>
        <p:nvSpPr>
          <p:cNvPr id="13" name="TextBox 12">
            <a:extLst>
              <a:ext uri="{FF2B5EF4-FFF2-40B4-BE49-F238E27FC236}">
                <a16:creationId xmlns:a16="http://schemas.microsoft.com/office/drawing/2014/main" id="{CF3454ED-3567-6C8D-B9EB-5D5C88292F74}"/>
              </a:ext>
            </a:extLst>
          </p:cNvPr>
          <p:cNvSpPr txBox="1"/>
          <p:nvPr/>
        </p:nvSpPr>
        <p:spPr>
          <a:xfrm>
            <a:off x="6137256" y="2720291"/>
            <a:ext cx="5560343"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Trajectory and dQ/dx fitting </a:t>
            </a:r>
            <a:r>
              <a:rPr lang="en-US" altLang="zh-CN" sz="2000" dirty="0">
                <a:sym typeface="Wingdings" panose="05000000000000000000" pitchFamily="2" charset="2"/>
              </a:rPr>
              <a:t> Bragg peak  </a:t>
            </a:r>
            <a:r>
              <a:rPr lang="en-US" altLang="zh-CN" sz="2000" dirty="0"/>
              <a:t>directionality</a:t>
            </a:r>
          </a:p>
          <a:p>
            <a:pPr marL="800100" lvl="1"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err="1">
                <a:solidFill>
                  <a:srgbClr val="7030A0"/>
                </a:solidFill>
              </a:rPr>
              <a:t>dQ</a:t>
            </a:r>
            <a:r>
              <a:rPr lang="en-US" altLang="zh-CN" sz="2000" dirty="0">
                <a:solidFill>
                  <a:srgbClr val="7030A0"/>
                </a:solidFill>
              </a:rPr>
              <a:t>/dx vs. residual range is also important for the particle identification for tracks</a:t>
            </a:r>
          </a:p>
        </p:txBody>
      </p:sp>
      <p:sp>
        <p:nvSpPr>
          <p:cNvPr id="14" name="Rectangle 13">
            <a:extLst>
              <a:ext uri="{FF2B5EF4-FFF2-40B4-BE49-F238E27FC236}">
                <a16:creationId xmlns:a16="http://schemas.microsoft.com/office/drawing/2014/main" id="{DCFCEC9C-ED98-20CB-D32B-B7EFEE1A314D}"/>
              </a:ext>
            </a:extLst>
          </p:cNvPr>
          <p:cNvSpPr/>
          <p:nvPr/>
        </p:nvSpPr>
        <p:spPr>
          <a:xfrm>
            <a:off x="6096000" y="79845"/>
            <a:ext cx="5931877" cy="7679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40B468-AD6A-F471-95A3-FAE8FCBD55D9}"/>
              </a:ext>
            </a:extLst>
          </p:cNvPr>
          <p:cNvSpPr/>
          <p:nvPr/>
        </p:nvSpPr>
        <p:spPr>
          <a:xfrm>
            <a:off x="6122648" y="1096321"/>
            <a:ext cx="5931877" cy="33906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D8DB8A-9AAE-1153-165B-8CB4F2876BC9}"/>
              </a:ext>
            </a:extLst>
          </p:cNvPr>
          <p:cNvSpPr txBox="1"/>
          <p:nvPr/>
        </p:nvSpPr>
        <p:spPr>
          <a:xfrm>
            <a:off x="6626456" y="4890548"/>
            <a:ext cx="1790430" cy="707886"/>
          </a:xfrm>
          <a:prstGeom prst="rect">
            <a:avLst/>
          </a:prstGeom>
          <a:noFill/>
        </p:spPr>
        <p:txBody>
          <a:bodyPr wrap="square" rtlCol="0">
            <a:spAutoFit/>
          </a:bodyPr>
          <a:lstStyle/>
          <a:p>
            <a:pPr algn="ctr"/>
            <a:r>
              <a:rPr lang="en-US" sz="2000" dirty="0"/>
              <a:t>Charge-light matching</a:t>
            </a:r>
          </a:p>
        </p:txBody>
      </p:sp>
      <p:sp>
        <p:nvSpPr>
          <p:cNvPr id="18" name="TextBox 17">
            <a:extLst>
              <a:ext uri="{FF2B5EF4-FFF2-40B4-BE49-F238E27FC236}">
                <a16:creationId xmlns:a16="http://schemas.microsoft.com/office/drawing/2014/main" id="{D09E1D66-1C3A-B63D-7970-C9701B35E87D}"/>
              </a:ext>
            </a:extLst>
          </p:cNvPr>
          <p:cNvSpPr txBox="1"/>
          <p:nvPr/>
        </p:nvSpPr>
        <p:spPr>
          <a:xfrm>
            <a:off x="6626455" y="5552732"/>
            <a:ext cx="1886587" cy="400110"/>
          </a:xfrm>
          <a:prstGeom prst="rect">
            <a:avLst/>
          </a:prstGeom>
          <a:noFill/>
        </p:spPr>
        <p:txBody>
          <a:bodyPr wrap="square" rtlCol="0">
            <a:spAutoFit/>
          </a:bodyPr>
          <a:lstStyle/>
          <a:p>
            <a:pPr algn="ctr"/>
            <a:r>
              <a:rPr lang="en-US" sz="2000" dirty="0">
                <a:solidFill>
                  <a:srgbClr val="0000FF"/>
                </a:solidFill>
              </a:rPr>
              <a:t>TGM rejection</a:t>
            </a:r>
          </a:p>
        </p:txBody>
      </p:sp>
      <p:sp>
        <p:nvSpPr>
          <p:cNvPr id="20" name="Rectangle 19">
            <a:extLst>
              <a:ext uri="{FF2B5EF4-FFF2-40B4-BE49-F238E27FC236}">
                <a16:creationId xmlns:a16="http://schemas.microsoft.com/office/drawing/2014/main" id="{442E90C6-D198-484C-E49B-85862B469307}"/>
              </a:ext>
            </a:extLst>
          </p:cNvPr>
          <p:cNvSpPr/>
          <p:nvPr/>
        </p:nvSpPr>
        <p:spPr>
          <a:xfrm>
            <a:off x="8697154" y="5025341"/>
            <a:ext cx="894797" cy="400110"/>
          </a:xfrm>
          <a:prstGeom prst="rect">
            <a:avLst/>
          </a:prstGeom>
        </p:spPr>
        <p:txBody>
          <a:bodyPr wrap="none">
            <a:spAutoFit/>
          </a:bodyPr>
          <a:lstStyle/>
          <a:p>
            <a:r>
              <a:rPr lang="en-US" sz="2000" dirty="0"/>
              <a:t>1 : 6.4</a:t>
            </a:r>
          </a:p>
        </p:txBody>
      </p:sp>
      <p:sp>
        <p:nvSpPr>
          <p:cNvPr id="21" name="Rectangle 20">
            <a:extLst>
              <a:ext uri="{FF2B5EF4-FFF2-40B4-BE49-F238E27FC236}">
                <a16:creationId xmlns:a16="http://schemas.microsoft.com/office/drawing/2014/main" id="{CE2EE930-2072-117F-08C9-88280BD5EA33}"/>
              </a:ext>
            </a:extLst>
          </p:cNvPr>
          <p:cNvSpPr/>
          <p:nvPr/>
        </p:nvSpPr>
        <p:spPr>
          <a:xfrm>
            <a:off x="8706247" y="5532987"/>
            <a:ext cx="1037463" cy="400110"/>
          </a:xfrm>
          <a:prstGeom prst="rect">
            <a:avLst/>
          </a:prstGeom>
        </p:spPr>
        <p:txBody>
          <a:bodyPr wrap="none">
            <a:spAutoFit/>
          </a:bodyPr>
          <a:lstStyle/>
          <a:p>
            <a:r>
              <a:rPr lang="en-US" sz="2000" dirty="0">
                <a:solidFill>
                  <a:srgbClr val="0000FF"/>
                </a:solidFill>
              </a:rPr>
              <a:t>1 : 0.91</a:t>
            </a:r>
          </a:p>
        </p:txBody>
      </p:sp>
      <p:sp>
        <p:nvSpPr>
          <p:cNvPr id="22" name="TextBox 21">
            <a:extLst>
              <a:ext uri="{FF2B5EF4-FFF2-40B4-BE49-F238E27FC236}">
                <a16:creationId xmlns:a16="http://schemas.microsoft.com/office/drawing/2014/main" id="{B0DA73B2-750D-117E-8FD8-7BE1EF340971}"/>
              </a:ext>
            </a:extLst>
          </p:cNvPr>
          <p:cNvSpPr txBox="1"/>
          <p:nvPr/>
        </p:nvSpPr>
        <p:spPr>
          <a:xfrm>
            <a:off x="6674532" y="5922064"/>
            <a:ext cx="1790431" cy="400110"/>
          </a:xfrm>
          <a:prstGeom prst="rect">
            <a:avLst/>
          </a:prstGeom>
          <a:noFill/>
        </p:spPr>
        <p:txBody>
          <a:bodyPr wrap="square" rtlCol="0">
            <a:spAutoFit/>
          </a:bodyPr>
          <a:lstStyle/>
          <a:p>
            <a:pPr algn="ctr"/>
            <a:r>
              <a:rPr lang="en-US" sz="2000" dirty="0">
                <a:solidFill>
                  <a:srgbClr val="00B050"/>
                </a:solidFill>
              </a:rPr>
              <a:t>STM rejection</a:t>
            </a:r>
          </a:p>
        </p:txBody>
      </p:sp>
      <p:sp>
        <p:nvSpPr>
          <p:cNvPr id="23" name="Rectangle 22">
            <a:extLst>
              <a:ext uri="{FF2B5EF4-FFF2-40B4-BE49-F238E27FC236}">
                <a16:creationId xmlns:a16="http://schemas.microsoft.com/office/drawing/2014/main" id="{828E479B-201F-4E3E-49C5-1A3978A8EB5E}"/>
              </a:ext>
            </a:extLst>
          </p:cNvPr>
          <p:cNvSpPr/>
          <p:nvPr/>
        </p:nvSpPr>
        <p:spPr>
          <a:xfrm>
            <a:off x="8697154" y="5903463"/>
            <a:ext cx="1037463" cy="400110"/>
          </a:xfrm>
          <a:prstGeom prst="rect">
            <a:avLst/>
          </a:prstGeom>
        </p:spPr>
        <p:txBody>
          <a:bodyPr wrap="none">
            <a:spAutoFit/>
          </a:bodyPr>
          <a:lstStyle/>
          <a:p>
            <a:r>
              <a:rPr lang="en-US" sz="2000" dirty="0">
                <a:solidFill>
                  <a:srgbClr val="00B050"/>
                </a:solidFill>
              </a:rPr>
              <a:t>1 : 0.36</a:t>
            </a:r>
          </a:p>
        </p:txBody>
      </p:sp>
      <p:sp>
        <p:nvSpPr>
          <p:cNvPr id="24" name="TextBox 23">
            <a:extLst>
              <a:ext uri="{FF2B5EF4-FFF2-40B4-BE49-F238E27FC236}">
                <a16:creationId xmlns:a16="http://schemas.microsoft.com/office/drawing/2014/main" id="{75F91A03-00BF-6008-A879-7479A3030E7B}"/>
              </a:ext>
            </a:extLst>
          </p:cNvPr>
          <p:cNvSpPr txBox="1"/>
          <p:nvPr/>
        </p:nvSpPr>
        <p:spPr>
          <a:xfrm>
            <a:off x="9747191" y="5733043"/>
            <a:ext cx="1928470" cy="707886"/>
          </a:xfrm>
          <a:prstGeom prst="rect">
            <a:avLst/>
          </a:prstGeom>
          <a:noFill/>
        </p:spPr>
        <p:txBody>
          <a:bodyPr wrap="square" rtlCol="0">
            <a:spAutoFit/>
          </a:bodyPr>
          <a:lstStyle/>
          <a:p>
            <a:pPr algn="ctr"/>
            <a:r>
              <a:rPr lang="en-US" sz="2000" dirty="0">
                <a:solidFill>
                  <a:srgbClr val="00B050"/>
                </a:solidFill>
              </a:rPr>
              <a:t>Improved by factor of ~3</a:t>
            </a:r>
          </a:p>
        </p:txBody>
      </p:sp>
      <p:sp>
        <p:nvSpPr>
          <p:cNvPr id="25" name="TextBox 24">
            <a:extLst>
              <a:ext uri="{FF2B5EF4-FFF2-40B4-BE49-F238E27FC236}">
                <a16:creationId xmlns:a16="http://schemas.microsoft.com/office/drawing/2014/main" id="{56FDC29B-DFC9-5B35-2C32-705684688020}"/>
              </a:ext>
            </a:extLst>
          </p:cNvPr>
          <p:cNvSpPr txBox="1"/>
          <p:nvPr/>
        </p:nvSpPr>
        <p:spPr>
          <a:xfrm>
            <a:off x="9825996" y="5053255"/>
            <a:ext cx="1734921" cy="707886"/>
          </a:xfrm>
          <a:prstGeom prst="rect">
            <a:avLst/>
          </a:prstGeom>
          <a:noFill/>
        </p:spPr>
        <p:txBody>
          <a:bodyPr wrap="square" rtlCol="0">
            <a:spAutoFit/>
          </a:bodyPr>
          <a:lstStyle/>
          <a:p>
            <a:pPr algn="ctr"/>
            <a:r>
              <a:rPr lang="en-US" sz="2000" dirty="0">
                <a:solidFill>
                  <a:srgbClr val="0000FF"/>
                </a:solidFill>
              </a:rPr>
              <a:t>Improved by factor of &gt;6</a:t>
            </a:r>
          </a:p>
        </p:txBody>
      </p:sp>
      <p:sp>
        <p:nvSpPr>
          <p:cNvPr id="26" name="TextBox 25">
            <a:extLst>
              <a:ext uri="{FF2B5EF4-FFF2-40B4-BE49-F238E27FC236}">
                <a16:creationId xmlns:a16="http://schemas.microsoft.com/office/drawing/2014/main" id="{9B1F53C2-2B73-F58F-127B-31F99BD6D43A}"/>
              </a:ext>
            </a:extLst>
          </p:cNvPr>
          <p:cNvSpPr txBox="1"/>
          <p:nvPr/>
        </p:nvSpPr>
        <p:spPr>
          <a:xfrm>
            <a:off x="6605507" y="6309068"/>
            <a:ext cx="1928480" cy="400110"/>
          </a:xfrm>
          <a:prstGeom prst="rect">
            <a:avLst/>
          </a:prstGeom>
          <a:noFill/>
        </p:spPr>
        <p:txBody>
          <a:bodyPr wrap="square" rtlCol="0">
            <a:spAutoFit/>
          </a:bodyPr>
          <a:lstStyle/>
          <a:p>
            <a:pPr algn="ctr"/>
            <a:r>
              <a:rPr lang="en-US" sz="2000" dirty="0"/>
              <a:t>Additional Cuts</a:t>
            </a:r>
          </a:p>
        </p:txBody>
      </p:sp>
      <p:sp>
        <p:nvSpPr>
          <p:cNvPr id="27" name="Rectangle 26">
            <a:extLst>
              <a:ext uri="{FF2B5EF4-FFF2-40B4-BE49-F238E27FC236}">
                <a16:creationId xmlns:a16="http://schemas.microsoft.com/office/drawing/2014/main" id="{6DABAAA5-EC93-160B-3082-925665FAB45D}"/>
              </a:ext>
            </a:extLst>
          </p:cNvPr>
          <p:cNvSpPr/>
          <p:nvPr/>
        </p:nvSpPr>
        <p:spPr>
          <a:xfrm>
            <a:off x="8697154" y="6287041"/>
            <a:ext cx="1037463" cy="400110"/>
          </a:xfrm>
          <a:prstGeom prst="rect">
            <a:avLst/>
          </a:prstGeom>
        </p:spPr>
        <p:txBody>
          <a:bodyPr wrap="none">
            <a:spAutoFit/>
          </a:bodyPr>
          <a:lstStyle/>
          <a:p>
            <a:r>
              <a:rPr lang="en-US" sz="2000" dirty="0"/>
              <a:t>1 : 0.20</a:t>
            </a:r>
          </a:p>
        </p:txBody>
      </p:sp>
      <p:sp>
        <p:nvSpPr>
          <p:cNvPr id="28" name="Rectangle 27">
            <a:extLst>
              <a:ext uri="{FF2B5EF4-FFF2-40B4-BE49-F238E27FC236}">
                <a16:creationId xmlns:a16="http://schemas.microsoft.com/office/drawing/2014/main" id="{370E1182-704A-FAF0-691C-32BC062DD7DB}"/>
              </a:ext>
            </a:extLst>
          </p:cNvPr>
          <p:cNvSpPr/>
          <p:nvPr/>
        </p:nvSpPr>
        <p:spPr>
          <a:xfrm>
            <a:off x="6113718" y="4548804"/>
            <a:ext cx="5931877" cy="22293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327B514F-7016-43F6-DB51-86CB00417B16}"/>
              </a:ext>
            </a:extLst>
          </p:cNvPr>
          <p:cNvPicPr>
            <a:picLocks noChangeAspect="1"/>
          </p:cNvPicPr>
          <p:nvPr/>
        </p:nvPicPr>
        <p:blipFill>
          <a:blip r:embed="rId4"/>
          <a:stretch>
            <a:fillRect/>
          </a:stretch>
        </p:blipFill>
        <p:spPr>
          <a:xfrm>
            <a:off x="678725" y="3727129"/>
            <a:ext cx="4779587" cy="2491861"/>
          </a:xfrm>
          <a:prstGeom prst="rect">
            <a:avLst/>
          </a:prstGeom>
        </p:spPr>
      </p:pic>
      <p:sp>
        <p:nvSpPr>
          <p:cNvPr id="4" name="Rectangle 3">
            <a:extLst>
              <a:ext uri="{FF2B5EF4-FFF2-40B4-BE49-F238E27FC236}">
                <a16:creationId xmlns:a16="http://schemas.microsoft.com/office/drawing/2014/main" id="{05CB475E-2D08-A41D-EC62-129ACE62ABC3}"/>
              </a:ext>
            </a:extLst>
          </p:cNvPr>
          <p:cNvSpPr/>
          <p:nvPr/>
        </p:nvSpPr>
        <p:spPr>
          <a:xfrm>
            <a:off x="6952017" y="4572949"/>
            <a:ext cx="4403770" cy="400110"/>
          </a:xfrm>
          <a:prstGeom prst="rect">
            <a:avLst/>
          </a:prstGeom>
        </p:spPr>
        <p:txBody>
          <a:bodyPr wrap="none">
            <a:spAutoFit/>
          </a:bodyPr>
          <a:lstStyle/>
          <a:p>
            <a:r>
              <a:rPr lang="en-US" sz="2000" dirty="0" err="1"/>
              <a:t>Neutrino:Cosmic-ray in </a:t>
            </a:r>
            <a:r>
              <a:rPr lang="en-US" sz="2000" b="1" dirty="0" err="1"/>
              <a:t>MicroBooNE</a:t>
            </a:r>
            <a:endParaRPr lang="en-US" sz="2000" b="1" dirty="0"/>
          </a:p>
        </p:txBody>
      </p:sp>
    </p:spTree>
    <p:extLst>
      <p:ext uri="{BB962C8B-B14F-4D97-AF65-F5344CB8AC3E}">
        <p14:creationId xmlns:p14="http://schemas.microsoft.com/office/powerpoint/2010/main" val="27952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7" grpId="0"/>
      <p:bldP spid="18" grpId="0"/>
      <p:bldP spid="20" grpId="0"/>
      <p:bldP spid="21" grpId="0"/>
      <p:bldP spid="22" grpId="0"/>
      <p:bldP spid="23" grpId="0"/>
      <p:bldP spid="24" grpId="0"/>
      <p:bldP spid="25" grpId="0"/>
      <p:bldP spid="26" grpId="0"/>
      <p:bldP spid="27" grpId="0"/>
      <p:bldP spid="28"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EAB3-D40D-B7ED-8198-4517F44EF748}"/>
              </a:ext>
            </a:extLst>
          </p:cNvPr>
          <p:cNvSpPr>
            <a:spLocks noGrp="1"/>
          </p:cNvSpPr>
          <p:nvPr>
            <p:ph type="title"/>
          </p:nvPr>
        </p:nvSpPr>
        <p:spPr/>
        <p:txBody>
          <a:bodyPr/>
          <a:lstStyle/>
          <a:p>
            <a:r>
              <a:rPr lang="en-US" dirty="0"/>
              <a:t>Summary</a:t>
            </a:r>
          </a:p>
        </p:txBody>
      </p:sp>
      <p:sp>
        <p:nvSpPr>
          <p:cNvPr id="3" name="Slide Number Placeholder 2">
            <a:extLst>
              <a:ext uri="{FF2B5EF4-FFF2-40B4-BE49-F238E27FC236}">
                <a16:creationId xmlns:a16="http://schemas.microsoft.com/office/drawing/2014/main" id="{DC950DC8-E615-E466-61B3-7959C712AB31}"/>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4" name="TextBox 3">
            <a:extLst>
              <a:ext uri="{FF2B5EF4-FFF2-40B4-BE49-F238E27FC236}">
                <a16:creationId xmlns:a16="http://schemas.microsoft.com/office/drawing/2014/main" id="{E5DCC1E3-1997-4498-5DA6-05937D1E483E}"/>
              </a:ext>
            </a:extLst>
          </p:cNvPr>
          <p:cNvSpPr txBox="1"/>
          <p:nvPr/>
        </p:nvSpPr>
        <p:spPr>
          <a:xfrm>
            <a:off x="711200" y="1038578"/>
            <a:ext cx="10803467" cy="4247317"/>
          </a:xfrm>
          <a:prstGeom prst="rect">
            <a:avLst/>
          </a:prstGeom>
          <a:noFill/>
        </p:spPr>
        <p:txBody>
          <a:bodyPr wrap="square" rtlCol="0">
            <a:spAutoFit/>
          </a:bodyPr>
          <a:lstStyle/>
          <a:p>
            <a:pPr marL="285750" indent="-285750">
              <a:buFont typeface="Arial" panose="020B0604020202020204" pitchFamily="34" charset="0"/>
              <a:buChar char="•"/>
            </a:pPr>
            <a:r>
              <a:rPr lang="en-US"/>
              <a:t>The multi-apa/face generalization work setup foundation for future PatRec porting works</a:t>
            </a:r>
          </a:p>
          <a:p>
            <a:pPr marL="742950" lvl="1" indent="-285750">
              <a:buFont typeface="Arial" panose="020B0604020202020204" pitchFamily="34" charset="0"/>
              <a:buChar char="•"/>
            </a:pPr>
            <a:r>
              <a:rPr lang="en-US"/>
              <a:t>Also took us a lot of time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Lynn's initial QL-Matching results showed promissing results and establish foundation for generic nu selection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Wire-Cell 3D information and labling is almost ready to use</a:t>
            </a:r>
          </a:p>
          <a:p>
            <a:pPr marL="742950" lvl="1" indent="-285750">
              <a:buFont typeface="Arial" panose="020B0604020202020204" pitchFamily="34" charset="0"/>
              <a:buChar char="•"/>
            </a:pPr>
            <a:r>
              <a:rPr lang="en-US"/>
              <a:t>e.g., DL neutrino clustering</a:t>
            </a:r>
          </a:p>
          <a:p>
            <a:endParaRPr lang="en-US"/>
          </a:p>
          <a:p>
            <a:pPr marL="285750" indent="-285750">
              <a:buFont typeface="Arial" panose="020B0604020202020204" pitchFamily="34" charset="0"/>
              <a:buChar char="•"/>
            </a:pPr>
            <a:r>
              <a:rPr lang="en-US"/>
              <a:t>The BNL team is actively working on porting the rest PatRec – targeting </a:t>
            </a:r>
            <a:r>
              <a:rPr lang="en-US" b="1"/>
              <a:t>end of 2025</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 SBND team is working on adaptation/validation of ported algorithms and new developments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If we have users that are interested in the Wire-Cell 3D points or the generic nu selection, we can include that in the </a:t>
            </a:r>
            <a:r>
              <a:rPr lang="en-US" b="1"/>
              <a:t>Sep. 2025 production</a:t>
            </a:r>
          </a:p>
        </p:txBody>
      </p:sp>
    </p:spTree>
    <p:extLst>
      <p:ext uri="{BB962C8B-B14F-4D97-AF65-F5344CB8AC3E}">
        <p14:creationId xmlns:p14="http://schemas.microsoft.com/office/powerpoint/2010/main" val="354241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179AD-9A35-AC21-AA3E-210141D307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13DA6-2754-AEB1-613C-17DB355BD8C6}"/>
              </a:ext>
            </a:extLst>
          </p:cNvPr>
          <p:cNvSpPr>
            <a:spLocks noGrp="1"/>
          </p:cNvSpPr>
          <p:nvPr>
            <p:ph type="sldNum" sz="quarter" idx="4"/>
          </p:nvPr>
        </p:nvSpPr>
        <p:spPr/>
        <p:txBody>
          <a:bodyPr/>
          <a:lstStyle/>
          <a:p>
            <a:fld id="{933A556B-7C63-244D-9B7C-B0EA8042B330}" type="slidenum">
              <a:rPr lang="en-US" smtClean="0"/>
              <a:pPr/>
              <a:t>14</a:t>
            </a:fld>
            <a:endParaRPr lang="en-US" dirty="0"/>
          </a:p>
        </p:txBody>
      </p:sp>
      <p:sp>
        <p:nvSpPr>
          <p:cNvPr id="3" name="Title 2">
            <a:extLst>
              <a:ext uri="{FF2B5EF4-FFF2-40B4-BE49-F238E27FC236}">
                <a16:creationId xmlns:a16="http://schemas.microsoft.com/office/drawing/2014/main" id="{562EFAAE-6EB5-553B-09A5-A256AA75FABF}"/>
              </a:ext>
            </a:extLst>
          </p:cNvPr>
          <p:cNvSpPr>
            <a:spLocks noGrp="1"/>
          </p:cNvSpPr>
          <p:nvPr>
            <p:ph type="ctrTitle"/>
          </p:nvPr>
        </p:nvSpPr>
        <p:spPr/>
        <p:txBody>
          <a:bodyPr/>
          <a:lstStyle/>
          <a:p>
            <a:r>
              <a:rPr lang="en-US" dirty="0"/>
              <a:t>backups</a:t>
            </a:r>
          </a:p>
        </p:txBody>
      </p:sp>
      <p:sp>
        <p:nvSpPr>
          <p:cNvPr id="4" name="Text Placeholder 3">
            <a:extLst>
              <a:ext uri="{FF2B5EF4-FFF2-40B4-BE49-F238E27FC236}">
                <a16:creationId xmlns:a16="http://schemas.microsoft.com/office/drawing/2014/main" id="{DD5B089E-A8A7-90C7-4C11-5522E470648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27088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C6D7-3F43-0ECE-E4DA-02865C663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78172-3C84-B3E9-F7B6-C5E716013F63}"/>
              </a:ext>
            </a:extLst>
          </p:cNvPr>
          <p:cNvSpPr>
            <a:spLocks noGrp="1"/>
          </p:cNvSpPr>
          <p:nvPr>
            <p:ph type="title"/>
          </p:nvPr>
        </p:nvSpPr>
        <p:spPr/>
        <p:txBody>
          <a:bodyPr/>
          <a:lstStyle/>
          <a:p>
            <a:r>
              <a:rPr lang="en-US" dirty="0"/>
              <a:t>Test for PDHD – 4APA/8Faces</a:t>
            </a:r>
          </a:p>
        </p:txBody>
      </p:sp>
      <p:sp>
        <p:nvSpPr>
          <p:cNvPr id="3" name="Slide Number Placeholder 2">
            <a:extLst>
              <a:ext uri="{FF2B5EF4-FFF2-40B4-BE49-F238E27FC236}">
                <a16:creationId xmlns:a16="http://schemas.microsoft.com/office/drawing/2014/main" id="{FFD0DD74-8E8F-BC65-A1B7-C6F2C0DC123C}"/>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pic>
        <p:nvPicPr>
          <p:cNvPr id="5" name="Picture 4" descr="A diagram of a network&#10;&#10;Description automatically generated">
            <a:extLst>
              <a:ext uri="{FF2B5EF4-FFF2-40B4-BE49-F238E27FC236}">
                <a16:creationId xmlns:a16="http://schemas.microsoft.com/office/drawing/2014/main" id="{5CA5590E-8E93-CBB3-732F-6DE68C0D7D4F}"/>
              </a:ext>
            </a:extLst>
          </p:cNvPr>
          <p:cNvPicPr>
            <a:picLocks noChangeAspect="1"/>
          </p:cNvPicPr>
          <p:nvPr/>
        </p:nvPicPr>
        <p:blipFill>
          <a:blip r:embed="rId2"/>
          <a:stretch>
            <a:fillRect/>
          </a:stretch>
        </p:blipFill>
        <p:spPr>
          <a:xfrm>
            <a:off x="571500" y="1391945"/>
            <a:ext cx="11349063" cy="4691108"/>
          </a:xfrm>
          <a:prstGeom prst="rect">
            <a:avLst/>
          </a:prstGeom>
        </p:spPr>
      </p:pic>
      <p:sp>
        <p:nvSpPr>
          <p:cNvPr id="6" name="TextBox 5">
            <a:extLst>
              <a:ext uri="{FF2B5EF4-FFF2-40B4-BE49-F238E27FC236}">
                <a16:creationId xmlns:a16="http://schemas.microsoft.com/office/drawing/2014/main" id="{10A7A15D-1408-D053-8251-0B4CEAD896AD}"/>
              </a:ext>
            </a:extLst>
          </p:cNvPr>
          <p:cNvSpPr txBox="1"/>
          <p:nvPr/>
        </p:nvSpPr>
        <p:spPr>
          <a:xfrm>
            <a:off x="537469" y="590365"/>
            <a:ext cx="8866594" cy="646331"/>
          </a:xfrm>
          <a:prstGeom prst="rect">
            <a:avLst/>
          </a:prstGeom>
          <a:noFill/>
        </p:spPr>
        <p:txBody>
          <a:bodyPr wrap="none" rtlCol="0">
            <a:spAutoFit/>
          </a:bodyPr>
          <a:lstStyle/>
          <a:p>
            <a:r>
              <a:rPr lang="en-US" dirty="0"/>
              <a:t>3 </a:t>
            </a:r>
            <a:r>
              <a:rPr lang="en-US" dirty="0" err="1"/>
              <a:t>Clusterings</a:t>
            </a:r>
            <a:r>
              <a:rPr lang="en-US" dirty="0"/>
              <a:t>: per-face; per-</a:t>
            </a:r>
            <a:r>
              <a:rPr lang="en-US" dirty="0" err="1"/>
              <a:t>apa</a:t>
            </a:r>
            <a:r>
              <a:rPr lang="en-US" dirty="0"/>
              <a:t>; all-</a:t>
            </a:r>
            <a:r>
              <a:rPr lang="en-US" dirty="0" err="1"/>
              <a:t>apa</a:t>
            </a:r>
            <a:endParaRPr lang="en-US" dirty="0"/>
          </a:p>
          <a:p>
            <a:r>
              <a:rPr lang="en-US" dirty="0">
                <a:hlinkClick r:id="rId3"/>
              </a:rPr>
              <a:t>https://github.com/HaiwangYu/wcp-porting-img/blob/main/pdhd/wct-clustering.jsonnet</a:t>
            </a:r>
            <a:endParaRPr lang="en-US" dirty="0"/>
          </a:p>
        </p:txBody>
      </p:sp>
      <p:sp>
        <p:nvSpPr>
          <p:cNvPr id="7" name="Rectangle 6">
            <a:extLst>
              <a:ext uri="{FF2B5EF4-FFF2-40B4-BE49-F238E27FC236}">
                <a16:creationId xmlns:a16="http://schemas.microsoft.com/office/drawing/2014/main" id="{4AD89BCA-B22F-7D11-EA69-87561721DEBC}"/>
              </a:ext>
            </a:extLst>
          </p:cNvPr>
          <p:cNvSpPr/>
          <p:nvPr/>
        </p:nvSpPr>
        <p:spPr>
          <a:xfrm>
            <a:off x="5584055" y="1731146"/>
            <a:ext cx="1145220" cy="3977196"/>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068876-1252-C53E-9CFA-8BFDF7AC3D6B}"/>
              </a:ext>
            </a:extLst>
          </p:cNvPr>
          <p:cNvSpPr/>
          <p:nvPr/>
        </p:nvSpPr>
        <p:spPr>
          <a:xfrm>
            <a:off x="7778319" y="3178206"/>
            <a:ext cx="1145220" cy="126950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D955D57-3AF7-F55E-D982-FA876495C509}"/>
              </a:ext>
            </a:extLst>
          </p:cNvPr>
          <p:cNvSpPr/>
          <p:nvPr/>
        </p:nvSpPr>
        <p:spPr>
          <a:xfrm>
            <a:off x="10016973" y="3605073"/>
            <a:ext cx="1145220" cy="415771"/>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AD1A67-AEEF-B8F9-05A0-6F97E1E08809}"/>
              </a:ext>
            </a:extLst>
          </p:cNvPr>
          <p:cNvSpPr txBox="1"/>
          <p:nvPr/>
        </p:nvSpPr>
        <p:spPr>
          <a:xfrm>
            <a:off x="4970766" y="1340599"/>
            <a:ext cx="2569934" cy="369332"/>
          </a:xfrm>
          <a:prstGeom prst="rect">
            <a:avLst/>
          </a:prstGeom>
          <a:noFill/>
        </p:spPr>
        <p:txBody>
          <a:bodyPr wrap="none" rtlCol="0">
            <a:spAutoFit/>
          </a:bodyPr>
          <a:lstStyle/>
          <a:p>
            <a:r>
              <a:rPr lang="en-US">
                <a:solidFill>
                  <a:schemeClr val="accent2"/>
                </a:solidFill>
              </a:rPr>
              <a:t>per-face: single volumn</a:t>
            </a:r>
          </a:p>
        </p:txBody>
      </p:sp>
      <p:sp>
        <p:nvSpPr>
          <p:cNvPr id="10" name="TextBox 9">
            <a:extLst>
              <a:ext uri="{FF2B5EF4-FFF2-40B4-BE49-F238E27FC236}">
                <a16:creationId xmlns:a16="http://schemas.microsoft.com/office/drawing/2014/main" id="{F34B858F-FF04-0739-9677-54A97589F3AD}"/>
              </a:ext>
            </a:extLst>
          </p:cNvPr>
          <p:cNvSpPr txBox="1"/>
          <p:nvPr/>
        </p:nvSpPr>
        <p:spPr>
          <a:xfrm>
            <a:off x="7778319" y="1962811"/>
            <a:ext cx="1263441" cy="1200329"/>
          </a:xfrm>
          <a:prstGeom prst="rect">
            <a:avLst/>
          </a:prstGeom>
          <a:noFill/>
        </p:spPr>
        <p:txBody>
          <a:bodyPr wrap="square" rtlCol="0">
            <a:spAutoFit/>
          </a:bodyPr>
          <a:lstStyle/>
          <a:p>
            <a:r>
              <a:rPr lang="en-US">
                <a:solidFill>
                  <a:schemeClr val="accent2"/>
                </a:solidFill>
              </a:rPr>
              <a:t>per-apa:</a:t>
            </a:r>
          </a:p>
          <a:p>
            <a:r>
              <a:rPr lang="en-US">
                <a:solidFill>
                  <a:schemeClr val="accent2"/>
                </a:solidFill>
              </a:rPr>
              <a:t>deghosting needs both faces</a:t>
            </a:r>
          </a:p>
        </p:txBody>
      </p:sp>
      <p:sp>
        <p:nvSpPr>
          <p:cNvPr id="11" name="TextBox 10">
            <a:extLst>
              <a:ext uri="{FF2B5EF4-FFF2-40B4-BE49-F238E27FC236}">
                <a16:creationId xmlns:a16="http://schemas.microsoft.com/office/drawing/2014/main" id="{6973E23E-A033-F7DC-3A53-22AD5723D6A8}"/>
              </a:ext>
            </a:extLst>
          </p:cNvPr>
          <p:cNvSpPr txBox="1"/>
          <p:nvPr/>
        </p:nvSpPr>
        <p:spPr>
          <a:xfrm>
            <a:off x="9972583" y="2404744"/>
            <a:ext cx="1514760" cy="1200329"/>
          </a:xfrm>
          <a:prstGeom prst="rect">
            <a:avLst/>
          </a:prstGeom>
          <a:noFill/>
        </p:spPr>
        <p:txBody>
          <a:bodyPr wrap="square" rtlCol="0">
            <a:spAutoFit/>
          </a:bodyPr>
          <a:lstStyle/>
          <a:p>
            <a:r>
              <a:rPr lang="en-US">
                <a:solidFill>
                  <a:schemeClr val="accent2"/>
                </a:solidFill>
              </a:rPr>
              <a:t>all-apa: using T0 corrected points</a:t>
            </a:r>
          </a:p>
        </p:txBody>
      </p:sp>
    </p:spTree>
    <p:extLst>
      <p:ext uri="{BB962C8B-B14F-4D97-AF65-F5344CB8AC3E}">
        <p14:creationId xmlns:p14="http://schemas.microsoft.com/office/powerpoint/2010/main" val="2052416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21-10-28-22-49-55">
            <a:hlinkClick r:id="" action="ppaction://media"/>
          </p:cNvPr>
          <p:cNvPicPr>
            <a:picLocks noChangeAspect="1"/>
          </p:cNvPicPr>
          <p:nvPr>
            <a:videoFile r:link="rId1"/>
            <p:extLst>
              <p:ext uri="{DAA4B4D4-6D71-4841-9C94-3DE7FCFB9230}">
                <p14:media xmlns:p14="http://schemas.microsoft.com/office/powerpoint/2010/main" r:embed="rId2">
                  <p14:trim st="3677"/>
                </p14:media>
              </p:ext>
            </p:extLst>
          </p:nvPr>
        </p:nvPicPr>
        <p:blipFill>
          <a:blip r:embed="rId5"/>
          <a:stretch>
            <a:fillRect/>
          </a:stretch>
        </p:blipFill>
        <p:spPr>
          <a:xfrm>
            <a:off x="-665069" y="629302"/>
            <a:ext cx="5656063" cy="3047348"/>
          </a:xfrm>
          <a:prstGeom prst="rect">
            <a:avLst/>
          </a:prstGeom>
        </p:spPr>
      </p:pic>
      <p:pic>
        <p:nvPicPr>
          <p:cNvPr id="24" name="Picture 23">
            <a:extLst>
              <a:ext uri="{FF2B5EF4-FFF2-40B4-BE49-F238E27FC236}">
                <a16:creationId xmlns:a16="http://schemas.microsoft.com/office/drawing/2014/main" id="{5FDFAC64-8D73-4AAE-9A98-EE0B9F060247}"/>
              </a:ext>
            </a:extLst>
          </p:cNvPr>
          <p:cNvPicPr>
            <a:picLocks noChangeAspect="1"/>
          </p:cNvPicPr>
          <p:nvPr/>
        </p:nvPicPr>
        <p:blipFill>
          <a:blip r:embed="rId6"/>
          <a:stretch>
            <a:fillRect/>
          </a:stretch>
        </p:blipFill>
        <p:spPr>
          <a:xfrm>
            <a:off x="4392352" y="473210"/>
            <a:ext cx="3421968" cy="2079833"/>
          </a:xfrm>
          <a:prstGeom prst="rect">
            <a:avLst/>
          </a:prstGeom>
        </p:spPr>
      </p:pic>
      <p:pic>
        <p:nvPicPr>
          <p:cNvPr id="15" name="Picture 14">
            <a:extLst>
              <a:ext uri="{FF2B5EF4-FFF2-40B4-BE49-F238E27FC236}">
                <a16:creationId xmlns:a16="http://schemas.microsoft.com/office/drawing/2014/main" id="{24D349D7-EBA9-4738-945D-9FFC0F9124BC}"/>
              </a:ext>
            </a:extLst>
          </p:cNvPr>
          <p:cNvPicPr>
            <a:picLocks noChangeAspect="1"/>
          </p:cNvPicPr>
          <p:nvPr/>
        </p:nvPicPr>
        <p:blipFill>
          <a:blip r:embed="rId7"/>
          <a:stretch>
            <a:fillRect/>
          </a:stretch>
        </p:blipFill>
        <p:spPr>
          <a:xfrm>
            <a:off x="8737600" y="4217158"/>
            <a:ext cx="3326171" cy="2504320"/>
          </a:xfrm>
          <a:prstGeom prst="rect">
            <a:avLst/>
          </a:prstGeom>
        </p:spPr>
      </p:pic>
      <p:graphicFrame>
        <p:nvGraphicFramePr>
          <p:cNvPr id="11" name="Content Placeholder 10">
            <a:extLst>
              <a:ext uri="{FF2B5EF4-FFF2-40B4-BE49-F238E27FC236}">
                <a16:creationId xmlns:a16="http://schemas.microsoft.com/office/drawing/2014/main" id="{5075E338-81C9-4DF6-8C34-154B0723F991}"/>
              </a:ext>
            </a:extLst>
          </p:cNvPr>
          <p:cNvGraphicFramePr>
            <a:graphicFrameLocks noGrp="1"/>
          </p:cNvGraphicFramePr>
          <p:nvPr>
            <p:ph idx="1"/>
          </p:nvPr>
        </p:nvGraphicFramePr>
        <p:xfrm>
          <a:off x="764275" y="1513127"/>
          <a:ext cx="11427725" cy="50257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a:extLst>
              <a:ext uri="{FF2B5EF4-FFF2-40B4-BE49-F238E27FC236}">
                <a16:creationId xmlns:a16="http://schemas.microsoft.com/office/drawing/2014/main" id="{496E6769-8AA7-48BA-B4D0-E304D4B479CD}"/>
              </a:ext>
            </a:extLst>
          </p:cNvPr>
          <p:cNvPicPr>
            <a:picLocks noChangeAspect="1"/>
          </p:cNvPicPr>
          <p:nvPr/>
        </p:nvPicPr>
        <p:blipFill>
          <a:blip r:embed="rId13"/>
          <a:stretch>
            <a:fillRect/>
          </a:stretch>
        </p:blipFill>
        <p:spPr>
          <a:xfrm>
            <a:off x="9031833" y="44355"/>
            <a:ext cx="3034352" cy="1797270"/>
          </a:xfrm>
          <a:prstGeom prst="rect">
            <a:avLst/>
          </a:prstGeom>
        </p:spPr>
      </p:pic>
      <p:sp>
        <p:nvSpPr>
          <p:cNvPr id="13" name="TextBox 12">
            <a:extLst>
              <a:ext uri="{FF2B5EF4-FFF2-40B4-BE49-F238E27FC236}">
                <a16:creationId xmlns:a16="http://schemas.microsoft.com/office/drawing/2014/main" id="{89C92672-736C-4CE7-923E-1AA672523695}"/>
              </a:ext>
            </a:extLst>
          </p:cNvPr>
          <p:cNvSpPr txBox="1"/>
          <p:nvPr/>
        </p:nvSpPr>
        <p:spPr>
          <a:xfrm>
            <a:off x="8659796" y="55402"/>
            <a:ext cx="492443" cy="2915449"/>
          </a:xfrm>
          <a:prstGeom prst="rect">
            <a:avLst/>
          </a:prstGeom>
          <a:noFill/>
        </p:spPr>
        <p:txBody>
          <a:bodyPr vert="eaVert" wrap="square" rtlCol="0">
            <a:spAutoFit/>
          </a:bodyPr>
          <a:lstStyle/>
          <a:p>
            <a:r>
              <a:rPr lang="en-US" sz="2000" dirty="0"/>
              <a:t>4.8 </a:t>
            </a:r>
            <a:r>
              <a:rPr lang="en-US" sz="2000" dirty="0" err="1"/>
              <a:t>ms</a:t>
            </a:r>
            <a:r>
              <a:rPr lang="en-US" sz="2000" dirty="0"/>
              <a:t> drift window</a:t>
            </a:r>
          </a:p>
        </p:txBody>
      </p:sp>
      <p:sp>
        <p:nvSpPr>
          <p:cNvPr id="14" name="TextBox 13">
            <a:extLst>
              <a:ext uri="{FF2B5EF4-FFF2-40B4-BE49-F238E27FC236}">
                <a16:creationId xmlns:a16="http://schemas.microsoft.com/office/drawing/2014/main" id="{84CEF84C-4151-4AA9-9EE0-922D44FF2C89}"/>
              </a:ext>
            </a:extLst>
          </p:cNvPr>
          <p:cNvSpPr txBox="1"/>
          <p:nvPr/>
        </p:nvSpPr>
        <p:spPr>
          <a:xfrm>
            <a:off x="9166035" y="1815121"/>
            <a:ext cx="2469300" cy="369332"/>
          </a:xfrm>
          <a:prstGeom prst="rect">
            <a:avLst/>
          </a:prstGeom>
          <a:noFill/>
        </p:spPr>
        <p:txBody>
          <a:bodyPr wrap="square" rtlCol="0">
            <a:spAutoFit/>
          </a:bodyPr>
          <a:lstStyle/>
          <a:p>
            <a:r>
              <a:rPr lang="en-US" dirty="0"/>
              <a:t>20-30 TPC activities</a:t>
            </a:r>
          </a:p>
        </p:txBody>
      </p:sp>
      <p:sp>
        <p:nvSpPr>
          <p:cNvPr id="29" name="Rectangle 28">
            <a:extLst>
              <a:ext uri="{FF2B5EF4-FFF2-40B4-BE49-F238E27FC236}">
                <a16:creationId xmlns:a16="http://schemas.microsoft.com/office/drawing/2014/main" id="{A7F4F70D-6002-4F65-AF23-DB8FD64B5306}"/>
              </a:ext>
            </a:extLst>
          </p:cNvPr>
          <p:cNvSpPr/>
          <p:nvPr/>
        </p:nvSpPr>
        <p:spPr>
          <a:xfrm>
            <a:off x="4500157" y="4560043"/>
            <a:ext cx="4237444" cy="1569660"/>
          </a:xfrm>
          <a:prstGeom prst="rect">
            <a:avLst/>
          </a:prstGeom>
          <a:ln w="31750">
            <a:solidFill>
              <a:schemeClr val="tx1"/>
            </a:solidFill>
          </a:ln>
        </p:spPr>
        <p:txBody>
          <a:bodyPr wrap="square">
            <a:spAutoFit/>
          </a:bodyPr>
          <a:lstStyle/>
          <a:p>
            <a:r>
              <a:rPr lang="en-US" sz="1600" dirty="0"/>
              <a:t>All possible hypotheses</a:t>
            </a:r>
          </a:p>
          <a:p>
            <a:pPr marL="342900" indent="-342900">
              <a:buFont typeface="Arial" panose="020B0604020202020204" pitchFamily="34" charset="0"/>
              <a:buChar char="•"/>
            </a:pPr>
            <a:r>
              <a:rPr lang="en-US" sz="1600" dirty="0"/>
              <a:t>One cluster </a:t>
            </a:r>
            <a:r>
              <a:rPr lang="en-US" sz="1600" dirty="0">
                <a:sym typeface="Wingdings" panose="05000000000000000000" pitchFamily="2" charset="2"/>
              </a:rPr>
              <a:t></a:t>
            </a:r>
            <a:r>
              <a:rPr lang="en-US" sz="1600" dirty="0"/>
              <a:t> </a:t>
            </a:r>
            <a:r>
              <a:rPr lang="en-US" sz="1600" u="sng" dirty="0"/>
              <a:t>at most one flash </a:t>
            </a:r>
            <a:r>
              <a:rPr lang="en-US" sz="1600" dirty="0"/>
              <a:t>(inefficiency in the light system)</a:t>
            </a:r>
          </a:p>
          <a:p>
            <a:pPr marL="342900" indent="-342900">
              <a:buFont typeface="Arial" panose="020B0604020202020204" pitchFamily="34" charset="0"/>
              <a:buChar char="•"/>
            </a:pPr>
            <a:r>
              <a:rPr lang="en-US" sz="1600" dirty="0"/>
              <a:t>One flash </a:t>
            </a:r>
            <a:r>
              <a:rPr lang="en-US" sz="1600" dirty="0">
                <a:sym typeface="Wingdings" panose="05000000000000000000" pitchFamily="2" charset="2"/>
              </a:rPr>
              <a:t></a:t>
            </a:r>
            <a:r>
              <a:rPr lang="en-US" sz="1600" dirty="0"/>
              <a:t> </a:t>
            </a:r>
            <a:r>
              <a:rPr lang="en-US" sz="1600" u="sng" dirty="0"/>
              <a:t>many or zero </a:t>
            </a:r>
            <a:r>
              <a:rPr lang="en-US" sz="1600" dirty="0"/>
              <a:t>TPC clusters within corresponding active volume (activities in inactive volume)</a:t>
            </a:r>
          </a:p>
        </p:txBody>
      </p:sp>
      <p:sp>
        <p:nvSpPr>
          <p:cNvPr id="30" name="Rectangle 29">
            <a:extLst>
              <a:ext uri="{FF2B5EF4-FFF2-40B4-BE49-F238E27FC236}">
                <a16:creationId xmlns:a16="http://schemas.microsoft.com/office/drawing/2014/main" id="{449CF38A-6959-43D3-8961-0624BCFF8DD9}"/>
              </a:ext>
            </a:extLst>
          </p:cNvPr>
          <p:cNvSpPr/>
          <p:nvPr/>
        </p:nvSpPr>
        <p:spPr>
          <a:xfrm>
            <a:off x="307924" y="4684488"/>
            <a:ext cx="4084428" cy="1323439"/>
          </a:xfrm>
          <a:prstGeom prst="rect">
            <a:avLst/>
          </a:prstGeom>
          <a:ln w="31750">
            <a:solidFill>
              <a:schemeClr val="tx1"/>
            </a:solidFill>
          </a:ln>
        </p:spPr>
        <p:txBody>
          <a:bodyPr wrap="square">
            <a:spAutoFit/>
          </a:bodyPr>
          <a:lstStyle/>
          <a:p>
            <a:pPr marL="342900" indent="-342900">
              <a:buFont typeface="Arial" panose="020B0604020202020204" pitchFamily="34" charset="0"/>
              <a:buChar char="•"/>
            </a:pPr>
            <a:r>
              <a:rPr lang="en-US" sz="1600" b="1" dirty="0"/>
              <a:t>Light signal proportional to (reconstructed 3D) charge</a:t>
            </a:r>
          </a:p>
          <a:p>
            <a:pPr marL="342900" indent="-342900">
              <a:buFont typeface="Arial" panose="020B0604020202020204" pitchFamily="34" charset="0"/>
              <a:buChar char="•"/>
            </a:pPr>
            <a:r>
              <a:rPr lang="en-US" sz="1600" dirty="0"/>
              <a:t>Known light acceptance given position</a:t>
            </a:r>
          </a:p>
          <a:p>
            <a:pPr marL="342900" indent="-342900">
              <a:buFont typeface="Arial" panose="020B0604020202020204" pitchFamily="34" charset="0"/>
              <a:buChar char="•"/>
            </a:pPr>
            <a:r>
              <a:rPr lang="en-US" sz="1600" dirty="0">
                <a:solidFill>
                  <a:srgbClr val="00B050"/>
                </a:solidFill>
              </a:rPr>
              <a:t>Predicted</a:t>
            </a:r>
            <a:r>
              <a:rPr lang="en-US" sz="1600" dirty="0"/>
              <a:t> vs. </a:t>
            </a:r>
            <a:r>
              <a:rPr lang="en-US" sz="1600" dirty="0">
                <a:solidFill>
                  <a:srgbClr val="FF0000"/>
                </a:solidFill>
              </a:rPr>
              <a:t>Measured</a:t>
            </a:r>
            <a:r>
              <a:rPr lang="en-US" sz="1600" dirty="0"/>
              <a:t> light pattern with Compressed Sensing</a:t>
            </a:r>
          </a:p>
        </p:txBody>
      </p:sp>
      <p:sp>
        <p:nvSpPr>
          <p:cNvPr id="9" name="Rectangle 8"/>
          <p:cNvSpPr/>
          <p:nvPr/>
        </p:nvSpPr>
        <p:spPr>
          <a:xfrm>
            <a:off x="4383741" y="99033"/>
            <a:ext cx="7671419" cy="252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4"/>
          <a:stretch>
            <a:fillRect/>
          </a:stretch>
        </p:blipFill>
        <p:spPr>
          <a:xfrm>
            <a:off x="5655169" y="196743"/>
            <a:ext cx="6464106" cy="3192924"/>
          </a:xfrm>
          <a:prstGeom prst="rect">
            <a:avLst/>
          </a:prstGeom>
        </p:spPr>
      </p:pic>
      <p:sp>
        <p:nvSpPr>
          <p:cNvPr id="16" name="Title 1">
            <a:extLst>
              <a:ext uri="{FF2B5EF4-FFF2-40B4-BE49-F238E27FC236}">
                <a16:creationId xmlns:a16="http://schemas.microsoft.com/office/drawing/2014/main" id="{B18D9CD9-0021-F64D-AF01-3F6DF7303A4E}"/>
              </a:ext>
            </a:extLst>
          </p:cNvPr>
          <p:cNvSpPr txBox="1">
            <a:spLocks/>
          </p:cNvSpPr>
          <p:nvPr/>
        </p:nvSpPr>
        <p:spPr>
          <a:xfrm>
            <a:off x="571500" y="15637"/>
            <a:ext cx="11049000" cy="5022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200" dirty="0"/>
              <a:t>Many-to-many QL-Matching</a:t>
            </a:r>
          </a:p>
        </p:txBody>
      </p:sp>
      <p:sp>
        <p:nvSpPr>
          <p:cNvPr id="2" name="Rectangle 1">
            <a:extLst>
              <a:ext uri="{FF2B5EF4-FFF2-40B4-BE49-F238E27FC236}">
                <a16:creationId xmlns:a16="http://schemas.microsoft.com/office/drawing/2014/main" id="{A0A840B9-987B-4F4B-A136-50E8B97119E8}"/>
              </a:ext>
            </a:extLst>
          </p:cNvPr>
          <p:cNvSpPr/>
          <p:nvPr/>
        </p:nvSpPr>
        <p:spPr>
          <a:xfrm>
            <a:off x="1665025" y="573658"/>
            <a:ext cx="2749471" cy="369332"/>
          </a:xfrm>
          <a:prstGeom prst="rect">
            <a:avLst/>
          </a:prstGeom>
        </p:spPr>
        <p:txBody>
          <a:bodyPr wrap="none">
            <a:spAutoFit/>
          </a:bodyPr>
          <a:lstStyle/>
          <a:p>
            <a:r>
              <a:rPr lang="en-US" b="1" u="sng" kern="0" dirty="0">
                <a:solidFill>
                  <a:srgbClr val="000000"/>
                </a:solidFill>
                <a:latin typeface="Helvetica"/>
                <a:sym typeface="Helvetica"/>
                <a:hlinkClick r:id="rId15"/>
              </a:rPr>
              <a:t>JINST 16 P06043 (2021)</a:t>
            </a:r>
            <a:endParaRPr lang="en-US" dirty="0"/>
          </a:p>
        </p:txBody>
      </p:sp>
      <p:sp>
        <p:nvSpPr>
          <p:cNvPr id="4" name="Slide Number Placeholder 3">
            <a:extLst>
              <a:ext uri="{FF2B5EF4-FFF2-40B4-BE49-F238E27FC236}">
                <a16:creationId xmlns:a16="http://schemas.microsoft.com/office/drawing/2014/main" id="{041E7D3B-9D32-A54A-899C-0D805C76FC70}"/>
              </a:ext>
            </a:extLst>
          </p:cNvPr>
          <p:cNvSpPr>
            <a:spLocks noGrp="1"/>
          </p:cNvSpPr>
          <p:nvPr>
            <p:ph type="sldNum" sz="quarter" idx="12"/>
          </p:nvPr>
        </p:nvSpPr>
        <p:spPr/>
        <p:txBody>
          <a:bodyPr/>
          <a:lstStyle/>
          <a:p>
            <a:fld id="{A44217CB-AC7C-4D8B-B0E6-B47C63A7B243}" type="slidenum">
              <a:rPr lang="en-US" smtClean="0"/>
              <a:t>16</a:t>
            </a:fld>
            <a:endParaRPr lang="en-US"/>
          </a:p>
        </p:txBody>
      </p:sp>
    </p:spTree>
    <p:extLst>
      <p:ext uri="{BB962C8B-B14F-4D97-AF65-F5344CB8AC3E}">
        <p14:creationId xmlns:p14="http://schemas.microsoft.com/office/powerpoint/2010/main" val="7022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0"/>
                            </p:stCondLst>
                            <p:childTnLst>
                              <p:par>
                                <p:cTn id="18" presetID="1" presetClass="mediacall" presetSubtype="0" fill="hold" nodeType="afterEffect">
                                  <p:stCondLst>
                                    <p:cond delay="0"/>
                                  </p:stCondLst>
                                  <p:childTnLst>
                                    <p:cmd type="call" cmd="playFrom(0.0)">
                                      <p:cBhvr>
                                        <p:cTn id="19" dur="20723" fill="hold"/>
                                        <p:tgtEl>
                                          <p:spTgt spid="7"/>
                                        </p:tgtEl>
                                      </p:cBhvr>
                                    </p:cmd>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remove"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childTnLst>
        </p:cTn>
      </p:par>
    </p:tnLst>
    <p:bldLst>
      <p:bldP spid="29" grpId="0" animBg="1"/>
      <p:bldP spid="30"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6ADB-BE8B-1B48-AFBF-304628B4EC1D}"/>
              </a:ext>
            </a:extLst>
          </p:cNvPr>
          <p:cNvSpPr>
            <a:spLocks noGrp="1"/>
          </p:cNvSpPr>
          <p:nvPr>
            <p:ph type="title"/>
          </p:nvPr>
        </p:nvSpPr>
        <p:spPr/>
        <p:txBody>
          <a:bodyPr/>
          <a:lstStyle/>
          <a:p>
            <a:r>
              <a:rPr lang="en-US" dirty="0"/>
              <a:t>Rejecting Stopping Muons</a:t>
            </a:r>
          </a:p>
        </p:txBody>
      </p:sp>
      <p:sp>
        <p:nvSpPr>
          <p:cNvPr id="3" name="Slide Number Placeholder 2">
            <a:extLst>
              <a:ext uri="{FF2B5EF4-FFF2-40B4-BE49-F238E27FC236}">
                <a16:creationId xmlns:a16="http://schemas.microsoft.com/office/drawing/2014/main" id="{12059596-55E3-9E44-8A71-01784F282DA7}"/>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cxnSp>
        <p:nvCxnSpPr>
          <p:cNvPr id="5" name="Straight Arrow Connector 4">
            <a:extLst>
              <a:ext uri="{FF2B5EF4-FFF2-40B4-BE49-F238E27FC236}">
                <a16:creationId xmlns:a16="http://schemas.microsoft.com/office/drawing/2014/main" id="{F62FBA90-EC0F-824A-BC4D-D2EA803495CB}"/>
              </a:ext>
            </a:extLst>
          </p:cNvPr>
          <p:cNvCxnSpPr/>
          <p:nvPr/>
        </p:nvCxnSpPr>
        <p:spPr>
          <a:xfrm flipV="1">
            <a:off x="2233328" y="2005137"/>
            <a:ext cx="0" cy="109658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DC93D18C-42C1-B74C-A39A-12E4AAF7A097}"/>
              </a:ext>
            </a:extLst>
          </p:cNvPr>
          <p:cNvGrpSpPr/>
          <p:nvPr/>
        </p:nvGrpSpPr>
        <p:grpSpPr>
          <a:xfrm>
            <a:off x="2052125" y="1590032"/>
            <a:ext cx="2037848" cy="1871756"/>
            <a:chOff x="9967686" y="4035342"/>
            <a:chExt cx="2037848" cy="1871756"/>
          </a:xfrm>
        </p:grpSpPr>
        <p:pic>
          <p:nvPicPr>
            <p:cNvPr id="7" name="Picture 6">
              <a:extLst>
                <a:ext uri="{FF2B5EF4-FFF2-40B4-BE49-F238E27FC236}">
                  <a16:creationId xmlns:a16="http://schemas.microsoft.com/office/drawing/2014/main" id="{23D9E0CB-732F-3C4D-82F6-21D29389818C}"/>
                </a:ext>
              </a:extLst>
            </p:cNvPr>
            <p:cNvPicPr>
              <a:picLocks noChangeAspect="1"/>
            </p:cNvPicPr>
            <p:nvPr/>
          </p:nvPicPr>
          <p:blipFill>
            <a:blip r:embed="rId3"/>
            <a:stretch>
              <a:fillRect/>
            </a:stretch>
          </p:blipFill>
          <p:spPr>
            <a:xfrm>
              <a:off x="10247222" y="4035342"/>
              <a:ext cx="1473716" cy="1485746"/>
            </a:xfrm>
            <a:prstGeom prst="rect">
              <a:avLst/>
            </a:prstGeom>
          </p:spPr>
        </p:pic>
        <p:cxnSp>
          <p:nvCxnSpPr>
            <p:cNvPr id="8" name="Straight Arrow Connector 7">
              <a:extLst>
                <a:ext uri="{FF2B5EF4-FFF2-40B4-BE49-F238E27FC236}">
                  <a16:creationId xmlns:a16="http://schemas.microsoft.com/office/drawing/2014/main" id="{5A5AD12F-96EF-F547-A0D5-BD4B80A90BB0}"/>
                </a:ext>
              </a:extLst>
            </p:cNvPr>
            <p:cNvCxnSpPr/>
            <p:nvPr/>
          </p:nvCxnSpPr>
          <p:spPr>
            <a:xfrm>
              <a:off x="10148889" y="5547028"/>
              <a:ext cx="1474868"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C7DAF6-BC56-2F44-B3CD-487A2D2EE24A}"/>
                </a:ext>
              </a:extLst>
            </p:cNvPr>
            <p:cNvSpPr txBox="1"/>
            <p:nvPr/>
          </p:nvSpPr>
          <p:spPr>
            <a:xfrm>
              <a:off x="9967686" y="4076858"/>
              <a:ext cx="354372" cy="338554"/>
            </a:xfrm>
            <a:prstGeom prst="rect">
              <a:avLst/>
            </a:prstGeom>
            <a:noFill/>
          </p:spPr>
          <p:txBody>
            <a:bodyPr wrap="square" rtlCol="0">
              <a:spAutoFit/>
            </a:bodyPr>
            <a:lstStyle/>
            <a:p>
              <a:r>
                <a:rPr lang="en-US" sz="1600" dirty="0"/>
                <a:t>Y</a:t>
              </a:r>
            </a:p>
          </p:txBody>
        </p:sp>
        <p:sp>
          <p:nvSpPr>
            <p:cNvPr id="10" name="TextBox 9">
              <a:extLst>
                <a:ext uri="{FF2B5EF4-FFF2-40B4-BE49-F238E27FC236}">
                  <a16:creationId xmlns:a16="http://schemas.microsoft.com/office/drawing/2014/main" id="{8226461A-A13C-7745-AED9-FA3589BDA507}"/>
                </a:ext>
              </a:extLst>
            </p:cNvPr>
            <p:cNvSpPr txBox="1"/>
            <p:nvPr/>
          </p:nvSpPr>
          <p:spPr>
            <a:xfrm>
              <a:off x="10177261" y="5568544"/>
              <a:ext cx="1828273" cy="338554"/>
            </a:xfrm>
            <a:prstGeom prst="rect">
              <a:avLst/>
            </a:prstGeom>
            <a:noFill/>
          </p:spPr>
          <p:txBody>
            <a:bodyPr wrap="square" rtlCol="0">
              <a:spAutoFit/>
            </a:bodyPr>
            <a:lstStyle/>
            <a:p>
              <a:r>
                <a:rPr lang="en-US" sz="1600" dirty="0"/>
                <a:t>X (drift direction)</a:t>
              </a:r>
            </a:p>
          </p:txBody>
        </p:sp>
      </p:grpSp>
      <p:sp>
        <p:nvSpPr>
          <p:cNvPr id="11" name="TextBox 10">
            <a:extLst>
              <a:ext uri="{FF2B5EF4-FFF2-40B4-BE49-F238E27FC236}">
                <a16:creationId xmlns:a16="http://schemas.microsoft.com/office/drawing/2014/main" id="{B02E22ED-1C65-E04E-B02E-040034DB4B94}"/>
              </a:ext>
            </a:extLst>
          </p:cNvPr>
          <p:cNvSpPr txBox="1"/>
          <p:nvPr/>
        </p:nvSpPr>
        <p:spPr>
          <a:xfrm>
            <a:off x="5743700" y="1491226"/>
            <a:ext cx="4642028"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STM: </a:t>
            </a:r>
            <a:r>
              <a:rPr lang="en-US" altLang="zh-CN" sz="2000" dirty="0"/>
              <a:t>cosmic-ray muons enter and stop inside the active volume</a:t>
            </a:r>
            <a:endParaRPr lang="en-US" sz="2000" dirty="0"/>
          </a:p>
        </p:txBody>
      </p:sp>
      <p:sp>
        <p:nvSpPr>
          <p:cNvPr id="12" name="TextBox 11">
            <a:extLst>
              <a:ext uri="{FF2B5EF4-FFF2-40B4-BE49-F238E27FC236}">
                <a16:creationId xmlns:a16="http://schemas.microsoft.com/office/drawing/2014/main" id="{0A67DC7F-B59A-0F4C-855D-EF2429EB1743}"/>
              </a:ext>
            </a:extLst>
          </p:cNvPr>
          <p:cNvSpPr txBox="1"/>
          <p:nvPr/>
        </p:nvSpPr>
        <p:spPr>
          <a:xfrm>
            <a:off x="5734770" y="2490876"/>
            <a:ext cx="6014778"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Identified by </a:t>
            </a:r>
            <a:r>
              <a:rPr lang="en-US" altLang="zh-CN" sz="2000" dirty="0"/>
              <a:t>directionality: from outside to inside</a:t>
            </a:r>
          </a:p>
          <a:p>
            <a:pPr marL="800100" lvl="1" indent="-342900">
              <a:buFont typeface="Arial" panose="020B0604020202020204" pitchFamily="34" charset="0"/>
              <a:buChar char="•"/>
            </a:pPr>
            <a:r>
              <a:rPr lang="en-US" altLang="zh-CN" sz="2000" dirty="0">
                <a:solidFill>
                  <a:srgbClr val="0070C0"/>
                </a:solidFill>
              </a:rPr>
              <a:t>Tracks from neutrino activities will go out of detector from inside</a:t>
            </a:r>
          </a:p>
          <a:p>
            <a:pPr marL="800100" lvl="1" indent="-342900">
              <a:buFont typeface="Arial" panose="020B0604020202020204" pitchFamily="34" charset="0"/>
              <a:buChar char="•"/>
            </a:pPr>
            <a:r>
              <a:rPr lang="en-US" altLang="zh-CN" sz="2000" dirty="0">
                <a:solidFill>
                  <a:srgbClr val="C00000"/>
                </a:solidFill>
              </a:rPr>
              <a:t>Tracks from background will enter the detector from outside</a:t>
            </a:r>
          </a:p>
          <a:p>
            <a:pPr marL="800100" lvl="1" indent="-342900">
              <a:buFont typeface="Arial" panose="020B0604020202020204" pitchFamily="34" charset="0"/>
              <a:buChar char="•"/>
            </a:pPr>
            <a:endParaRPr lang="en-US" altLang="zh-CN" sz="2000" dirty="0"/>
          </a:p>
        </p:txBody>
      </p:sp>
      <p:sp>
        <p:nvSpPr>
          <p:cNvPr id="13" name="TextBox 12">
            <a:extLst>
              <a:ext uri="{FF2B5EF4-FFF2-40B4-BE49-F238E27FC236}">
                <a16:creationId xmlns:a16="http://schemas.microsoft.com/office/drawing/2014/main" id="{D7137CAD-2ADF-9340-91BB-03CC034F2480}"/>
              </a:ext>
            </a:extLst>
          </p:cNvPr>
          <p:cNvSpPr txBox="1"/>
          <p:nvPr/>
        </p:nvSpPr>
        <p:spPr>
          <a:xfrm>
            <a:off x="5758308" y="4094667"/>
            <a:ext cx="5560343" cy="1631216"/>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Trajectory and dQ/dx fitting </a:t>
            </a:r>
            <a:r>
              <a:rPr lang="en-US" altLang="zh-CN" sz="2000" dirty="0">
                <a:sym typeface="Wingdings" panose="05000000000000000000" pitchFamily="2" charset="2"/>
              </a:rPr>
              <a:t> Bragg peak  </a:t>
            </a:r>
            <a:r>
              <a:rPr lang="en-US" altLang="zh-CN" sz="2000" dirty="0"/>
              <a:t>directionality</a:t>
            </a:r>
          </a:p>
          <a:p>
            <a:pPr marL="800100" lvl="1" indent="-342900">
              <a:buFont typeface="Arial" panose="020B0604020202020204" pitchFamily="34" charset="0"/>
              <a:buChar char="•"/>
            </a:pPr>
            <a:endParaRPr lang="en-US" altLang="zh-CN" sz="2000" dirty="0"/>
          </a:p>
          <a:p>
            <a:pPr marL="342900" indent="-342900">
              <a:buFont typeface="Arial" panose="020B0604020202020204" pitchFamily="34" charset="0"/>
              <a:buChar char="•"/>
            </a:pPr>
            <a:r>
              <a:rPr lang="en-US" altLang="zh-CN" sz="2000" dirty="0" err="1">
                <a:solidFill>
                  <a:srgbClr val="7030A0"/>
                </a:solidFill>
              </a:rPr>
              <a:t>dQ</a:t>
            </a:r>
            <a:r>
              <a:rPr lang="en-US" altLang="zh-CN" sz="2000" dirty="0">
                <a:solidFill>
                  <a:srgbClr val="7030A0"/>
                </a:solidFill>
              </a:rPr>
              <a:t>/dx vs. residual range is also important for the particle identification for tracks</a:t>
            </a:r>
          </a:p>
        </p:txBody>
      </p:sp>
      <p:sp>
        <p:nvSpPr>
          <p:cNvPr id="14" name="Rectangle 13">
            <a:extLst>
              <a:ext uri="{FF2B5EF4-FFF2-40B4-BE49-F238E27FC236}">
                <a16:creationId xmlns:a16="http://schemas.microsoft.com/office/drawing/2014/main" id="{0BE73796-6A9D-FD4A-BFB5-D97BCFC58CB6}"/>
              </a:ext>
            </a:extLst>
          </p:cNvPr>
          <p:cNvSpPr/>
          <p:nvPr/>
        </p:nvSpPr>
        <p:spPr>
          <a:xfrm>
            <a:off x="5717052" y="1454221"/>
            <a:ext cx="5931877" cy="76798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3801F4-F089-1B46-8998-08FB3D930BF9}"/>
              </a:ext>
            </a:extLst>
          </p:cNvPr>
          <p:cNvSpPr/>
          <p:nvPr/>
        </p:nvSpPr>
        <p:spPr>
          <a:xfrm>
            <a:off x="5743700" y="2470697"/>
            <a:ext cx="5931877" cy="339067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3">
            <a:extLst>
              <a:ext uri="{FF2B5EF4-FFF2-40B4-BE49-F238E27FC236}">
                <a16:creationId xmlns:a16="http://schemas.microsoft.com/office/drawing/2014/main" id="{59EAA645-1E7F-184E-A1FC-B896553023C8}"/>
              </a:ext>
            </a:extLst>
          </p:cNvPr>
          <p:cNvPicPr>
            <a:picLocks noChangeAspect="1"/>
          </p:cNvPicPr>
          <p:nvPr/>
        </p:nvPicPr>
        <p:blipFill>
          <a:blip r:embed="rId4"/>
          <a:stretch>
            <a:fillRect/>
          </a:stretch>
        </p:blipFill>
        <p:spPr>
          <a:xfrm>
            <a:off x="733266" y="3698760"/>
            <a:ext cx="4286068" cy="2987734"/>
          </a:xfrm>
          <a:prstGeom prst="rect">
            <a:avLst/>
          </a:prstGeom>
        </p:spPr>
      </p:pic>
    </p:spTree>
    <p:extLst>
      <p:ext uri="{BB962C8B-B14F-4D97-AF65-F5344CB8AC3E}">
        <p14:creationId xmlns:p14="http://schemas.microsoft.com/office/powerpoint/2010/main" val="406408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A03FCF-FE08-405F-8E7D-D2FE77DAB3B1}"/>
              </a:ext>
            </a:extLst>
          </p:cNvPr>
          <p:cNvPicPr>
            <a:picLocks noChangeAspect="1"/>
          </p:cNvPicPr>
          <p:nvPr/>
        </p:nvPicPr>
        <p:blipFill>
          <a:blip r:embed="rId3"/>
          <a:stretch>
            <a:fillRect/>
          </a:stretch>
        </p:blipFill>
        <p:spPr>
          <a:xfrm>
            <a:off x="9515996" y="91536"/>
            <a:ext cx="1963342" cy="1919495"/>
          </a:xfrm>
          <a:prstGeom prst="rect">
            <a:avLst/>
          </a:prstGeom>
        </p:spPr>
      </p:pic>
      <p:pic>
        <p:nvPicPr>
          <p:cNvPr id="11" name="Picture 10">
            <a:extLst>
              <a:ext uri="{FF2B5EF4-FFF2-40B4-BE49-F238E27FC236}">
                <a16:creationId xmlns:a16="http://schemas.microsoft.com/office/drawing/2014/main" id="{79277DA4-1A40-48D7-A136-AFCEAED0FCFF}"/>
              </a:ext>
            </a:extLst>
          </p:cNvPr>
          <p:cNvPicPr>
            <a:picLocks noChangeAspect="1"/>
          </p:cNvPicPr>
          <p:nvPr/>
        </p:nvPicPr>
        <p:blipFill>
          <a:blip r:embed="rId4"/>
          <a:stretch>
            <a:fillRect/>
          </a:stretch>
        </p:blipFill>
        <p:spPr>
          <a:xfrm>
            <a:off x="8935542" y="2017214"/>
            <a:ext cx="3225617" cy="1640563"/>
          </a:xfrm>
          <a:prstGeom prst="rect">
            <a:avLst/>
          </a:prstGeom>
        </p:spPr>
      </p:pic>
      <p:sp>
        <p:nvSpPr>
          <p:cNvPr id="2" name="Title 1">
            <a:extLst>
              <a:ext uri="{FF2B5EF4-FFF2-40B4-BE49-F238E27FC236}">
                <a16:creationId xmlns:a16="http://schemas.microsoft.com/office/drawing/2014/main" id="{EB79B0DC-C627-4BB4-9F56-185560611486}"/>
              </a:ext>
            </a:extLst>
          </p:cNvPr>
          <p:cNvSpPr>
            <a:spLocks noGrp="1"/>
          </p:cNvSpPr>
          <p:nvPr>
            <p:ph type="title"/>
          </p:nvPr>
        </p:nvSpPr>
        <p:spPr>
          <a:xfrm>
            <a:off x="506538" y="-244841"/>
            <a:ext cx="10972800" cy="1143000"/>
          </a:xfrm>
        </p:spPr>
        <p:txBody>
          <a:bodyPr>
            <a:normAutofit/>
          </a:bodyPr>
          <a:lstStyle/>
          <a:p>
            <a:r>
              <a:rPr lang="en-US" sz="3200" dirty="0"/>
              <a:t>Principle of the Fit</a:t>
            </a:r>
          </a:p>
        </p:txBody>
      </p:sp>
      <p:sp>
        <p:nvSpPr>
          <p:cNvPr id="3" name="Content Placeholder 2">
            <a:extLst>
              <a:ext uri="{FF2B5EF4-FFF2-40B4-BE49-F238E27FC236}">
                <a16:creationId xmlns:a16="http://schemas.microsoft.com/office/drawing/2014/main" id="{207EC6BB-B52E-418A-9C91-89A974026D79}"/>
              </a:ext>
            </a:extLst>
          </p:cNvPr>
          <p:cNvSpPr>
            <a:spLocks noGrp="1"/>
          </p:cNvSpPr>
          <p:nvPr>
            <p:ph idx="1"/>
          </p:nvPr>
        </p:nvSpPr>
        <p:spPr>
          <a:xfrm>
            <a:off x="404363" y="1444335"/>
            <a:ext cx="8065138" cy="4525963"/>
          </a:xfrm>
        </p:spPr>
        <p:txBody>
          <a:bodyPr/>
          <a:lstStyle/>
          <a:p>
            <a:r>
              <a:rPr lang="en-US" dirty="0"/>
              <a:t>Come up with a 3D track hypothesis (3D trajectory points and </a:t>
            </a:r>
            <a:r>
              <a:rPr lang="en-US" dirty="0" err="1"/>
              <a:t>dQ</a:t>
            </a:r>
            <a:r>
              <a:rPr lang="en-US" dirty="0"/>
              <a:t>/dx)</a:t>
            </a:r>
          </a:p>
          <a:p>
            <a:endParaRPr lang="en-US" dirty="0"/>
          </a:p>
          <a:p>
            <a:r>
              <a:rPr lang="en-US" dirty="0"/>
              <a:t>Predict the deconvolved signals on all projection views</a:t>
            </a:r>
          </a:p>
          <a:p>
            <a:endParaRPr lang="en-US" dirty="0"/>
          </a:p>
          <a:p>
            <a:r>
              <a:rPr lang="en-US" dirty="0"/>
              <a:t>Minimize the difference between the observation and prediction  </a:t>
            </a:r>
          </a:p>
          <a:p>
            <a:endParaRPr lang="en-US" dirty="0"/>
          </a:p>
        </p:txBody>
      </p:sp>
      <p:sp>
        <p:nvSpPr>
          <p:cNvPr id="5" name="Slide Number Placeholder 4">
            <a:extLst>
              <a:ext uri="{FF2B5EF4-FFF2-40B4-BE49-F238E27FC236}">
                <a16:creationId xmlns:a16="http://schemas.microsoft.com/office/drawing/2014/main" id="{ACBD0C7E-6918-44C3-AEFA-F7EB73A182C2}"/>
              </a:ext>
            </a:extLst>
          </p:cNvPr>
          <p:cNvSpPr>
            <a:spLocks noGrp="1"/>
          </p:cNvSpPr>
          <p:nvPr>
            <p:ph type="sldNum" sz="quarter" idx="12"/>
          </p:nvPr>
        </p:nvSpPr>
        <p:spPr/>
        <p:txBody>
          <a:bodyPr/>
          <a:lstStyle/>
          <a:p>
            <a:fld id="{CB2A1F21-251F-4FD8-9B44-30D3F147CFE2}" type="slidenum">
              <a:rPr lang="en-US" smtClean="0"/>
              <a:t>18</a:t>
            </a:fld>
            <a:endParaRPr lang="en-US"/>
          </a:p>
        </p:txBody>
      </p:sp>
      <p:pic>
        <p:nvPicPr>
          <p:cNvPr id="6" name="Picture 5">
            <a:extLst>
              <a:ext uri="{FF2B5EF4-FFF2-40B4-BE49-F238E27FC236}">
                <a16:creationId xmlns:a16="http://schemas.microsoft.com/office/drawing/2014/main" id="{605B4347-0268-4448-93B2-6570FD7BDBBC}"/>
              </a:ext>
            </a:extLst>
          </p:cNvPr>
          <p:cNvPicPr>
            <a:picLocks noChangeAspect="1"/>
          </p:cNvPicPr>
          <p:nvPr/>
        </p:nvPicPr>
        <p:blipFill>
          <a:blip r:embed="rId5"/>
          <a:stretch>
            <a:fillRect/>
          </a:stretch>
        </p:blipFill>
        <p:spPr>
          <a:xfrm>
            <a:off x="9011738" y="3626026"/>
            <a:ext cx="3218360" cy="1694840"/>
          </a:xfrm>
          <a:prstGeom prst="rect">
            <a:avLst/>
          </a:prstGeom>
        </p:spPr>
      </p:pic>
      <p:sp>
        <p:nvSpPr>
          <p:cNvPr id="7" name="TextBox 6">
            <a:extLst>
              <a:ext uri="{FF2B5EF4-FFF2-40B4-BE49-F238E27FC236}">
                <a16:creationId xmlns:a16="http://schemas.microsoft.com/office/drawing/2014/main" id="{DDFA3266-3844-4E82-B0CD-D97BA238EAC5}"/>
              </a:ext>
            </a:extLst>
          </p:cNvPr>
          <p:cNvSpPr txBox="1"/>
          <p:nvPr/>
        </p:nvSpPr>
        <p:spPr>
          <a:xfrm>
            <a:off x="10883626" y="4228365"/>
            <a:ext cx="1709057" cy="369332"/>
          </a:xfrm>
          <a:prstGeom prst="rect">
            <a:avLst/>
          </a:prstGeom>
          <a:noFill/>
        </p:spPr>
        <p:txBody>
          <a:bodyPr wrap="square" rtlCol="0">
            <a:spAutoFit/>
          </a:bodyPr>
          <a:lstStyle/>
          <a:p>
            <a:r>
              <a:rPr lang="en-US" dirty="0"/>
              <a:t>V view</a:t>
            </a:r>
          </a:p>
        </p:txBody>
      </p:sp>
      <p:sp>
        <p:nvSpPr>
          <p:cNvPr id="8" name="TextBox 7">
            <a:extLst>
              <a:ext uri="{FF2B5EF4-FFF2-40B4-BE49-F238E27FC236}">
                <a16:creationId xmlns:a16="http://schemas.microsoft.com/office/drawing/2014/main" id="{201EE46D-1E45-480D-A7CA-ED0C2E6892EA}"/>
              </a:ext>
            </a:extLst>
          </p:cNvPr>
          <p:cNvSpPr txBox="1"/>
          <p:nvPr/>
        </p:nvSpPr>
        <p:spPr>
          <a:xfrm>
            <a:off x="10727870" y="2405873"/>
            <a:ext cx="1709057" cy="369332"/>
          </a:xfrm>
          <a:prstGeom prst="rect">
            <a:avLst/>
          </a:prstGeom>
          <a:noFill/>
        </p:spPr>
        <p:txBody>
          <a:bodyPr wrap="square" rtlCol="0">
            <a:spAutoFit/>
          </a:bodyPr>
          <a:lstStyle/>
          <a:p>
            <a:r>
              <a:rPr lang="en-US" dirty="0"/>
              <a:t>U view</a:t>
            </a:r>
          </a:p>
        </p:txBody>
      </p:sp>
      <p:pic>
        <p:nvPicPr>
          <p:cNvPr id="9" name="Picture 8">
            <a:extLst>
              <a:ext uri="{FF2B5EF4-FFF2-40B4-BE49-F238E27FC236}">
                <a16:creationId xmlns:a16="http://schemas.microsoft.com/office/drawing/2014/main" id="{26D5FC8F-32B8-4EF9-BF13-F78AD3870203}"/>
              </a:ext>
            </a:extLst>
          </p:cNvPr>
          <p:cNvPicPr>
            <a:picLocks noChangeAspect="1"/>
          </p:cNvPicPr>
          <p:nvPr/>
        </p:nvPicPr>
        <p:blipFill>
          <a:blip r:embed="rId6"/>
          <a:stretch>
            <a:fillRect/>
          </a:stretch>
        </p:blipFill>
        <p:spPr>
          <a:xfrm>
            <a:off x="9039113" y="5217437"/>
            <a:ext cx="3190985" cy="1640563"/>
          </a:xfrm>
          <a:prstGeom prst="rect">
            <a:avLst/>
          </a:prstGeom>
        </p:spPr>
      </p:pic>
      <p:sp>
        <p:nvSpPr>
          <p:cNvPr id="10" name="TextBox 9">
            <a:extLst>
              <a:ext uri="{FF2B5EF4-FFF2-40B4-BE49-F238E27FC236}">
                <a16:creationId xmlns:a16="http://schemas.microsoft.com/office/drawing/2014/main" id="{012C30F8-11B5-4E58-A5F4-4F41B22D55A0}"/>
              </a:ext>
            </a:extLst>
          </p:cNvPr>
          <p:cNvSpPr txBox="1"/>
          <p:nvPr/>
        </p:nvSpPr>
        <p:spPr>
          <a:xfrm>
            <a:off x="10727871" y="5610886"/>
            <a:ext cx="1709057" cy="369332"/>
          </a:xfrm>
          <a:prstGeom prst="rect">
            <a:avLst/>
          </a:prstGeom>
          <a:noFill/>
        </p:spPr>
        <p:txBody>
          <a:bodyPr wrap="square" rtlCol="0">
            <a:spAutoFit/>
          </a:bodyPr>
          <a:lstStyle/>
          <a:p>
            <a:r>
              <a:rPr lang="en-US" dirty="0"/>
              <a:t>W view</a:t>
            </a:r>
          </a:p>
        </p:txBody>
      </p:sp>
    </p:spTree>
    <p:extLst>
      <p:ext uri="{BB962C8B-B14F-4D97-AF65-F5344CB8AC3E}">
        <p14:creationId xmlns:p14="http://schemas.microsoft.com/office/powerpoint/2010/main" val="14578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sz="3200" dirty="0"/>
              <a:t>Simplified Prediction of the Deconvolved Signal</a:t>
            </a:r>
          </a:p>
        </p:txBody>
      </p:sp>
      <p:sp>
        <p:nvSpPr>
          <p:cNvPr id="4" name="Slide Number Placeholder 3"/>
          <p:cNvSpPr>
            <a:spLocks noGrp="1"/>
          </p:cNvSpPr>
          <p:nvPr>
            <p:ph type="sldNum" sz="quarter" idx="12"/>
          </p:nvPr>
        </p:nvSpPr>
        <p:spPr/>
        <p:txBody>
          <a:bodyPr/>
          <a:lstStyle/>
          <a:p>
            <a:fld id="{D1F45073-5C33-449A-9779-9CEDA18EA666}" type="slidenum">
              <a:rPr lang="en-US" smtClean="0"/>
              <a:t>19</a:t>
            </a:fld>
            <a:endParaRPr lang="en-US"/>
          </a:p>
        </p:txBody>
      </p:sp>
      <p:grpSp>
        <p:nvGrpSpPr>
          <p:cNvPr id="5" name="Group 4"/>
          <p:cNvGrpSpPr/>
          <p:nvPr/>
        </p:nvGrpSpPr>
        <p:grpSpPr>
          <a:xfrm>
            <a:off x="4374596" y="1234685"/>
            <a:ext cx="7682537" cy="3209153"/>
            <a:chOff x="736375" y="1615986"/>
            <a:chExt cx="7682537" cy="3209153"/>
          </a:xfrm>
        </p:grpSpPr>
        <p:sp>
          <p:nvSpPr>
            <p:cNvPr id="6" name="TextBox 5"/>
            <p:cNvSpPr txBox="1"/>
            <p:nvPr/>
          </p:nvSpPr>
          <p:spPr>
            <a:xfrm>
              <a:off x="736375" y="1844984"/>
              <a:ext cx="1302818" cy="646331"/>
            </a:xfrm>
            <a:prstGeom prst="rect">
              <a:avLst/>
            </a:prstGeom>
            <a:solidFill>
              <a:schemeClr val="bg1"/>
            </a:solidFill>
            <a:ln w="31750">
              <a:solidFill>
                <a:schemeClr val="tx1"/>
              </a:solidFill>
            </a:ln>
          </p:spPr>
          <p:txBody>
            <a:bodyPr wrap="square" rtlCol="0">
              <a:spAutoFit/>
            </a:bodyPr>
            <a:lstStyle/>
            <a:p>
              <a:r>
                <a:rPr lang="en-US" dirty="0" err="1"/>
                <a:t>dQ</a:t>
              </a:r>
              <a:r>
                <a:rPr lang="en-US" dirty="0"/>
                <a:t>/dx at generation</a:t>
              </a:r>
            </a:p>
          </p:txBody>
        </p:sp>
        <p:cxnSp>
          <p:nvCxnSpPr>
            <p:cNvPr id="7" name="Straight Arrow Connector 6"/>
            <p:cNvCxnSpPr>
              <a:stCxn id="6" idx="3"/>
            </p:cNvCxnSpPr>
            <p:nvPr/>
          </p:nvCxnSpPr>
          <p:spPr>
            <a:xfrm flipV="1">
              <a:off x="2039193" y="2168149"/>
              <a:ext cx="1216755" cy="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65968" y="1753298"/>
              <a:ext cx="1176043" cy="369332"/>
            </a:xfrm>
            <a:prstGeom prst="rect">
              <a:avLst/>
            </a:prstGeom>
            <a:noFill/>
          </p:spPr>
          <p:txBody>
            <a:bodyPr wrap="square" rtlCol="0">
              <a:spAutoFit/>
            </a:bodyPr>
            <a:lstStyle/>
            <a:p>
              <a:r>
                <a:rPr lang="en-US" dirty="0"/>
                <a:t>diffusion</a:t>
              </a:r>
            </a:p>
          </p:txBody>
        </p:sp>
        <p:sp>
          <p:nvSpPr>
            <p:cNvPr id="9" name="TextBox 8"/>
            <p:cNvSpPr txBox="1"/>
            <p:nvPr/>
          </p:nvSpPr>
          <p:spPr>
            <a:xfrm>
              <a:off x="3255947" y="1844984"/>
              <a:ext cx="1452785" cy="646331"/>
            </a:xfrm>
            <a:prstGeom prst="rect">
              <a:avLst/>
            </a:prstGeom>
            <a:solidFill>
              <a:schemeClr val="bg1"/>
            </a:solidFill>
            <a:ln w="31750">
              <a:solidFill>
                <a:schemeClr val="tx1"/>
              </a:solidFill>
            </a:ln>
          </p:spPr>
          <p:txBody>
            <a:bodyPr wrap="square" rtlCol="0">
              <a:spAutoFit/>
            </a:bodyPr>
            <a:lstStyle/>
            <a:p>
              <a:r>
                <a:rPr lang="en-US" dirty="0"/>
                <a:t>Electron at anode plane</a:t>
              </a:r>
            </a:p>
          </p:txBody>
        </p:sp>
        <p:sp>
          <p:nvSpPr>
            <p:cNvPr id="10" name="TextBox 9"/>
            <p:cNvSpPr txBox="1"/>
            <p:nvPr/>
          </p:nvSpPr>
          <p:spPr>
            <a:xfrm>
              <a:off x="6494197" y="1844983"/>
              <a:ext cx="1820861" cy="646331"/>
            </a:xfrm>
            <a:prstGeom prst="rect">
              <a:avLst/>
            </a:prstGeom>
            <a:solidFill>
              <a:schemeClr val="bg1"/>
            </a:solidFill>
            <a:ln w="31750">
              <a:solidFill>
                <a:schemeClr val="tx1"/>
              </a:solidFill>
            </a:ln>
          </p:spPr>
          <p:txBody>
            <a:bodyPr wrap="square" rtlCol="0">
              <a:spAutoFit/>
            </a:bodyPr>
            <a:lstStyle/>
            <a:p>
              <a:r>
                <a:rPr lang="en-US" dirty="0"/>
                <a:t>Induced current on wires</a:t>
              </a:r>
            </a:p>
          </p:txBody>
        </p:sp>
        <p:cxnSp>
          <p:nvCxnSpPr>
            <p:cNvPr id="11" name="Straight Arrow Connector 10"/>
            <p:cNvCxnSpPr>
              <a:endCxn id="10" idx="1"/>
            </p:cNvCxnSpPr>
            <p:nvPr/>
          </p:nvCxnSpPr>
          <p:spPr>
            <a:xfrm>
              <a:off x="4708732" y="2156335"/>
              <a:ext cx="1785465" cy="1181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53706" y="1615986"/>
              <a:ext cx="1452785" cy="584775"/>
            </a:xfrm>
            <a:prstGeom prst="rect">
              <a:avLst/>
            </a:prstGeom>
            <a:noFill/>
          </p:spPr>
          <p:txBody>
            <a:bodyPr wrap="square" rtlCol="0">
              <a:spAutoFit/>
            </a:bodyPr>
            <a:lstStyle/>
            <a:p>
              <a:r>
                <a:rPr lang="en-US" sz="1600" dirty="0"/>
                <a:t>Convolve with field res.</a:t>
              </a:r>
            </a:p>
          </p:txBody>
        </p:sp>
        <p:cxnSp>
          <p:nvCxnSpPr>
            <p:cNvPr id="13" name="Straight Arrow Connector 12"/>
            <p:cNvCxnSpPr>
              <a:stCxn id="10" idx="2"/>
              <a:endCxn id="14" idx="3"/>
            </p:cNvCxnSpPr>
            <p:nvPr/>
          </p:nvCxnSpPr>
          <p:spPr>
            <a:xfrm flipH="1">
              <a:off x="7404626" y="2491314"/>
              <a:ext cx="2" cy="167912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5400000">
              <a:off x="6656869" y="3099520"/>
              <a:ext cx="1495515" cy="646331"/>
            </a:xfrm>
            <a:prstGeom prst="rect">
              <a:avLst/>
            </a:prstGeom>
            <a:noFill/>
          </p:spPr>
          <p:txBody>
            <a:bodyPr wrap="square" rtlCol="0">
              <a:spAutoFit/>
            </a:bodyPr>
            <a:lstStyle/>
            <a:p>
              <a:r>
                <a:rPr lang="en-US" dirty="0"/>
                <a:t>Convolve with </a:t>
              </a:r>
              <a:r>
                <a:rPr lang="en-US" dirty="0" err="1"/>
                <a:t>elec</a:t>
              </a:r>
              <a:r>
                <a:rPr lang="en-US" dirty="0"/>
                <a:t> res.</a:t>
              </a:r>
            </a:p>
          </p:txBody>
        </p:sp>
        <p:sp>
          <p:nvSpPr>
            <p:cNvPr id="15" name="TextBox 14"/>
            <p:cNvSpPr txBox="1"/>
            <p:nvPr/>
          </p:nvSpPr>
          <p:spPr>
            <a:xfrm>
              <a:off x="6494197" y="4178808"/>
              <a:ext cx="1924715" cy="646331"/>
            </a:xfrm>
            <a:prstGeom prst="rect">
              <a:avLst/>
            </a:prstGeom>
            <a:solidFill>
              <a:schemeClr val="bg1"/>
            </a:solidFill>
            <a:ln w="31750">
              <a:solidFill>
                <a:schemeClr val="tx1"/>
              </a:solidFill>
            </a:ln>
          </p:spPr>
          <p:txBody>
            <a:bodyPr wrap="square" rtlCol="0">
              <a:spAutoFit/>
            </a:bodyPr>
            <a:lstStyle/>
            <a:p>
              <a:r>
                <a:rPr lang="en-US" dirty="0"/>
                <a:t>Digitized amplified current</a:t>
              </a:r>
            </a:p>
          </p:txBody>
        </p:sp>
        <p:cxnSp>
          <p:nvCxnSpPr>
            <p:cNvPr id="16" name="Straight Arrow Connector 15"/>
            <p:cNvCxnSpPr>
              <a:cxnSpLocks/>
              <a:stCxn id="15" idx="1"/>
            </p:cNvCxnSpPr>
            <p:nvPr/>
          </p:nvCxnSpPr>
          <p:spPr>
            <a:xfrm flipH="1">
              <a:off x="4708733" y="4501974"/>
              <a:ext cx="1785464" cy="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08732" y="4178808"/>
              <a:ext cx="2006687" cy="523220"/>
            </a:xfrm>
            <a:prstGeom prst="rect">
              <a:avLst/>
            </a:prstGeom>
            <a:noFill/>
          </p:spPr>
          <p:txBody>
            <a:bodyPr wrap="square" rtlCol="0">
              <a:spAutoFit/>
            </a:bodyPr>
            <a:lstStyle/>
            <a:p>
              <a:r>
                <a:rPr lang="en-US" sz="1400" dirty="0"/>
                <a:t>Signal Processing Chain </a:t>
              </a:r>
            </a:p>
          </p:txBody>
        </p:sp>
        <p:sp>
          <p:nvSpPr>
            <p:cNvPr id="18" name="TextBox 17"/>
            <p:cNvSpPr txBox="1"/>
            <p:nvPr/>
          </p:nvSpPr>
          <p:spPr>
            <a:xfrm>
              <a:off x="2887871" y="4178808"/>
              <a:ext cx="1820861" cy="646331"/>
            </a:xfrm>
            <a:prstGeom prst="rect">
              <a:avLst/>
            </a:prstGeom>
            <a:solidFill>
              <a:schemeClr val="bg1"/>
            </a:solidFill>
            <a:ln w="31750">
              <a:solidFill>
                <a:schemeClr val="tx1"/>
              </a:solidFill>
            </a:ln>
          </p:spPr>
          <p:txBody>
            <a:bodyPr wrap="square" rtlCol="0">
              <a:spAutoFit/>
            </a:bodyPr>
            <a:lstStyle/>
            <a:p>
              <a:r>
                <a:rPr lang="en-US" dirty="0" err="1"/>
                <a:t>Deconvolved</a:t>
              </a:r>
              <a:r>
                <a:rPr lang="en-US" dirty="0"/>
                <a:t>  signal</a:t>
              </a:r>
            </a:p>
          </p:txBody>
        </p:sp>
        <p:sp>
          <p:nvSpPr>
            <p:cNvPr id="19" name="TextBox 18"/>
            <p:cNvSpPr txBox="1"/>
            <p:nvPr/>
          </p:nvSpPr>
          <p:spPr>
            <a:xfrm>
              <a:off x="2165968" y="2583000"/>
              <a:ext cx="4549451" cy="1323439"/>
            </a:xfrm>
            <a:prstGeom prst="rect">
              <a:avLst/>
            </a:prstGeom>
            <a:noFill/>
          </p:spPr>
          <p:txBody>
            <a:bodyPr wrap="square" rtlCol="0">
              <a:spAutoFit/>
            </a:bodyPr>
            <a:lstStyle/>
            <a:p>
              <a:r>
                <a:rPr lang="en-US" sz="1600" dirty="0"/>
                <a:t>At signal processing stage, we have two additional effects:</a:t>
              </a:r>
            </a:p>
            <a:p>
              <a:pPr marL="285750" indent="-285750">
                <a:buFont typeface="Arial" panose="020B0604020202020204" pitchFamily="34" charset="0"/>
                <a:buChar char="•"/>
              </a:pPr>
              <a:r>
                <a:rPr lang="en-US" sz="1600" dirty="0"/>
                <a:t>Software filters (time and wire dimension)</a:t>
              </a:r>
            </a:p>
            <a:p>
              <a:pPr marL="285750" indent="-285750">
                <a:buFont typeface="Arial" panose="020B0604020202020204" pitchFamily="34" charset="0"/>
                <a:buChar char="•"/>
              </a:pPr>
              <a:r>
                <a:rPr lang="en-US" sz="1600" dirty="0"/>
                <a:t>Usage of position-averaged overall response function</a:t>
              </a:r>
            </a:p>
          </p:txBody>
        </p:sp>
      </p:grpSp>
      <p:cxnSp>
        <p:nvCxnSpPr>
          <p:cNvPr id="21" name="Straight Connector 20"/>
          <p:cNvCxnSpPr>
            <a:stCxn id="6" idx="2"/>
          </p:cNvCxnSpPr>
          <p:nvPr/>
        </p:nvCxnSpPr>
        <p:spPr>
          <a:xfrm>
            <a:off x="5026005" y="2110014"/>
            <a:ext cx="0" cy="2010658"/>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8" idx="1"/>
          </p:cNvCxnSpPr>
          <p:nvPr/>
        </p:nvCxnSpPr>
        <p:spPr>
          <a:xfrm>
            <a:off x="5026005" y="4120672"/>
            <a:ext cx="1500087" cy="1"/>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64339" y="2401047"/>
            <a:ext cx="461665" cy="1918973"/>
          </a:xfrm>
          <a:prstGeom prst="rect">
            <a:avLst/>
          </a:prstGeom>
          <a:noFill/>
        </p:spPr>
        <p:txBody>
          <a:bodyPr vert="eaVert" wrap="square" rtlCol="0">
            <a:spAutoFit/>
          </a:bodyPr>
          <a:lstStyle/>
          <a:p>
            <a:r>
              <a:rPr lang="en-US" b="1" dirty="0">
                <a:solidFill>
                  <a:srgbClr val="0070C0"/>
                </a:solidFill>
              </a:rPr>
              <a:t>Simplified model</a:t>
            </a:r>
          </a:p>
        </p:txBody>
      </p:sp>
      <p:grpSp>
        <p:nvGrpSpPr>
          <p:cNvPr id="33" name="Group 32"/>
          <p:cNvGrpSpPr/>
          <p:nvPr/>
        </p:nvGrpSpPr>
        <p:grpSpPr>
          <a:xfrm>
            <a:off x="147935" y="1475231"/>
            <a:ext cx="3880129" cy="2777405"/>
            <a:chOff x="209987" y="1213241"/>
            <a:chExt cx="3880129" cy="2777405"/>
          </a:xfrm>
        </p:grpSpPr>
        <p:pic>
          <p:nvPicPr>
            <p:cNvPr id="29" name="Picture 28"/>
            <p:cNvPicPr>
              <a:picLocks noChangeAspect="1"/>
            </p:cNvPicPr>
            <p:nvPr/>
          </p:nvPicPr>
          <p:blipFill>
            <a:blip r:embed="rId3"/>
            <a:stretch>
              <a:fillRect/>
            </a:stretch>
          </p:blipFill>
          <p:spPr>
            <a:xfrm>
              <a:off x="541576" y="1213241"/>
              <a:ext cx="3548540" cy="2379758"/>
            </a:xfrm>
            <a:prstGeom prst="rect">
              <a:avLst/>
            </a:prstGeom>
          </p:spPr>
        </p:pic>
        <p:sp>
          <p:nvSpPr>
            <p:cNvPr id="30" name="TextBox 29"/>
            <p:cNvSpPr txBox="1"/>
            <p:nvPr/>
          </p:nvSpPr>
          <p:spPr>
            <a:xfrm>
              <a:off x="1196922" y="3621314"/>
              <a:ext cx="2685256" cy="369332"/>
            </a:xfrm>
            <a:prstGeom prst="rect">
              <a:avLst/>
            </a:prstGeom>
            <a:noFill/>
          </p:spPr>
          <p:txBody>
            <a:bodyPr wrap="square" rtlCol="0">
              <a:spAutoFit/>
            </a:bodyPr>
            <a:lstStyle/>
            <a:p>
              <a:r>
                <a:rPr lang="en-US" dirty="0"/>
                <a:t>Pixel # in 2D Projections </a:t>
              </a:r>
            </a:p>
          </p:txBody>
        </p:sp>
        <p:sp>
          <p:nvSpPr>
            <p:cNvPr id="32" name="TextBox 31"/>
            <p:cNvSpPr txBox="1"/>
            <p:nvPr/>
          </p:nvSpPr>
          <p:spPr>
            <a:xfrm>
              <a:off x="209987" y="1532745"/>
              <a:ext cx="461665" cy="1382941"/>
            </a:xfrm>
            <a:prstGeom prst="rect">
              <a:avLst/>
            </a:prstGeom>
            <a:noFill/>
          </p:spPr>
          <p:txBody>
            <a:bodyPr vert="eaVert" wrap="square" rtlCol="0">
              <a:spAutoFit/>
            </a:bodyPr>
            <a:lstStyle/>
            <a:p>
              <a:r>
                <a:rPr lang="en-US" dirty="0"/>
                <a:t>Charge</a:t>
              </a:r>
            </a:p>
          </p:txBody>
        </p:sp>
      </p:grpSp>
      <p:sp>
        <p:nvSpPr>
          <p:cNvPr id="22" name="Content Placeholder 21">
            <a:extLst>
              <a:ext uri="{FF2B5EF4-FFF2-40B4-BE49-F238E27FC236}">
                <a16:creationId xmlns:a16="http://schemas.microsoft.com/office/drawing/2014/main" id="{C9E93ECD-1E25-407D-B10D-C5A44F17D4A4}"/>
              </a:ext>
            </a:extLst>
          </p:cNvPr>
          <p:cNvSpPr>
            <a:spLocks noGrp="1"/>
          </p:cNvSpPr>
          <p:nvPr>
            <p:ph idx="1"/>
          </p:nvPr>
        </p:nvSpPr>
        <p:spPr>
          <a:xfrm>
            <a:off x="333974" y="4850429"/>
            <a:ext cx="11648469" cy="1143000"/>
          </a:xfrm>
        </p:spPr>
        <p:txBody>
          <a:bodyPr>
            <a:normAutofit/>
          </a:bodyPr>
          <a:lstStyle/>
          <a:p>
            <a:r>
              <a:rPr lang="en-US" sz="2000" dirty="0"/>
              <a:t>Full process of signal formation and signal processing is complex </a:t>
            </a:r>
            <a:r>
              <a:rPr lang="en-US" sz="2000" dirty="0">
                <a:sym typeface="Wingdings" panose="05000000000000000000" pitchFamily="2" charset="2"/>
              </a:rPr>
              <a:t> significant burden in computation</a:t>
            </a:r>
          </a:p>
          <a:p>
            <a:r>
              <a:rPr lang="en-US" sz="2000" dirty="0">
                <a:sym typeface="Wingdings" panose="05000000000000000000" pitchFamily="2" charset="2"/>
              </a:rPr>
              <a:t>A simplified model was developed </a:t>
            </a:r>
            <a:endParaRPr lang="en-US" sz="2000" dirty="0"/>
          </a:p>
        </p:txBody>
      </p:sp>
    </p:spTree>
    <p:extLst>
      <p:ext uri="{BB962C8B-B14F-4D97-AF65-F5344CB8AC3E}">
        <p14:creationId xmlns:p14="http://schemas.microsoft.com/office/powerpoint/2010/main" val="38325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0DD8-9B87-C04E-9700-C79AC118DB0A}"/>
              </a:ext>
            </a:extLst>
          </p:cNvPr>
          <p:cNvSpPr>
            <a:spLocks noGrp="1"/>
          </p:cNvSpPr>
          <p:nvPr>
            <p:ph type="title"/>
          </p:nvPr>
        </p:nvSpPr>
        <p:spPr/>
        <p:txBody>
          <a:bodyPr/>
          <a:lstStyle/>
          <a:p>
            <a:r>
              <a:rPr lang="en-US" dirty="0"/>
              <a:t>Wire-Cell Event Reconstruction</a:t>
            </a:r>
          </a:p>
        </p:txBody>
      </p:sp>
      <p:sp>
        <p:nvSpPr>
          <p:cNvPr id="3" name="Slide Number Placeholder 2">
            <a:extLst>
              <a:ext uri="{FF2B5EF4-FFF2-40B4-BE49-F238E27FC236}">
                <a16:creationId xmlns:a16="http://schemas.microsoft.com/office/drawing/2014/main" id="{2B4CC53D-1B76-EB48-8B38-C3E32DFA026D}"/>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21" name="3D imaging…">
            <a:extLst>
              <a:ext uri="{FF2B5EF4-FFF2-40B4-BE49-F238E27FC236}">
                <a16:creationId xmlns:a16="http://schemas.microsoft.com/office/drawing/2014/main" id="{36D77B25-2339-8B4F-B509-D15C74063B2A}"/>
              </a:ext>
            </a:extLst>
          </p:cNvPr>
          <p:cNvSpPr/>
          <p:nvPr/>
        </p:nvSpPr>
        <p:spPr>
          <a:xfrm>
            <a:off x="3716806" y="1331226"/>
            <a:ext cx="2002778" cy="1430557"/>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algn="ctr" defTabSz="1095347" hangingPunct="0">
              <a:defRPr sz="1000">
                <a:solidFill>
                  <a:srgbClr val="FFFFFF"/>
                </a:solidFill>
                <a:latin typeface="Helvetica Light"/>
                <a:ea typeface="Helvetica Light"/>
                <a:cs typeface="Helvetica Light"/>
                <a:sym typeface="Helvetica Light"/>
              </a:defRPr>
            </a:pPr>
            <a:r>
              <a:rPr sz="1333" b="1" kern="0" dirty="0">
                <a:solidFill>
                  <a:srgbClr val="00B050"/>
                </a:solidFill>
                <a:latin typeface="Helvetica Light"/>
                <a:sym typeface="Helvetica Light"/>
              </a:rPr>
              <a:t>3D imaging</a:t>
            </a:r>
          </a:p>
          <a:p>
            <a:pPr algn="ctr" defTabSz="1095347" hangingPunct="0">
              <a:defRPr sz="1000">
                <a:solidFill>
                  <a:srgbClr val="FFFFFF"/>
                </a:solidFill>
                <a:latin typeface="Helvetica Light"/>
                <a:ea typeface="Helvetica Light"/>
                <a:cs typeface="Helvetica Light"/>
                <a:sym typeface="Helvetica Light"/>
              </a:defRPr>
            </a:pPr>
            <a:br>
              <a:rPr sz="1333" b="1" kern="0" dirty="0">
                <a:solidFill>
                  <a:srgbClr val="00B050"/>
                </a:solidFill>
                <a:latin typeface="Helvetica Light"/>
                <a:sym typeface="Helvetica Light"/>
              </a:rPr>
            </a:br>
            <a:r>
              <a:rPr sz="1333" b="1" kern="0" dirty="0">
                <a:solidFill>
                  <a:srgbClr val="00B050"/>
                </a:solidFill>
                <a:latin typeface="Helvetica Light"/>
                <a:sym typeface="Helvetica Light"/>
              </a:rPr>
              <a:t>clustering</a:t>
            </a:r>
            <a:br>
              <a:rPr sz="1333" b="1" kern="0" dirty="0">
                <a:solidFill>
                  <a:srgbClr val="00B050"/>
                </a:solidFill>
                <a:latin typeface="Helvetica Light"/>
                <a:sym typeface="Helvetica Light"/>
              </a:rPr>
            </a:br>
            <a:endParaRPr sz="1333" b="1" kern="0" dirty="0">
              <a:solidFill>
                <a:srgbClr val="00B050"/>
              </a:solidFill>
              <a:latin typeface="Helvetica Light"/>
              <a:sym typeface="Helvetica Light"/>
            </a:endParaRPr>
          </a:p>
          <a:p>
            <a:pPr algn="ctr" defTabSz="1095347" hangingPunct="0">
              <a:defRPr sz="1000">
                <a:solidFill>
                  <a:srgbClr val="FFFFFF"/>
                </a:solidFill>
                <a:latin typeface="Helvetica Light"/>
                <a:ea typeface="Helvetica Light"/>
                <a:cs typeface="Helvetica Light"/>
                <a:sym typeface="Helvetica Light"/>
              </a:defRPr>
            </a:pPr>
            <a:r>
              <a:rPr sz="1333" b="1" kern="0" dirty="0">
                <a:solidFill>
                  <a:srgbClr val="00B050"/>
                </a:solidFill>
                <a:latin typeface="Helvetica Light"/>
                <a:sym typeface="Helvetica Light"/>
              </a:rPr>
              <a:t>charge-light matching</a:t>
            </a:r>
          </a:p>
        </p:txBody>
      </p:sp>
      <p:sp>
        <p:nvSpPr>
          <p:cNvPr id="22" name="3D trajectory &amp;  dQ/dx fitting…">
            <a:extLst>
              <a:ext uri="{FF2B5EF4-FFF2-40B4-BE49-F238E27FC236}">
                <a16:creationId xmlns:a16="http://schemas.microsoft.com/office/drawing/2014/main" id="{25B13F32-0E52-BD49-B927-68AFF63DFF16}"/>
              </a:ext>
            </a:extLst>
          </p:cNvPr>
          <p:cNvSpPr/>
          <p:nvPr/>
        </p:nvSpPr>
        <p:spPr>
          <a:xfrm>
            <a:off x="6362491" y="1331226"/>
            <a:ext cx="2002778" cy="1430557"/>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algn="ctr" defTabSz="1095347" hangingPunct="0">
              <a:defRPr sz="1100">
                <a:solidFill>
                  <a:srgbClr val="FFFFFF"/>
                </a:solidFill>
                <a:latin typeface="Helvetica Light"/>
                <a:ea typeface="Helvetica Light"/>
                <a:cs typeface="Helvetica Light"/>
                <a:sym typeface="Helvetica Light"/>
              </a:defRPr>
            </a:pPr>
            <a:r>
              <a:rPr sz="1467" b="1" kern="0" dirty="0">
                <a:solidFill>
                  <a:schemeClr val="accent4"/>
                </a:solidFill>
                <a:latin typeface="Helvetica Light"/>
                <a:sym typeface="Helvetica Light"/>
              </a:rPr>
              <a:t>3D trajectory &amp; </a:t>
            </a:r>
            <a:br>
              <a:rPr sz="1467" b="1" kern="0" dirty="0">
                <a:solidFill>
                  <a:schemeClr val="accent4"/>
                </a:solidFill>
                <a:latin typeface="Helvetica Light"/>
                <a:sym typeface="Helvetica Light"/>
              </a:rPr>
            </a:br>
            <a:r>
              <a:rPr sz="1467" b="1" kern="0" dirty="0" err="1">
                <a:solidFill>
                  <a:schemeClr val="accent4"/>
                </a:solidFill>
                <a:latin typeface="Helvetica Light"/>
                <a:sym typeface="Helvetica Light"/>
              </a:rPr>
              <a:t>dQ</a:t>
            </a:r>
            <a:r>
              <a:rPr sz="1467" b="1" kern="0" dirty="0">
                <a:solidFill>
                  <a:schemeClr val="accent4"/>
                </a:solidFill>
                <a:latin typeface="Helvetica Light"/>
                <a:sym typeface="Helvetica Light"/>
              </a:rPr>
              <a:t>/dx fitting</a:t>
            </a:r>
            <a:br>
              <a:rPr sz="1467" b="1" kern="0" dirty="0">
                <a:solidFill>
                  <a:schemeClr val="accent4"/>
                </a:solidFill>
                <a:latin typeface="Helvetica Light"/>
                <a:sym typeface="Helvetica Light"/>
              </a:rPr>
            </a:br>
            <a:endParaRPr sz="1467" b="1" kern="0" dirty="0">
              <a:solidFill>
                <a:schemeClr val="accent4"/>
              </a:solidFill>
              <a:latin typeface="Helvetica Light"/>
              <a:sym typeface="Helvetica Light"/>
            </a:endParaRPr>
          </a:p>
          <a:p>
            <a:pPr algn="ctr" defTabSz="1095347" hangingPunct="0">
              <a:defRPr sz="1100">
                <a:solidFill>
                  <a:srgbClr val="FFFFFF"/>
                </a:solidFill>
                <a:latin typeface="Helvetica Light"/>
                <a:ea typeface="Helvetica Light"/>
                <a:cs typeface="Helvetica Light"/>
                <a:sym typeface="Helvetica Light"/>
              </a:defRPr>
            </a:pPr>
            <a:r>
              <a:rPr sz="1467" b="1" kern="0" dirty="0">
                <a:solidFill>
                  <a:schemeClr val="accent4"/>
                </a:solidFill>
                <a:latin typeface="Helvetica Light"/>
                <a:sym typeface="Helvetica Light"/>
              </a:rPr>
              <a:t>cosmic muon tagger</a:t>
            </a:r>
          </a:p>
        </p:txBody>
      </p:sp>
      <p:sp>
        <p:nvSpPr>
          <p:cNvPr id="23" name="noise filtering…">
            <a:extLst>
              <a:ext uri="{FF2B5EF4-FFF2-40B4-BE49-F238E27FC236}">
                <a16:creationId xmlns:a16="http://schemas.microsoft.com/office/drawing/2014/main" id="{CF51D551-44F7-0446-BA34-FF08CA9C8BC3}"/>
              </a:ext>
            </a:extLst>
          </p:cNvPr>
          <p:cNvSpPr/>
          <p:nvPr/>
        </p:nvSpPr>
        <p:spPr>
          <a:xfrm>
            <a:off x="1071123" y="1331226"/>
            <a:ext cx="2002778" cy="1430557"/>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algn="ctr" defTabSz="1095347" hangingPunct="0">
              <a:defRPr sz="1200">
                <a:solidFill>
                  <a:srgbClr val="FFFFFF"/>
                </a:solidFill>
                <a:latin typeface="Helvetica Light"/>
                <a:ea typeface="Helvetica Light"/>
                <a:cs typeface="Helvetica Light"/>
                <a:sym typeface="Helvetica Light"/>
              </a:defRPr>
            </a:pPr>
            <a:r>
              <a:rPr lang="en-US" sz="1600" b="1" kern="0" dirty="0">
                <a:solidFill>
                  <a:srgbClr val="00B050"/>
                </a:solidFill>
                <a:latin typeface="Helvetica Light"/>
                <a:sym typeface="Helvetica Light"/>
              </a:rPr>
              <a:t>TPC simulation</a:t>
            </a:r>
            <a:br>
              <a:rPr lang="en-US" sz="1600" b="1" kern="0" dirty="0">
                <a:solidFill>
                  <a:srgbClr val="00B050"/>
                </a:solidFill>
                <a:latin typeface="Helvetica Light"/>
                <a:sym typeface="Helvetica Light"/>
              </a:rPr>
            </a:br>
            <a:endParaRPr lang="en-US" sz="1600" b="1" kern="0" dirty="0">
              <a:solidFill>
                <a:srgbClr val="00B050"/>
              </a:solidFill>
              <a:latin typeface="Helvetica Light"/>
              <a:sym typeface="Helvetica Light"/>
            </a:endParaRPr>
          </a:p>
          <a:p>
            <a:pPr algn="ctr" defTabSz="1095347" hangingPunct="0">
              <a:defRPr sz="1200">
                <a:solidFill>
                  <a:srgbClr val="FFFFFF"/>
                </a:solidFill>
                <a:latin typeface="Helvetica Light"/>
                <a:ea typeface="Helvetica Light"/>
                <a:cs typeface="Helvetica Light"/>
                <a:sym typeface="Helvetica Light"/>
              </a:defRPr>
            </a:pPr>
            <a:r>
              <a:rPr sz="1600" b="1" kern="0" dirty="0">
                <a:solidFill>
                  <a:srgbClr val="00B050"/>
                </a:solidFill>
                <a:latin typeface="Helvetica Light"/>
                <a:sym typeface="Helvetica Light"/>
              </a:rPr>
              <a:t>noise filtering</a:t>
            </a:r>
          </a:p>
          <a:p>
            <a:pPr algn="ctr" defTabSz="1095347" hangingPunct="0">
              <a:defRPr sz="1200">
                <a:solidFill>
                  <a:srgbClr val="FFFFFF"/>
                </a:solidFill>
                <a:latin typeface="Helvetica Light"/>
                <a:ea typeface="Helvetica Light"/>
                <a:cs typeface="Helvetica Light"/>
                <a:sym typeface="Helvetica Light"/>
              </a:defRPr>
            </a:pPr>
            <a:endParaRPr sz="1600" b="1" kern="0" dirty="0">
              <a:solidFill>
                <a:srgbClr val="00B050"/>
              </a:solidFill>
              <a:latin typeface="Helvetica Light"/>
              <a:sym typeface="Helvetica Light"/>
            </a:endParaRPr>
          </a:p>
          <a:p>
            <a:pPr algn="ctr" defTabSz="1095347" hangingPunct="0">
              <a:defRPr sz="1200">
                <a:solidFill>
                  <a:srgbClr val="FFFFFF"/>
                </a:solidFill>
                <a:latin typeface="Helvetica Light"/>
                <a:ea typeface="Helvetica Light"/>
                <a:cs typeface="Helvetica Light"/>
                <a:sym typeface="Helvetica Light"/>
              </a:defRPr>
            </a:pPr>
            <a:r>
              <a:rPr sz="1600" b="1" kern="0" dirty="0">
                <a:solidFill>
                  <a:srgbClr val="00B050"/>
                </a:solidFill>
                <a:latin typeface="Helvetica Light"/>
                <a:sym typeface="Helvetica Light"/>
              </a:rPr>
              <a:t>signal processing</a:t>
            </a:r>
          </a:p>
        </p:txBody>
      </p:sp>
      <p:sp>
        <p:nvSpPr>
          <p:cNvPr id="24" name="multi-track fitting…">
            <a:extLst>
              <a:ext uri="{FF2B5EF4-FFF2-40B4-BE49-F238E27FC236}">
                <a16:creationId xmlns:a16="http://schemas.microsoft.com/office/drawing/2014/main" id="{A30021CA-6EB3-4C42-9F15-79B7F9942A4A}"/>
              </a:ext>
            </a:extLst>
          </p:cNvPr>
          <p:cNvSpPr/>
          <p:nvPr/>
        </p:nvSpPr>
        <p:spPr>
          <a:xfrm>
            <a:off x="9008174" y="1331226"/>
            <a:ext cx="2002778" cy="1430557"/>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95249" tIns="95249" rIns="95249" bIns="95249" numCol="1" anchor="ctr">
            <a:noAutofit/>
          </a:bodyPr>
          <a:lstStyle/>
          <a:p>
            <a:pPr algn="ctr" defTabSz="1095347" hangingPunct="0">
              <a:defRPr sz="1100">
                <a:solidFill>
                  <a:srgbClr val="FFFFFF"/>
                </a:solidFill>
                <a:latin typeface="Helvetica Light"/>
                <a:ea typeface="Helvetica Light"/>
                <a:cs typeface="Helvetica Light"/>
                <a:sym typeface="Helvetica Light"/>
              </a:defRPr>
            </a:pPr>
            <a:r>
              <a:rPr sz="1467" b="1" kern="0" dirty="0">
                <a:solidFill>
                  <a:srgbClr val="FF0000"/>
                </a:solidFill>
                <a:latin typeface="Helvetica Light"/>
                <a:sym typeface="Helvetica Light"/>
              </a:rPr>
              <a:t>multi-track fitting</a:t>
            </a:r>
            <a:br>
              <a:rPr sz="1467" b="1" kern="0" dirty="0">
                <a:solidFill>
                  <a:srgbClr val="FF0000"/>
                </a:solidFill>
                <a:latin typeface="Helvetica Light"/>
                <a:sym typeface="Helvetica Light"/>
              </a:rPr>
            </a:br>
            <a:endParaRPr sz="1467" b="1" kern="0" dirty="0">
              <a:solidFill>
                <a:srgbClr val="FF0000"/>
              </a:solidFill>
              <a:latin typeface="Helvetica Light"/>
              <a:sym typeface="Helvetica Light"/>
            </a:endParaRPr>
          </a:p>
          <a:p>
            <a:pPr algn="ctr" defTabSz="1095347" hangingPunct="0">
              <a:defRPr sz="1100">
                <a:solidFill>
                  <a:srgbClr val="FFFFFF"/>
                </a:solidFill>
                <a:latin typeface="Helvetica Light"/>
                <a:ea typeface="Helvetica Light"/>
                <a:cs typeface="Helvetica Light"/>
                <a:sym typeface="Helvetica Light"/>
              </a:defRPr>
            </a:pPr>
            <a:r>
              <a:rPr lang="en-US" sz="1467" b="1" kern="0" dirty="0">
                <a:solidFill>
                  <a:srgbClr val="FF0000"/>
                </a:solidFill>
                <a:latin typeface="Helvetica Light"/>
                <a:sym typeface="Helvetica Light"/>
              </a:rPr>
              <a:t>DL-</a:t>
            </a:r>
            <a:r>
              <a:rPr sz="1467" b="1" kern="0" dirty="0">
                <a:solidFill>
                  <a:srgbClr val="FF0000"/>
                </a:solidFill>
                <a:latin typeface="Helvetica Light"/>
                <a:sym typeface="Helvetica Light"/>
              </a:rPr>
              <a:t>3D vertexing</a:t>
            </a:r>
            <a:br>
              <a:rPr sz="1467" b="1" kern="0" dirty="0">
                <a:solidFill>
                  <a:srgbClr val="FF0000"/>
                </a:solidFill>
                <a:latin typeface="Helvetica Light"/>
                <a:sym typeface="Helvetica Light"/>
              </a:rPr>
            </a:br>
            <a:endParaRPr sz="1467" b="1" kern="0" dirty="0">
              <a:solidFill>
                <a:srgbClr val="FF0000"/>
              </a:solidFill>
              <a:latin typeface="Helvetica Light"/>
              <a:sym typeface="Helvetica Light"/>
            </a:endParaRPr>
          </a:p>
          <a:p>
            <a:pPr algn="ctr" defTabSz="1095347" hangingPunct="0">
              <a:defRPr sz="1100">
                <a:solidFill>
                  <a:srgbClr val="FFFFFF"/>
                </a:solidFill>
                <a:latin typeface="Helvetica Light"/>
                <a:ea typeface="Helvetica Light"/>
                <a:cs typeface="Helvetica Light"/>
                <a:sym typeface="Helvetica Light"/>
              </a:defRPr>
            </a:pPr>
            <a:r>
              <a:rPr sz="1467" b="1" kern="0" dirty="0">
                <a:solidFill>
                  <a:srgbClr val="FF0000"/>
                </a:solidFill>
                <a:latin typeface="Helvetica Light"/>
                <a:sym typeface="Helvetica Light"/>
              </a:rPr>
              <a:t>particle identification</a:t>
            </a:r>
          </a:p>
        </p:txBody>
      </p:sp>
      <p:sp>
        <p:nvSpPr>
          <p:cNvPr id="25" name="Line">
            <a:extLst>
              <a:ext uri="{FF2B5EF4-FFF2-40B4-BE49-F238E27FC236}">
                <a16:creationId xmlns:a16="http://schemas.microsoft.com/office/drawing/2014/main" id="{00435A5E-49CE-BD41-BFCB-5254B97015A8}"/>
              </a:ext>
            </a:extLst>
          </p:cNvPr>
          <p:cNvSpPr/>
          <p:nvPr/>
        </p:nvSpPr>
        <p:spPr>
          <a:xfrm>
            <a:off x="1074944" y="1207008"/>
            <a:ext cx="9932186" cy="0"/>
          </a:xfrm>
          <a:prstGeom prst="line">
            <a:avLst/>
          </a:prstGeom>
          <a:noFill/>
          <a:ln w="50800" cap="flat">
            <a:solidFill>
              <a:srgbClr val="861001"/>
            </a:solidFill>
            <a:prstDash val="solid"/>
            <a:miter lim="400000"/>
            <a:tailEnd type="triangle" w="med" len="med"/>
          </a:ln>
          <a:effectLst>
            <a:outerShdw blurRad="50800" dist="25400" dir="5400000" rotWithShape="0">
              <a:srgbClr val="000000">
                <a:alpha val="50000"/>
              </a:srgbClr>
            </a:outerShdw>
          </a:effectLst>
        </p:spPr>
        <p:txBody>
          <a:bodyPr wrap="square" lIns="95249" tIns="95249" rIns="95249" bIns="95249" numCol="1" anchor="ctr">
            <a:noAutofit/>
          </a:bodyPr>
          <a:lstStyle/>
          <a:p>
            <a:pPr algn="ctr" defTabSz="1095347" hangingPunct="0">
              <a:defRPr sz="3200">
                <a:solidFill>
                  <a:srgbClr val="000000"/>
                </a:solidFill>
                <a:latin typeface="Helvetica Light"/>
                <a:ea typeface="Helvetica Light"/>
                <a:cs typeface="Helvetica Light"/>
                <a:sym typeface="Helvetica Light"/>
              </a:defRPr>
            </a:pPr>
            <a:endParaRPr sz="4267" kern="0">
              <a:solidFill>
                <a:srgbClr val="000000"/>
              </a:solidFill>
              <a:latin typeface="Helvetica Light"/>
              <a:sym typeface="Helvetica Light"/>
            </a:endParaRPr>
          </a:p>
        </p:txBody>
      </p:sp>
      <p:pic>
        <p:nvPicPr>
          <p:cNvPr id="26" name="Image" descr="Image">
            <a:extLst>
              <a:ext uri="{FF2B5EF4-FFF2-40B4-BE49-F238E27FC236}">
                <a16:creationId xmlns:a16="http://schemas.microsoft.com/office/drawing/2014/main" id="{CD1A562F-C182-9C4F-9F60-A7B10354DF54}"/>
              </a:ext>
            </a:extLst>
          </p:cNvPr>
          <p:cNvPicPr>
            <a:picLocks noChangeAspect="1"/>
          </p:cNvPicPr>
          <p:nvPr/>
        </p:nvPicPr>
        <p:blipFill>
          <a:blip r:embed="rId3"/>
          <a:stretch>
            <a:fillRect/>
          </a:stretch>
        </p:blipFill>
        <p:spPr>
          <a:xfrm>
            <a:off x="670144" y="3216232"/>
            <a:ext cx="2557354" cy="2216829"/>
          </a:xfrm>
          <a:prstGeom prst="rect">
            <a:avLst/>
          </a:prstGeom>
          <a:ln w="12700" cap="flat">
            <a:noFill/>
            <a:miter lim="400000"/>
          </a:ln>
          <a:effectLst/>
        </p:spPr>
      </p:pic>
      <p:pic>
        <p:nvPicPr>
          <p:cNvPr id="27" name="Image" descr="Image">
            <a:extLst>
              <a:ext uri="{FF2B5EF4-FFF2-40B4-BE49-F238E27FC236}">
                <a16:creationId xmlns:a16="http://schemas.microsoft.com/office/drawing/2014/main" id="{F823642E-73D9-0A4A-AD44-B76458CE8D6B}"/>
              </a:ext>
            </a:extLst>
          </p:cNvPr>
          <p:cNvPicPr>
            <a:picLocks noChangeAspect="1"/>
          </p:cNvPicPr>
          <p:nvPr/>
        </p:nvPicPr>
        <p:blipFill>
          <a:blip r:embed="rId4"/>
          <a:stretch>
            <a:fillRect/>
          </a:stretch>
        </p:blipFill>
        <p:spPr>
          <a:xfrm>
            <a:off x="3757606" y="3085664"/>
            <a:ext cx="1921179" cy="1321913"/>
          </a:xfrm>
          <a:prstGeom prst="rect">
            <a:avLst/>
          </a:prstGeom>
          <a:ln w="12700" cap="flat">
            <a:noFill/>
            <a:miter lim="400000"/>
          </a:ln>
          <a:effectLst/>
        </p:spPr>
      </p:pic>
      <p:pic>
        <p:nvPicPr>
          <p:cNvPr id="28" name="Image" descr="Image">
            <a:extLst>
              <a:ext uri="{FF2B5EF4-FFF2-40B4-BE49-F238E27FC236}">
                <a16:creationId xmlns:a16="http://schemas.microsoft.com/office/drawing/2014/main" id="{2EFF4F98-5A83-3B41-AA8A-B5A97D22EDCE}"/>
              </a:ext>
            </a:extLst>
          </p:cNvPr>
          <p:cNvPicPr>
            <a:picLocks noChangeAspect="1"/>
          </p:cNvPicPr>
          <p:nvPr/>
        </p:nvPicPr>
        <p:blipFill>
          <a:blip r:embed="rId5"/>
          <a:srcRect b="28042"/>
          <a:stretch>
            <a:fillRect/>
          </a:stretch>
        </p:blipFill>
        <p:spPr>
          <a:xfrm>
            <a:off x="6358964" y="4474565"/>
            <a:ext cx="2133021" cy="1375987"/>
          </a:xfrm>
          <a:prstGeom prst="rect">
            <a:avLst/>
          </a:prstGeom>
          <a:ln w="12700" cap="flat">
            <a:noFill/>
            <a:miter lim="400000"/>
          </a:ln>
          <a:effectLst/>
        </p:spPr>
      </p:pic>
      <p:pic>
        <p:nvPicPr>
          <p:cNvPr id="29" name="Image" descr="Image">
            <a:extLst>
              <a:ext uri="{FF2B5EF4-FFF2-40B4-BE49-F238E27FC236}">
                <a16:creationId xmlns:a16="http://schemas.microsoft.com/office/drawing/2014/main" id="{547AE443-2C07-4B48-B547-82AA6AECF436}"/>
              </a:ext>
            </a:extLst>
          </p:cNvPr>
          <p:cNvPicPr>
            <a:picLocks noChangeAspect="1"/>
          </p:cNvPicPr>
          <p:nvPr/>
        </p:nvPicPr>
        <p:blipFill>
          <a:blip r:embed="rId6"/>
          <a:srcRect b="18066"/>
          <a:stretch>
            <a:fillRect/>
          </a:stretch>
        </p:blipFill>
        <p:spPr>
          <a:xfrm>
            <a:off x="6489681" y="3075408"/>
            <a:ext cx="1837264" cy="1375977"/>
          </a:xfrm>
          <a:prstGeom prst="rect">
            <a:avLst/>
          </a:prstGeom>
          <a:ln w="12700" cap="flat">
            <a:noFill/>
            <a:miter lim="400000"/>
          </a:ln>
          <a:effectLst/>
        </p:spPr>
      </p:pic>
      <p:pic>
        <p:nvPicPr>
          <p:cNvPr id="30" name="Image" descr="Image">
            <a:extLst>
              <a:ext uri="{FF2B5EF4-FFF2-40B4-BE49-F238E27FC236}">
                <a16:creationId xmlns:a16="http://schemas.microsoft.com/office/drawing/2014/main" id="{59C866CD-D27E-6940-9AFD-ED7F3E513612}"/>
              </a:ext>
            </a:extLst>
          </p:cNvPr>
          <p:cNvPicPr>
            <a:picLocks noChangeAspect="1"/>
          </p:cNvPicPr>
          <p:nvPr/>
        </p:nvPicPr>
        <p:blipFill>
          <a:blip r:embed="rId7"/>
          <a:stretch>
            <a:fillRect/>
          </a:stretch>
        </p:blipFill>
        <p:spPr>
          <a:xfrm>
            <a:off x="8691478" y="3234499"/>
            <a:ext cx="2636171" cy="2429563"/>
          </a:xfrm>
          <a:prstGeom prst="rect">
            <a:avLst/>
          </a:prstGeom>
          <a:ln w="12700" cap="flat">
            <a:solidFill>
              <a:srgbClr val="000000"/>
            </a:solidFill>
            <a:prstDash val="solid"/>
            <a:miter lim="400000"/>
          </a:ln>
          <a:effectLst/>
        </p:spPr>
      </p:pic>
      <p:pic>
        <p:nvPicPr>
          <p:cNvPr id="31" name="Image" descr="Image">
            <a:extLst>
              <a:ext uri="{FF2B5EF4-FFF2-40B4-BE49-F238E27FC236}">
                <a16:creationId xmlns:a16="http://schemas.microsoft.com/office/drawing/2014/main" id="{28B7143F-83F0-074A-A8F2-952CD22D5D1D}"/>
              </a:ext>
            </a:extLst>
          </p:cNvPr>
          <p:cNvPicPr>
            <a:picLocks noChangeAspect="1"/>
          </p:cNvPicPr>
          <p:nvPr/>
        </p:nvPicPr>
        <p:blipFill>
          <a:blip r:embed="rId8"/>
          <a:stretch>
            <a:fillRect/>
          </a:stretch>
        </p:blipFill>
        <p:spPr>
          <a:xfrm>
            <a:off x="3675218" y="4401869"/>
            <a:ext cx="2085955" cy="1438458"/>
          </a:xfrm>
          <a:prstGeom prst="rect">
            <a:avLst/>
          </a:prstGeom>
          <a:ln w="12700" cap="flat">
            <a:noFill/>
            <a:miter lim="400000"/>
          </a:ln>
          <a:effectLst/>
        </p:spPr>
      </p:pic>
      <p:sp>
        <p:nvSpPr>
          <p:cNvPr id="32" name="JINST 13 P05032 (2018) JINST 16 P06043 (2021)">
            <a:extLst>
              <a:ext uri="{FF2B5EF4-FFF2-40B4-BE49-F238E27FC236}">
                <a16:creationId xmlns:a16="http://schemas.microsoft.com/office/drawing/2014/main" id="{C4E1CB7F-9CF2-274B-9D2B-34A969A4A429}"/>
              </a:ext>
            </a:extLst>
          </p:cNvPr>
          <p:cNvSpPr txBox="1"/>
          <p:nvPr/>
        </p:nvSpPr>
        <p:spPr>
          <a:xfrm>
            <a:off x="3677524" y="5918985"/>
            <a:ext cx="2090109"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r>
              <a:rPr sz="1333" b="1" u="sng" kern="0" dirty="0">
                <a:solidFill>
                  <a:srgbClr val="000000"/>
                </a:solidFill>
                <a:latin typeface="Helvetica"/>
                <a:sym typeface="Helvetica"/>
                <a:hlinkClick r:id="rId9"/>
              </a:rPr>
              <a:t>JINST 13 P05032 (2018)</a:t>
            </a:r>
            <a:br>
              <a:rPr sz="1333" b="1" u="sng" kern="0" dirty="0">
                <a:solidFill>
                  <a:srgbClr val="000000"/>
                </a:solidFill>
                <a:latin typeface="Helvetica"/>
                <a:sym typeface="Helvetica"/>
              </a:rPr>
            </a:br>
            <a:r>
              <a:rPr sz="1333" b="1" u="sng" kern="0" dirty="0">
                <a:solidFill>
                  <a:srgbClr val="000000"/>
                </a:solidFill>
                <a:latin typeface="Helvetica"/>
                <a:sym typeface="Helvetica"/>
                <a:hlinkClick r:id="rId10"/>
              </a:rPr>
              <a:t>JINST 16 P06043 (2021)</a:t>
            </a:r>
          </a:p>
        </p:txBody>
      </p:sp>
      <p:sp>
        <p:nvSpPr>
          <p:cNvPr id="33" name="TextBox 32">
            <a:extLst>
              <a:ext uri="{FF2B5EF4-FFF2-40B4-BE49-F238E27FC236}">
                <a16:creationId xmlns:a16="http://schemas.microsoft.com/office/drawing/2014/main" id="{5FB434EA-15F0-B941-8597-37DD874C3DD9}"/>
              </a:ext>
            </a:extLst>
          </p:cNvPr>
          <p:cNvSpPr txBox="1"/>
          <p:nvPr/>
        </p:nvSpPr>
        <p:spPr>
          <a:xfrm>
            <a:off x="6489206" y="5918985"/>
            <a:ext cx="2002779" cy="492443"/>
          </a:xfrm>
          <a:prstGeom prst="rect">
            <a:avLst/>
          </a:prstGeom>
          <a:noFill/>
        </p:spPr>
        <p:txBody>
          <a:bodyPr wrap="square" rtlCol="0">
            <a:spAutoFit/>
          </a:bodyPr>
          <a:lstStyle/>
          <a:p>
            <a:r>
              <a:rPr lang="en-US" sz="1300" dirty="0">
                <a:hlinkClick r:id="rId11"/>
              </a:rPr>
              <a:t>Phys. Rev. Applied 15, 064071 (2021)</a:t>
            </a:r>
            <a:endParaRPr lang="en-US" sz="1300" dirty="0"/>
          </a:p>
        </p:txBody>
      </p:sp>
      <p:sp>
        <p:nvSpPr>
          <p:cNvPr id="34" name="TextBox 33">
            <a:extLst>
              <a:ext uri="{FF2B5EF4-FFF2-40B4-BE49-F238E27FC236}">
                <a16:creationId xmlns:a16="http://schemas.microsoft.com/office/drawing/2014/main" id="{AE6AAB05-E90D-A94C-96EE-962F1F1840FA}"/>
              </a:ext>
            </a:extLst>
          </p:cNvPr>
          <p:cNvSpPr txBox="1"/>
          <p:nvPr/>
        </p:nvSpPr>
        <p:spPr>
          <a:xfrm>
            <a:off x="8665573" y="5918985"/>
            <a:ext cx="2521131" cy="292388"/>
          </a:xfrm>
          <a:prstGeom prst="rect">
            <a:avLst/>
          </a:prstGeom>
          <a:noFill/>
        </p:spPr>
        <p:txBody>
          <a:bodyPr wrap="square" rtlCol="0">
            <a:spAutoFit/>
          </a:bodyPr>
          <a:lstStyle/>
          <a:p>
            <a:r>
              <a:rPr lang="en-US" sz="1300" dirty="0">
                <a:hlinkClick r:id="rId12"/>
              </a:rPr>
              <a:t>JINST 17 P01037 (2022)</a:t>
            </a:r>
            <a:r>
              <a:rPr lang="en-US" sz="1300" dirty="0"/>
              <a:t> </a:t>
            </a:r>
          </a:p>
        </p:txBody>
      </p:sp>
      <p:pic>
        <p:nvPicPr>
          <p:cNvPr id="35" name="Picture 34" descr="Shape&#10;&#10;Description automatically generated with low confidence">
            <a:extLst>
              <a:ext uri="{FF2B5EF4-FFF2-40B4-BE49-F238E27FC236}">
                <a16:creationId xmlns:a16="http://schemas.microsoft.com/office/drawing/2014/main" id="{9B26A955-C4D2-604C-BCE9-8B94F13AC7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0700" y="-34302"/>
            <a:ext cx="974265" cy="974265"/>
          </a:xfrm>
          <a:prstGeom prst="rect">
            <a:avLst/>
          </a:prstGeom>
        </p:spPr>
      </p:pic>
      <p:pic>
        <p:nvPicPr>
          <p:cNvPr id="36" name="Picture 35" descr="A close-up of a logo&#10;&#10;Description automatically generated with medium confidence">
            <a:extLst>
              <a:ext uri="{FF2B5EF4-FFF2-40B4-BE49-F238E27FC236}">
                <a16:creationId xmlns:a16="http://schemas.microsoft.com/office/drawing/2014/main" id="{9CC9C5C0-A863-774C-A2ED-40166FA415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81408" y="6223548"/>
            <a:ext cx="2010592" cy="627122"/>
          </a:xfrm>
          <a:prstGeom prst="rect">
            <a:avLst/>
          </a:prstGeom>
        </p:spPr>
      </p:pic>
      <p:sp>
        <p:nvSpPr>
          <p:cNvPr id="37" name="JINST 12 P08003 (2017) JINST 13 P07006 (2018) JINST 13 P07007 (2018)">
            <a:extLst>
              <a:ext uri="{FF2B5EF4-FFF2-40B4-BE49-F238E27FC236}">
                <a16:creationId xmlns:a16="http://schemas.microsoft.com/office/drawing/2014/main" id="{BA2EA8A5-FE48-E74E-9249-3BA27DFDFBCB}"/>
              </a:ext>
            </a:extLst>
          </p:cNvPr>
          <p:cNvSpPr txBox="1"/>
          <p:nvPr/>
        </p:nvSpPr>
        <p:spPr>
          <a:xfrm>
            <a:off x="950658" y="5299298"/>
            <a:ext cx="2243708" cy="10820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5249" tIns="95249" rIns="95249" bIns="95249" anchor="ctr">
            <a:normAutofit/>
          </a:bodyPr>
          <a:lstStyle/>
          <a:p>
            <a:pPr algn="ctr" defTabSz="1095347" hangingPunct="0">
              <a:spcBef>
                <a:spcPts val="7866"/>
              </a:spcBef>
              <a:defRPr sz="1000" b="1" u="sng">
                <a:solidFill>
                  <a:srgbClr val="000000"/>
                </a:solidFill>
                <a:latin typeface="+mn-lt"/>
                <a:ea typeface="+mn-ea"/>
                <a:cs typeface="+mn-cs"/>
                <a:sym typeface="Helvetica"/>
              </a:defRPr>
            </a:pPr>
            <a:r>
              <a:rPr lang="nn-NO" sz="1333" b="1" u="sng" kern="0" dirty="0">
                <a:solidFill>
                  <a:srgbClr val="000000"/>
                </a:solidFill>
                <a:latin typeface="Helvetica"/>
                <a:sym typeface="Helvetica"/>
                <a:hlinkClick r:id="rId15"/>
              </a:rPr>
              <a:t>JINST 12 P08003 (2017)</a:t>
            </a:r>
            <a:br>
              <a:rPr lang="nn-NO" sz="1333" b="1" u="sng" kern="0" dirty="0">
                <a:solidFill>
                  <a:srgbClr val="000000"/>
                </a:solidFill>
                <a:latin typeface="Helvetica"/>
                <a:sym typeface="Helvetica"/>
              </a:rPr>
            </a:br>
            <a:r>
              <a:rPr lang="nn-NO" sz="1333" b="1" u="sng" kern="0" dirty="0">
                <a:solidFill>
                  <a:srgbClr val="000000"/>
                </a:solidFill>
                <a:latin typeface="Helvetica"/>
                <a:sym typeface="Helvetica"/>
              </a:rPr>
              <a:t>JINST 13 P07006 (2018)</a:t>
            </a:r>
            <a:br>
              <a:rPr lang="nn-NO" sz="1333" b="1" u="sng" kern="0" dirty="0">
                <a:solidFill>
                  <a:srgbClr val="000000"/>
                </a:solidFill>
                <a:latin typeface="Helvetica"/>
                <a:sym typeface="Helvetica"/>
              </a:rPr>
            </a:br>
            <a:r>
              <a:rPr lang="nn-NO" sz="1333" b="1" u="sng" kern="0" dirty="0">
                <a:solidFill>
                  <a:srgbClr val="000000"/>
                </a:solidFill>
                <a:latin typeface="Helvetica"/>
                <a:sym typeface="Helvetica"/>
              </a:rPr>
              <a:t>JINST 13 P07007 (2018) </a:t>
            </a:r>
            <a:br>
              <a:rPr lang="nn-NO" sz="1333" b="1" u="sng" kern="0" dirty="0">
                <a:solidFill>
                  <a:srgbClr val="000000"/>
                </a:solidFill>
                <a:latin typeface="Helvetica"/>
                <a:sym typeface="Helvetica"/>
              </a:rPr>
            </a:br>
            <a:r>
              <a:rPr lang="nn-NO" sz="1333" b="1" u="sng" kern="0" dirty="0">
                <a:solidFill>
                  <a:srgbClr val="000000"/>
                </a:solidFill>
                <a:latin typeface="Helvetica"/>
                <a:sym typeface="Helvetica"/>
                <a:hlinkClick r:id="rId16"/>
              </a:rPr>
              <a:t>JINST 16 P01036 (2020)</a:t>
            </a:r>
            <a:endParaRPr lang="nn-NO" sz="1333" b="1" u="sng" kern="0" dirty="0">
              <a:solidFill>
                <a:srgbClr val="000000"/>
              </a:solidFill>
              <a:latin typeface="Helvetica"/>
              <a:sym typeface="Helvetica"/>
            </a:endParaRPr>
          </a:p>
        </p:txBody>
      </p:sp>
      <p:sp>
        <p:nvSpPr>
          <p:cNvPr id="4" name="TextBox 3">
            <a:extLst>
              <a:ext uri="{FF2B5EF4-FFF2-40B4-BE49-F238E27FC236}">
                <a16:creationId xmlns:a16="http://schemas.microsoft.com/office/drawing/2014/main" id="{F3DEE47C-68A3-C0F9-3BA1-9AC69BBD5645}"/>
              </a:ext>
            </a:extLst>
          </p:cNvPr>
          <p:cNvSpPr txBox="1"/>
          <p:nvPr/>
        </p:nvSpPr>
        <p:spPr>
          <a:xfrm>
            <a:off x="710114" y="774364"/>
            <a:ext cx="2608406" cy="369332"/>
          </a:xfrm>
          <a:prstGeom prst="rect">
            <a:avLst/>
          </a:prstGeom>
          <a:noFill/>
        </p:spPr>
        <p:txBody>
          <a:bodyPr wrap="none" rtlCol="0">
            <a:spAutoFit/>
          </a:bodyPr>
          <a:lstStyle/>
          <a:p>
            <a:r>
              <a:rPr lang="en-US" dirty="0">
                <a:solidFill>
                  <a:schemeClr val="accent2"/>
                </a:solidFill>
              </a:rPr>
              <a:t>Part 1: Sim-NP-SigProc</a:t>
            </a:r>
          </a:p>
        </p:txBody>
      </p:sp>
      <p:cxnSp>
        <p:nvCxnSpPr>
          <p:cNvPr id="9" name="Straight Arrow Connector 8">
            <a:extLst>
              <a:ext uri="{FF2B5EF4-FFF2-40B4-BE49-F238E27FC236}">
                <a16:creationId xmlns:a16="http://schemas.microsoft.com/office/drawing/2014/main" id="{E7D02F9D-2C6D-C889-2398-B6F980ECFAED}"/>
              </a:ext>
            </a:extLst>
          </p:cNvPr>
          <p:cNvCxnSpPr>
            <a:cxnSpLocks/>
          </p:cNvCxnSpPr>
          <p:nvPr/>
        </p:nvCxnSpPr>
        <p:spPr>
          <a:xfrm>
            <a:off x="3422931" y="816244"/>
            <a:ext cx="0" cy="3907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7C7F73C-E5FE-9441-8148-711F5A183B6F}"/>
              </a:ext>
            </a:extLst>
          </p:cNvPr>
          <p:cNvSpPr txBox="1"/>
          <p:nvPr/>
        </p:nvSpPr>
        <p:spPr>
          <a:xfrm>
            <a:off x="4003119" y="793508"/>
            <a:ext cx="4185761" cy="369332"/>
          </a:xfrm>
          <a:prstGeom prst="rect">
            <a:avLst/>
          </a:prstGeom>
          <a:noFill/>
        </p:spPr>
        <p:txBody>
          <a:bodyPr wrap="none" rtlCol="0">
            <a:spAutoFit/>
          </a:bodyPr>
          <a:lstStyle/>
          <a:p>
            <a:r>
              <a:rPr lang="en-US" dirty="0">
                <a:solidFill>
                  <a:schemeClr val="accent2"/>
                </a:solidFill>
              </a:rPr>
              <a:t>Part 2: </a:t>
            </a:r>
            <a:r>
              <a:rPr lang="en-US" dirty="0" err="1">
                <a:solidFill>
                  <a:schemeClr val="accent2"/>
                </a:solidFill>
              </a:rPr>
              <a:t>Img</a:t>
            </a:r>
            <a:r>
              <a:rPr lang="en-US" dirty="0">
                <a:solidFill>
                  <a:schemeClr val="accent2"/>
                </a:solidFill>
              </a:rPr>
              <a:t>-</a:t>
            </a:r>
            <a:r>
              <a:rPr lang="en-US" dirty="0" err="1">
                <a:solidFill>
                  <a:schemeClr val="accent2"/>
                </a:solidFill>
              </a:rPr>
              <a:t>Clus</a:t>
            </a:r>
            <a:r>
              <a:rPr lang="en-US" dirty="0">
                <a:solidFill>
                  <a:schemeClr val="accent2"/>
                </a:solidFill>
              </a:rPr>
              <a:t>-</a:t>
            </a:r>
            <a:r>
              <a:rPr lang="en-US" dirty="0" err="1">
                <a:solidFill>
                  <a:schemeClr val="accent2"/>
                </a:solidFill>
              </a:rPr>
              <a:t>QLMatching</a:t>
            </a:r>
            <a:r>
              <a:rPr lang="en-US" dirty="0">
                <a:solidFill>
                  <a:schemeClr val="accent2"/>
                </a:solidFill>
              </a:rPr>
              <a:t>-nu-select</a:t>
            </a:r>
          </a:p>
        </p:txBody>
      </p:sp>
      <p:cxnSp>
        <p:nvCxnSpPr>
          <p:cNvPr id="12" name="Straight Arrow Connector 11">
            <a:extLst>
              <a:ext uri="{FF2B5EF4-FFF2-40B4-BE49-F238E27FC236}">
                <a16:creationId xmlns:a16="http://schemas.microsoft.com/office/drawing/2014/main" id="{CA2DF35B-CC79-771C-9CEC-8401CFE9FB28}"/>
              </a:ext>
            </a:extLst>
          </p:cNvPr>
          <p:cNvCxnSpPr>
            <a:cxnSpLocks/>
          </p:cNvCxnSpPr>
          <p:nvPr/>
        </p:nvCxnSpPr>
        <p:spPr>
          <a:xfrm>
            <a:off x="8673945" y="795118"/>
            <a:ext cx="0" cy="3907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2F1FE72-685B-C77B-0209-0738E87EF56A}"/>
              </a:ext>
            </a:extLst>
          </p:cNvPr>
          <p:cNvSpPr txBox="1"/>
          <p:nvPr/>
        </p:nvSpPr>
        <p:spPr>
          <a:xfrm>
            <a:off x="8962981" y="785984"/>
            <a:ext cx="2044149" cy="369332"/>
          </a:xfrm>
          <a:prstGeom prst="rect">
            <a:avLst/>
          </a:prstGeom>
          <a:noFill/>
        </p:spPr>
        <p:txBody>
          <a:bodyPr wrap="none" rtlCol="0">
            <a:spAutoFit/>
          </a:bodyPr>
          <a:lstStyle/>
          <a:p>
            <a:r>
              <a:rPr lang="en-US" dirty="0">
                <a:solidFill>
                  <a:schemeClr val="accent2"/>
                </a:solidFill>
              </a:rPr>
              <a:t>Part 3: 3D PatRec</a:t>
            </a:r>
          </a:p>
        </p:txBody>
      </p:sp>
      <p:sp>
        <p:nvSpPr>
          <p:cNvPr id="5" name="TextBox 4">
            <a:extLst>
              <a:ext uri="{FF2B5EF4-FFF2-40B4-BE49-F238E27FC236}">
                <a16:creationId xmlns:a16="http://schemas.microsoft.com/office/drawing/2014/main" id="{62A741B3-794D-1D27-9DA6-F8E71479406A}"/>
              </a:ext>
            </a:extLst>
          </p:cNvPr>
          <p:cNvSpPr txBox="1"/>
          <p:nvPr/>
        </p:nvSpPr>
        <p:spPr>
          <a:xfrm>
            <a:off x="7447960" y="409439"/>
            <a:ext cx="123623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solidFill>
                  <a:schemeClr val="accent2"/>
                </a:solidFill>
              </a:rPr>
              <a:t>Sep. 2025</a:t>
            </a:r>
          </a:p>
        </p:txBody>
      </p:sp>
      <p:sp>
        <p:nvSpPr>
          <p:cNvPr id="6" name="TextBox 5">
            <a:extLst>
              <a:ext uri="{FF2B5EF4-FFF2-40B4-BE49-F238E27FC236}">
                <a16:creationId xmlns:a16="http://schemas.microsoft.com/office/drawing/2014/main" id="{84024203-D84C-199E-BFAA-146EBAE6B9A7}"/>
              </a:ext>
            </a:extLst>
          </p:cNvPr>
          <p:cNvSpPr txBox="1"/>
          <p:nvPr/>
        </p:nvSpPr>
        <p:spPr>
          <a:xfrm>
            <a:off x="9773876" y="409439"/>
            <a:ext cx="117211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solidFill>
                  <a:schemeClr val="accent2"/>
                </a:solidFill>
              </a:rPr>
              <a:t>End 2025</a:t>
            </a:r>
          </a:p>
        </p:txBody>
      </p:sp>
      <p:cxnSp>
        <p:nvCxnSpPr>
          <p:cNvPr id="7" name="Straight Arrow Connector 6">
            <a:extLst>
              <a:ext uri="{FF2B5EF4-FFF2-40B4-BE49-F238E27FC236}">
                <a16:creationId xmlns:a16="http://schemas.microsoft.com/office/drawing/2014/main" id="{73A1331F-D7F8-1026-068B-23A80EBEF6FD}"/>
              </a:ext>
            </a:extLst>
          </p:cNvPr>
          <p:cNvCxnSpPr>
            <a:cxnSpLocks/>
          </p:cNvCxnSpPr>
          <p:nvPr/>
        </p:nvCxnSpPr>
        <p:spPr>
          <a:xfrm>
            <a:off x="10945992" y="782792"/>
            <a:ext cx="0" cy="39076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914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22495-C437-4B7C-A8BE-799123CCBE0F}"/>
              </a:ext>
            </a:extLst>
          </p:cNvPr>
          <p:cNvSpPr>
            <a:spLocks noGrp="1"/>
          </p:cNvSpPr>
          <p:nvPr>
            <p:ph type="title"/>
          </p:nvPr>
        </p:nvSpPr>
        <p:spPr>
          <a:xfrm>
            <a:off x="390366" y="-219488"/>
            <a:ext cx="6809362" cy="1143000"/>
          </a:xfrm>
        </p:spPr>
        <p:txBody>
          <a:bodyPr>
            <a:normAutofit/>
          </a:bodyPr>
          <a:lstStyle/>
          <a:p>
            <a:r>
              <a:rPr lang="en-US" sz="3200" dirty="0"/>
              <a:t>Trajectory and </a:t>
            </a:r>
            <a:r>
              <a:rPr lang="en-US" sz="3200" dirty="0" err="1"/>
              <a:t>dQ</a:t>
            </a:r>
            <a:r>
              <a:rPr lang="en-US" sz="3200" dirty="0"/>
              <a:t>/dx Fitting</a:t>
            </a:r>
          </a:p>
        </p:txBody>
      </p:sp>
      <p:sp>
        <p:nvSpPr>
          <p:cNvPr id="4" name="Slide Number Placeholder 3"/>
          <p:cNvSpPr>
            <a:spLocks noGrp="1"/>
          </p:cNvSpPr>
          <p:nvPr>
            <p:ph type="sldNum" sz="quarter" idx="12"/>
          </p:nvPr>
        </p:nvSpPr>
        <p:spPr/>
        <p:txBody>
          <a:bodyPr/>
          <a:lstStyle/>
          <a:p>
            <a:fld id="{A01F8FE0-3854-4128-BD4B-84AA4F5C6642}" type="slidenum">
              <a:rPr lang="en-US" smtClean="0"/>
              <a:t>20</a:t>
            </a:fld>
            <a:endParaRPr lang="en-US"/>
          </a:p>
        </p:txBody>
      </p:sp>
      <p:graphicFrame>
        <p:nvGraphicFramePr>
          <p:cNvPr id="5" name="Object 4"/>
          <p:cNvGraphicFramePr>
            <a:graphicFrameLocks noChangeAspect="1"/>
          </p:cNvGraphicFramePr>
          <p:nvPr/>
        </p:nvGraphicFramePr>
        <p:xfrm>
          <a:off x="536735" y="1006881"/>
          <a:ext cx="7124700" cy="2978150"/>
        </p:xfrm>
        <a:graphic>
          <a:graphicData uri="http://schemas.openxmlformats.org/presentationml/2006/ole">
            <mc:AlternateContent xmlns:mc="http://schemas.openxmlformats.org/markup-compatibility/2006">
              <mc:Choice xmlns:v="urn:schemas-microsoft-com:vml" Requires="v">
                <p:oleObj name="Equation" r:id="rId3" imgW="4254480" imgH="1777680" progId="Equation.DSMT4">
                  <p:embed/>
                </p:oleObj>
              </mc:Choice>
              <mc:Fallback>
                <p:oleObj name="Equation" r:id="rId3" imgW="4254480" imgH="1777680" progId="Equation.DSMT4">
                  <p:embed/>
                  <p:pic>
                    <p:nvPicPr>
                      <p:cNvPr id="5" name="Object 4"/>
                      <p:cNvPicPr/>
                      <p:nvPr/>
                    </p:nvPicPr>
                    <p:blipFill>
                      <a:blip r:embed="rId4"/>
                      <a:stretch>
                        <a:fillRect/>
                      </a:stretch>
                    </p:blipFill>
                    <p:spPr>
                      <a:xfrm>
                        <a:off x="536735" y="1006881"/>
                        <a:ext cx="7124700" cy="2978150"/>
                      </a:xfrm>
                      <a:prstGeom prst="rect">
                        <a:avLst/>
                      </a:prstGeom>
                      <a:ln w="31750">
                        <a:solidFill>
                          <a:schemeClr val="tx1"/>
                        </a:solidFill>
                      </a:ln>
                    </p:spPr>
                  </p:pic>
                </p:oleObj>
              </mc:Fallback>
            </mc:AlternateContent>
          </a:graphicData>
        </a:graphic>
      </p:graphicFrame>
      <p:sp>
        <p:nvSpPr>
          <p:cNvPr id="2" name="TextBox 1"/>
          <p:cNvSpPr txBox="1"/>
          <p:nvPr/>
        </p:nvSpPr>
        <p:spPr>
          <a:xfrm>
            <a:off x="4612972" y="1836098"/>
            <a:ext cx="2459421" cy="707886"/>
          </a:xfrm>
          <a:prstGeom prst="rect">
            <a:avLst/>
          </a:prstGeom>
          <a:noFill/>
        </p:spPr>
        <p:txBody>
          <a:bodyPr wrap="square" rtlCol="0">
            <a:spAutoFit/>
          </a:bodyPr>
          <a:lstStyle/>
          <a:p>
            <a:r>
              <a:rPr lang="en-US" sz="2000" b="1" dirty="0">
                <a:solidFill>
                  <a:srgbClr val="FF0000"/>
                </a:solidFill>
              </a:rPr>
              <a:t>Unknowns</a:t>
            </a:r>
          </a:p>
          <a:p>
            <a:r>
              <a:rPr lang="en-US" sz="2000" b="1" dirty="0">
                <a:solidFill>
                  <a:srgbClr val="0070C0"/>
                </a:solidFill>
              </a:rPr>
              <a:t>Measurements</a:t>
            </a:r>
          </a:p>
        </p:txBody>
      </p:sp>
      <p:graphicFrame>
        <p:nvGraphicFramePr>
          <p:cNvPr id="12" name="Object 11">
            <a:extLst>
              <a:ext uri="{FF2B5EF4-FFF2-40B4-BE49-F238E27FC236}">
                <a16:creationId xmlns:a16="http://schemas.microsoft.com/office/drawing/2014/main" id="{3A939A16-1A7D-40FE-AC85-B35699C4A55F}"/>
              </a:ext>
            </a:extLst>
          </p:cNvPr>
          <p:cNvGraphicFramePr>
            <a:graphicFrameLocks noChangeAspect="1"/>
          </p:cNvGraphicFramePr>
          <p:nvPr/>
        </p:nvGraphicFramePr>
        <p:xfrm>
          <a:off x="8250477" y="1516187"/>
          <a:ext cx="3429000" cy="2300287"/>
        </p:xfrm>
        <a:graphic>
          <a:graphicData uri="http://schemas.openxmlformats.org/presentationml/2006/ole">
            <mc:AlternateContent xmlns:mc="http://schemas.openxmlformats.org/markup-compatibility/2006">
              <mc:Choice xmlns:v="urn:schemas-microsoft-com:vml" Requires="v">
                <p:oleObj name="Equation" r:id="rId5" imgW="2234880" imgH="1498320" progId="Equation.DSMT4">
                  <p:embed/>
                </p:oleObj>
              </mc:Choice>
              <mc:Fallback>
                <p:oleObj name="Equation" r:id="rId5" imgW="2234880" imgH="1498320" progId="Equation.DSMT4">
                  <p:embed/>
                  <p:pic>
                    <p:nvPicPr>
                      <p:cNvPr id="12" name="Object 11">
                        <a:extLst>
                          <a:ext uri="{FF2B5EF4-FFF2-40B4-BE49-F238E27FC236}">
                            <a16:creationId xmlns:a16="http://schemas.microsoft.com/office/drawing/2014/main" id="{3A939A16-1A7D-40FE-AC85-B35699C4A55F}"/>
                          </a:ext>
                        </a:extLst>
                      </p:cNvPr>
                      <p:cNvPicPr/>
                      <p:nvPr/>
                    </p:nvPicPr>
                    <p:blipFill>
                      <a:blip r:embed="rId6"/>
                      <a:stretch>
                        <a:fillRect/>
                      </a:stretch>
                    </p:blipFill>
                    <p:spPr>
                      <a:xfrm>
                        <a:off x="8250477" y="1516187"/>
                        <a:ext cx="3429000" cy="2300287"/>
                      </a:xfrm>
                      <a:prstGeom prst="rect">
                        <a:avLst/>
                      </a:prstGeom>
                      <a:ln w="31750">
                        <a:solidFill>
                          <a:schemeClr val="tx1"/>
                        </a:solidFill>
                      </a:ln>
                    </p:spPr>
                  </p:pic>
                </p:oleObj>
              </mc:Fallback>
            </mc:AlternateContent>
          </a:graphicData>
        </a:graphic>
      </p:graphicFrame>
      <p:sp>
        <p:nvSpPr>
          <p:cNvPr id="13" name="TextBox 12">
            <a:extLst>
              <a:ext uri="{FF2B5EF4-FFF2-40B4-BE49-F238E27FC236}">
                <a16:creationId xmlns:a16="http://schemas.microsoft.com/office/drawing/2014/main" id="{7070B2B9-FD7A-40FB-8D54-CD9959959E3D}"/>
              </a:ext>
            </a:extLst>
          </p:cNvPr>
          <p:cNvSpPr txBox="1"/>
          <p:nvPr/>
        </p:nvSpPr>
        <p:spPr>
          <a:xfrm>
            <a:off x="6256437" y="4828739"/>
            <a:ext cx="1790430" cy="707886"/>
          </a:xfrm>
          <a:prstGeom prst="rect">
            <a:avLst/>
          </a:prstGeom>
          <a:noFill/>
        </p:spPr>
        <p:txBody>
          <a:bodyPr wrap="square" rtlCol="0">
            <a:spAutoFit/>
          </a:bodyPr>
          <a:lstStyle/>
          <a:p>
            <a:pPr algn="ctr"/>
            <a:r>
              <a:rPr lang="en-US" sz="2000" dirty="0"/>
              <a:t>Charge-light matching</a:t>
            </a:r>
          </a:p>
        </p:txBody>
      </p:sp>
      <p:sp>
        <p:nvSpPr>
          <p:cNvPr id="16" name="TextBox 15">
            <a:extLst>
              <a:ext uri="{FF2B5EF4-FFF2-40B4-BE49-F238E27FC236}">
                <a16:creationId xmlns:a16="http://schemas.microsoft.com/office/drawing/2014/main" id="{7DC1B79A-3279-4E4C-93D4-347A7BA0677E}"/>
              </a:ext>
            </a:extLst>
          </p:cNvPr>
          <p:cNvSpPr txBox="1"/>
          <p:nvPr/>
        </p:nvSpPr>
        <p:spPr>
          <a:xfrm>
            <a:off x="6256436" y="5490923"/>
            <a:ext cx="1886587" cy="400110"/>
          </a:xfrm>
          <a:prstGeom prst="rect">
            <a:avLst/>
          </a:prstGeom>
          <a:noFill/>
        </p:spPr>
        <p:txBody>
          <a:bodyPr wrap="square" rtlCol="0">
            <a:spAutoFit/>
          </a:bodyPr>
          <a:lstStyle/>
          <a:p>
            <a:pPr algn="ctr"/>
            <a:r>
              <a:rPr lang="en-US" sz="2000" dirty="0">
                <a:solidFill>
                  <a:srgbClr val="0000FF"/>
                </a:solidFill>
              </a:rPr>
              <a:t>TGM rejection</a:t>
            </a:r>
          </a:p>
        </p:txBody>
      </p:sp>
      <p:sp>
        <p:nvSpPr>
          <p:cNvPr id="17" name="Rectangle 16">
            <a:extLst>
              <a:ext uri="{FF2B5EF4-FFF2-40B4-BE49-F238E27FC236}">
                <a16:creationId xmlns:a16="http://schemas.microsoft.com/office/drawing/2014/main" id="{57765D5A-6B38-4134-8417-FD263787F32F}"/>
              </a:ext>
            </a:extLst>
          </p:cNvPr>
          <p:cNvSpPr/>
          <p:nvPr/>
        </p:nvSpPr>
        <p:spPr>
          <a:xfrm>
            <a:off x="7986360" y="4511141"/>
            <a:ext cx="2521844" cy="400110"/>
          </a:xfrm>
          <a:prstGeom prst="rect">
            <a:avLst/>
          </a:prstGeom>
        </p:spPr>
        <p:txBody>
          <a:bodyPr wrap="none">
            <a:spAutoFit/>
          </a:bodyPr>
          <a:lstStyle/>
          <a:p>
            <a:r>
              <a:rPr lang="en-US" sz="2000" dirty="0" err="1"/>
              <a:t>Neutrino:Cosmic-ray</a:t>
            </a:r>
            <a:endParaRPr lang="en-US" sz="2000" dirty="0"/>
          </a:p>
        </p:txBody>
      </p:sp>
      <p:sp>
        <p:nvSpPr>
          <p:cNvPr id="18" name="Rectangle 17">
            <a:extLst>
              <a:ext uri="{FF2B5EF4-FFF2-40B4-BE49-F238E27FC236}">
                <a16:creationId xmlns:a16="http://schemas.microsoft.com/office/drawing/2014/main" id="{A8B6010D-E482-4286-89E0-DE8D06B289C7}"/>
              </a:ext>
            </a:extLst>
          </p:cNvPr>
          <p:cNvSpPr/>
          <p:nvPr/>
        </p:nvSpPr>
        <p:spPr>
          <a:xfrm>
            <a:off x="8327135" y="4963532"/>
            <a:ext cx="894797" cy="400110"/>
          </a:xfrm>
          <a:prstGeom prst="rect">
            <a:avLst/>
          </a:prstGeom>
        </p:spPr>
        <p:txBody>
          <a:bodyPr wrap="none">
            <a:spAutoFit/>
          </a:bodyPr>
          <a:lstStyle/>
          <a:p>
            <a:r>
              <a:rPr lang="en-US" sz="2000" dirty="0"/>
              <a:t>1 : 6.4</a:t>
            </a:r>
          </a:p>
        </p:txBody>
      </p:sp>
      <p:sp>
        <p:nvSpPr>
          <p:cNvPr id="19" name="Rectangle 18">
            <a:extLst>
              <a:ext uri="{FF2B5EF4-FFF2-40B4-BE49-F238E27FC236}">
                <a16:creationId xmlns:a16="http://schemas.microsoft.com/office/drawing/2014/main" id="{95B22718-4AED-4A70-B16C-DDB35449D0CE}"/>
              </a:ext>
            </a:extLst>
          </p:cNvPr>
          <p:cNvSpPr/>
          <p:nvPr/>
        </p:nvSpPr>
        <p:spPr>
          <a:xfrm>
            <a:off x="8336228" y="5471178"/>
            <a:ext cx="1037463" cy="400110"/>
          </a:xfrm>
          <a:prstGeom prst="rect">
            <a:avLst/>
          </a:prstGeom>
        </p:spPr>
        <p:txBody>
          <a:bodyPr wrap="none">
            <a:spAutoFit/>
          </a:bodyPr>
          <a:lstStyle/>
          <a:p>
            <a:r>
              <a:rPr lang="en-US" sz="2000" dirty="0">
                <a:solidFill>
                  <a:srgbClr val="0000FF"/>
                </a:solidFill>
              </a:rPr>
              <a:t>1 : 0.91</a:t>
            </a:r>
          </a:p>
        </p:txBody>
      </p:sp>
      <p:sp>
        <p:nvSpPr>
          <p:cNvPr id="20" name="TextBox 19">
            <a:extLst>
              <a:ext uri="{FF2B5EF4-FFF2-40B4-BE49-F238E27FC236}">
                <a16:creationId xmlns:a16="http://schemas.microsoft.com/office/drawing/2014/main" id="{3B1C7599-39BA-42A7-AF3F-F2D4EE4F10E1}"/>
              </a:ext>
            </a:extLst>
          </p:cNvPr>
          <p:cNvSpPr txBox="1"/>
          <p:nvPr/>
        </p:nvSpPr>
        <p:spPr>
          <a:xfrm>
            <a:off x="6304513" y="5860255"/>
            <a:ext cx="1790431" cy="400110"/>
          </a:xfrm>
          <a:prstGeom prst="rect">
            <a:avLst/>
          </a:prstGeom>
          <a:noFill/>
        </p:spPr>
        <p:txBody>
          <a:bodyPr wrap="square" rtlCol="0">
            <a:spAutoFit/>
          </a:bodyPr>
          <a:lstStyle/>
          <a:p>
            <a:pPr algn="ctr"/>
            <a:r>
              <a:rPr lang="en-US" sz="2000" dirty="0">
                <a:solidFill>
                  <a:srgbClr val="00B050"/>
                </a:solidFill>
              </a:rPr>
              <a:t>STM rejection</a:t>
            </a:r>
          </a:p>
        </p:txBody>
      </p:sp>
      <p:sp>
        <p:nvSpPr>
          <p:cNvPr id="21" name="Rectangle 20">
            <a:extLst>
              <a:ext uri="{FF2B5EF4-FFF2-40B4-BE49-F238E27FC236}">
                <a16:creationId xmlns:a16="http://schemas.microsoft.com/office/drawing/2014/main" id="{4E25A589-5A96-4190-BA3B-DE4562D0A337}"/>
              </a:ext>
            </a:extLst>
          </p:cNvPr>
          <p:cNvSpPr/>
          <p:nvPr/>
        </p:nvSpPr>
        <p:spPr>
          <a:xfrm>
            <a:off x="8327135" y="5841654"/>
            <a:ext cx="1037463" cy="400110"/>
          </a:xfrm>
          <a:prstGeom prst="rect">
            <a:avLst/>
          </a:prstGeom>
        </p:spPr>
        <p:txBody>
          <a:bodyPr wrap="none">
            <a:spAutoFit/>
          </a:bodyPr>
          <a:lstStyle/>
          <a:p>
            <a:r>
              <a:rPr lang="en-US" sz="2000" dirty="0">
                <a:solidFill>
                  <a:srgbClr val="00B050"/>
                </a:solidFill>
              </a:rPr>
              <a:t>1 : 0.36</a:t>
            </a:r>
          </a:p>
        </p:txBody>
      </p:sp>
      <p:sp>
        <p:nvSpPr>
          <p:cNvPr id="23" name="TextBox 22">
            <a:extLst>
              <a:ext uri="{FF2B5EF4-FFF2-40B4-BE49-F238E27FC236}">
                <a16:creationId xmlns:a16="http://schemas.microsoft.com/office/drawing/2014/main" id="{BD3D647D-A838-4968-A8EC-ADD4CF2E8F1E}"/>
              </a:ext>
            </a:extLst>
          </p:cNvPr>
          <p:cNvSpPr txBox="1"/>
          <p:nvPr/>
        </p:nvSpPr>
        <p:spPr>
          <a:xfrm>
            <a:off x="9377172" y="5671234"/>
            <a:ext cx="1928470" cy="707886"/>
          </a:xfrm>
          <a:prstGeom prst="rect">
            <a:avLst/>
          </a:prstGeom>
          <a:noFill/>
        </p:spPr>
        <p:txBody>
          <a:bodyPr wrap="square" rtlCol="0">
            <a:spAutoFit/>
          </a:bodyPr>
          <a:lstStyle/>
          <a:p>
            <a:pPr algn="ctr"/>
            <a:r>
              <a:rPr lang="en-US" sz="2000" dirty="0">
                <a:solidFill>
                  <a:srgbClr val="00B050"/>
                </a:solidFill>
              </a:rPr>
              <a:t>Improved by factor of ~3</a:t>
            </a:r>
          </a:p>
        </p:txBody>
      </p:sp>
      <p:sp>
        <p:nvSpPr>
          <p:cNvPr id="24" name="TextBox 23">
            <a:extLst>
              <a:ext uri="{FF2B5EF4-FFF2-40B4-BE49-F238E27FC236}">
                <a16:creationId xmlns:a16="http://schemas.microsoft.com/office/drawing/2014/main" id="{0D712C6B-45FE-4FFB-A60F-D68F182FA30D}"/>
              </a:ext>
            </a:extLst>
          </p:cNvPr>
          <p:cNvSpPr txBox="1"/>
          <p:nvPr/>
        </p:nvSpPr>
        <p:spPr>
          <a:xfrm>
            <a:off x="9455977" y="4991446"/>
            <a:ext cx="1734921" cy="707886"/>
          </a:xfrm>
          <a:prstGeom prst="rect">
            <a:avLst/>
          </a:prstGeom>
          <a:noFill/>
        </p:spPr>
        <p:txBody>
          <a:bodyPr wrap="square" rtlCol="0">
            <a:spAutoFit/>
          </a:bodyPr>
          <a:lstStyle/>
          <a:p>
            <a:pPr algn="ctr"/>
            <a:r>
              <a:rPr lang="en-US" sz="2000" dirty="0">
                <a:solidFill>
                  <a:srgbClr val="0000FF"/>
                </a:solidFill>
              </a:rPr>
              <a:t>Improved by factor of &gt;6</a:t>
            </a:r>
          </a:p>
        </p:txBody>
      </p:sp>
      <p:sp>
        <p:nvSpPr>
          <p:cNvPr id="25" name="TextBox 24">
            <a:extLst>
              <a:ext uri="{FF2B5EF4-FFF2-40B4-BE49-F238E27FC236}">
                <a16:creationId xmlns:a16="http://schemas.microsoft.com/office/drawing/2014/main" id="{71106B4D-7F6C-4A2D-A158-D6C5FE6AC31E}"/>
              </a:ext>
            </a:extLst>
          </p:cNvPr>
          <p:cNvSpPr txBox="1"/>
          <p:nvPr/>
        </p:nvSpPr>
        <p:spPr>
          <a:xfrm>
            <a:off x="6235488" y="6247259"/>
            <a:ext cx="1928480" cy="400110"/>
          </a:xfrm>
          <a:prstGeom prst="rect">
            <a:avLst/>
          </a:prstGeom>
          <a:noFill/>
        </p:spPr>
        <p:txBody>
          <a:bodyPr wrap="square" rtlCol="0">
            <a:spAutoFit/>
          </a:bodyPr>
          <a:lstStyle/>
          <a:p>
            <a:pPr algn="ctr"/>
            <a:r>
              <a:rPr lang="en-US" sz="2000" dirty="0"/>
              <a:t>Additional Cuts</a:t>
            </a:r>
          </a:p>
        </p:txBody>
      </p:sp>
      <p:sp>
        <p:nvSpPr>
          <p:cNvPr id="26" name="Rectangle 25">
            <a:extLst>
              <a:ext uri="{FF2B5EF4-FFF2-40B4-BE49-F238E27FC236}">
                <a16:creationId xmlns:a16="http://schemas.microsoft.com/office/drawing/2014/main" id="{497CA5D1-CF5B-49C0-BEEE-FD333E740F12}"/>
              </a:ext>
            </a:extLst>
          </p:cNvPr>
          <p:cNvSpPr/>
          <p:nvPr/>
        </p:nvSpPr>
        <p:spPr>
          <a:xfrm>
            <a:off x="8327135" y="6225232"/>
            <a:ext cx="1037463" cy="400110"/>
          </a:xfrm>
          <a:prstGeom prst="rect">
            <a:avLst/>
          </a:prstGeom>
        </p:spPr>
        <p:txBody>
          <a:bodyPr wrap="none">
            <a:spAutoFit/>
          </a:bodyPr>
          <a:lstStyle/>
          <a:p>
            <a:r>
              <a:rPr lang="en-US" sz="2000" dirty="0"/>
              <a:t>1 : 0.20</a:t>
            </a:r>
          </a:p>
        </p:txBody>
      </p:sp>
      <p:pic>
        <p:nvPicPr>
          <p:cNvPr id="27" name="Picture 26">
            <a:extLst>
              <a:ext uri="{FF2B5EF4-FFF2-40B4-BE49-F238E27FC236}">
                <a16:creationId xmlns:a16="http://schemas.microsoft.com/office/drawing/2014/main" id="{79BEDCF1-591D-417B-A158-C9B3A9A8C68E}"/>
              </a:ext>
            </a:extLst>
          </p:cNvPr>
          <p:cNvPicPr>
            <a:picLocks noChangeAspect="1"/>
          </p:cNvPicPr>
          <p:nvPr/>
        </p:nvPicPr>
        <p:blipFill>
          <a:blip r:embed="rId7"/>
          <a:stretch>
            <a:fillRect/>
          </a:stretch>
        </p:blipFill>
        <p:spPr>
          <a:xfrm>
            <a:off x="707743" y="4244992"/>
            <a:ext cx="4779587" cy="2491861"/>
          </a:xfrm>
          <a:prstGeom prst="rect">
            <a:avLst/>
          </a:prstGeom>
        </p:spPr>
      </p:pic>
      <p:sp>
        <p:nvSpPr>
          <p:cNvPr id="28" name="Rectangle 27">
            <a:extLst>
              <a:ext uri="{FF2B5EF4-FFF2-40B4-BE49-F238E27FC236}">
                <a16:creationId xmlns:a16="http://schemas.microsoft.com/office/drawing/2014/main" id="{D301B74E-E0F9-41F3-8987-5D4532C11D77}"/>
              </a:ext>
            </a:extLst>
          </p:cNvPr>
          <p:cNvSpPr/>
          <p:nvPr/>
        </p:nvSpPr>
        <p:spPr>
          <a:xfrm>
            <a:off x="5743699" y="4486995"/>
            <a:ext cx="5931877" cy="22293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6" grpId="0"/>
      <p:bldP spid="17" grpId="0"/>
      <p:bldP spid="18" grpId="0"/>
      <p:bldP spid="19" grpId="0"/>
      <p:bldP spid="20" grpId="0"/>
      <p:bldP spid="21" grpId="0"/>
      <p:bldP spid="23" grpId="0"/>
      <p:bldP spid="24" grpId="0"/>
      <p:bldP spid="25" grpId="0"/>
      <p:bldP spid="26"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6937-7964-4E0A-982F-81BEE1AC2718}"/>
              </a:ext>
            </a:extLst>
          </p:cNvPr>
          <p:cNvSpPr>
            <a:spLocks noGrp="1"/>
          </p:cNvSpPr>
          <p:nvPr>
            <p:ph type="title"/>
          </p:nvPr>
        </p:nvSpPr>
        <p:spPr>
          <a:xfrm>
            <a:off x="352771" y="-25933"/>
            <a:ext cx="6172200" cy="1143000"/>
          </a:xfrm>
        </p:spPr>
        <p:txBody>
          <a:bodyPr>
            <a:normAutofit/>
          </a:bodyPr>
          <a:lstStyle/>
          <a:p>
            <a:r>
              <a:rPr lang="en-US" sz="3200" dirty="0"/>
              <a:t>Preselection</a:t>
            </a:r>
          </a:p>
        </p:txBody>
      </p:sp>
      <p:sp>
        <p:nvSpPr>
          <p:cNvPr id="5" name="Slide Number Placeholder 4">
            <a:extLst>
              <a:ext uri="{FF2B5EF4-FFF2-40B4-BE49-F238E27FC236}">
                <a16:creationId xmlns:a16="http://schemas.microsoft.com/office/drawing/2014/main" id="{A83F943D-171B-4104-9587-20C731200B0C}"/>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D3ED6C-0C83-4481-9DB0-BBB861812FFA}" type="slidenum">
              <a:rPr lang="en-US" smtClean="0"/>
              <a:pPr/>
              <a:t>21</a:t>
            </a:fld>
            <a:endParaRPr lang="en-US"/>
          </a:p>
        </p:txBody>
      </p:sp>
      <p:sp>
        <p:nvSpPr>
          <p:cNvPr id="9" name="Content Placeholder 8">
            <a:extLst>
              <a:ext uri="{FF2B5EF4-FFF2-40B4-BE49-F238E27FC236}">
                <a16:creationId xmlns:a16="http://schemas.microsoft.com/office/drawing/2014/main" id="{135B9EE9-CDBF-4F51-951D-8644B9279684}"/>
              </a:ext>
            </a:extLst>
          </p:cNvPr>
          <p:cNvSpPr>
            <a:spLocks noGrp="1"/>
          </p:cNvSpPr>
          <p:nvPr>
            <p:ph sz="half" idx="1"/>
          </p:nvPr>
        </p:nvSpPr>
        <p:spPr>
          <a:xfrm>
            <a:off x="302871" y="1117067"/>
            <a:ext cx="5977805" cy="5314950"/>
          </a:xfrm>
        </p:spPr>
        <p:txBody>
          <a:bodyPr>
            <a:normAutofit/>
          </a:bodyPr>
          <a:lstStyle/>
          <a:p>
            <a:r>
              <a:rPr lang="en-US" sz="2000" dirty="0"/>
              <a:t>Generic neutrino detection powered by many-to-many charge light matching and additional cosmic taggers to reject in-time coincidence cosmic-ray muons</a:t>
            </a:r>
          </a:p>
          <a:p>
            <a:pPr lvl="1"/>
            <a:endParaRPr lang="en-US" sz="2000" dirty="0"/>
          </a:p>
          <a:p>
            <a:pPr lvl="1"/>
            <a:r>
              <a:rPr lang="en-US" sz="2000" dirty="0"/>
              <a:t>99.999% cosmic-ray muon background rejected</a:t>
            </a:r>
          </a:p>
          <a:p>
            <a:pPr lvl="2"/>
            <a:r>
              <a:rPr lang="en-US" dirty="0"/>
              <a:t>Start with 1:20,000 neutrinos to </a:t>
            </a:r>
            <a:r>
              <a:rPr lang="en-US" dirty="0" err="1"/>
              <a:t>cosmics</a:t>
            </a:r>
            <a:endParaRPr lang="en-US" dirty="0"/>
          </a:p>
          <a:p>
            <a:pPr lvl="2"/>
            <a:r>
              <a:rPr lang="en-US" dirty="0"/>
              <a:t>End with 5.2:1 neutrinos to </a:t>
            </a:r>
            <a:r>
              <a:rPr lang="en-US" dirty="0" err="1"/>
              <a:t>cosmics</a:t>
            </a:r>
            <a:endParaRPr lang="en-US" dirty="0"/>
          </a:p>
          <a:p>
            <a:pPr lvl="1"/>
            <a:endParaRPr lang="en-US" sz="2000" dirty="0"/>
          </a:p>
          <a:p>
            <a:pPr lvl="1"/>
            <a:r>
              <a:rPr lang="en-US" sz="2000" dirty="0"/>
              <a:t>90% efficiency for </a:t>
            </a:r>
            <a:r>
              <a:rPr lang="el-GR" sz="2000" dirty="0"/>
              <a:t>ν</a:t>
            </a:r>
            <a:r>
              <a:rPr lang="en-US" sz="2000" baseline="-25000" dirty="0" err="1"/>
              <a:t>e</a:t>
            </a:r>
            <a:r>
              <a:rPr lang="en-US" sz="2000" dirty="0" err="1"/>
              <a:t>CC</a:t>
            </a:r>
            <a:r>
              <a:rPr lang="en-US" sz="2000" dirty="0"/>
              <a:t> and 80% efficiency for </a:t>
            </a:r>
            <a:r>
              <a:rPr lang="el-GR" sz="2000" dirty="0"/>
              <a:t>ν</a:t>
            </a:r>
            <a:r>
              <a:rPr lang="el-GR" sz="2000" baseline="-25000" dirty="0"/>
              <a:t>µ</a:t>
            </a:r>
            <a:r>
              <a:rPr lang="en-US" sz="2000" dirty="0"/>
              <a:t>CC</a:t>
            </a:r>
          </a:p>
          <a:p>
            <a:pPr lvl="1"/>
            <a:r>
              <a:rPr lang="el-GR" sz="2000" dirty="0"/>
              <a:t>ν</a:t>
            </a:r>
            <a:r>
              <a:rPr lang="en-US" sz="2000" baseline="-25000" dirty="0" err="1"/>
              <a:t>e</a:t>
            </a:r>
            <a:r>
              <a:rPr lang="en-US" sz="2000" dirty="0" err="1"/>
              <a:t>CC</a:t>
            </a:r>
            <a:r>
              <a:rPr lang="en-US" sz="2000" dirty="0"/>
              <a:t> purity ~0.4% at this stage</a:t>
            </a:r>
          </a:p>
          <a:p>
            <a:endParaRPr lang="en-US" sz="2000" dirty="0"/>
          </a:p>
        </p:txBody>
      </p:sp>
      <p:sp>
        <p:nvSpPr>
          <p:cNvPr id="11" name="TextBox 10">
            <a:extLst>
              <a:ext uri="{FF2B5EF4-FFF2-40B4-BE49-F238E27FC236}">
                <a16:creationId xmlns:a16="http://schemas.microsoft.com/office/drawing/2014/main" id="{A4C42D34-28DB-4BEA-844F-CC212E38012F}"/>
              </a:ext>
            </a:extLst>
          </p:cNvPr>
          <p:cNvSpPr txBox="1"/>
          <p:nvPr/>
        </p:nvSpPr>
        <p:spPr>
          <a:xfrm>
            <a:off x="7727950" y="5901800"/>
            <a:ext cx="4864100" cy="369332"/>
          </a:xfrm>
          <a:prstGeom prst="rect">
            <a:avLst/>
          </a:prstGeom>
          <a:noFill/>
        </p:spPr>
        <p:txBody>
          <a:bodyPr wrap="square" rtlCol="0">
            <a:spAutoFit/>
          </a:bodyPr>
          <a:lstStyle/>
          <a:p>
            <a:r>
              <a:rPr lang="en-US" dirty="0">
                <a:hlinkClick r:id="rId3"/>
              </a:rPr>
              <a:t>Phys. Rev. Applied 15, 064071</a:t>
            </a:r>
            <a:endParaRPr lang="en-US" dirty="0"/>
          </a:p>
        </p:txBody>
      </p:sp>
      <p:pic>
        <p:nvPicPr>
          <p:cNvPr id="14" name="Content Placeholder 13">
            <a:extLst>
              <a:ext uri="{FF2B5EF4-FFF2-40B4-BE49-F238E27FC236}">
                <a16:creationId xmlns:a16="http://schemas.microsoft.com/office/drawing/2014/main" id="{DDCFB5B1-F1C1-49C8-B4E5-53598BFC9CB2}"/>
              </a:ext>
            </a:extLst>
          </p:cNvPr>
          <p:cNvPicPr>
            <a:picLocks noGrp="1" noChangeAspect="1"/>
          </p:cNvPicPr>
          <p:nvPr>
            <p:ph sz="half" idx="2"/>
          </p:nvPr>
        </p:nvPicPr>
        <p:blipFill>
          <a:blip r:embed="rId4"/>
          <a:stretch>
            <a:fillRect/>
          </a:stretch>
        </p:blipFill>
        <p:spPr>
          <a:xfrm>
            <a:off x="6193198" y="67728"/>
            <a:ext cx="6052787" cy="5808139"/>
          </a:xfrm>
          <a:prstGeom prst="rect">
            <a:avLst/>
          </a:prstGeom>
        </p:spPr>
      </p:pic>
    </p:spTree>
    <p:extLst>
      <p:ext uri="{BB962C8B-B14F-4D97-AF65-F5344CB8AC3E}">
        <p14:creationId xmlns:p14="http://schemas.microsoft.com/office/powerpoint/2010/main" val="102936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FE16-6B86-0EBB-40E6-D71E30670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3A27E-DC47-55DF-6E09-825724222146}"/>
              </a:ext>
            </a:extLst>
          </p:cNvPr>
          <p:cNvSpPr>
            <a:spLocks noGrp="1"/>
          </p:cNvSpPr>
          <p:nvPr>
            <p:ph type="title"/>
          </p:nvPr>
        </p:nvSpPr>
        <p:spPr/>
        <p:txBody>
          <a:bodyPr/>
          <a:lstStyle/>
          <a:p>
            <a:r>
              <a:rPr lang="en-US" dirty="0"/>
              <a:t>DL-Clustering data preparation</a:t>
            </a:r>
          </a:p>
        </p:txBody>
      </p:sp>
      <p:sp>
        <p:nvSpPr>
          <p:cNvPr id="3" name="Slide Number Placeholder 2">
            <a:extLst>
              <a:ext uri="{FF2B5EF4-FFF2-40B4-BE49-F238E27FC236}">
                <a16:creationId xmlns:a16="http://schemas.microsoft.com/office/drawing/2014/main" id="{4A34C4E1-FA3D-31CD-A1B5-3A23654B3B2B}"/>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6" name="Rectangle 5">
            <a:extLst>
              <a:ext uri="{FF2B5EF4-FFF2-40B4-BE49-F238E27FC236}">
                <a16:creationId xmlns:a16="http://schemas.microsoft.com/office/drawing/2014/main" id="{22524753-C3A4-310A-BD37-399C07361BE7}"/>
              </a:ext>
            </a:extLst>
          </p:cNvPr>
          <p:cNvSpPr/>
          <p:nvPr/>
        </p:nvSpPr>
        <p:spPr>
          <a:xfrm>
            <a:off x="2430167" y="915734"/>
            <a:ext cx="2181639"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Sim/SP/</a:t>
            </a:r>
            <a:r>
              <a:rPr lang="en-US" sz="1400" dirty="0" err="1">
                <a:solidFill>
                  <a:schemeClr val="tx1"/>
                </a:solidFill>
              </a:rPr>
              <a:t>Img</a:t>
            </a:r>
            <a:endParaRPr lang="en-US" sz="1400" dirty="0">
              <a:solidFill>
                <a:schemeClr val="tx1"/>
              </a:solidFill>
            </a:endParaRPr>
          </a:p>
        </p:txBody>
      </p:sp>
      <p:sp>
        <p:nvSpPr>
          <p:cNvPr id="7" name="Rectangle 6">
            <a:extLst>
              <a:ext uri="{FF2B5EF4-FFF2-40B4-BE49-F238E27FC236}">
                <a16:creationId xmlns:a16="http://schemas.microsoft.com/office/drawing/2014/main" id="{4FB341C0-A46D-C5D5-A280-F925D8066D23}"/>
              </a:ext>
            </a:extLst>
          </p:cNvPr>
          <p:cNvSpPr/>
          <p:nvPr/>
        </p:nvSpPr>
        <p:spPr>
          <a:xfrm>
            <a:off x="741309" y="920425"/>
            <a:ext cx="1234870" cy="80507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err="1">
                <a:solidFill>
                  <a:schemeClr val="accent2"/>
                </a:solidFill>
              </a:rPr>
              <a:t>artROOT</a:t>
            </a:r>
            <a:endParaRPr lang="en-US" sz="1400" dirty="0">
              <a:solidFill>
                <a:schemeClr val="accent2"/>
              </a:solidFill>
            </a:endParaRPr>
          </a:p>
        </p:txBody>
      </p:sp>
      <p:cxnSp>
        <p:nvCxnSpPr>
          <p:cNvPr id="10" name="Curved Connector 9">
            <a:extLst>
              <a:ext uri="{FF2B5EF4-FFF2-40B4-BE49-F238E27FC236}">
                <a16:creationId xmlns:a16="http://schemas.microsoft.com/office/drawing/2014/main" id="{3F5155E8-571D-EB27-9C5B-F8980CF95602}"/>
              </a:ext>
            </a:extLst>
          </p:cNvPr>
          <p:cNvCxnSpPr>
            <a:cxnSpLocks/>
            <a:stCxn id="7" idx="3"/>
            <a:endCxn id="6" idx="1"/>
          </p:cNvCxnSpPr>
          <p:nvPr/>
        </p:nvCxnSpPr>
        <p:spPr>
          <a:xfrm flipV="1">
            <a:off x="1976179" y="1318269"/>
            <a:ext cx="453988" cy="4691"/>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7A725EC-BE54-9240-2039-B4F51A7FE48F}"/>
              </a:ext>
            </a:extLst>
          </p:cNvPr>
          <p:cNvSpPr/>
          <p:nvPr/>
        </p:nvSpPr>
        <p:spPr>
          <a:xfrm>
            <a:off x="2233475" y="5029086"/>
            <a:ext cx="2435629" cy="80507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1400" dirty="0" err="1">
                <a:solidFill>
                  <a:schemeClr val="accent2"/>
                </a:solidFill>
              </a:rPr>
              <a:t>MCParticle</a:t>
            </a:r>
            <a:r>
              <a:rPr lang="en-US" sz="1400" dirty="0">
                <a:solidFill>
                  <a:schemeClr val="accent2"/>
                </a:solidFill>
              </a:rPr>
              <a:t> in .root or .</a:t>
            </a:r>
            <a:r>
              <a:rPr lang="en-US" sz="1400" dirty="0" err="1">
                <a:solidFill>
                  <a:schemeClr val="accent2"/>
                </a:solidFill>
              </a:rPr>
              <a:t>json</a:t>
            </a:r>
            <a:r>
              <a:rPr lang="en-US" sz="1400" dirty="0">
                <a:solidFill>
                  <a:schemeClr val="accent2"/>
                </a:solidFill>
              </a:rPr>
              <a:t>?</a:t>
            </a:r>
            <a:endParaRPr lang="en-US" sz="1400" dirty="0">
              <a:solidFill>
                <a:schemeClr val="tx1"/>
              </a:solidFill>
            </a:endParaRPr>
          </a:p>
          <a:p>
            <a:pPr marL="285750" indent="-285750">
              <a:buFont typeface="Arial" panose="020B0604020202020204" pitchFamily="34" charset="0"/>
              <a:buChar char="•"/>
            </a:pPr>
            <a:r>
              <a:rPr lang="en-US" sz="1400" dirty="0" err="1">
                <a:solidFill>
                  <a:schemeClr val="accent2"/>
                </a:solidFill>
              </a:rPr>
              <a:t>trackID</a:t>
            </a:r>
            <a:r>
              <a:rPr lang="en-US" sz="1400" dirty="0">
                <a:solidFill>
                  <a:schemeClr val="accent2"/>
                </a:solidFill>
              </a:rPr>
              <a:t>?</a:t>
            </a:r>
          </a:p>
        </p:txBody>
      </p:sp>
      <p:sp>
        <p:nvSpPr>
          <p:cNvPr id="26" name="Rectangle 25">
            <a:extLst>
              <a:ext uri="{FF2B5EF4-FFF2-40B4-BE49-F238E27FC236}">
                <a16:creationId xmlns:a16="http://schemas.microsoft.com/office/drawing/2014/main" id="{5623688C-ED0B-38AB-F4FF-AB1C0244D160}"/>
              </a:ext>
            </a:extLst>
          </p:cNvPr>
          <p:cNvSpPr/>
          <p:nvPr/>
        </p:nvSpPr>
        <p:spPr>
          <a:xfrm>
            <a:off x="4930747" y="816191"/>
            <a:ext cx="4448937" cy="100415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r>
              <a:rPr lang="en-US" sz="1400" dirty="0" err="1">
                <a:solidFill>
                  <a:schemeClr val="tx1"/>
                </a:solidFill>
              </a:rPr>
              <a:t>Clus</a:t>
            </a:r>
            <a:endParaRPr lang="en-US" sz="1400" dirty="0">
              <a:solidFill>
                <a:schemeClr val="tx1"/>
              </a:solidFill>
            </a:endParaRPr>
          </a:p>
          <a:p>
            <a:pPr marL="285750" indent="-285750">
              <a:buFont typeface="Arial" panose="020B0604020202020204" pitchFamily="34" charset="0"/>
              <a:buChar char="•"/>
            </a:pPr>
            <a:r>
              <a:rPr lang="en-US" sz="1400" dirty="0">
                <a:solidFill>
                  <a:schemeClr val="tx1"/>
                </a:solidFill>
              </a:rPr>
              <a:t>sampling -&gt; 3D points (</a:t>
            </a:r>
            <a:r>
              <a:rPr lang="en-US" sz="1400" dirty="0" err="1">
                <a:solidFill>
                  <a:schemeClr val="tx1"/>
                </a:solidFill>
              </a:rPr>
              <a:t>KDTree</a:t>
            </a:r>
            <a:r>
              <a:rPr lang="en-US" sz="1400" dirty="0">
                <a:solidFill>
                  <a:schemeClr val="tx1"/>
                </a:solidFill>
              </a:rPr>
              <a:t>, PCA, Hough)</a:t>
            </a:r>
          </a:p>
          <a:p>
            <a:pPr marL="285750" indent="-285750">
              <a:buFont typeface="Arial" panose="020B0604020202020204" pitchFamily="34" charset="0"/>
              <a:buChar char="•"/>
            </a:pPr>
            <a:r>
              <a:rPr lang="en-US" sz="1400" dirty="0">
                <a:solidFill>
                  <a:schemeClr val="tx1"/>
                </a:solidFill>
              </a:rPr>
              <a:t>physics-informed graph</a:t>
            </a:r>
          </a:p>
          <a:p>
            <a:pPr marL="285750" indent="-285750">
              <a:buFont typeface="Arial" panose="020B0604020202020204" pitchFamily="34" charset="0"/>
              <a:buChar char="•"/>
            </a:pPr>
            <a:endParaRPr lang="en-US" sz="1400" dirty="0">
              <a:solidFill>
                <a:schemeClr val="tx1"/>
              </a:solidFill>
            </a:endParaRPr>
          </a:p>
        </p:txBody>
      </p:sp>
      <p:sp>
        <p:nvSpPr>
          <p:cNvPr id="30" name="Rectangle 29">
            <a:extLst>
              <a:ext uri="{FF2B5EF4-FFF2-40B4-BE49-F238E27FC236}">
                <a16:creationId xmlns:a16="http://schemas.microsoft.com/office/drawing/2014/main" id="{25C19BFC-456E-C291-6111-A6B2A9D9A8EF}"/>
              </a:ext>
            </a:extLst>
          </p:cNvPr>
          <p:cNvSpPr/>
          <p:nvPr/>
        </p:nvSpPr>
        <p:spPr>
          <a:xfrm>
            <a:off x="4964480" y="2379068"/>
            <a:ext cx="4381470" cy="98788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1400" dirty="0" err="1">
                <a:solidFill>
                  <a:schemeClr val="accent2"/>
                </a:solidFill>
              </a:rPr>
              <a:t>ITensons</a:t>
            </a:r>
            <a:r>
              <a:rPr lang="en-US" sz="1400" dirty="0">
                <a:solidFill>
                  <a:schemeClr val="accent2"/>
                </a:solidFill>
              </a:rPr>
              <a:t> in .</a:t>
            </a:r>
            <a:r>
              <a:rPr lang="en-US" sz="1400" dirty="0" err="1">
                <a:solidFill>
                  <a:schemeClr val="accent2"/>
                </a:solidFill>
              </a:rPr>
              <a:t>npz</a:t>
            </a:r>
            <a:endParaRPr lang="en-US" sz="1400" dirty="0">
              <a:solidFill>
                <a:schemeClr val="accent2"/>
              </a:solidFill>
            </a:endParaRPr>
          </a:p>
          <a:p>
            <a:pPr marL="285750" indent="-285750">
              <a:buFont typeface="Arial" panose="020B0604020202020204" pitchFamily="34" charset="0"/>
              <a:buChar char="•"/>
            </a:pPr>
            <a:r>
              <a:rPr lang="en-US" sz="1400" dirty="0">
                <a:solidFill>
                  <a:schemeClr val="accent2"/>
                </a:solidFill>
              </a:rPr>
              <a:t>Points or Graph</a:t>
            </a:r>
          </a:p>
          <a:p>
            <a:pPr marL="285750" indent="-285750">
              <a:buFont typeface="Arial" panose="020B0604020202020204" pitchFamily="34" charset="0"/>
              <a:buChar char="•"/>
            </a:pPr>
            <a:r>
              <a:rPr lang="en-US" sz="1400" dirty="0">
                <a:solidFill>
                  <a:schemeClr val="accent2"/>
                </a:solidFill>
              </a:rPr>
              <a:t>graph2file utility function</a:t>
            </a:r>
          </a:p>
        </p:txBody>
      </p:sp>
      <p:cxnSp>
        <p:nvCxnSpPr>
          <p:cNvPr id="31" name="Curved Connector 30">
            <a:extLst>
              <a:ext uri="{FF2B5EF4-FFF2-40B4-BE49-F238E27FC236}">
                <a16:creationId xmlns:a16="http://schemas.microsoft.com/office/drawing/2014/main" id="{7964E932-90E3-2F3C-8C6F-893C1B127C12}"/>
              </a:ext>
            </a:extLst>
          </p:cNvPr>
          <p:cNvCxnSpPr>
            <a:cxnSpLocks/>
            <a:stCxn id="26" idx="2"/>
            <a:endCxn id="30" idx="0"/>
          </p:cNvCxnSpPr>
          <p:nvPr/>
        </p:nvCxnSpPr>
        <p:spPr>
          <a:xfrm rot="5400000">
            <a:off x="6875855" y="2099707"/>
            <a:ext cx="558722" cy="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F8518D4-5287-AE1F-0F5F-6A94AFAF28E3}"/>
              </a:ext>
            </a:extLst>
          </p:cNvPr>
          <p:cNvSpPr/>
          <p:nvPr/>
        </p:nvSpPr>
        <p:spPr>
          <a:xfrm>
            <a:off x="5769911" y="5029085"/>
            <a:ext cx="2181639"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Post processing</a:t>
            </a:r>
          </a:p>
        </p:txBody>
      </p:sp>
      <p:cxnSp>
        <p:nvCxnSpPr>
          <p:cNvPr id="35" name="Curved Connector 34">
            <a:extLst>
              <a:ext uri="{FF2B5EF4-FFF2-40B4-BE49-F238E27FC236}">
                <a16:creationId xmlns:a16="http://schemas.microsoft.com/office/drawing/2014/main" id="{1DC4E0B8-4560-0067-4F6E-6DED6B502E61}"/>
              </a:ext>
            </a:extLst>
          </p:cNvPr>
          <p:cNvCxnSpPr>
            <a:cxnSpLocks/>
            <a:stCxn id="14" idx="3"/>
            <a:endCxn id="34" idx="1"/>
          </p:cNvCxnSpPr>
          <p:nvPr/>
        </p:nvCxnSpPr>
        <p:spPr>
          <a:xfrm flipV="1">
            <a:off x="4669104" y="5431620"/>
            <a:ext cx="1100807" cy="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9226E63E-BF3E-D9CE-5326-5E963BCE9B31}"/>
              </a:ext>
            </a:extLst>
          </p:cNvPr>
          <p:cNvCxnSpPr>
            <a:cxnSpLocks/>
            <a:stCxn id="30" idx="2"/>
            <a:endCxn id="34" idx="1"/>
          </p:cNvCxnSpPr>
          <p:nvPr/>
        </p:nvCxnSpPr>
        <p:spPr>
          <a:xfrm rot="5400000">
            <a:off x="5430232" y="3706636"/>
            <a:ext cx="2064663" cy="1385304"/>
          </a:xfrm>
          <a:prstGeom prst="curvedConnector4">
            <a:avLst>
              <a:gd name="adj1" fmla="val 40252"/>
              <a:gd name="adj2" fmla="val 11650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73342D6-A579-E528-36B6-3C5D388C63A8}"/>
              </a:ext>
            </a:extLst>
          </p:cNvPr>
          <p:cNvSpPr/>
          <p:nvPr/>
        </p:nvSpPr>
        <p:spPr>
          <a:xfrm>
            <a:off x="8510013" y="5029085"/>
            <a:ext cx="2181639"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Labeled data</a:t>
            </a:r>
          </a:p>
        </p:txBody>
      </p:sp>
      <p:cxnSp>
        <p:nvCxnSpPr>
          <p:cNvPr id="88" name="Curved Connector 87">
            <a:extLst>
              <a:ext uri="{FF2B5EF4-FFF2-40B4-BE49-F238E27FC236}">
                <a16:creationId xmlns:a16="http://schemas.microsoft.com/office/drawing/2014/main" id="{7662B138-4CFA-21F5-3FB8-379D7D7CA57B}"/>
              </a:ext>
            </a:extLst>
          </p:cNvPr>
          <p:cNvCxnSpPr>
            <a:cxnSpLocks/>
            <a:stCxn id="34" idx="3"/>
            <a:endCxn id="45" idx="1"/>
          </p:cNvCxnSpPr>
          <p:nvPr/>
        </p:nvCxnSpPr>
        <p:spPr>
          <a:xfrm>
            <a:off x="7951550" y="5431620"/>
            <a:ext cx="558463" cy="1270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urved Connector 95">
            <a:extLst>
              <a:ext uri="{FF2B5EF4-FFF2-40B4-BE49-F238E27FC236}">
                <a16:creationId xmlns:a16="http://schemas.microsoft.com/office/drawing/2014/main" id="{6491D301-2F43-A010-A321-AB5B19FF557D}"/>
              </a:ext>
            </a:extLst>
          </p:cNvPr>
          <p:cNvCxnSpPr>
            <a:cxnSpLocks/>
            <a:stCxn id="6" idx="3"/>
            <a:endCxn id="26" idx="1"/>
          </p:cNvCxnSpPr>
          <p:nvPr/>
        </p:nvCxnSpPr>
        <p:spPr>
          <a:xfrm>
            <a:off x="4611806" y="1318269"/>
            <a:ext cx="318941" cy="1270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 name="Curved Connector 3">
            <a:extLst>
              <a:ext uri="{FF2B5EF4-FFF2-40B4-BE49-F238E27FC236}">
                <a16:creationId xmlns:a16="http://schemas.microsoft.com/office/drawing/2014/main" id="{3EE32A10-08DC-B6A6-46C4-2671F38FDAE1}"/>
              </a:ext>
            </a:extLst>
          </p:cNvPr>
          <p:cNvCxnSpPr>
            <a:cxnSpLocks/>
            <a:stCxn id="7" idx="2"/>
            <a:endCxn id="47" idx="0"/>
          </p:cNvCxnSpPr>
          <p:nvPr/>
        </p:nvCxnSpPr>
        <p:spPr>
          <a:xfrm rot="5400000">
            <a:off x="791881" y="2276178"/>
            <a:ext cx="1117547" cy="16180"/>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442BC2C-FCEC-EB2B-4A1C-0A88ADCCE754}"/>
              </a:ext>
            </a:extLst>
          </p:cNvPr>
          <p:cNvSpPr/>
          <p:nvPr/>
        </p:nvSpPr>
        <p:spPr>
          <a:xfrm>
            <a:off x="2233475" y="3929591"/>
            <a:ext cx="2435629" cy="80507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1400" dirty="0" err="1">
                <a:solidFill>
                  <a:schemeClr val="accent2"/>
                </a:solidFill>
              </a:rPr>
              <a:t>SimEnergyDepo</a:t>
            </a:r>
            <a:r>
              <a:rPr lang="en-US" sz="1400" dirty="0">
                <a:solidFill>
                  <a:schemeClr val="accent2"/>
                </a:solidFill>
              </a:rPr>
              <a:t> in .</a:t>
            </a:r>
            <a:r>
              <a:rPr lang="en-US" sz="1400" dirty="0" err="1">
                <a:solidFill>
                  <a:schemeClr val="accent2"/>
                </a:solidFill>
              </a:rPr>
              <a:t>json</a:t>
            </a:r>
            <a:endParaRPr lang="en-US" sz="1400" dirty="0">
              <a:solidFill>
                <a:schemeClr val="accent2"/>
              </a:solidFill>
            </a:endParaRPr>
          </a:p>
          <a:p>
            <a:pPr marL="285750" indent="-285750">
              <a:buFont typeface="Arial" panose="020B0604020202020204" pitchFamily="34" charset="0"/>
              <a:buChar char="•"/>
            </a:pPr>
            <a:r>
              <a:rPr lang="en-US" sz="1400" dirty="0" err="1">
                <a:solidFill>
                  <a:schemeClr val="accent2"/>
                </a:solidFill>
              </a:rPr>
              <a:t>trackID</a:t>
            </a:r>
            <a:r>
              <a:rPr lang="en-US" sz="1400" dirty="0">
                <a:solidFill>
                  <a:schemeClr val="accent2"/>
                </a:solidFill>
              </a:rPr>
              <a:t>?</a:t>
            </a:r>
          </a:p>
        </p:txBody>
      </p:sp>
      <p:cxnSp>
        <p:nvCxnSpPr>
          <p:cNvPr id="29" name="Curved Connector 28">
            <a:extLst>
              <a:ext uri="{FF2B5EF4-FFF2-40B4-BE49-F238E27FC236}">
                <a16:creationId xmlns:a16="http://schemas.microsoft.com/office/drawing/2014/main" id="{E539045E-8B07-9C49-F5A2-C2427F8871D1}"/>
              </a:ext>
            </a:extLst>
          </p:cNvPr>
          <p:cNvCxnSpPr>
            <a:cxnSpLocks/>
            <a:stCxn id="21" idx="3"/>
            <a:endCxn id="34" idx="1"/>
          </p:cNvCxnSpPr>
          <p:nvPr/>
        </p:nvCxnSpPr>
        <p:spPr>
          <a:xfrm>
            <a:off x="4669104" y="4332126"/>
            <a:ext cx="1100807" cy="1099494"/>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8CE9206B-5F95-189B-1216-8558D2097C7F}"/>
              </a:ext>
            </a:extLst>
          </p:cNvPr>
          <p:cNvSpPr/>
          <p:nvPr/>
        </p:nvSpPr>
        <p:spPr>
          <a:xfrm>
            <a:off x="471549" y="2843042"/>
            <a:ext cx="1742030"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err="1">
                <a:solidFill>
                  <a:schemeClr val="tx1"/>
                </a:solidFill>
              </a:rPr>
              <a:t>CellTree_module</a:t>
            </a:r>
            <a:endParaRPr lang="en-US" sz="1400" dirty="0">
              <a:solidFill>
                <a:schemeClr val="tx1"/>
              </a:solidFill>
            </a:endParaRPr>
          </a:p>
        </p:txBody>
      </p:sp>
      <p:cxnSp>
        <p:nvCxnSpPr>
          <p:cNvPr id="48" name="Curved Connector 47">
            <a:extLst>
              <a:ext uri="{FF2B5EF4-FFF2-40B4-BE49-F238E27FC236}">
                <a16:creationId xmlns:a16="http://schemas.microsoft.com/office/drawing/2014/main" id="{61F05014-C77C-5E78-3A30-C79BA00EA1AC}"/>
              </a:ext>
            </a:extLst>
          </p:cNvPr>
          <p:cNvCxnSpPr>
            <a:cxnSpLocks/>
            <a:stCxn id="47" idx="2"/>
            <a:endCxn id="21" idx="1"/>
          </p:cNvCxnSpPr>
          <p:nvPr/>
        </p:nvCxnSpPr>
        <p:spPr>
          <a:xfrm rot="16200000" flipH="1">
            <a:off x="1446012" y="3544663"/>
            <a:ext cx="684014" cy="89091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a:extLst>
              <a:ext uri="{FF2B5EF4-FFF2-40B4-BE49-F238E27FC236}">
                <a16:creationId xmlns:a16="http://schemas.microsoft.com/office/drawing/2014/main" id="{D03CED94-ADA6-D990-B4BE-377CA61AA5B7}"/>
              </a:ext>
            </a:extLst>
          </p:cNvPr>
          <p:cNvCxnSpPr>
            <a:cxnSpLocks/>
            <a:stCxn id="47" idx="2"/>
            <a:endCxn id="14" idx="1"/>
          </p:cNvCxnSpPr>
          <p:nvPr/>
        </p:nvCxnSpPr>
        <p:spPr>
          <a:xfrm rot="16200000" flipH="1">
            <a:off x="896265" y="4094410"/>
            <a:ext cx="1783509" cy="89091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887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0D67-9523-1929-E05E-E134B4AAB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D87E26-3703-28FF-A938-D80581E2B048}"/>
              </a:ext>
            </a:extLst>
          </p:cNvPr>
          <p:cNvSpPr>
            <a:spLocks noGrp="1"/>
          </p:cNvSpPr>
          <p:nvPr>
            <p:ph type="title"/>
          </p:nvPr>
        </p:nvSpPr>
        <p:spPr/>
        <p:txBody>
          <a:bodyPr/>
          <a:lstStyle/>
          <a:p>
            <a:r>
              <a:rPr lang="en-US" dirty="0"/>
              <a:t>save out </a:t>
            </a:r>
            <a:r>
              <a:rPr lang="en-US" dirty="0" err="1"/>
              <a:t>reco</a:t>
            </a:r>
            <a:r>
              <a:rPr lang="en-US" dirty="0"/>
              <a:t>.</a:t>
            </a:r>
          </a:p>
        </p:txBody>
      </p:sp>
      <p:sp>
        <p:nvSpPr>
          <p:cNvPr id="3" name="Slide Number Placeholder 2">
            <a:extLst>
              <a:ext uri="{FF2B5EF4-FFF2-40B4-BE49-F238E27FC236}">
                <a16:creationId xmlns:a16="http://schemas.microsoft.com/office/drawing/2014/main" id="{F70F235A-0BDC-AD1A-7C17-446328A271A1}"/>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sp>
        <p:nvSpPr>
          <p:cNvPr id="4" name="TextBox 3">
            <a:extLst>
              <a:ext uri="{FF2B5EF4-FFF2-40B4-BE49-F238E27FC236}">
                <a16:creationId xmlns:a16="http://schemas.microsoft.com/office/drawing/2014/main" id="{A8094A1D-727D-3E10-CDFF-65EB8E123C57}"/>
              </a:ext>
            </a:extLst>
          </p:cNvPr>
          <p:cNvSpPr txBox="1"/>
          <p:nvPr/>
        </p:nvSpPr>
        <p:spPr>
          <a:xfrm>
            <a:off x="590719" y="817296"/>
            <a:ext cx="10841429" cy="452431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795E26"/>
                </a:solidFill>
                <a:latin typeface="Menlo" panose="020B0609030804020204" pitchFamily="49" charset="0"/>
              </a:rPr>
              <a:t>Facade::Grouping</a:t>
            </a:r>
            <a:r>
              <a:rPr lang="en-US" sz="1600" dirty="0">
                <a:latin typeface="Menlo" panose="020B0609030804020204" pitchFamily="49" charset="0"/>
              </a:rPr>
              <a:t> -&gt; </a:t>
            </a:r>
            <a:r>
              <a:rPr lang="en-US" sz="1600" b="0" dirty="0">
                <a:solidFill>
                  <a:srgbClr val="267F99"/>
                </a:solidFill>
                <a:effectLst/>
                <a:latin typeface="Menlo" panose="020B0609030804020204" pitchFamily="49" charset="0"/>
              </a:rPr>
              <a:t>boost</a:t>
            </a:r>
            <a:r>
              <a:rPr lang="en-US" sz="1600" b="0" dirty="0">
                <a:solidFill>
                  <a:srgbClr val="000000"/>
                </a:solidFill>
                <a:effectLst/>
                <a:latin typeface="Menlo" panose="020B0609030804020204" pitchFamily="49" charset="0"/>
              </a:rPr>
              <a:t>::</a:t>
            </a:r>
            <a:r>
              <a:rPr lang="en-US" sz="1600" b="0" dirty="0" err="1">
                <a:solidFill>
                  <a:srgbClr val="267F99"/>
                </a:solidFill>
                <a:effectLst/>
                <a:latin typeface="Menlo" panose="020B0609030804020204" pitchFamily="49" charset="0"/>
              </a:rPr>
              <a:t>multi_array</a:t>
            </a:r>
            <a:r>
              <a:rPr lang="en-US" sz="1600" b="0" dirty="0">
                <a:solidFill>
                  <a:srgbClr val="000000"/>
                </a:solidFill>
                <a:effectLst/>
                <a:latin typeface="Menlo" panose="020B0609030804020204" pitchFamily="49" charset="0"/>
              </a:rPr>
              <a:t>&lt;</a:t>
            </a:r>
            <a:r>
              <a:rPr lang="en-US" sz="1600" b="0" dirty="0">
                <a:solidFill>
                  <a:srgbClr val="0000FF"/>
                </a:solidFill>
                <a:effectLst/>
                <a:latin typeface="Menlo" panose="020B0609030804020204" pitchFamily="49" charset="0"/>
              </a:rPr>
              <a:t>float</a:t>
            </a:r>
            <a:r>
              <a:rPr lang="en-US" sz="1600" b="0" dirty="0">
                <a:solidFill>
                  <a:srgbClr val="000000"/>
                </a:solidFill>
                <a:effectLst/>
                <a:latin typeface="Menlo" panose="020B0609030804020204" pitchFamily="49" charset="0"/>
              </a:rPr>
              <a:t>, </a:t>
            </a:r>
            <a:r>
              <a:rPr lang="en-US" sz="1600" b="0" dirty="0">
                <a:solidFill>
                  <a:srgbClr val="098658"/>
                </a:solidFill>
                <a:effectLst/>
                <a:latin typeface="Menlo" panose="020B0609030804020204" pitchFamily="49" charset="0"/>
              </a:rPr>
              <a:t>2</a:t>
            </a:r>
            <a:r>
              <a:rPr lang="en-US" sz="1600" b="0" dirty="0">
                <a:solidFill>
                  <a:srgbClr val="000000"/>
                </a:solidFill>
                <a:effectLst/>
                <a:latin typeface="Menlo" panose="020B0609030804020204" pitchFamily="49" charset="0"/>
              </a:rPr>
              <a:t>&gt; </a:t>
            </a:r>
            <a:r>
              <a:rPr lang="en-US" sz="1600" dirty="0">
                <a:latin typeface="Menlo" panose="020B0609030804020204" pitchFamily="49" charset="0"/>
              </a:rPr>
              <a:t>-&gt; </a:t>
            </a:r>
            <a:r>
              <a:rPr lang="en-US" sz="1600" dirty="0" err="1">
                <a:latin typeface="Menlo" panose="020B0609030804020204" pitchFamily="49" charset="0"/>
              </a:rPr>
              <a:t>WireCell</a:t>
            </a:r>
            <a:r>
              <a:rPr lang="en-US" sz="1600" dirty="0">
                <a:latin typeface="Menlo" panose="020B0609030804020204" pitchFamily="49" charset="0"/>
              </a:rPr>
              <a:t>::</a:t>
            </a:r>
            <a:r>
              <a:rPr lang="en-US" sz="1600" b="0" dirty="0">
                <a:solidFill>
                  <a:srgbClr val="267F99"/>
                </a:solidFill>
                <a:effectLst/>
                <a:latin typeface="Menlo" panose="020B0609030804020204" pitchFamily="49" charset="0"/>
              </a:rPr>
              <a:t>Stream</a:t>
            </a:r>
            <a:r>
              <a:rPr lang="en-US" sz="1600" b="0" dirty="0">
                <a:solidFill>
                  <a:srgbClr val="000000"/>
                </a:solidFill>
                <a:effectLst/>
                <a:latin typeface="Menlo" panose="020B0609030804020204" pitchFamily="49" charset="0"/>
              </a:rPr>
              <a:t>::</a:t>
            </a:r>
            <a:r>
              <a:rPr lang="en-US" sz="1600" b="0" dirty="0">
                <a:solidFill>
                  <a:srgbClr val="795E26"/>
                </a:solidFill>
                <a:effectLst/>
                <a:latin typeface="Menlo" panose="020B0609030804020204" pitchFamily="49" charset="0"/>
              </a:rPr>
              <a:t>write() (.</a:t>
            </a:r>
            <a:r>
              <a:rPr lang="en-US" sz="1600" b="0" dirty="0" err="1">
                <a:solidFill>
                  <a:srgbClr val="795E26"/>
                </a:solidFill>
                <a:effectLst/>
                <a:latin typeface="Menlo" panose="020B0609030804020204" pitchFamily="49" charset="0"/>
              </a:rPr>
              <a:t>npz</a:t>
            </a:r>
            <a:r>
              <a:rPr lang="en-US" sz="1600" b="0" dirty="0">
                <a:solidFill>
                  <a:srgbClr val="795E26"/>
                </a:solidFill>
                <a:effectLst/>
                <a:latin typeface="Menlo" panose="020B0609030804020204" pitchFamily="49" charset="0"/>
              </a:rPr>
              <a:t>)</a:t>
            </a:r>
          </a:p>
          <a:p>
            <a:pPr marL="285750" indent="-285750">
              <a:buFont typeface="Arial" panose="020B0604020202020204" pitchFamily="34" charset="0"/>
              <a:buChar char="•"/>
            </a:pPr>
            <a:r>
              <a:rPr lang="en-US" sz="1600" dirty="0">
                <a:solidFill>
                  <a:srgbClr val="795E26"/>
                </a:solidFill>
                <a:latin typeface="Menlo" panose="020B0609030804020204" pitchFamily="49" charset="0"/>
              </a:rPr>
              <a:t>a Facade::Util function that is called at the end of MABC</a:t>
            </a:r>
          </a:p>
          <a:p>
            <a:pPr marL="742950" lvl="1" indent="-285750">
              <a:buFont typeface="Arial" panose="020B0604020202020204" pitchFamily="34" charset="0"/>
              <a:buChar char="•"/>
            </a:pPr>
            <a:r>
              <a:rPr lang="en-US" sz="1600" dirty="0">
                <a:solidFill>
                  <a:srgbClr val="795E26"/>
                </a:solidFill>
                <a:latin typeface="Menlo" panose="020B0609030804020204" pitchFamily="49" charset="0"/>
              </a:rPr>
              <a:t>similar like a BEE dumper</a:t>
            </a:r>
            <a:endParaRPr lang="en-US" sz="1600" dirty="0">
              <a:latin typeface="Menlo" panose="020B0609030804020204" pitchFamily="49" charset="0"/>
            </a:endParaRPr>
          </a:p>
          <a:p>
            <a:endParaRPr lang="en-US" sz="1600" dirty="0">
              <a:latin typeface="Menlo" panose="020B0609030804020204" pitchFamily="49" charset="0"/>
            </a:endParaRPr>
          </a:p>
          <a:p>
            <a:endParaRPr lang="en-US" sz="1600" dirty="0">
              <a:latin typeface="Menlo" panose="020B0609030804020204" pitchFamily="49" charset="0"/>
            </a:endParaRPr>
          </a:p>
          <a:p>
            <a:r>
              <a:rPr lang="en-US" sz="1600" dirty="0">
                <a:latin typeface="Menlo" panose="020B0609030804020204" pitchFamily="49" charset="0"/>
              </a:rPr>
              <a:t>meta data: </a:t>
            </a:r>
            <a:r>
              <a:rPr lang="en-US" sz="1600" dirty="0">
                <a:solidFill>
                  <a:srgbClr val="FF0000"/>
                </a:solidFill>
                <a:latin typeface="Menlo" panose="020B0609030804020204" pitchFamily="49" charset="0"/>
              </a:rPr>
              <a:t>run, </a:t>
            </a:r>
            <a:r>
              <a:rPr lang="en-US" sz="1600" dirty="0" err="1">
                <a:solidFill>
                  <a:srgbClr val="FF0000"/>
                </a:solidFill>
                <a:latin typeface="Menlo" panose="020B0609030804020204" pitchFamily="49" charset="0"/>
              </a:rPr>
              <a:t>subRun</a:t>
            </a:r>
            <a:r>
              <a:rPr lang="en-US" sz="1600" dirty="0">
                <a:solidFill>
                  <a:srgbClr val="FF0000"/>
                </a:solidFill>
                <a:latin typeface="Menlo" panose="020B0609030804020204" pitchFamily="49" charset="0"/>
              </a:rPr>
              <a:t>, </a:t>
            </a:r>
            <a:r>
              <a:rPr lang="en-US" sz="1600" dirty="0" err="1">
                <a:solidFill>
                  <a:srgbClr val="FF0000"/>
                </a:solidFill>
                <a:latin typeface="Menlo" panose="020B0609030804020204" pitchFamily="49" charset="0"/>
              </a:rPr>
              <a:t>eventNum</a:t>
            </a:r>
            <a:endParaRPr lang="en-US" sz="1600" dirty="0">
              <a:solidFill>
                <a:srgbClr val="FF0000"/>
              </a:solidFill>
              <a:latin typeface="Menlo" panose="020B0609030804020204" pitchFamily="49" charset="0"/>
            </a:endParaRPr>
          </a:p>
          <a:p>
            <a:endParaRPr lang="en-US" sz="1600" dirty="0">
              <a:latin typeface="Menlo" panose="020B0609030804020204" pitchFamily="49" charset="0"/>
            </a:endParaRPr>
          </a:p>
          <a:p>
            <a:r>
              <a:rPr lang="en-US" sz="1600" dirty="0">
                <a:latin typeface="Menlo" panose="020B0609030804020204" pitchFamily="49" charset="0"/>
              </a:rPr>
              <a:t>blob:</a:t>
            </a:r>
          </a:p>
          <a:p>
            <a:r>
              <a:rPr lang="en-US" sz="1600" dirty="0">
                <a:latin typeface="Menlo" panose="020B0609030804020204" pitchFamily="49" charset="0"/>
              </a:rPr>
              <a:t>[</a:t>
            </a:r>
            <a:r>
              <a:rPr lang="en-US" sz="1600" dirty="0" err="1">
                <a:latin typeface="Menlo" panose="020B0609030804020204" pitchFamily="49" charset="0"/>
              </a:rPr>
              <a:t>blob_idx</a:t>
            </a:r>
            <a:r>
              <a:rPr lang="en-US" sz="1600" dirty="0">
                <a:latin typeface="Menlo" panose="020B0609030804020204" pitchFamily="49" charset="0"/>
              </a:rPr>
              <a:t>], q, </a:t>
            </a:r>
            <a:r>
              <a:rPr lang="en-US" sz="1600" dirty="0">
                <a:solidFill>
                  <a:srgbClr val="FF0000"/>
                </a:solidFill>
                <a:latin typeface="Menlo" panose="020B0609030804020204" pitchFamily="49" charset="0"/>
              </a:rPr>
              <a:t>qp0 (uq), dqp0 (</a:t>
            </a:r>
            <a:r>
              <a:rPr lang="en-US" sz="1600" dirty="0" err="1">
                <a:solidFill>
                  <a:srgbClr val="FF0000"/>
                </a:solidFill>
                <a:latin typeface="Menlo" panose="020B0609030804020204" pitchFamily="49" charset="0"/>
              </a:rPr>
              <a:t>duq</a:t>
            </a:r>
            <a:r>
              <a:rPr lang="en-US" sz="1600" dirty="0">
                <a:solidFill>
                  <a:srgbClr val="FF0000"/>
                </a:solidFill>
                <a:latin typeface="Menlo" panose="020B0609030804020204" pitchFamily="49" charset="0"/>
              </a:rPr>
              <a:t>) </a:t>
            </a:r>
            <a:r>
              <a:rPr lang="en-US" sz="1600" dirty="0">
                <a:latin typeface="Menlo" panose="020B0609030804020204" pitchFamily="49" charset="0"/>
              </a:rPr>
              <a:t>..., wind_min_dp0 (</a:t>
            </a:r>
            <a:r>
              <a:rPr lang="en-US" sz="1600" dirty="0" err="1">
                <a:latin typeface="Menlo" panose="020B0609030804020204" pitchFamily="49" charset="0"/>
              </a:rPr>
              <a:t>wind_u_min</a:t>
            </a:r>
            <a:r>
              <a:rPr lang="en-US" sz="1600" dirty="0">
                <a:latin typeface="Menlo" panose="020B0609030804020204" pitchFamily="49" charset="0"/>
              </a:rPr>
              <a:t>) ..., </a:t>
            </a:r>
          </a:p>
          <a:p>
            <a:r>
              <a:rPr lang="en-US" sz="1600" dirty="0" err="1">
                <a:latin typeface="Menlo" panose="020B0609030804020204" pitchFamily="49" charset="0"/>
              </a:rPr>
              <a:t>ncorners</a:t>
            </a:r>
            <a:r>
              <a:rPr lang="en-US" sz="1600" dirty="0">
                <a:latin typeface="Menlo" panose="020B0609030804020204" pitchFamily="49" charset="0"/>
              </a:rPr>
              <a:t>, corner0_x, corner0_y, corner0_z, ... corner11_z [max 12 corners]</a:t>
            </a:r>
          </a:p>
          <a:p>
            <a:endParaRPr lang="en-US" sz="1600" dirty="0">
              <a:latin typeface="Menlo" panose="020B0609030804020204" pitchFamily="49" charset="0"/>
            </a:endParaRPr>
          </a:p>
          <a:p>
            <a:r>
              <a:rPr lang="en-US" sz="1600" dirty="0">
                <a:latin typeface="Menlo" panose="020B0609030804020204" pitchFamily="49" charset="0"/>
              </a:rPr>
              <a:t>points:</a:t>
            </a:r>
          </a:p>
          <a:p>
            <a:r>
              <a:rPr lang="en-US" sz="1600" dirty="0">
                <a:latin typeface="Menlo" panose="020B0609030804020204" pitchFamily="49" charset="0"/>
              </a:rPr>
              <a:t>[</a:t>
            </a:r>
            <a:r>
              <a:rPr lang="en-US" sz="1600" dirty="0" err="1">
                <a:latin typeface="Menlo" panose="020B0609030804020204" pitchFamily="49" charset="0"/>
              </a:rPr>
              <a:t>pt_idx</a:t>
            </a:r>
            <a:r>
              <a:rPr lang="en-US" sz="1600" dirty="0">
                <a:latin typeface="Menlo" panose="020B0609030804020204" pitchFamily="49" charset="0"/>
              </a:rPr>
              <a:t>], x, y, z, q, </a:t>
            </a:r>
            <a:r>
              <a:rPr lang="en-US" sz="1600" dirty="0" err="1">
                <a:latin typeface="Menlo" panose="020B0609030804020204" pitchFamily="49" charset="0"/>
              </a:rPr>
              <a:t>blob_idx</a:t>
            </a:r>
            <a:r>
              <a:rPr lang="en-US" sz="1600" dirty="0">
                <a:latin typeface="Menlo" panose="020B0609030804020204" pitchFamily="49" charset="0"/>
              </a:rPr>
              <a:t>, </a:t>
            </a:r>
            <a:r>
              <a:rPr lang="en-US" sz="1600" dirty="0">
                <a:solidFill>
                  <a:srgbClr val="FF0000"/>
                </a:solidFill>
                <a:latin typeface="Menlo" panose="020B0609030804020204" pitchFamily="49" charset="0"/>
              </a:rPr>
              <a:t>qp0 (uq), dqp0 (</a:t>
            </a:r>
            <a:r>
              <a:rPr lang="en-US" sz="1600" dirty="0" err="1">
                <a:solidFill>
                  <a:srgbClr val="FF0000"/>
                </a:solidFill>
                <a:latin typeface="Menlo" panose="020B0609030804020204" pitchFamily="49" charset="0"/>
              </a:rPr>
              <a:t>duq</a:t>
            </a:r>
            <a:r>
              <a:rPr lang="en-US" sz="1600" dirty="0">
                <a:solidFill>
                  <a:srgbClr val="FF0000"/>
                </a:solidFill>
                <a:latin typeface="Menlo" panose="020B0609030804020204" pitchFamily="49" charset="0"/>
              </a:rPr>
              <a:t>) </a:t>
            </a:r>
            <a:r>
              <a:rPr lang="en-US" sz="1600" dirty="0">
                <a:latin typeface="Menlo" panose="020B0609030804020204" pitchFamily="49" charset="0"/>
              </a:rPr>
              <a:t>...</a:t>
            </a:r>
          </a:p>
          <a:p>
            <a:endParaRPr lang="en-US" sz="1600" dirty="0">
              <a:latin typeface="Menlo" panose="020B0609030804020204" pitchFamily="49" charset="0"/>
            </a:endParaRPr>
          </a:p>
          <a:p>
            <a:r>
              <a:rPr lang="en-US" sz="1600" dirty="0" err="1">
                <a:latin typeface="Menlo" panose="020B0609030804020204" pitchFamily="49" charset="0"/>
              </a:rPr>
              <a:t>point_graph</a:t>
            </a:r>
            <a:r>
              <a:rPr lang="en-US" sz="1600" dirty="0">
                <a:latin typeface="Menlo" panose="020B0609030804020204" pitchFamily="49" charset="0"/>
              </a:rPr>
              <a:t>:</a:t>
            </a:r>
          </a:p>
          <a:p>
            <a:r>
              <a:rPr lang="en-US" sz="1600" dirty="0">
                <a:latin typeface="Menlo" panose="020B0609030804020204" pitchFamily="49" charset="0"/>
              </a:rPr>
              <a:t>head (</a:t>
            </a:r>
            <a:r>
              <a:rPr lang="en-US" sz="1600" dirty="0" err="1">
                <a:latin typeface="Menlo" panose="020B0609030804020204" pitchFamily="49" charset="0"/>
              </a:rPr>
              <a:t>pt_idx</a:t>
            </a:r>
            <a:r>
              <a:rPr lang="en-US" sz="1600" dirty="0">
                <a:latin typeface="Menlo" panose="020B0609030804020204" pitchFamily="49" charset="0"/>
              </a:rPr>
              <a:t>), tail, weights (pp-dist.)</a:t>
            </a:r>
          </a:p>
          <a:p>
            <a:endParaRPr lang="en-US" sz="1600" dirty="0">
              <a:latin typeface="Menlo" panose="020B0609030804020204" pitchFamily="49" charset="0"/>
            </a:endParaRPr>
          </a:p>
          <a:p>
            <a:r>
              <a:rPr lang="en-US" sz="1600" dirty="0">
                <a:solidFill>
                  <a:srgbClr val="FF0000"/>
                </a:solidFill>
                <a:latin typeface="Menlo" panose="020B0609030804020204" pitchFamily="49" charset="0"/>
              </a:rPr>
              <a:t>light?</a:t>
            </a:r>
          </a:p>
        </p:txBody>
      </p:sp>
    </p:spTree>
    <p:extLst>
      <p:ext uri="{BB962C8B-B14F-4D97-AF65-F5344CB8AC3E}">
        <p14:creationId xmlns:p14="http://schemas.microsoft.com/office/powerpoint/2010/main" val="4276974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A9FD-ABDE-DE04-6945-BD1842C5C7EC}"/>
              </a:ext>
            </a:extLst>
          </p:cNvPr>
          <p:cNvSpPr>
            <a:spLocks noGrp="1"/>
          </p:cNvSpPr>
          <p:nvPr>
            <p:ph type="title"/>
          </p:nvPr>
        </p:nvSpPr>
        <p:spPr/>
        <p:txBody>
          <a:bodyPr/>
          <a:lstStyle/>
          <a:p>
            <a:r>
              <a:rPr lang="en-US" dirty="0"/>
              <a:t>Another Identified Problem</a:t>
            </a:r>
          </a:p>
        </p:txBody>
      </p:sp>
      <p:sp>
        <p:nvSpPr>
          <p:cNvPr id="3" name="Content Placeholder 2">
            <a:extLst>
              <a:ext uri="{FF2B5EF4-FFF2-40B4-BE49-F238E27FC236}">
                <a16:creationId xmlns:a16="http://schemas.microsoft.com/office/drawing/2014/main" id="{24AD0DE4-E257-A2E8-141F-AF3B1CE55181}"/>
              </a:ext>
            </a:extLst>
          </p:cNvPr>
          <p:cNvSpPr>
            <a:spLocks noGrp="1"/>
          </p:cNvSpPr>
          <p:nvPr>
            <p:ph sz="half" idx="1"/>
          </p:nvPr>
        </p:nvSpPr>
        <p:spPr>
          <a:xfrm>
            <a:off x="300446" y="1600203"/>
            <a:ext cx="5693954" cy="4525963"/>
          </a:xfrm>
        </p:spPr>
        <p:txBody>
          <a:bodyPr>
            <a:normAutofit fontScale="92500" lnSpcReduction="10000"/>
          </a:bodyPr>
          <a:lstStyle/>
          <a:p>
            <a:r>
              <a:rPr lang="en-US" dirty="0"/>
              <a:t>Another problem identified </a:t>
            </a:r>
          </a:p>
          <a:p>
            <a:pPr lvl="1"/>
            <a:r>
              <a:rPr lang="en-US" dirty="0"/>
              <a:t>Clustering of NCpi0 parts …</a:t>
            </a:r>
          </a:p>
          <a:p>
            <a:pPr lvl="1"/>
            <a:r>
              <a:rPr lang="en-US" dirty="0"/>
              <a:t>Multiple activities, not be able to clustered together ….</a:t>
            </a:r>
          </a:p>
          <a:p>
            <a:pPr lvl="1"/>
            <a:r>
              <a:rPr lang="en-US" dirty="0">
                <a:solidFill>
                  <a:srgbClr val="C00000"/>
                </a:solidFill>
              </a:rPr>
              <a:t>Clustering problem (before Q-L matching)</a:t>
            </a:r>
          </a:p>
          <a:p>
            <a:r>
              <a:rPr lang="en-US" dirty="0">
                <a:hlinkClick r:id="rId2"/>
              </a:rPr>
              <a:t>https://www.phy.bnl.gov/twister/bee/set/d620d2d4-0608-47b9-a5aa-169b9d743c4d/event/291/</a:t>
            </a:r>
            <a:endParaRPr lang="en-US" dirty="0"/>
          </a:p>
          <a:p>
            <a:r>
              <a:rPr lang="en-US" dirty="0"/>
              <a:t>Separate gammas are not clustered together for NCpi0 </a:t>
            </a:r>
            <a:r>
              <a:rPr lang="en-US" dirty="0">
                <a:sym typeface="Wingdings" panose="05000000000000000000" pitchFamily="2" charset="2"/>
              </a:rPr>
              <a:t> important for SBND (Lee)</a:t>
            </a:r>
            <a:endParaRPr lang="en-US" dirty="0"/>
          </a:p>
          <a:p>
            <a:endParaRPr lang="en-US" dirty="0"/>
          </a:p>
        </p:txBody>
      </p:sp>
      <p:pic>
        <p:nvPicPr>
          <p:cNvPr id="7" name="Content Placeholder 6">
            <a:extLst>
              <a:ext uri="{FF2B5EF4-FFF2-40B4-BE49-F238E27FC236}">
                <a16:creationId xmlns:a16="http://schemas.microsoft.com/office/drawing/2014/main" id="{4B0A7763-F1A7-1040-127A-912B5D9BBB06}"/>
              </a:ext>
            </a:extLst>
          </p:cNvPr>
          <p:cNvPicPr>
            <a:picLocks noGrp="1" noChangeAspect="1"/>
          </p:cNvPicPr>
          <p:nvPr>
            <p:ph sz="half" idx="2"/>
          </p:nvPr>
        </p:nvPicPr>
        <p:blipFill>
          <a:blip r:embed="rId3"/>
          <a:stretch>
            <a:fillRect/>
          </a:stretch>
        </p:blipFill>
        <p:spPr>
          <a:xfrm>
            <a:off x="7262223" y="1448414"/>
            <a:ext cx="3560354" cy="2657729"/>
          </a:xfrm>
        </p:spPr>
      </p:pic>
      <p:sp>
        <p:nvSpPr>
          <p:cNvPr id="5" name="Slide Number Placeholder 4">
            <a:extLst>
              <a:ext uri="{FF2B5EF4-FFF2-40B4-BE49-F238E27FC236}">
                <a16:creationId xmlns:a16="http://schemas.microsoft.com/office/drawing/2014/main" id="{A3211E82-B37D-B303-B42A-783F88A31316}"/>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tint val="75000"/>
                  </a:schemeClr>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fld id="{CAD53816-0778-4AAB-A2A8-7592A3B005A9}" type="slidenum">
              <a:rPr lang="en-US" smtClean="0"/>
              <a:pPr/>
              <a:t>24</a:t>
            </a:fld>
            <a:endParaRPr lang="en-US"/>
          </a:p>
        </p:txBody>
      </p:sp>
      <p:pic>
        <p:nvPicPr>
          <p:cNvPr id="9" name="Picture 8">
            <a:extLst>
              <a:ext uri="{FF2B5EF4-FFF2-40B4-BE49-F238E27FC236}">
                <a16:creationId xmlns:a16="http://schemas.microsoft.com/office/drawing/2014/main" id="{588C0A39-B4E8-4335-6C2F-E09C85C1D827}"/>
              </a:ext>
            </a:extLst>
          </p:cNvPr>
          <p:cNvPicPr>
            <a:picLocks noChangeAspect="1"/>
          </p:cNvPicPr>
          <p:nvPr/>
        </p:nvPicPr>
        <p:blipFill>
          <a:blip r:embed="rId4"/>
          <a:stretch>
            <a:fillRect/>
          </a:stretch>
        </p:blipFill>
        <p:spPr>
          <a:xfrm>
            <a:off x="6896463" y="4126615"/>
            <a:ext cx="4566135" cy="2731385"/>
          </a:xfrm>
          <a:prstGeom prst="rect">
            <a:avLst/>
          </a:prstGeom>
        </p:spPr>
      </p:pic>
    </p:spTree>
    <p:extLst>
      <p:ext uri="{BB962C8B-B14F-4D97-AF65-F5344CB8AC3E}">
        <p14:creationId xmlns:p14="http://schemas.microsoft.com/office/powerpoint/2010/main" val="1797179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0A9D-9A91-F5FC-C8A6-CCD899F80B4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664CC082-D807-00A8-FC9C-9E86A003BAA9}"/>
              </a:ext>
            </a:extLst>
          </p:cNvPr>
          <p:cNvSpPr>
            <a:spLocks noGrp="1"/>
          </p:cNvSpPr>
          <p:nvPr>
            <p:ph type="sldNum" sz="quarter" idx="4"/>
          </p:nvPr>
        </p:nvSpPr>
        <p:spPr/>
        <p:txBody>
          <a:bodyPr/>
          <a:lstStyle/>
          <a:p>
            <a:fld id="{933A556B-7C63-244D-9B7C-B0EA8042B330}" type="slidenum">
              <a:rPr lang="en-US" smtClean="0"/>
              <a:pPr/>
              <a:t>25</a:t>
            </a:fld>
            <a:endParaRPr lang="en-US" sz="1000" dirty="0"/>
          </a:p>
        </p:txBody>
      </p:sp>
      <p:sp>
        <p:nvSpPr>
          <p:cNvPr id="4" name="TextBox 3">
            <a:extLst>
              <a:ext uri="{FF2B5EF4-FFF2-40B4-BE49-F238E27FC236}">
                <a16:creationId xmlns:a16="http://schemas.microsoft.com/office/drawing/2014/main" id="{4BE623A4-7B7F-4606-6AE0-366B4276FA36}"/>
              </a:ext>
            </a:extLst>
          </p:cNvPr>
          <p:cNvSpPr txBox="1"/>
          <p:nvPr/>
        </p:nvSpPr>
        <p:spPr>
          <a:xfrm>
            <a:off x="587022" y="812800"/>
            <a:ext cx="5940601" cy="4247317"/>
          </a:xfrm>
          <a:prstGeom prst="rect">
            <a:avLst/>
          </a:prstGeom>
          <a:noFill/>
        </p:spPr>
        <p:txBody>
          <a:bodyPr wrap="none" rtlCol="0">
            <a:spAutoFit/>
          </a:bodyPr>
          <a:lstStyle/>
          <a:p>
            <a:r>
              <a:rPr lang="en-US" dirty="0"/>
              <a:t>Sep: generic nu-selection, user of this?</a:t>
            </a:r>
          </a:p>
          <a:p>
            <a:endParaRPr lang="en-US" dirty="0"/>
          </a:p>
          <a:p>
            <a:endParaRPr lang="en-US" dirty="0"/>
          </a:p>
          <a:p>
            <a:r>
              <a:rPr lang="en-US" dirty="0"/>
              <a:t>neutrino2026:</a:t>
            </a:r>
          </a:p>
          <a:p>
            <a:pPr marL="285750" indent="-285750">
              <a:buFont typeface="Arial" panose="020B0604020202020204" pitchFamily="34" charset="0"/>
              <a:buChar char="•"/>
            </a:pPr>
            <a:r>
              <a:rPr lang="en-US" dirty="0"/>
              <a:t>Lynn, Pandora, inclusive </a:t>
            </a:r>
            <a:r>
              <a:rPr lang="en-US" dirty="0" err="1"/>
              <a:t>nueCC</a:t>
            </a:r>
            <a:r>
              <a:rPr lang="en-US" dirty="0"/>
              <a:t> </a:t>
            </a:r>
            <a:r>
              <a:rPr lang="en-US" dirty="0" err="1"/>
              <a:t>xsec</a:t>
            </a:r>
            <a:endParaRPr lang="en-US" dirty="0"/>
          </a:p>
          <a:p>
            <a:pPr marL="742950" lvl="1" indent="-285750">
              <a:buFont typeface="Arial" panose="020B0604020202020204" pitchFamily="34" charset="0"/>
              <a:buChar char="•"/>
            </a:pPr>
            <a:r>
              <a:rPr lang="en-US" dirty="0"/>
              <a:t>use WC QLMatching?</a:t>
            </a:r>
          </a:p>
          <a:p>
            <a:pPr marL="742950" lvl="1" indent="-285750">
              <a:buFont typeface="Arial" panose="020B0604020202020204" pitchFamily="34" charset="0"/>
              <a:buChar char="•"/>
            </a:pPr>
            <a:r>
              <a:rPr lang="en-US" dirty="0"/>
              <a:t>PID?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Moon, 1mu1p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Prabhjot, </a:t>
            </a:r>
            <a:r>
              <a:rPr lang="en-US" dirty="0" err="1"/>
              <a:t>img-clus</a:t>
            </a:r>
            <a:r>
              <a:rPr lang="en-US" dirty="0"/>
              <a:t>-match-nu-</a:t>
            </a:r>
            <a:r>
              <a:rPr lang="en-US" dirty="0" err="1"/>
              <a:t>sel</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Avinay, end of this year with high chance of extension</a:t>
            </a:r>
          </a:p>
          <a:p>
            <a:pPr marL="742950" lvl="1" indent="-285750">
              <a:buFont typeface="Arial" panose="020B0604020202020204" pitchFamily="34" charset="0"/>
              <a:buChar char="•"/>
            </a:pPr>
            <a:r>
              <a:rPr lang="en-US" dirty="0"/>
              <a:t>physics analysis on photon</a:t>
            </a:r>
          </a:p>
          <a:p>
            <a:pPr marL="742950" lvl="1" indent="-285750">
              <a:buFont typeface="Arial" panose="020B0604020202020204" pitchFamily="34" charset="0"/>
              <a:buChar char="•"/>
            </a:pPr>
            <a:r>
              <a:rPr lang="en-US" dirty="0"/>
              <a:t>reach out to Lee</a:t>
            </a:r>
          </a:p>
        </p:txBody>
      </p:sp>
    </p:spTree>
    <p:extLst>
      <p:ext uri="{BB962C8B-B14F-4D97-AF65-F5344CB8AC3E}">
        <p14:creationId xmlns:p14="http://schemas.microsoft.com/office/powerpoint/2010/main" val="2030776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0E61B9-24E1-3B56-510A-0196506393AF}"/>
              </a:ext>
            </a:extLst>
          </p:cNvPr>
          <p:cNvSpPr>
            <a:spLocks noGrp="1"/>
          </p:cNvSpPr>
          <p:nvPr>
            <p:ph type="sldNum" sz="quarter" idx="4"/>
          </p:nvPr>
        </p:nvSpPr>
        <p:spPr/>
        <p:txBody>
          <a:bodyPr/>
          <a:lstStyle/>
          <a:p>
            <a:fld id="{933A556B-7C63-244D-9B7C-B0EA8042B330}" type="slidenum">
              <a:rPr lang="en-US" smtClean="0"/>
              <a:pPr/>
              <a:t>26</a:t>
            </a:fld>
            <a:endParaRPr lang="en-US" dirty="0"/>
          </a:p>
        </p:txBody>
      </p:sp>
      <p:sp>
        <p:nvSpPr>
          <p:cNvPr id="3" name="Title 2">
            <a:extLst>
              <a:ext uri="{FF2B5EF4-FFF2-40B4-BE49-F238E27FC236}">
                <a16:creationId xmlns:a16="http://schemas.microsoft.com/office/drawing/2014/main" id="{F234F5AF-B822-C82C-8CDA-79D7979C4897}"/>
              </a:ext>
            </a:extLst>
          </p:cNvPr>
          <p:cNvSpPr>
            <a:spLocks noGrp="1"/>
          </p:cNvSpPr>
          <p:nvPr>
            <p:ph type="ctrTitle"/>
          </p:nvPr>
        </p:nvSpPr>
        <p:spPr/>
        <p:txBody>
          <a:bodyPr/>
          <a:lstStyle/>
          <a:p>
            <a:r>
              <a:rPr lang="en-US" dirty="0"/>
              <a:t>DL-</a:t>
            </a:r>
            <a:r>
              <a:rPr lang="en-US" dirty="0" err="1"/>
              <a:t>Clus</a:t>
            </a:r>
            <a:endParaRPr lang="en-US" dirty="0"/>
          </a:p>
        </p:txBody>
      </p:sp>
      <p:sp>
        <p:nvSpPr>
          <p:cNvPr id="4" name="Text Placeholder 3">
            <a:extLst>
              <a:ext uri="{FF2B5EF4-FFF2-40B4-BE49-F238E27FC236}">
                <a16:creationId xmlns:a16="http://schemas.microsoft.com/office/drawing/2014/main" id="{0BC40291-0147-8651-DD1F-A824B6BDBE3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1370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11C1-C482-6D3A-A0E7-CC20DD5AFC9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B949C45-F266-5675-85F8-A7D91B53D9BD}"/>
              </a:ext>
            </a:extLst>
          </p:cNvPr>
          <p:cNvSpPr>
            <a:spLocks noGrp="1"/>
          </p:cNvSpPr>
          <p:nvPr>
            <p:ph type="sldNum" sz="quarter" idx="4"/>
          </p:nvPr>
        </p:nvSpPr>
        <p:spPr/>
        <p:txBody>
          <a:bodyPr/>
          <a:lstStyle/>
          <a:p>
            <a:fld id="{933A556B-7C63-244D-9B7C-B0EA8042B330}" type="slidenum">
              <a:rPr lang="en-US" smtClean="0"/>
              <a:pPr/>
              <a:t>27</a:t>
            </a:fld>
            <a:endParaRPr lang="en-US" sz="1000" dirty="0"/>
          </a:p>
        </p:txBody>
      </p:sp>
      <p:pic>
        <p:nvPicPr>
          <p:cNvPr id="4" name="Picture 3" descr="A screenshot of a computer&#10;&#10;Description automatically generated">
            <a:extLst>
              <a:ext uri="{FF2B5EF4-FFF2-40B4-BE49-F238E27FC236}">
                <a16:creationId xmlns:a16="http://schemas.microsoft.com/office/drawing/2014/main" id="{D9857C10-4ECA-8174-AE38-83EC759F45E3}"/>
              </a:ext>
            </a:extLst>
          </p:cNvPr>
          <p:cNvPicPr>
            <a:picLocks noChangeAspect="1"/>
          </p:cNvPicPr>
          <p:nvPr/>
        </p:nvPicPr>
        <p:blipFill>
          <a:blip r:embed="rId2"/>
          <a:stretch>
            <a:fillRect/>
          </a:stretch>
        </p:blipFill>
        <p:spPr>
          <a:xfrm>
            <a:off x="1895119" y="0"/>
            <a:ext cx="7772400" cy="6344279"/>
          </a:xfrm>
          <a:prstGeom prst="rect">
            <a:avLst/>
          </a:prstGeom>
        </p:spPr>
      </p:pic>
      <p:cxnSp>
        <p:nvCxnSpPr>
          <p:cNvPr id="8" name="Straight Connector 7">
            <a:extLst>
              <a:ext uri="{FF2B5EF4-FFF2-40B4-BE49-F238E27FC236}">
                <a16:creationId xmlns:a16="http://schemas.microsoft.com/office/drawing/2014/main" id="{D6F40192-652A-BE0B-0D6E-4E1EDBA5EDD9}"/>
              </a:ext>
            </a:extLst>
          </p:cNvPr>
          <p:cNvCxnSpPr/>
          <p:nvPr/>
        </p:nvCxnSpPr>
        <p:spPr>
          <a:xfrm>
            <a:off x="3600956" y="906308"/>
            <a:ext cx="0" cy="5437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BD311D-3907-FCEA-E6A1-624C312935FE}"/>
              </a:ext>
            </a:extLst>
          </p:cNvPr>
          <p:cNvCxnSpPr/>
          <p:nvPr/>
        </p:nvCxnSpPr>
        <p:spPr>
          <a:xfrm>
            <a:off x="7945031" y="1047574"/>
            <a:ext cx="0" cy="5437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2DDEC8-E0FD-8D36-C237-F81460629B9A}"/>
              </a:ext>
            </a:extLst>
          </p:cNvPr>
          <p:cNvCxnSpPr/>
          <p:nvPr/>
        </p:nvCxnSpPr>
        <p:spPr>
          <a:xfrm>
            <a:off x="2014917" y="1755972"/>
            <a:ext cx="85856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3C208A-1C29-A8AA-069B-7840860E685F}"/>
              </a:ext>
            </a:extLst>
          </p:cNvPr>
          <p:cNvCxnSpPr/>
          <p:nvPr/>
        </p:nvCxnSpPr>
        <p:spPr>
          <a:xfrm>
            <a:off x="1895119" y="3219282"/>
            <a:ext cx="85856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41CD02-8C6E-9636-B3DD-391E00A6FA4D}"/>
              </a:ext>
            </a:extLst>
          </p:cNvPr>
          <p:cNvCxnSpPr/>
          <p:nvPr/>
        </p:nvCxnSpPr>
        <p:spPr>
          <a:xfrm>
            <a:off x="6301000" y="710014"/>
            <a:ext cx="0" cy="54379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28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4C82-1C29-36EC-A6EE-37AD825A0172}"/>
              </a:ext>
            </a:extLst>
          </p:cNvPr>
          <p:cNvSpPr>
            <a:spLocks noGrp="1"/>
          </p:cNvSpPr>
          <p:nvPr>
            <p:ph type="title"/>
          </p:nvPr>
        </p:nvSpPr>
        <p:spPr/>
        <p:txBody>
          <a:bodyPr/>
          <a:lstStyle/>
          <a:p>
            <a:r>
              <a:rPr lang="en-US" dirty="0"/>
              <a:t>issue with </a:t>
            </a:r>
            <a:r>
              <a:rPr lang="en-US" dirty="0" err="1"/>
              <a:t>SimChannel</a:t>
            </a:r>
            <a:r>
              <a:rPr lang="en-US" dirty="0"/>
              <a:t> IDE</a:t>
            </a:r>
          </a:p>
        </p:txBody>
      </p:sp>
      <p:sp>
        <p:nvSpPr>
          <p:cNvPr id="3" name="Slide Number Placeholder 2">
            <a:extLst>
              <a:ext uri="{FF2B5EF4-FFF2-40B4-BE49-F238E27FC236}">
                <a16:creationId xmlns:a16="http://schemas.microsoft.com/office/drawing/2014/main" id="{E094D1FE-97EC-44B9-6B9C-C8DDD2E04F80}"/>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pic>
        <p:nvPicPr>
          <p:cNvPr id="5" name="Picture 4" descr="A graph of lines and dots&#10;&#10;Description automatically generated with medium confidence">
            <a:extLst>
              <a:ext uri="{FF2B5EF4-FFF2-40B4-BE49-F238E27FC236}">
                <a16:creationId xmlns:a16="http://schemas.microsoft.com/office/drawing/2014/main" id="{9D5AE198-3F4E-AC5A-0BD4-6CA1FA4AB086}"/>
              </a:ext>
            </a:extLst>
          </p:cNvPr>
          <p:cNvPicPr>
            <a:picLocks noChangeAspect="1"/>
          </p:cNvPicPr>
          <p:nvPr/>
        </p:nvPicPr>
        <p:blipFill>
          <a:blip r:embed="rId2"/>
          <a:stretch>
            <a:fillRect/>
          </a:stretch>
        </p:blipFill>
        <p:spPr>
          <a:xfrm>
            <a:off x="-299233" y="2879748"/>
            <a:ext cx="6250681" cy="3589834"/>
          </a:xfrm>
          <a:prstGeom prst="rect">
            <a:avLst/>
          </a:prstGeom>
        </p:spPr>
      </p:pic>
      <p:pic>
        <p:nvPicPr>
          <p:cNvPr id="7" name="Picture 6" descr="A screen shot of a graph&#10;&#10;Description automatically generated">
            <a:extLst>
              <a:ext uri="{FF2B5EF4-FFF2-40B4-BE49-F238E27FC236}">
                <a16:creationId xmlns:a16="http://schemas.microsoft.com/office/drawing/2014/main" id="{AE18D7AB-8415-C78D-9CA6-5773D19D5AB0}"/>
              </a:ext>
            </a:extLst>
          </p:cNvPr>
          <p:cNvPicPr>
            <a:picLocks noChangeAspect="1"/>
          </p:cNvPicPr>
          <p:nvPr/>
        </p:nvPicPr>
        <p:blipFill>
          <a:blip r:embed="rId3"/>
          <a:stretch>
            <a:fillRect/>
          </a:stretch>
        </p:blipFill>
        <p:spPr>
          <a:xfrm>
            <a:off x="5668227" y="2879748"/>
            <a:ext cx="6250681" cy="3589834"/>
          </a:xfrm>
          <a:prstGeom prst="rect">
            <a:avLst/>
          </a:prstGeom>
        </p:spPr>
      </p:pic>
      <p:pic>
        <p:nvPicPr>
          <p:cNvPr id="8" name="Picture 7" descr="A screen shot of a graph&#10;&#10;Description automatically generated">
            <a:extLst>
              <a:ext uri="{FF2B5EF4-FFF2-40B4-BE49-F238E27FC236}">
                <a16:creationId xmlns:a16="http://schemas.microsoft.com/office/drawing/2014/main" id="{FBAF8F60-531E-D01C-1F82-31968F80BAE9}"/>
              </a:ext>
            </a:extLst>
          </p:cNvPr>
          <p:cNvPicPr>
            <a:picLocks noChangeAspect="1"/>
          </p:cNvPicPr>
          <p:nvPr/>
        </p:nvPicPr>
        <p:blipFill>
          <a:blip r:embed="rId4"/>
          <a:stretch>
            <a:fillRect/>
          </a:stretch>
        </p:blipFill>
        <p:spPr>
          <a:xfrm>
            <a:off x="-299233" y="598807"/>
            <a:ext cx="4430877" cy="2544701"/>
          </a:xfrm>
          <a:prstGeom prst="rect">
            <a:avLst/>
          </a:prstGeom>
        </p:spPr>
      </p:pic>
    </p:spTree>
    <p:extLst>
      <p:ext uri="{BB962C8B-B14F-4D97-AF65-F5344CB8AC3E}">
        <p14:creationId xmlns:p14="http://schemas.microsoft.com/office/powerpoint/2010/main" val="124475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9BD4-DC39-C5C3-1C5F-E6F11B2BE67A}"/>
              </a:ext>
            </a:extLst>
          </p:cNvPr>
          <p:cNvSpPr>
            <a:spLocks noGrp="1"/>
          </p:cNvSpPr>
          <p:nvPr>
            <p:ph type="title"/>
          </p:nvPr>
        </p:nvSpPr>
        <p:spPr/>
        <p:txBody>
          <a:bodyPr/>
          <a:lstStyle/>
          <a:p>
            <a:r>
              <a:rPr lang="en-US" dirty="0"/>
              <a:t>Avinay-mar, z-offset 0.5cm</a:t>
            </a:r>
          </a:p>
        </p:txBody>
      </p:sp>
      <p:sp>
        <p:nvSpPr>
          <p:cNvPr id="3" name="Slide Number Placeholder 2">
            <a:extLst>
              <a:ext uri="{FF2B5EF4-FFF2-40B4-BE49-F238E27FC236}">
                <a16:creationId xmlns:a16="http://schemas.microsoft.com/office/drawing/2014/main" id="{223F1786-6370-894D-CAF9-99FC21935717}"/>
              </a:ext>
            </a:extLst>
          </p:cNvPr>
          <p:cNvSpPr>
            <a:spLocks noGrp="1"/>
          </p:cNvSpPr>
          <p:nvPr>
            <p:ph type="sldNum" sz="quarter" idx="4"/>
          </p:nvPr>
        </p:nvSpPr>
        <p:spPr/>
        <p:txBody>
          <a:bodyPr/>
          <a:lstStyle/>
          <a:p>
            <a:fld id="{933A556B-7C63-244D-9B7C-B0EA8042B330}" type="slidenum">
              <a:rPr lang="en-US" smtClean="0"/>
              <a:pPr/>
              <a:t>29</a:t>
            </a:fld>
            <a:endParaRPr lang="en-US" sz="1000" dirty="0"/>
          </a:p>
        </p:txBody>
      </p:sp>
      <p:sp>
        <p:nvSpPr>
          <p:cNvPr id="5" name="TextBox 4">
            <a:extLst>
              <a:ext uri="{FF2B5EF4-FFF2-40B4-BE49-F238E27FC236}">
                <a16:creationId xmlns:a16="http://schemas.microsoft.com/office/drawing/2014/main" id="{D6526B28-5350-29B1-32E9-45A12993EFEB}"/>
              </a:ext>
            </a:extLst>
          </p:cNvPr>
          <p:cNvSpPr txBox="1"/>
          <p:nvPr/>
        </p:nvSpPr>
        <p:spPr>
          <a:xfrm>
            <a:off x="534074" y="704007"/>
            <a:ext cx="9503499" cy="369332"/>
          </a:xfrm>
          <a:prstGeom prst="rect">
            <a:avLst/>
          </a:prstGeom>
          <a:noFill/>
        </p:spPr>
        <p:txBody>
          <a:bodyPr wrap="none" rtlCol="0">
            <a:spAutoFit/>
          </a:bodyPr>
          <a:lstStyle/>
          <a:p>
            <a:r>
              <a:rPr lang="en-US" dirty="0"/>
              <a:t>https://</a:t>
            </a:r>
            <a:r>
              <a:rPr lang="en-US" dirty="0" err="1"/>
              <a:t>www.phy.bnl.gov</a:t>
            </a:r>
            <a:r>
              <a:rPr lang="en-US" dirty="0"/>
              <a:t>/twister/bee/set/80364363-b233-43d8-8bee-be394a0260ee/event/0/</a:t>
            </a:r>
          </a:p>
        </p:txBody>
      </p:sp>
      <p:pic>
        <p:nvPicPr>
          <p:cNvPr id="13" name="Picture 12" descr="A screenshot of a phone&#10;&#10;Description automatically generated">
            <a:extLst>
              <a:ext uri="{FF2B5EF4-FFF2-40B4-BE49-F238E27FC236}">
                <a16:creationId xmlns:a16="http://schemas.microsoft.com/office/drawing/2014/main" id="{33F76CDF-48BF-E4D9-F5C9-D735C1A5BF2F}"/>
              </a:ext>
            </a:extLst>
          </p:cNvPr>
          <p:cNvPicPr>
            <a:picLocks noChangeAspect="1"/>
          </p:cNvPicPr>
          <p:nvPr/>
        </p:nvPicPr>
        <p:blipFill>
          <a:blip r:embed="rId2"/>
          <a:stretch>
            <a:fillRect/>
          </a:stretch>
        </p:blipFill>
        <p:spPr>
          <a:xfrm>
            <a:off x="1381997" y="1581993"/>
            <a:ext cx="3488199" cy="4572000"/>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B7249AC5-0712-F31D-B95F-AF7A49F6881A}"/>
              </a:ext>
            </a:extLst>
          </p:cNvPr>
          <p:cNvPicPr>
            <a:picLocks noChangeAspect="1"/>
          </p:cNvPicPr>
          <p:nvPr/>
        </p:nvPicPr>
        <p:blipFill>
          <a:blip r:embed="rId3"/>
          <a:stretch>
            <a:fillRect/>
          </a:stretch>
        </p:blipFill>
        <p:spPr>
          <a:xfrm>
            <a:off x="4870196" y="1581993"/>
            <a:ext cx="3488199" cy="4572000"/>
          </a:xfrm>
          <a:prstGeom prst="rect">
            <a:avLst/>
          </a:prstGeom>
        </p:spPr>
      </p:pic>
      <p:cxnSp>
        <p:nvCxnSpPr>
          <p:cNvPr id="17" name="Straight Connector 16">
            <a:extLst>
              <a:ext uri="{FF2B5EF4-FFF2-40B4-BE49-F238E27FC236}">
                <a16:creationId xmlns:a16="http://schemas.microsoft.com/office/drawing/2014/main" id="{63CD774F-7B9D-903C-F63B-D114EDBBAD56}"/>
              </a:ext>
            </a:extLst>
          </p:cNvPr>
          <p:cNvCxnSpPr/>
          <p:nvPr/>
        </p:nvCxnSpPr>
        <p:spPr>
          <a:xfrm>
            <a:off x="1545579" y="3916545"/>
            <a:ext cx="87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508D25-32FC-E479-2A57-28E81A9ABCF7}"/>
              </a:ext>
            </a:extLst>
          </p:cNvPr>
          <p:cNvCxnSpPr/>
          <p:nvPr/>
        </p:nvCxnSpPr>
        <p:spPr>
          <a:xfrm>
            <a:off x="1545579" y="6139534"/>
            <a:ext cx="87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A9934F-7394-B1C9-5FFC-7B79E5C0CE48}"/>
              </a:ext>
            </a:extLst>
          </p:cNvPr>
          <p:cNvCxnSpPr/>
          <p:nvPr/>
        </p:nvCxnSpPr>
        <p:spPr>
          <a:xfrm>
            <a:off x="1787920" y="2094688"/>
            <a:ext cx="87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DD6A44-4C4E-C492-8E02-5363E05ED42D}"/>
              </a:ext>
            </a:extLst>
          </p:cNvPr>
          <p:cNvCxnSpPr/>
          <p:nvPr/>
        </p:nvCxnSpPr>
        <p:spPr>
          <a:xfrm>
            <a:off x="1381997" y="2884170"/>
            <a:ext cx="8787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0EF232-8D0B-A528-258E-167A3A5FA3CF}"/>
              </a:ext>
            </a:extLst>
          </p:cNvPr>
          <p:cNvCxnSpPr/>
          <p:nvPr/>
        </p:nvCxnSpPr>
        <p:spPr>
          <a:xfrm>
            <a:off x="1249623" y="4774676"/>
            <a:ext cx="8787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448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0D1B-320D-42DF-5CB2-3BF253810271}"/>
              </a:ext>
            </a:extLst>
          </p:cNvPr>
          <p:cNvSpPr>
            <a:spLocks noGrp="1"/>
          </p:cNvSpPr>
          <p:nvPr>
            <p:ph type="title"/>
          </p:nvPr>
        </p:nvSpPr>
        <p:spPr/>
        <p:txBody>
          <a:bodyPr/>
          <a:lstStyle/>
          <a:p>
            <a:r>
              <a:rPr lang="en-US" dirty="0"/>
              <a:t>Progress:</a:t>
            </a:r>
          </a:p>
        </p:txBody>
      </p:sp>
      <p:sp>
        <p:nvSpPr>
          <p:cNvPr id="3" name="Slide Number Placeholder 2">
            <a:extLst>
              <a:ext uri="{FF2B5EF4-FFF2-40B4-BE49-F238E27FC236}">
                <a16:creationId xmlns:a16="http://schemas.microsoft.com/office/drawing/2014/main" id="{BED8D45F-2AF4-0A14-1E88-64F5BFB1C893}"/>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10" name="TextBox 9">
            <a:extLst>
              <a:ext uri="{FF2B5EF4-FFF2-40B4-BE49-F238E27FC236}">
                <a16:creationId xmlns:a16="http://schemas.microsoft.com/office/drawing/2014/main" id="{B75039F6-C5EB-BD35-EED7-22FF7A9B7DD3}"/>
              </a:ext>
            </a:extLst>
          </p:cNvPr>
          <p:cNvSpPr txBox="1"/>
          <p:nvPr/>
        </p:nvSpPr>
        <p:spPr>
          <a:xfrm>
            <a:off x="571500" y="635120"/>
            <a:ext cx="8218917" cy="5078313"/>
          </a:xfrm>
          <a:prstGeom prst="rect">
            <a:avLst/>
          </a:prstGeom>
          <a:noFill/>
        </p:spPr>
        <p:txBody>
          <a:bodyPr wrap="none" rtlCol="0">
            <a:spAutoFit/>
          </a:bodyPr>
          <a:lstStyle/>
          <a:p>
            <a:pPr marL="285750" indent="-285750">
              <a:buFont typeface="Arial" panose="020B0604020202020204" pitchFamily="34" charset="0"/>
              <a:buChar char="•"/>
            </a:pPr>
            <a:r>
              <a:rPr lang="en-US" dirty="0"/>
              <a:t>SBN Team</a:t>
            </a:r>
          </a:p>
          <a:p>
            <a:pPr marL="742950" lvl="1" indent="-285750">
              <a:buFont typeface="Arial" panose="020B0604020202020204" pitchFamily="34" charset="0"/>
              <a:buChar char="•"/>
            </a:pPr>
            <a:r>
              <a:rPr lang="en-US" dirty="0"/>
              <a:t>Part 1 – Lynn, Moon, Prabhjot</a:t>
            </a:r>
          </a:p>
          <a:p>
            <a:pPr marL="1200150" lvl="2" indent="-285750">
              <a:buFont typeface="Arial" panose="020B0604020202020204" pitchFamily="34" charset="0"/>
              <a:buChar char="•"/>
            </a:pPr>
            <a:r>
              <a:rPr lang="en-US" dirty="0"/>
              <a:t>Baseline Sim/Noise Filtering/SigProc deployed in production</a:t>
            </a:r>
          </a:p>
          <a:p>
            <a:pPr marL="1200150" lvl="2" indent="-285750">
              <a:buFont typeface="Arial" panose="020B0604020202020204" pitchFamily="34" charset="0"/>
              <a:buChar char="•"/>
            </a:pPr>
            <a:r>
              <a:rPr lang="en-US" dirty="0"/>
              <a:t>DNN-ROI production ready – Moon, Avinay, Gray</a:t>
            </a:r>
          </a:p>
          <a:p>
            <a:pPr marL="742950" lvl="1" indent="-285750">
              <a:buFont typeface="Arial" panose="020B0604020202020204" pitchFamily="34" charset="0"/>
              <a:buChar char="•"/>
            </a:pPr>
            <a:r>
              <a:rPr lang="en-US" dirty="0"/>
              <a:t>Part 2</a:t>
            </a:r>
          </a:p>
          <a:p>
            <a:pPr marL="1200150" lvl="2" indent="-285750">
              <a:buFont typeface="Arial" panose="020B0604020202020204" pitchFamily="34" charset="0"/>
              <a:buChar char="•"/>
            </a:pPr>
            <a:r>
              <a:rPr lang="en-US" dirty="0"/>
              <a:t>Imaging, clustering – evaluation and validation – Ewerton, Prabhjot</a:t>
            </a:r>
          </a:p>
          <a:p>
            <a:pPr marL="1200150" lvl="2" indent="-285750">
              <a:buFont typeface="Arial" panose="020B0604020202020204" pitchFamily="34" charset="0"/>
              <a:buChar char="•"/>
            </a:pPr>
            <a:r>
              <a:rPr lang="en-US" dirty="0"/>
              <a:t>QL-Matching – initial version – Lynn, Haiwang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BNL Team</a:t>
            </a:r>
          </a:p>
          <a:p>
            <a:pPr marL="742950" lvl="1" indent="-285750">
              <a:buFont typeface="Arial" panose="020B0604020202020204" pitchFamily="34" charset="0"/>
              <a:buChar char="•"/>
            </a:pPr>
            <a:r>
              <a:rPr lang="en-US" dirty="0">
                <a:solidFill>
                  <a:schemeClr val="accent2"/>
                </a:solidFill>
              </a:rPr>
              <a:t>Part 2:</a:t>
            </a:r>
          </a:p>
          <a:p>
            <a:pPr marL="1200150" lvl="2" indent="-285750">
              <a:buFont typeface="Arial" panose="020B0604020202020204" pitchFamily="34" charset="0"/>
              <a:buChar char="•"/>
            </a:pPr>
            <a:r>
              <a:rPr lang="en-US" dirty="0">
                <a:solidFill>
                  <a:schemeClr val="accent2"/>
                </a:solidFill>
              </a:rPr>
              <a:t>Multi-</a:t>
            </a:r>
            <a:r>
              <a:rPr lang="en-US" dirty="0" err="1">
                <a:solidFill>
                  <a:schemeClr val="accent2"/>
                </a:solidFill>
              </a:rPr>
              <a:t>apa</a:t>
            </a:r>
            <a:r>
              <a:rPr lang="en-US" dirty="0">
                <a:solidFill>
                  <a:schemeClr val="accent2"/>
                </a:solidFill>
              </a:rPr>
              <a:t>/face generalization – Xin, Brett, Haiwang</a:t>
            </a:r>
          </a:p>
          <a:p>
            <a:pPr marL="1200150" lvl="2" indent="-285750">
              <a:buFont typeface="Arial" panose="020B0604020202020204" pitchFamily="34" charset="0"/>
              <a:buChar char="•"/>
            </a:pPr>
            <a:r>
              <a:rPr lang="en-US" dirty="0"/>
              <a:t>Other Infrastructure updates</a:t>
            </a:r>
          </a:p>
          <a:p>
            <a:pPr marL="1657350" lvl="3" indent="-285750">
              <a:buFont typeface="Arial" panose="020B0604020202020204" pitchFamily="34" charset="0"/>
              <a:buChar char="•"/>
            </a:pPr>
            <a:r>
              <a:rPr lang="en-US" dirty="0"/>
              <a:t>IO design for ql-matching results – Brett</a:t>
            </a:r>
          </a:p>
          <a:p>
            <a:pPr marL="2114550" lvl="4" indent="-285750">
              <a:buFont typeface="Arial" panose="020B0604020202020204" pitchFamily="34" charset="0"/>
              <a:buChar char="•"/>
            </a:pPr>
            <a:r>
              <a:rPr lang="en-US" dirty="0"/>
              <a:t>For using Lynn's QL-Matching work</a:t>
            </a:r>
          </a:p>
          <a:p>
            <a:pPr marL="1657350" lvl="3" indent="-285750">
              <a:buFont typeface="Arial" panose="020B0604020202020204" pitchFamily="34" charset="0"/>
              <a:buChar char="•"/>
            </a:pPr>
            <a:r>
              <a:rPr lang="en-US" dirty="0" err="1"/>
              <a:t>uboone</a:t>
            </a:r>
            <a:r>
              <a:rPr lang="en-US" dirty="0"/>
              <a:t> QL-Matching file reader –  Brett</a:t>
            </a:r>
          </a:p>
          <a:p>
            <a:pPr marL="2114550" lvl="4" indent="-285750">
              <a:buFont typeface="Arial" panose="020B0604020202020204" pitchFamily="34" charset="0"/>
              <a:buChar char="•"/>
            </a:pPr>
            <a:r>
              <a:rPr lang="en-US" dirty="0"/>
              <a:t>For  development validation</a:t>
            </a:r>
          </a:p>
          <a:p>
            <a:pPr marL="1657350" lvl="3" indent="-285750">
              <a:buFont typeface="Arial" panose="020B0604020202020204" pitchFamily="34" charset="0"/>
              <a:buChar char="•"/>
            </a:pPr>
            <a:r>
              <a:rPr lang="en-US" dirty="0"/>
              <a:t>Retiling: fill gaps in 3D – Xin, Brett</a:t>
            </a:r>
          </a:p>
          <a:p>
            <a:pPr marL="2114550" lvl="4" indent="-285750">
              <a:buFont typeface="Arial" panose="020B0604020202020204" pitchFamily="34" charset="0"/>
              <a:buChar char="•"/>
            </a:pPr>
            <a:r>
              <a:rPr lang="en-US" dirty="0"/>
              <a:t>Prepare for Part 3</a:t>
            </a:r>
          </a:p>
        </p:txBody>
      </p:sp>
      <p:sp>
        <p:nvSpPr>
          <p:cNvPr id="5" name="TextBox 4">
            <a:extLst>
              <a:ext uri="{FF2B5EF4-FFF2-40B4-BE49-F238E27FC236}">
                <a16:creationId xmlns:a16="http://schemas.microsoft.com/office/drawing/2014/main" id="{C60812CD-6EA5-52AD-F470-0899412E8233}"/>
              </a:ext>
            </a:extLst>
          </p:cNvPr>
          <p:cNvSpPr txBox="1"/>
          <p:nvPr/>
        </p:nvSpPr>
        <p:spPr>
          <a:xfrm>
            <a:off x="9129154" y="2173481"/>
            <a:ext cx="2181431" cy="369332"/>
          </a:xfrm>
          <a:prstGeom prst="rect">
            <a:avLst/>
          </a:prstGeom>
          <a:noFill/>
        </p:spPr>
        <p:txBody>
          <a:bodyPr wrap="none" rtlCol="0">
            <a:spAutoFit/>
          </a:bodyPr>
          <a:lstStyle/>
          <a:p>
            <a:r>
              <a:rPr lang="en-US" dirty="0"/>
              <a:t>Lynn's talk, Reco. 1</a:t>
            </a:r>
            <a:endParaRPr lang="en-US"/>
          </a:p>
        </p:txBody>
      </p:sp>
      <p:sp>
        <p:nvSpPr>
          <p:cNvPr id="6" name="Right Brace 5">
            <a:extLst>
              <a:ext uri="{FF2B5EF4-FFF2-40B4-BE49-F238E27FC236}">
                <a16:creationId xmlns:a16="http://schemas.microsoft.com/office/drawing/2014/main" id="{95261376-546F-27A0-450F-0100180FACD4}"/>
              </a:ext>
            </a:extLst>
          </p:cNvPr>
          <p:cNvSpPr/>
          <p:nvPr/>
        </p:nvSpPr>
        <p:spPr>
          <a:xfrm>
            <a:off x="8789048" y="2073914"/>
            <a:ext cx="340106" cy="53242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F7D398A-5190-6078-61DD-8E1E1A6F28F3}"/>
              </a:ext>
            </a:extLst>
          </p:cNvPr>
          <p:cNvSpPr txBox="1"/>
          <p:nvPr/>
        </p:nvSpPr>
        <p:spPr>
          <a:xfrm>
            <a:off x="9129154" y="1448447"/>
            <a:ext cx="2266967" cy="369332"/>
          </a:xfrm>
          <a:prstGeom prst="rect">
            <a:avLst/>
          </a:prstGeom>
          <a:noFill/>
        </p:spPr>
        <p:txBody>
          <a:bodyPr wrap="none" rtlCol="0">
            <a:spAutoFit/>
          </a:bodyPr>
          <a:lstStyle/>
          <a:p>
            <a:r>
              <a:rPr lang="en-US" dirty="0"/>
              <a:t>Moon's talk, Reco. 1</a:t>
            </a:r>
            <a:endParaRPr lang="en-US"/>
          </a:p>
        </p:txBody>
      </p:sp>
      <p:cxnSp>
        <p:nvCxnSpPr>
          <p:cNvPr id="9" name="Straight Arrow Connector 8">
            <a:extLst>
              <a:ext uri="{FF2B5EF4-FFF2-40B4-BE49-F238E27FC236}">
                <a16:creationId xmlns:a16="http://schemas.microsoft.com/office/drawing/2014/main" id="{3D05373E-3103-CC67-D558-1788C9440999}"/>
              </a:ext>
            </a:extLst>
          </p:cNvPr>
          <p:cNvCxnSpPr/>
          <p:nvPr/>
        </p:nvCxnSpPr>
        <p:spPr>
          <a:xfrm flipH="1">
            <a:off x="7980224" y="1633113"/>
            <a:ext cx="104335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6B0CE161-C41E-F51F-BD88-E37ADB944E47}"/>
              </a:ext>
            </a:extLst>
          </p:cNvPr>
          <p:cNvSpPr txBox="1"/>
          <p:nvPr/>
        </p:nvSpPr>
        <p:spPr>
          <a:xfrm>
            <a:off x="9129154" y="3429000"/>
            <a:ext cx="1043876" cy="369332"/>
          </a:xfrm>
          <a:prstGeom prst="rect">
            <a:avLst/>
          </a:prstGeom>
          <a:noFill/>
        </p:spPr>
        <p:txBody>
          <a:bodyPr wrap="none" rtlCol="0">
            <a:spAutoFit/>
          </a:bodyPr>
          <a:lstStyle/>
          <a:p>
            <a:r>
              <a:rPr lang="en-US" dirty="0">
                <a:solidFill>
                  <a:schemeClr val="accent2"/>
                </a:solidFill>
              </a:rPr>
              <a:t>This talk</a:t>
            </a:r>
            <a:endParaRPr lang="en-US">
              <a:solidFill>
                <a:schemeClr val="accent2"/>
              </a:solidFill>
            </a:endParaRPr>
          </a:p>
        </p:txBody>
      </p:sp>
      <p:cxnSp>
        <p:nvCxnSpPr>
          <p:cNvPr id="12" name="Straight Arrow Connector 11">
            <a:extLst>
              <a:ext uri="{FF2B5EF4-FFF2-40B4-BE49-F238E27FC236}">
                <a16:creationId xmlns:a16="http://schemas.microsoft.com/office/drawing/2014/main" id="{72B17AAB-D3E5-F711-A8EE-7DF047812CFA}"/>
              </a:ext>
            </a:extLst>
          </p:cNvPr>
          <p:cNvCxnSpPr/>
          <p:nvPr/>
        </p:nvCxnSpPr>
        <p:spPr>
          <a:xfrm flipH="1">
            <a:off x="7980224" y="3613666"/>
            <a:ext cx="104335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96260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F6-DEBB-C22A-65EE-485B91AA106F}"/>
              </a:ext>
            </a:extLst>
          </p:cNvPr>
          <p:cNvSpPr>
            <a:spLocks noGrp="1"/>
          </p:cNvSpPr>
          <p:nvPr>
            <p:ph type="title"/>
          </p:nvPr>
        </p:nvSpPr>
        <p:spPr/>
        <p:txBody>
          <a:bodyPr/>
          <a:lstStyle/>
          <a:p>
            <a:r>
              <a:rPr lang="en-US" b="0" dirty="0" err="1">
                <a:solidFill>
                  <a:srgbClr val="001080"/>
                </a:solidFill>
                <a:effectLst/>
                <a:latin typeface="Menlo" panose="020B0609030804020204" pitchFamily="49" charset="0"/>
              </a:rPr>
              <a:t>max_distance</a:t>
            </a:r>
            <a:r>
              <a:rPr lang="en-US" b="0" dirty="0">
                <a:solidFill>
                  <a:srgbClr val="000000"/>
                </a:solidFill>
                <a:effectLst/>
                <a:latin typeface="Menlo" panose="020B0609030804020204" pitchFamily="49" charset="0"/>
              </a:rPr>
              <a:t>=</a:t>
            </a:r>
            <a:r>
              <a:rPr lang="en-US" b="0" dirty="0">
                <a:solidFill>
                  <a:srgbClr val="098658"/>
                </a:solidFill>
                <a:latin typeface="Menlo" panose="020B0609030804020204" pitchFamily="49" charset="0"/>
              </a:rPr>
              <a:t>4cm</a:t>
            </a:r>
            <a:endParaRPr lang="en-US" dirty="0"/>
          </a:p>
        </p:txBody>
      </p:sp>
      <p:sp>
        <p:nvSpPr>
          <p:cNvPr id="3" name="Slide Number Placeholder 2">
            <a:extLst>
              <a:ext uri="{FF2B5EF4-FFF2-40B4-BE49-F238E27FC236}">
                <a16:creationId xmlns:a16="http://schemas.microsoft.com/office/drawing/2014/main" id="{DC886080-C825-95CD-A295-293EBBFC90B8}"/>
              </a:ext>
            </a:extLst>
          </p:cNvPr>
          <p:cNvSpPr>
            <a:spLocks noGrp="1"/>
          </p:cNvSpPr>
          <p:nvPr>
            <p:ph type="sldNum" sz="quarter" idx="4"/>
          </p:nvPr>
        </p:nvSpPr>
        <p:spPr/>
        <p:txBody>
          <a:bodyPr/>
          <a:lstStyle/>
          <a:p>
            <a:fld id="{933A556B-7C63-244D-9B7C-B0EA8042B330}" type="slidenum">
              <a:rPr lang="en-US" smtClean="0"/>
              <a:pPr/>
              <a:t>30</a:t>
            </a:fld>
            <a:endParaRPr lang="en-US" sz="1000" dirty="0"/>
          </a:p>
        </p:txBody>
      </p:sp>
      <p:pic>
        <p:nvPicPr>
          <p:cNvPr id="4" name="Picture 3">
            <a:extLst>
              <a:ext uri="{FF2B5EF4-FFF2-40B4-BE49-F238E27FC236}">
                <a16:creationId xmlns:a16="http://schemas.microsoft.com/office/drawing/2014/main" id="{97E672B4-1B8A-A179-9A06-3813A463103C}"/>
              </a:ext>
            </a:extLst>
          </p:cNvPr>
          <p:cNvPicPr>
            <a:picLocks noChangeAspect="1"/>
          </p:cNvPicPr>
          <p:nvPr/>
        </p:nvPicPr>
        <p:blipFill>
          <a:blip r:embed="rId2"/>
          <a:stretch>
            <a:fillRect/>
          </a:stretch>
        </p:blipFill>
        <p:spPr>
          <a:xfrm>
            <a:off x="996770" y="1143000"/>
            <a:ext cx="10198460" cy="4572000"/>
          </a:xfrm>
          <a:prstGeom prst="rect">
            <a:avLst/>
          </a:prstGeom>
        </p:spPr>
      </p:pic>
    </p:spTree>
    <p:extLst>
      <p:ext uri="{BB962C8B-B14F-4D97-AF65-F5344CB8AC3E}">
        <p14:creationId xmlns:p14="http://schemas.microsoft.com/office/powerpoint/2010/main" val="295408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CD841-A9DC-37C8-F532-C0C06D589133}"/>
              </a:ext>
            </a:extLst>
          </p:cNvPr>
          <p:cNvSpPr>
            <a:spLocks noGrp="1"/>
          </p:cNvSpPr>
          <p:nvPr>
            <p:ph type="title"/>
          </p:nvPr>
        </p:nvSpPr>
        <p:spPr/>
        <p:txBody>
          <a:bodyPr/>
          <a:lstStyle/>
          <a:p>
            <a:r>
              <a:rPr lang="en-US" dirty="0"/>
              <a:t>Scaling up for production</a:t>
            </a:r>
          </a:p>
        </p:txBody>
      </p:sp>
      <p:sp>
        <p:nvSpPr>
          <p:cNvPr id="3" name="Slide Number Placeholder 2">
            <a:extLst>
              <a:ext uri="{FF2B5EF4-FFF2-40B4-BE49-F238E27FC236}">
                <a16:creationId xmlns:a16="http://schemas.microsoft.com/office/drawing/2014/main" id="{25F8F8F5-0E58-0546-A7DC-FA4CB399BB2B}"/>
              </a:ext>
            </a:extLst>
          </p:cNvPr>
          <p:cNvSpPr>
            <a:spLocks noGrp="1"/>
          </p:cNvSpPr>
          <p:nvPr>
            <p:ph type="sldNum" sz="quarter" idx="4"/>
          </p:nvPr>
        </p:nvSpPr>
        <p:spPr/>
        <p:txBody>
          <a:bodyPr/>
          <a:lstStyle/>
          <a:p>
            <a:fld id="{933A556B-7C63-244D-9B7C-B0EA8042B330}" type="slidenum">
              <a:rPr lang="en-US" smtClean="0"/>
              <a:pPr/>
              <a:t>31</a:t>
            </a:fld>
            <a:endParaRPr lang="en-US" sz="1000" dirty="0"/>
          </a:p>
        </p:txBody>
      </p:sp>
      <p:sp>
        <p:nvSpPr>
          <p:cNvPr id="4" name="TextBox 3">
            <a:extLst>
              <a:ext uri="{FF2B5EF4-FFF2-40B4-BE49-F238E27FC236}">
                <a16:creationId xmlns:a16="http://schemas.microsoft.com/office/drawing/2014/main" id="{5B6E88A5-A1F0-3EEF-F48B-D5D7E7673177}"/>
              </a:ext>
            </a:extLst>
          </p:cNvPr>
          <p:cNvSpPr txBox="1"/>
          <p:nvPr/>
        </p:nvSpPr>
        <p:spPr>
          <a:xfrm>
            <a:off x="606903" y="784927"/>
            <a:ext cx="9119804" cy="4247317"/>
          </a:xfrm>
          <a:prstGeom prst="rect">
            <a:avLst/>
          </a:prstGeom>
          <a:noFill/>
        </p:spPr>
        <p:txBody>
          <a:bodyPr wrap="none" rtlCol="0">
            <a:spAutoFit/>
          </a:bodyPr>
          <a:lstStyle/>
          <a:p>
            <a:r>
              <a:rPr lang="en-US" dirty="0"/>
              <a:t>LArSoft env:</a:t>
            </a:r>
          </a:p>
          <a:p>
            <a:pPr marL="285750" indent="-285750">
              <a:buFont typeface="Arial" panose="020B0604020202020204" pitchFamily="34" charset="0"/>
              <a:buChar char="•"/>
            </a:pPr>
            <a:r>
              <a:rPr lang="en-US" b="0" dirty="0" err="1">
                <a:effectLst/>
                <a:latin typeface="Menlo" panose="020B0609030804020204" pitchFamily="49" charset="0"/>
              </a:rPr>
              <a:t>wcls-img-clus.fcl</a:t>
            </a:r>
            <a:r>
              <a:rPr lang="en-US" b="0" dirty="0">
                <a:effectLst/>
                <a:latin typeface="Menlo" panose="020B0609030804020204" pitchFamily="49" charset="0"/>
              </a:rPr>
              <a:t> -&gt; </a:t>
            </a:r>
            <a:r>
              <a:rPr lang="en-US" b="0" dirty="0">
                <a:solidFill>
                  <a:schemeClr val="accent2"/>
                </a:solidFill>
                <a:effectLst/>
                <a:latin typeface="Menlo" panose="020B0609030804020204" pitchFamily="49" charset="0"/>
              </a:rPr>
              <a:t>g2f-apa?-face?—</a:t>
            </a:r>
            <a:r>
              <a:rPr lang="en-US" b="0" dirty="0">
                <a:solidFill>
                  <a:srgbClr val="FF0000"/>
                </a:solidFill>
                <a:effectLst/>
                <a:latin typeface="Menlo" panose="020B0609030804020204" pitchFamily="49" charset="0"/>
              </a:rPr>
              <a:t>r-s-</a:t>
            </a:r>
            <a:r>
              <a:rPr lang="en-US" b="0" dirty="0" err="1">
                <a:solidFill>
                  <a:srgbClr val="FF0000"/>
                </a:solidFill>
                <a:effectLst/>
                <a:latin typeface="Menlo" panose="020B0609030804020204" pitchFamily="49" charset="0"/>
              </a:rPr>
              <a:t>e</a:t>
            </a:r>
            <a:r>
              <a:rPr lang="en-US" b="0" dirty="0" err="1">
                <a:solidFill>
                  <a:schemeClr val="accent2"/>
                </a:solidFill>
                <a:effectLst/>
                <a:latin typeface="Menlo" panose="020B0609030804020204" pitchFamily="49" charset="0"/>
              </a:rPr>
              <a:t>.npz</a:t>
            </a:r>
            <a:endParaRPr lang="en-US" b="0" dirty="0">
              <a:solidFill>
                <a:schemeClr val="accent2"/>
              </a:solidFill>
              <a:effectLst/>
              <a:latin typeface="Menlo" panose="020B0609030804020204" pitchFamily="49" charset="0"/>
            </a:endParaRPr>
          </a:p>
          <a:p>
            <a:pPr marL="742950" lvl="1" indent="-285750">
              <a:buFont typeface="Arial" panose="020B0604020202020204" pitchFamily="34" charset="0"/>
              <a:buChar char="•"/>
            </a:pPr>
            <a:r>
              <a:rPr lang="en-US" b="0" i="0" dirty="0">
                <a:effectLst/>
                <a:latin typeface="Menlo" panose="020B0609030804020204" pitchFamily="49" charset="0"/>
              </a:rPr>
              <a:t>blobs</a:t>
            </a:r>
            <a:endParaRPr lang="en-US" i="0" dirty="0">
              <a:latin typeface="Menlo" panose="020B0609030804020204" pitchFamily="49" charset="0"/>
            </a:endParaRPr>
          </a:p>
          <a:p>
            <a:pPr marL="742950" lvl="1" indent="-285750">
              <a:buFont typeface="Arial" panose="020B0604020202020204" pitchFamily="34" charset="0"/>
              <a:buChar char="•"/>
            </a:pPr>
            <a:r>
              <a:rPr lang="en-US" b="0" dirty="0">
                <a:effectLst/>
                <a:latin typeface="Menlo" panose="020B0609030804020204" pitchFamily="49" charset="0"/>
              </a:rPr>
              <a:t>points: </a:t>
            </a:r>
            <a:r>
              <a:rPr lang="en-US" b="0" dirty="0" err="1">
                <a:effectLst/>
                <a:latin typeface="Menlo" panose="020B0609030804020204" pitchFamily="49" charset="0"/>
              </a:rPr>
              <a:t>x,y,z,q,blob_idx</a:t>
            </a:r>
            <a:endParaRPr lang="en-US" b="0" dirty="0">
              <a:effectLst/>
              <a:latin typeface="Menlo" panose="020B0609030804020204" pitchFamily="49" charset="0"/>
            </a:endParaRPr>
          </a:p>
          <a:p>
            <a:pPr marL="742950" lvl="1" indent="-285750">
              <a:buFont typeface="Arial" panose="020B0604020202020204" pitchFamily="34" charset="0"/>
              <a:buChar char="•"/>
            </a:pPr>
            <a:r>
              <a:rPr lang="en-US" dirty="0" err="1">
                <a:latin typeface="Menlo" panose="020B0609030804020204" pitchFamily="49" charset="0"/>
              </a:rPr>
              <a:t>ppedges</a:t>
            </a:r>
            <a:endParaRPr lang="en-US" dirty="0">
              <a:latin typeface="Menlo" panose="020B0609030804020204" pitchFamily="49" charset="0"/>
            </a:endParaRPr>
          </a:p>
          <a:p>
            <a:pPr marL="285750" indent="-285750">
              <a:buFont typeface="Arial" panose="020B0604020202020204" pitchFamily="34" charset="0"/>
              <a:buChar char="•"/>
            </a:pPr>
            <a:r>
              <a:rPr lang="en-US" b="0" dirty="0" err="1">
                <a:effectLst/>
                <a:latin typeface="Menlo" panose="020B0609030804020204" pitchFamily="49" charset="0"/>
              </a:rPr>
              <a:t>celltree_sbnd.fcl</a:t>
            </a:r>
            <a:r>
              <a:rPr lang="en-US" b="0" dirty="0">
                <a:effectLst/>
                <a:latin typeface="Menlo" panose="020B0609030804020204" pitchFamily="49" charset="0"/>
              </a:rPr>
              <a:t> -&gt; </a:t>
            </a:r>
            <a:r>
              <a:rPr lang="en-US" b="0" dirty="0" err="1">
                <a:solidFill>
                  <a:schemeClr val="accent2"/>
                </a:solidFill>
                <a:effectLst/>
                <a:latin typeface="Menlo" panose="020B0609030804020204" pitchFamily="49" charset="0"/>
              </a:rPr>
              <a:t>celltree-</a:t>
            </a:r>
            <a:r>
              <a:rPr lang="en-US" b="0" dirty="0" err="1">
                <a:solidFill>
                  <a:srgbClr val="FF0000"/>
                </a:solidFill>
                <a:effectLst/>
                <a:latin typeface="Menlo" panose="020B0609030804020204" pitchFamily="49" charset="0"/>
              </a:rPr>
              <a:t>apa</a:t>
            </a:r>
            <a:r>
              <a:rPr lang="en-US" b="0" dirty="0">
                <a:solidFill>
                  <a:srgbClr val="FF0000"/>
                </a:solidFill>
                <a:effectLst/>
                <a:latin typeface="Menlo" panose="020B0609030804020204" pitchFamily="49" charset="0"/>
              </a:rPr>
              <a:t>?</a:t>
            </a:r>
            <a:r>
              <a:rPr lang="en-US" dirty="0">
                <a:solidFill>
                  <a:srgbClr val="FF0000"/>
                </a:solidFill>
                <a:latin typeface="Menlo" panose="020B0609030804020204" pitchFamily="49" charset="0"/>
              </a:rPr>
              <a:t>—face?-r-s-</a:t>
            </a:r>
            <a:r>
              <a:rPr lang="en-US" dirty="0" err="1">
                <a:solidFill>
                  <a:srgbClr val="FF0000"/>
                </a:solidFill>
                <a:latin typeface="Menlo" panose="020B0609030804020204" pitchFamily="49" charset="0"/>
              </a:rPr>
              <a:t>e</a:t>
            </a:r>
            <a:r>
              <a:rPr lang="en-US" dirty="0" err="1">
                <a:solidFill>
                  <a:schemeClr val="accent2"/>
                </a:solidFill>
                <a:latin typeface="Menlo" panose="020B0609030804020204" pitchFamily="49" charset="0"/>
              </a:rPr>
              <a:t>.json</a:t>
            </a:r>
            <a:endParaRPr lang="en-US" b="0" dirty="0">
              <a:solidFill>
                <a:schemeClr val="accent2"/>
              </a:solidFill>
              <a:effectLst/>
              <a:latin typeface="Menlo" panose="020B0609030804020204" pitchFamily="49" charset="0"/>
            </a:endParaRPr>
          </a:p>
          <a:p>
            <a:endParaRPr lang="en-US" b="0" dirty="0">
              <a:effectLst/>
              <a:latin typeface="Menlo" panose="020B0609030804020204" pitchFamily="49" charset="0"/>
            </a:endParaRPr>
          </a:p>
          <a:p>
            <a:r>
              <a:rPr lang="en-US" b="0" dirty="0">
                <a:effectLst/>
                <a:latin typeface="Menlo" panose="020B0609030804020204" pitchFamily="49" charset="0"/>
              </a:rPr>
              <a:t>python env (</a:t>
            </a:r>
            <a:r>
              <a:rPr lang="en-US" b="0" dirty="0" err="1">
                <a:effectLst/>
                <a:latin typeface="Menlo" panose="020B0609030804020204" pitchFamily="49" charset="0"/>
              </a:rPr>
              <a:t>sklearn</a:t>
            </a:r>
            <a:r>
              <a:rPr lang="en-US" b="0" dirty="0">
                <a:effectLst/>
                <a:latin typeface="Menlo" panose="020B0609030804020204" pitchFamily="49" charset="0"/>
              </a:rPr>
              <a:t>, </a:t>
            </a:r>
            <a:r>
              <a:rPr lang="en-US" b="0" dirty="0" err="1">
                <a:effectLst/>
                <a:latin typeface="Menlo" panose="020B0609030804020204" pitchFamily="49" charset="0"/>
              </a:rPr>
              <a:t>etc</a:t>
            </a:r>
            <a:r>
              <a:rPr lang="en-US" b="0" dirty="0">
                <a:effectLst/>
                <a:latin typeface="Menlo" panose="020B0609030804020204" pitchFamily="49" charset="0"/>
              </a:rPr>
              <a:t>):</a:t>
            </a:r>
          </a:p>
          <a:p>
            <a:pPr marL="285750" indent="-285750">
              <a:buFont typeface="Arial" panose="020B0604020202020204" pitchFamily="34" charset="0"/>
              <a:buChar char="•"/>
            </a:pPr>
            <a:r>
              <a:rPr lang="en-US" dirty="0" err="1">
                <a:latin typeface="Menlo" panose="020B0609030804020204" pitchFamily="49" charset="0"/>
              </a:rPr>
              <a:t>label.py</a:t>
            </a:r>
            <a:r>
              <a:rPr lang="en-US" dirty="0">
                <a:latin typeface="Menlo" panose="020B0609030804020204" pitchFamily="49" charset="0"/>
              </a:rPr>
              <a:t> -&gt; </a:t>
            </a:r>
            <a:r>
              <a:rPr lang="en-US" b="0" dirty="0">
                <a:effectLst/>
                <a:latin typeface="Menlo" panose="020B0609030804020204" pitchFamily="49" charset="0"/>
              </a:rPr>
              <a:t>g2f-label-apa?-face?—r-s-</a:t>
            </a:r>
            <a:r>
              <a:rPr lang="en-US" b="0" dirty="0" err="1">
                <a:effectLst/>
                <a:latin typeface="Menlo" panose="020B0609030804020204" pitchFamily="49" charset="0"/>
              </a:rPr>
              <a:t>e.npz</a:t>
            </a:r>
            <a:r>
              <a:rPr lang="en-US" b="0" dirty="0">
                <a:effectLst/>
                <a:latin typeface="Menlo" panose="020B0609030804020204" pitchFamily="49" charset="0"/>
              </a:rPr>
              <a:t> with per point tags</a:t>
            </a:r>
            <a:endParaRPr lang="en-US" dirty="0">
              <a:latin typeface="Menlo" panose="020B0609030804020204" pitchFamily="49" charset="0"/>
            </a:endParaRPr>
          </a:p>
          <a:p>
            <a:pPr marL="742950" lvl="1" indent="-285750">
              <a:buFont typeface="Arial" panose="020B0604020202020204" pitchFamily="34" charset="0"/>
              <a:buChar char="•"/>
            </a:pPr>
            <a:r>
              <a:rPr lang="en-US" b="0" dirty="0">
                <a:effectLst/>
                <a:latin typeface="Menlo" panose="020B0609030804020204" pitchFamily="49" charset="0"/>
              </a:rPr>
              <a:t>points: </a:t>
            </a:r>
            <a:r>
              <a:rPr lang="en-US" b="0" dirty="0" err="1">
                <a:effectLst/>
                <a:latin typeface="Menlo" panose="020B0609030804020204" pitchFamily="49" charset="0"/>
              </a:rPr>
              <a:t>x,y,z,q,blob_idx,</a:t>
            </a:r>
            <a:r>
              <a:rPr lang="en-US" b="0" dirty="0" err="1">
                <a:solidFill>
                  <a:schemeClr val="accent2"/>
                </a:solidFill>
                <a:effectLst/>
                <a:latin typeface="Menlo" panose="020B0609030804020204" pitchFamily="49" charset="0"/>
              </a:rPr>
              <a:t>isnu</a:t>
            </a:r>
            <a:endParaRPr lang="en-US" b="0" dirty="0">
              <a:solidFill>
                <a:schemeClr val="accent2"/>
              </a:solidFill>
              <a:effectLst/>
              <a:latin typeface="Menlo" panose="020B0609030804020204" pitchFamily="49" charset="0"/>
            </a:endParaRPr>
          </a:p>
          <a:p>
            <a:pPr marL="742950" lvl="1" indent="-285750">
              <a:buFont typeface="Arial" panose="020B0604020202020204" pitchFamily="34" charset="0"/>
              <a:buChar char="•"/>
            </a:pPr>
            <a:endParaRPr lang="en-US" b="0" dirty="0">
              <a:effectLst/>
              <a:latin typeface="Menlo" panose="020B0609030804020204" pitchFamily="49" charset="0"/>
            </a:endParaRPr>
          </a:p>
          <a:p>
            <a:endParaRPr lang="en-US" dirty="0">
              <a:latin typeface="Menlo" panose="020B0609030804020204" pitchFamily="49" charset="0"/>
            </a:endParaRPr>
          </a:p>
          <a:p>
            <a:r>
              <a:rPr lang="en-US" b="0" dirty="0">
                <a:effectLst/>
                <a:latin typeface="Menlo" panose="020B0609030804020204" pitchFamily="49" charset="0"/>
              </a:rPr>
              <a:t>train python env (torch, </a:t>
            </a:r>
            <a:r>
              <a:rPr lang="en-US" b="0" dirty="0" err="1">
                <a:solidFill>
                  <a:srgbClr val="000000"/>
                </a:solidFill>
                <a:effectLst/>
                <a:latin typeface="Menlo" panose="020B0609030804020204" pitchFamily="49" charset="0"/>
              </a:rPr>
              <a:t>torch_geometric</a:t>
            </a:r>
            <a:r>
              <a:rPr lang="en-US" b="0" dirty="0">
                <a:effectLst/>
                <a:latin typeface="Menlo" panose="020B0609030804020204" pitchFamily="49" charset="0"/>
              </a:rPr>
              <a:t>)</a:t>
            </a:r>
          </a:p>
          <a:p>
            <a:pPr marL="285750" indent="-285750">
              <a:buFont typeface="Arial" panose="020B0604020202020204" pitchFamily="34" charset="0"/>
              <a:buChar char="•"/>
            </a:pPr>
            <a:r>
              <a:rPr lang="en-US" dirty="0">
                <a:latin typeface="Menlo" panose="020B0609030804020204" pitchFamily="49" charset="0"/>
              </a:rPr>
              <a:t>load g2f arrays which can be used as </a:t>
            </a:r>
            <a:r>
              <a:rPr lang="en-US" b="0" dirty="0" err="1">
                <a:solidFill>
                  <a:srgbClr val="000000"/>
                </a:solidFill>
                <a:effectLst/>
                <a:latin typeface="Menlo" panose="020B0609030804020204" pitchFamily="49" charset="0"/>
              </a:rPr>
              <a:t>torch_geometric.data</a:t>
            </a:r>
            <a:endParaRPr lang="en-US" b="0" dirty="0">
              <a:solidFill>
                <a:srgbClr val="000000"/>
              </a:solidFill>
              <a:effectLst/>
              <a:latin typeface="Menlo" panose="020B0609030804020204" pitchFamily="49" charset="0"/>
            </a:endParaRPr>
          </a:p>
          <a:p>
            <a:endParaRPr lang="en-US" b="0" dirty="0">
              <a:effectLst/>
              <a:latin typeface="Menlo" panose="020B0609030804020204" pitchFamily="49" charset="0"/>
            </a:endParaRPr>
          </a:p>
        </p:txBody>
      </p:sp>
    </p:spTree>
    <p:extLst>
      <p:ext uri="{BB962C8B-B14F-4D97-AF65-F5344CB8AC3E}">
        <p14:creationId xmlns:p14="http://schemas.microsoft.com/office/powerpoint/2010/main" val="312102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D41B4-3B4C-43E2-9CAF-45BC2E312CF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961FC-3D3C-126F-76CB-6E95DCD4A445}"/>
              </a:ext>
            </a:extLst>
          </p:cNvPr>
          <p:cNvSpPr>
            <a:spLocks noGrp="1"/>
          </p:cNvSpPr>
          <p:nvPr>
            <p:ph type="sldNum" sz="quarter" idx="4"/>
          </p:nvPr>
        </p:nvSpPr>
        <p:spPr/>
        <p:txBody>
          <a:bodyPr/>
          <a:lstStyle/>
          <a:p>
            <a:fld id="{933A556B-7C63-244D-9B7C-B0EA8042B330}" type="slidenum">
              <a:rPr lang="en-US" smtClean="0"/>
              <a:pPr/>
              <a:t>32</a:t>
            </a:fld>
            <a:endParaRPr lang="en-US" dirty="0"/>
          </a:p>
        </p:txBody>
      </p:sp>
      <p:sp>
        <p:nvSpPr>
          <p:cNvPr id="3" name="Title 2">
            <a:extLst>
              <a:ext uri="{FF2B5EF4-FFF2-40B4-BE49-F238E27FC236}">
                <a16:creationId xmlns:a16="http://schemas.microsoft.com/office/drawing/2014/main" id="{471CD2E4-F4A4-FFE9-5FF8-FDB3C28DD44E}"/>
              </a:ext>
            </a:extLst>
          </p:cNvPr>
          <p:cNvSpPr>
            <a:spLocks noGrp="1"/>
          </p:cNvSpPr>
          <p:nvPr>
            <p:ph type="ctrTitle"/>
          </p:nvPr>
        </p:nvSpPr>
        <p:spPr/>
        <p:txBody>
          <a:bodyPr/>
          <a:lstStyle/>
          <a:p>
            <a:r>
              <a:rPr lang="en-US" dirty="0"/>
              <a:t>Generic nu selection</a:t>
            </a:r>
          </a:p>
        </p:txBody>
      </p:sp>
      <p:sp>
        <p:nvSpPr>
          <p:cNvPr id="4" name="Text Placeholder 3">
            <a:extLst>
              <a:ext uri="{FF2B5EF4-FFF2-40B4-BE49-F238E27FC236}">
                <a16:creationId xmlns:a16="http://schemas.microsoft.com/office/drawing/2014/main" id="{A1488F0E-2185-70AE-6B4B-F0C3ED29726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91738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C8F2-84B5-BBD0-ECC3-1FB75FDBB1A4}"/>
              </a:ext>
            </a:extLst>
          </p:cNvPr>
          <p:cNvSpPr>
            <a:spLocks noGrp="1"/>
          </p:cNvSpPr>
          <p:nvPr>
            <p:ph type="title"/>
          </p:nvPr>
        </p:nvSpPr>
        <p:spPr/>
        <p:txBody>
          <a:bodyPr/>
          <a:lstStyle/>
          <a:p>
            <a:r>
              <a:rPr lang="en-US" dirty="0"/>
              <a:t>Thoughts on resolving this issue</a:t>
            </a:r>
          </a:p>
        </p:txBody>
      </p:sp>
      <p:sp>
        <p:nvSpPr>
          <p:cNvPr id="3" name="Slide Number Placeholder 2">
            <a:extLst>
              <a:ext uri="{FF2B5EF4-FFF2-40B4-BE49-F238E27FC236}">
                <a16:creationId xmlns:a16="http://schemas.microsoft.com/office/drawing/2014/main" id="{3A29DC44-D158-7797-5F6B-8E4ED6327212}"/>
              </a:ext>
            </a:extLst>
          </p:cNvPr>
          <p:cNvSpPr>
            <a:spLocks noGrp="1"/>
          </p:cNvSpPr>
          <p:nvPr>
            <p:ph type="sldNum" sz="quarter" idx="4"/>
          </p:nvPr>
        </p:nvSpPr>
        <p:spPr/>
        <p:txBody>
          <a:bodyPr/>
          <a:lstStyle/>
          <a:p>
            <a:fld id="{933A556B-7C63-244D-9B7C-B0EA8042B330}" type="slidenum">
              <a:rPr lang="en-US" smtClean="0"/>
              <a:pPr/>
              <a:t>33</a:t>
            </a:fld>
            <a:endParaRPr lang="en-US" sz="1000" dirty="0"/>
          </a:p>
        </p:txBody>
      </p:sp>
      <p:pic>
        <p:nvPicPr>
          <p:cNvPr id="4" name="Picture 3">
            <a:extLst>
              <a:ext uri="{FF2B5EF4-FFF2-40B4-BE49-F238E27FC236}">
                <a16:creationId xmlns:a16="http://schemas.microsoft.com/office/drawing/2014/main" id="{DA69EC62-88B3-D87B-BF63-7EEE6521C343}"/>
              </a:ext>
            </a:extLst>
          </p:cNvPr>
          <p:cNvPicPr>
            <a:picLocks noChangeAspect="1"/>
          </p:cNvPicPr>
          <p:nvPr/>
        </p:nvPicPr>
        <p:blipFill>
          <a:blip r:embed="rId2"/>
          <a:stretch>
            <a:fillRect/>
          </a:stretch>
        </p:blipFill>
        <p:spPr>
          <a:xfrm>
            <a:off x="734387" y="1060056"/>
            <a:ext cx="2917789" cy="4519402"/>
          </a:xfrm>
          <a:prstGeom prst="rect">
            <a:avLst/>
          </a:prstGeom>
        </p:spPr>
      </p:pic>
      <p:sp>
        <p:nvSpPr>
          <p:cNvPr id="5" name="TextBox 4">
            <a:extLst>
              <a:ext uri="{FF2B5EF4-FFF2-40B4-BE49-F238E27FC236}">
                <a16:creationId xmlns:a16="http://schemas.microsoft.com/office/drawing/2014/main" id="{5D49F8C7-68C6-D8C7-08B7-7FDB3DF5631E}"/>
              </a:ext>
            </a:extLst>
          </p:cNvPr>
          <p:cNvSpPr txBox="1"/>
          <p:nvPr/>
        </p:nvSpPr>
        <p:spPr>
          <a:xfrm>
            <a:off x="571501" y="5579458"/>
            <a:ext cx="3474518" cy="1200329"/>
          </a:xfrm>
          <a:prstGeom prst="rect">
            <a:avLst/>
          </a:prstGeom>
          <a:noFill/>
        </p:spPr>
        <p:txBody>
          <a:bodyPr wrap="square" rtlCol="0">
            <a:spAutoFit/>
          </a:bodyPr>
          <a:lstStyle/>
          <a:p>
            <a:r>
              <a:rPr lang="en-US" dirty="0">
                <a:hlinkClick r:id="rId3"/>
              </a:rPr>
              <a:t>https://www.phy.bnl.gov/twister/bee/set/826f2384-5551-4926-9863-37829ef3a175/event/1008/</a:t>
            </a:r>
            <a:endParaRPr lang="en-US" dirty="0"/>
          </a:p>
        </p:txBody>
      </p:sp>
      <p:sp>
        <p:nvSpPr>
          <p:cNvPr id="6" name="TextBox 5">
            <a:extLst>
              <a:ext uri="{FF2B5EF4-FFF2-40B4-BE49-F238E27FC236}">
                <a16:creationId xmlns:a16="http://schemas.microsoft.com/office/drawing/2014/main" id="{A234386A-F56F-FB60-0490-433503A5F631}"/>
              </a:ext>
            </a:extLst>
          </p:cNvPr>
          <p:cNvSpPr txBox="1"/>
          <p:nvPr/>
        </p:nvSpPr>
        <p:spPr>
          <a:xfrm>
            <a:off x="5195087" y="776835"/>
            <a:ext cx="5025735" cy="1754326"/>
          </a:xfrm>
          <a:prstGeom prst="rect">
            <a:avLst/>
          </a:prstGeom>
          <a:noFill/>
        </p:spPr>
        <p:txBody>
          <a:bodyPr wrap="none" rtlCol="0">
            <a:spAutoFit/>
          </a:bodyPr>
          <a:lstStyle/>
          <a:p>
            <a:r>
              <a:rPr lang="en-US" dirty="0"/>
              <a:t>match first or merge (two </a:t>
            </a:r>
            <a:r>
              <a:rPr lang="en-US" dirty="0" err="1"/>
              <a:t>apa</a:t>
            </a:r>
            <a:r>
              <a:rPr lang="en-US" dirty="0"/>
              <a:t> info) first?</a:t>
            </a:r>
          </a:p>
          <a:p>
            <a:pPr marL="285750" indent="-285750">
              <a:buFont typeface="Arial" panose="020B0604020202020204" pitchFamily="34" charset="0"/>
              <a:buChar char="•"/>
            </a:pPr>
            <a:r>
              <a:rPr lang="en-US" dirty="0"/>
              <a:t>merge first let us use all possible information</a:t>
            </a:r>
          </a:p>
          <a:p>
            <a:pPr marL="742950" lvl="1" indent="-285750">
              <a:buFont typeface="Arial" panose="020B0604020202020204" pitchFamily="34" charset="0"/>
              <a:buChar char="•"/>
            </a:pPr>
            <a:r>
              <a:rPr lang="en-US" dirty="0"/>
              <a:t>consider chi2 for two </a:t>
            </a:r>
            <a:r>
              <a:rPr lang="en-US" dirty="0" err="1"/>
              <a:t>apas</a:t>
            </a:r>
            <a:endParaRPr lang="en-US" dirty="0"/>
          </a:p>
          <a:p>
            <a:pPr marL="285750" indent="-285750">
              <a:buFont typeface="Arial" panose="020B0604020202020204" pitchFamily="34" charset="0"/>
              <a:buChar char="•"/>
            </a:pPr>
            <a:r>
              <a:rPr lang="en-US" dirty="0"/>
              <a:t>can we handle overlapping TPC activities?</a:t>
            </a:r>
          </a:p>
          <a:p>
            <a:pPr marL="742950" lvl="1" indent="-285750">
              <a:buFont typeface="Arial" panose="020B0604020202020204" pitchFamily="34" charset="0"/>
              <a:buChar char="•"/>
            </a:pPr>
            <a:r>
              <a:rPr lang="en-US" dirty="0"/>
              <a:t>rm front/back porch first?</a:t>
            </a:r>
          </a:p>
          <a:p>
            <a:pPr marL="285750" indent="-285750">
              <a:buFont typeface="Arial" panose="020B0604020202020204" pitchFamily="34" charset="0"/>
              <a:buChar char="•"/>
            </a:pPr>
            <a:r>
              <a:rPr lang="en-US" dirty="0"/>
              <a:t>caveat: random coincidence merging?</a:t>
            </a:r>
          </a:p>
        </p:txBody>
      </p:sp>
    </p:spTree>
    <p:extLst>
      <p:ext uri="{BB962C8B-B14F-4D97-AF65-F5344CB8AC3E}">
        <p14:creationId xmlns:p14="http://schemas.microsoft.com/office/powerpoint/2010/main" val="3527044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3805-C93C-D383-6240-22CFD14D8E28}"/>
              </a:ext>
            </a:extLst>
          </p:cNvPr>
          <p:cNvSpPr>
            <a:spLocks noGrp="1"/>
          </p:cNvSpPr>
          <p:nvPr>
            <p:ph type="title"/>
          </p:nvPr>
        </p:nvSpPr>
        <p:spPr/>
        <p:txBody>
          <a:bodyPr/>
          <a:lstStyle/>
          <a:p>
            <a:r>
              <a:rPr lang="en-US" dirty="0"/>
              <a:t>PDHD stages:</a:t>
            </a:r>
          </a:p>
        </p:txBody>
      </p:sp>
      <p:sp>
        <p:nvSpPr>
          <p:cNvPr id="3" name="Slide Number Placeholder 2">
            <a:extLst>
              <a:ext uri="{FF2B5EF4-FFF2-40B4-BE49-F238E27FC236}">
                <a16:creationId xmlns:a16="http://schemas.microsoft.com/office/drawing/2014/main" id="{8D182AA2-1829-992A-F544-75B6F56F1635}"/>
              </a:ext>
            </a:extLst>
          </p:cNvPr>
          <p:cNvSpPr>
            <a:spLocks noGrp="1"/>
          </p:cNvSpPr>
          <p:nvPr>
            <p:ph type="sldNum" sz="quarter" idx="4"/>
          </p:nvPr>
        </p:nvSpPr>
        <p:spPr/>
        <p:txBody>
          <a:bodyPr/>
          <a:lstStyle/>
          <a:p>
            <a:fld id="{933A556B-7C63-244D-9B7C-B0EA8042B330}" type="slidenum">
              <a:rPr lang="en-US" smtClean="0"/>
              <a:pPr/>
              <a:t>34</a:t>
            </a:fld>
            <a:endParaRPr lang="en-US" sz="1000" dirty="0"/>
          </a:p>
        </p:txBody>
      </p:sp>
      <p:sp>
        <p:nvSpPr>
          <p:cNvPr id="4" name="TextBox 3">
            <a:extLst>
              <a:ext uri="{FF2B5EF4-FFF2-40B4-BE49-F238E27FC236}">
                <a16:creationId xmlns:a16="http://schemas.microsoft.com/office/drawing/2014/main" id="{ACB0B7A1-B33F-8E3E-E848-5A3623AD706E}"/>
              </a:ext>
            </a:extLst>
          </p:cNvPr>
          <p:cNvSpPr txBox="1"/>
          <p:nvPr/>
        </p:nvSpPr>
        <p:spPr>
          <a:xfrm>
            <a:off x="550258" y="760651"/>
            <a:ext cx="1031051" cy="369332"/>
          </a:xfrm>
          <a:prstGeom prst="rect">
            <a:avLst/>
          </a:prstGeom>
          <a:noFill/>
        </p:spPr>
        <p:txBody>
          <a:bodyPr wrap="none" rtlCol="0">
            <a:spAutoFit/>
          </a:bodyPr>
          <a:lstStyle/>
          <a:p>
            <a:r>
              <a:rPr lang="en-US" dirty="0"/>
              <a:t>per-face</a:t>
            </a:r>
          </a:p>
        </p:txBody>
      </p:sp>
      <p:pic>
        <p:nvPicPr>
          <p:cNvPr id="6" name="Picture 5" descr="A screenshot of a computer code&#10;&#10;Description automatically generated">
            <a:extLst>
              <a:ext uri="{FF2B5EF4-FFF2-40B4-BE49-F238E27FC236}">
                <a16:creationId xmlns:a16="http://schemas.microsoft.com/office/drawing/2014/main" id="{90ECB4B9-4471-D0A0-9A85-F4C7568EB8DD}"/>
              </a:ext>
            </a:extLst>
          </p:cNvPr>
          <p:cNvPicPr>
            <a:picLocks noChangeAspect="1"/>
          </p:cNvPicPr>
          <p:nvPr/>
        </p:nvPicPr>
        <p:blipFill>
          <a:blip r:embed="rId2"/>
          <a:stretch>
            <a:fillRect/>
          </a:stretch>
        </p:blipFill>
        <p:spPr>
          <a:xfrm>
            <a:off x="216243" y="1583138"/>
            <a:ext cx="3048000" cy="2311400"/>
          </a:xfrm>
          <a:prstGeom prst="rect">
            <a:avLst/>
          </a:prstGeom>
        </p:spPr>
      </p:pic>
      <p:sp>
        <p:nvSpPr>
          <p:cNvPr id="7" name="TextBox 6">
            <a:extLst>
              <a:ext uri="{FF2B5EF4-FFF2-40B4-BE49-F238E27FC236}">
                <a16:creationId xmlns:a16="http://schemas.microsoft.com/office/drawing/2014/main" id="{0E41D62C-5312-68A8-2722-47900D0F1BA5}"/>
              </a:ext>
            </a:extLst>
          </p:cNvPr>
          <p:cNvSpPr txBox="1"/>
          <p:nvPr/>
        </p:nvSpPr>
        <p:spPr>
          <a:xfrm>
            <a:off x="4102662" y="865848"/>
            <a:ext cx="979755" cy="369332"/>
          </a:xfrm>
          <a:prstGeom prst="rect">
            <a:avLst/>
          </a:prstGeom>
          <a:noFill/>
        </p:spPr>
        <p:txBody>
          <a:bodyPr wrap="none" rtlCol="0">
            <a:spAutoFit/>
          </a:bodyPr>
          <a:lstStyle/>
          <a:p>
            <a:r>
              <a:rPr lang="en-US" dirty="0"/>
              <a:t>per-</a:t>
            </a:r>
            <a:r>
              <a:rPr lang="en-US" dirty="0" err="1"/>
              <a:t>apa</a:t>
            </a:r>
            <a:endParaRPr lang="en-US" dirty="0"/>
          </a:p>
        </p:txBody>
      </p:sp>
      <p:pic>
        <p:nvPicPr>
          <p:cNvPr id="9" name="Picture 8">
            <a:extLst>
              <a:ext uri="{FF2B5EF4-FFF2-40B4-BE49-F238E27FC236}">
                <a16:creationId xmlns:a16="http://schemas.microsoft.com/office/drawing/2014/main" id="{0EDA55E0-AB3B-B711-E049-3072EB3375D4}"/>
              </a:ext>
            </a:extLst>
          </p:cNvPr>
          <p:cNvPicPr>
            <a:picLocks noChangeAspect="1"/>
          </p:cNvPicPr>
          <p:nvPr/>
        </p:nvPicPr>
        <p:blipFill>
          <a:blip r:embed="rId3"/>
          <a:stretch>
            <a:fillRect/>
          </a:stretch>
        </p:blipFill>
        <p:spPr>
          <a:xfrm>
            <a:off x="3567579" y="1583138"/>
            <a:ext cx="4051300" cy="533400"/>
          </a:xfrm>
          <a:prstGeom prst="rect">
            <a:avLst/>
          </a:prstGeom>
        </p:spPr>
      </p:pic>
      <p:sp>
        <p:nvSpPr>
          <p:cNvPr id="10" name="TextBox 9">
            <a:extLst>
              <a:ext uri="{FF2B5EF4-FFF2-40B4-BE49-F238E27FC236}">
                <a16:creationId xmlns:a16="http://schemas.microsoft.com/office/drawing/2014/main" id="{1EC08C6A-1E96-CCF2-C4BD-BDA7B2956399}"/>
              </a:ext>
            </a:extLst>
          </p:cNvPr>
          <p:cNvSpPr txBox="1"/>
          <p:nvPr/>
        </p:nvSpPr>
        <p:spPr>
          <a:xfrm>
            <a:off x="8431901" y="946768"/>
            <a:ext cx="877163" cy="369332"/>
          </a:xfrm>
          <a:prstGeom prst="rect">
            <a:avLst/>
          </a:prstGeom>
          <a:noFill/>
        </p:spPr>
        <p:txBody>
          <a:bodyPr wrap="none" rtlCol="0">
            <a:spAutoFit/>
          </a:bodyPr>
          <a:lstStyle/>
          <a:p>
            <a:r>
              <a:rPr lang="en-US" dirty="0"/>
              <a:t>all-</a:t>
            </a:r>
            <a:r>
              <a:rPr lang="en-US" dirty="0" err="1"/>
              <a:t>apa</a:t>
            </a:r>
            <a:endParaRPr lang="en-US" dirty="0"/>
          </a:p>
        </p:txBody>
      </p:sp>
      <p:pic>
        <p:nvPicPr>
          <p:cNvPr id="12" name="Picture 11" descr="A screenshot of a computer code&#10;&#10;Description automatically generated">
            <a:extLst>
              <a:ext uri="{FF2B5EF4-FFF2-40B4-BE49-F238E27FC236}">
                <a16:creationId xmlns:a16="http://schemas.microsoft.com/office/drawing/2014/main" id="{907A88A3-F75A-368D-FB04-7E842D7D4B18}"/>
              </a:ext>
            </a:extLst>
          </p:cNvPr>
          <p:cNvPicPr>
            <a:picLocks noChangeAspect="1"/>
          </p:cNvPicPr>
          <p:nvPr/>
        </p:nvPicPr>
        <p:blipFill>
          <a:blip r:embed="rId4"/>
          <a:stretch>
            <a:fillRect/>
          </a:stretch>
        </p:blipFill>
        <p:spPr>
          <a:xfrm>
            <a:off x="7922215" y="1583138"/>
            <a:ext cx="4051300" cy="3263900"/>
          </a:xfrm>
          <a:prstGeom prst="rect">
            <a:avLst/>
          </a:prstGeom>
        </p:spPr>
      </p:pic>
    </p:spTree>
    <p:extLst>
      <p:ext uri="{BB962C8B-B14F-4D97-AF65-F5344CB8AC3E}">
        <p14:creationId xmlns:p14="http://schemas.microsoft.com/office/powerpoint/2010/main" val="88105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B4C6-6EE5-E98E-CF50-4EDCD5883AF9}"/>
              </a:ext>
            </a:extLst>
          </p:cNvPr>
          <p:cNvSpPr>
            <a:spLocks noGrp="1"/>
          </p:cNvSpPr>
          <p:nvPr>
            <p:ph type="title"/>
          </p:nvPr>
        </p:nvSpPr>
        <p:spPr/>
        <p:txBody>
          <a:bodyPr/>
          <a:lstStyle/>
          <a:p>
            <a:r>
              <a:rPr lang="en-US" dirty="0"/>
              <a:t>Potential approach</a:t>
            </a:r>
          </a:p>
        </p:txBody>
      </p:sp>
      <p:sp>
        <p:nvSpPr>
          <p:cNvPr id="3" name="Slide Number Placeholder 2">
            <a:extLst>
              <a:ext uri="{FF2B5EF4-FFF2-40B4-BE49-F238E27FC236}">
                <a16:creationId xmlns:a16="http://schemas.microsoft.com/office/drawing/2014/main" id="{7000ADF9-DFF3-0D56-F76D-D0DB8A1EBF86}"/>
              </a:ext>
            </a:extLst>
          </p:cNvPr>
          <p:cNvSpPr>
            <a:spLocks noGrp="1"/>
          </p:cNvSpPr>
          <p:nvPr>
            <p:ph type="sldNum" sz="quarter" idx="4"/>
          </p:nvPr>
        </p:nvSpPr>
        <p:spPr/>
        <p:txBody>
          <a:bodyPr/>
          <a:lstStyle/>
          <a:p>
            <a:fld id="{933A556B-7C63-244D-9B7C-B0EA8042B330}" type="slidenum">
              <a:rPr lang="en-US" smtClean="0"/>
              <a:pPr/>
              <a:t>35</a:t>
            </a:fld>
            <a:endParaRPr lang="en-US" sz="1000" dirty="0"/>
          </a:p>
        </p:txBody>
      </p:sp>
      <p:sp>
        <p:nvSpPr>
          <p:cNvPr id="4" name="Rectangle 3">
            <a:extLst>
              <a:ext uri="{FF2B5EF4-FFF2-40B4-BE49-F238E27FC236}">
                <a16:creationId xmlns:a16="http://schemas.microsoft.com/office/drawing/2014/main" id="{5E037B12-9793-331A-7313-7DB620568CE3}"/>
              </a:ext>
            </a:extLst>
          </p:cNvPr>
          <p:cNvSpPr/>
          <p:nvPr/>
        </p:nvSpPr>
        <p:spPr>
          <a:xfrm>
            <a:off x="571500" y="1198956"/>
            <a:ext cx="1231836"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MABC</a:t>
            </a:r>
          </a:p>
          <a:p>
            <a:pPr algn="ctr"/>
            <a:r>
              <a:rPr lang="en-US" sz="1400" dirty="0">
                <a:solidFill>
                  <a:schemeClr val="tx1"/>
                </a:solidFill>
              </a:rPr>
              <a:t>per-face </a:t>
            </a:r>
            <a:r>
              <a:rPr lang="en-US" sz="1400" dirty="0" err="1">
                <a:solidFill>
                  <a:schemeClr val="tx1"/>
                </a:solidFill>
              </a:rPr>
              <a:t>clus</a:t>
            </a:r>
            <a:endParaRPr lang="en-US" sz="1400" dirty="0">
              <a:solidFill>
                <a:schemeClr val="tx1"/>
              </a:solidFill>
            </a:endParaRPr>
          </a:p>
        </p:txBody>
      </p:sp>
      <p:cxnSp>
        <p:nvCxnSpPr>
          <p:cNvPr id="5" name="Curved Connector 4">
            <a:extLst>
              <a:ext uri="{FF2B5EF4-FFF2-40B4-BE49-F238E27FC236}">
                <a16:creationId xmlns:a16="http://schemas.microsoft.com/office/drawing/2014/main" id="{20F51006-5AEB-58E4-D5BC-4A6DB1930D88}"/>
              </a:ext>
            </a:extLst>
          </p:cNvPr>
          <p:cNvCxnSpPr>
            <a:cxnSpLocks/>
            <a:stCxn id="4" idx="3"/>
            <a:endCxn id="7" idx="1"/>
          </p:cNvCxnSpPr>
          <p:nvPr/>
        </p:nvCxnSpPr>
        <p:spPr>
          <a:xfrm>
            <a:off x="1803336" y="1601491"/>
            <a:ext cx="555155" cy="41523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079D12B-92D0-EC5B-6E9A-D18C014BE6B6}"/>
              </a:ext>
            </a:extLst>
          </p:cNvPr>
          <p:cNvSpPr/>
          <p:nvPr/>
        </p:nvSpPr>
        <p:spPr>
          <a:xfrm>
            <a:off x="2358491" y="1614191"/>
            <a:ext cx="1995024"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MABC</a:t>
            </a:r>
          </a:p>
          <a:p>
            <a:pPr algn="ctr"/>
            <a:r>
              <a:rPr lang="en-US" sz="1400" dirty="0">
                <a:solidFill>
                  <a:schemeClr val="tx1"/>
                </a:solidFill>
              </a:rPr>
              <a:t>no-t0-corr stitching</a:t>
            </a:r>
          </a:p>
        </p:txBody>
      </p:sp>
      <p:sp>
        <p:nvSpPr>
          <p:cNvPr id="9" name="Rectangle 8">
            <a:extLst>
              <a:ext uri="{FF2B5EF4-FFF2-40B4-BE49-F238E27FC236}">
                <a16:creationId xmlns:a16="http://schemas.microsoft.com/office/drawing/2014/main" id="{B79F52E2-C935-6A62-0013-F0252A298ED4}"/>
              </a:ext>
            </a:extLst>
          </p:cNvPr>
          <p:cNvSpPr/>
          <p:nvPr/>
        </p:nvSpPr>
        <p:spPr>
          <a:xfrm>
            <a:off x="571500" y="2282557"/>
            <a:ext cx="1231836"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MABC</a:t>
            </a:r>
          </a:p>
          <a:p>
            <a:pPr algn="ctr"/>
            <a:r>
              <a:rPr lang="en-US" sz="1400" dirty="0">
                <a:solidFill>
                  <a:schemeClr val="tx1"/>
                </a:solidFill>
              </a:rPr>
              <a:t>per-face </a:t>
            </a:r>
            <a:r>
              <a:rPr lang="en-US" sz="1400" dirty="0" err="1">
                <a:solidFill>
                  <a:schemeClr val="tx1"/>
                </a:solidFill>
              </a:rPr>
              <a:t>clus</a:t>
            </a:r>
            <a:endParaRPr lang="en-US" sz="1400" dirty="0">
              <a:solidFill>
                <a:schemeClr val="tx1"/>
              </a:solidFill>
            </a:endParaRPr>
          </a:p>
        </p:txBody>
      </p:sp>
      <p:cxnSp>
        <p:nvCxnSpPr>
          <p:cNvPr id="10" name="Curved Connector 9">
            <a:extLst>
              <a:ext uri="{FF2B5EF4-FFF2-40B4-BE49-F238E27FC236}">
                <a16:creationId xmlns:a16="http://schemas.microsoft.com/office/drawing/2014/main" id="{13D20D63-4042-234E-E3F5-DF5D9A12D084}"/>
              </a:ext>
            </a:extLst>
          </p:cNvPr>
          <p:cNvCxnSpPr>
            <a:cxnSpLocks/>
            <a:stCxn id="9" idx="3"/>
            <a:endCxn id="7" idx="1"/>
          </p:cNvCxnSpPr>
          <p:nvPr/>
        </p:nvCxnSpPr>
        <p:spPr>
          <a:xfrm flipV="1">
            <a:off x="1803336" y="2016726"/>
            <a:ext cx="555155" cy="668366"/>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B781279-7027-A924-C737-356661D2BAF3}"/>
              </a:ext>
            </a:extLst>
          </p:cNvPr>
          <p:cNvSpPr/>
          <p:nvPr/>
        </p:nvSpPr>
        <p:spPr>
          <a:xfrm>
            <a:off x="2421878" y="3026465"/>
            <a:ext cx="1995024"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light for all </a:t>
            </a:r>
            <a:r>
              <a:rPr lang="en-US" sz="1400" dirty="0" err="1">
                <a:solidFill>
                  <a:schemeClr val="tx1"/>
                </a:solidFill>
              </a:rPr>
              <a:t>apa</a:t>
            </a:r>
            <a:endParaRPr lang="en-US" sz="1400" dirty="0">
              <a:solidFill>
                <a:schemeClr val="tx1"/>
              </a:solidFill>
            </a:endParaRPr>
          </a:p>
        </p:txBody>
      </p:sp>
      <p:sp>
        <p:nvSpPr>
          <p:cNvPr id="16" name="Rectangle 15">
            <a:extLst>
              <a:ext uri="{FF2B5EF4-FFF2-40B4-BE49-F238E27FC236}">
                <a16:creationId xmlns:a16="http://schemas.microsoft.com/office/drawing/2014/main" id="{CE631124-7DCA-B4BA-A19B-A037213572C3}"/>
              </a:ext>
            </a:extLst>
          </p:cNvPr>
          <p:cNvSpPr/>
          <p:nvPr/>
        </p:nvSpPr>
        <p:spPr>
          <a:xfrm>
            <a:off x="4849489" y="2221395"/>
            <a:ext cx="1995024"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ql-matching</a:t>
            </a:r>
          </a:p>
        </p:txBody>
      </p:sp>
      <p:cxnSp>
        <p:nvCxnSpPr>
          <p:cNvPr id="17" name="Curved Connector 16">
            <a:extLst>
              <a:ext uri="{FF2B5EF4-FFF2-40B4-BE49-F238E27FC236}">
                <a16:creationId xmlns:a16="http://schemas.microsoft.com/office/drawing/2014/main" id="{9D14DD72-C64F-0F09-9354-2F35B4245919}"/>
              </a:ext>
            </a:extLst>
          </p:cNvPr>
          <p:cNvCxnSpPr>
            <a:cxnSpLocks/>
            <a:stCxn id="7" idx="3"/>
            <a:endCxn id="16" idx="1"/>
          </p:cNvCxnSpPr>
          <p:nvPr/>
        </p:nvCxnSpPr>
        <p:spPr>
          <a:xfrm>
            <a:off x="4353515" y="2016726"/>
            <a:ext cx="495974" cy="607204"/>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00DC7308-EE9A-68A2-F064-6B686BC7E60D}"/>
              </a:ext>
            </a:extLst>
          </p:cNvPr>
          <p:cNvCxnSpPr>
            <a:cxnSpLocks/>
            <a:stCxn id="15" idx="3"/>
            <a:endCxn id="16" idx="1"/>
          </p:cNvCxnSpPr>
          <p:nvPr/>
        </p:nvCxnSpPr>
        <p:spPr>
          <a:xfrm flipV="1">
            <a:off x="4416902" y="2623930"/>
            <a:ext cx="432587" cy="80507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5C6FAFB-3C0B-6DD7-4111-BF0CB57709B0}"/>
              </a:ext>
            </a:extLst>
          </p:cNvPr>
          <p:cNvSpPr/>
          <p:nvPr/>
        </p:nvSpPr>
        <p:spPr>
          <a:xfrm>
            <a:off x="7963574" y="2221395"/>
            <a:ext cx="1995024" cy="80507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MABC use t0-corr Scope</a:t>
            </a:r>
          </a:p>
        </p:txBody>
      </p:sp>
      <p:cxnSp>
        <p:nvCxnSpPr>
          <p:cNvPr id="24" name="Curved Connector 23">
            <a:extLst>
              <a:ext uri="{FF2B5EF4-FFF2-40B4-BE49-F238E27FC236}">
                <a16:creationId xmlns:a16="http://schemas.microsoft.com/office/drawing/2014/main" id="{8444AD9B-C140-B0DF-07B3-217825ED0008}"/>
              </a:ext>
            </a:extLst>
          </p:cNvPr>
          <p:cNvCxnSpPr>
            <a:cxnSpLocks/>
            <a:stCxn id="16" idx="3"/>
            <a:endCxn id="23" idx="1"/>
          </p:cNvCxnSpPr>
          <p:nvPr/>
        </p:nvCxnSpPr>
        <p:spPr>
          <a:xfrm>
            <a:off x="6844513" y="2623930"/>
            <a:ext cx="1119061" cy="12700"/>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0476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0EB6EC-614D-8883-EBFF-A741892B8AA6}"/>
              </a:ext>
            </a:extLst>
          </p:cNvPr>
          <p:cNvSpPr>
            <a:spLocks noGrp="1"/>
          </p:cNvSpPr>
          <p:nvPr>
            <p:ph type="sldNum" sz="quarter" idx="4"/>
          </p:nvPr>
        </p:nvSpPr>
        <p:spPr/>
        <p:txBody>
          <a:bodyPr/>
          <a:lstStyle/>
          <a:p>
            <a:fld id="{933A556B-7C63-244D-9B7C-B0EA8042B330}" type="slidenum">
              <a:rPr lang="en-US" smtClean="0"/>
              <a:pPr/>
              <a:t>36</a:t>
            </a:fld>
            <a:endParaRPr lang="en-US" dirty="0"/>
          </a:p>
        </p:txBody>
      </p:sp>
      <p:sp>
        <p:nvSpPr>
          <p:cNvPr id="3" name="Title 2">
            <a:extLst>
              <a:ext uri="{FF2B5EF4-FFF2-40B4-BE49-F238E27FC236}">
                <a16:creationId xmlns:a16="http://schemas.microsoft.com/office/drawing/2014/main" id="{AF6A8328-0D33-54F4-E9B2-DBAD9958FD67}"/>
              </a:ext>
            </a:extLst>
          </p:cNvPr>
          <p:cNvSpPr>
            <a:spLocks noGrp="1"/>
          </p:cNvSpPr>
          <p:nvPr>
            <p:ph type="ctrTitle"/>
          </p:nvPr>
        </p:nvSpPr>
        <p:spPr/>
        <p:txBody>
          <a:bodyPr/>
          <a:lstStyle/>
          <a:p>
            <a:r>
              <a:rPr lang="en-US" dirty="0"/>
              <a:t>backups</a:t>
            </a:r>
          </a:p>
        </p:txBody>
      </p:sp>
      <p:sp>
        <p:nvSpPr>
          <p:cNvPr id="4" name="Text Placeholder 3">
            <a:extLst>
              <a:ext uri="{FF2B5EF4-FFF2-40B4-BE49-F238E27FC236}">
                <a16:creationId xmlns:a16="http://schemas.microsoft.com/office/drawing/2014/main" id="{217322EB-20CA-C145-29FC-A9550A260E7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6684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9F046-5197-55D8-9C6A-6EAD53F1D92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A4EA8F06-FA61-8E37-F521-8580684D4FEC}"/>
              </a:ext>
            </a:extLst>
          </p:cNvPr>
          <p:cNvSpPr>
            <a:spLocks noGrp="1"/>
          </p:cNvSpPr>
          <p:nvPr>
            <p:ph type="sldNum" sz="quarter" idx="4"/>
          </p:nvPr>
        </p:nvSpPr>
        <p:spPr/>
        <p:txBody>
          <a:bodyPr/>
          <a:lstStyle/>
          <a:p>
            <a:fld id="{933A556B-7C63-244D-9B7C-B0EA8042B330}" type="slidenum">
              <a:rPr lang="en-US" smtClean="0"/>
              <a:pPr/>
              <a:t>37</a:t>
            </a:fld>
            <a:endParaRPr lang="en-US" sz="1000" dirty="0"/>
          </a:p>
        </p:txBody>
      </p:sp>
      <p:sp>
        <p:nvSpPr>
          <p:cNvPr id="4" name="TextBox 3">
            <a:extLst>
              <a:ext uri="{FF2B5EF4-FFF2-40B4-BE49-F238E27FC236}">
                <a16:creationId xmlns:a16="http://schemas.microsoft.com/office/drawing/2014/main" id="{B37ADD31-8E65-F579-6CC6-0511C3E7AB4F}"/>
              </a:ext>
            </a:extLst>
          </p:cNvPr>
          <p:cNvSpPr txBox="1"/>
          <p:nvPr/>
        </p:nvSpPr>
        <p:spPr>
          <a:xfrm>
            <a:off x="614995" y="938676"/>
            <a:ext cx="5654112" cy="5078313"/>
          </a:xfrm>
          <a:prstGeom prst="rect">
            <a:avLst/>
          </a:prstGeom>
          <a:noFill/>
        </p:spPr>
        <p:txBody>
          <a:bodyPr wrap="none" rtlCol="0">
            <a:spAutoFit/>
          </a:bodyPr>
          <a:lstStyle/>
          <a:p>
            <a:pPr marL="285750" indent="-285750">
              <a:buFont typeface="Arial" panose="020B0604020202020204" pitchFamily="34" charset="0"/>
              <a:buChar char="•"/>
            </a:pPr>
            <a:r>
              <a:rPr lang="en-US" dirty="0"/>
              <a:t>DL-</a:t>
            </a:r>
            <a:r>
              <a:rPr lang="en-US" dirty="0" err="1"/>
              <a:t>clus</a:t>
            </a:r>
            <a:r>
              <a:rPr lang="en-US" dirty="0"/>
              <a:t> data – Avinay </a:t>
            </a:r>
            <a:r>
              <a:rPr lang="en-US" dirty="0" err="1"/>
              <a:t>etc</a:t>
            </a:r>
            <a:endParaRPr lang="en-US" dirty="0"/>
          </a:p>
          <a:p>
            <a:pPr marL="285750" indent="-285750">
              <a:buFont typeface="Arial" panose="020B0604020202020204" pitchFamily="34" charset="0"/>
              <a:buChar char="•"/>
            </a:pPr>
            <a:r>
              <a:rPr lang="en-US" dirty="0"/>
              <a:t>merge apply-pc to master</a:t>
            </a:r>
          </a:p>
          <a:p>
            <a:pPr marL="285750" indent="-285750">
              <a:buFont typeface="Arial" panose="020B0604020202020204" pitchFamily="34" charset="0"/>
              <a:buChar char="•"/>
            </a:pPr>
            <a:r>
              <a:rPr lang="en-US" dirty="0"/>
              <a:t>link larwirecell with </a:t>
            </a:r>
            <a:r>
              <a:rPr lang="en-US" dirty="0" err="1"/>
              <a:t>wct</a:t>
            </a:r>
            <a:r>
              <a:rPr lang="en-US" dirty="0"/>
              <a:t> for the IO</a:t>
            </a:r>
          </a:p>
          <a:p>
            <a:pPr marL="285750" indent="-285750">
              <a:buFont typeface="Arial" panose="020B0604020202020204" pitchFamily="34" charset="0"/>
              <a:buChar char="•"/>
            </a:pPr>
            <a:r>
              <a:rPr lang="en-US" dirty="0"/>
              <a:t>generic nu selection</a:t>
            </a:r>
          </a:p>
          <a:p>
            <a:pPr marL="742950" lvl="1" indent="-285750">
              <a:buFont typeface="Arial" panose="020B0604020202020204" pitchFamily="34" charset="0"/>
              <a:buChar char="•"/>
            </a:pPr>
            <a:r>
              <a:rPr lang="en-US" dirty="0"/>
              <a:t>outline the requirement, status of the tagger</a:t>
            </a:r>
          </a:p>
          <a:p>
            <a:pPr marL="742950" lvl="1" indent="-285750">
              <a:buFont typeface="Arial" panose="020B0604020202020204" pitchFamily="34" charset="0"/>
              <a:buChar char="•"/>
            </a:pPr>
            <a:r>
              <a:rPr lang="en-US" dirty="0"/>
              <a:t>TGM – HY </a:t>
            </a:r>
            <a:r>
              <a:rPr lang="en-US" dirty="0" err="1"/>
              <a:t>etc</a:t>
            </a:r>
            <a:endParaRPr lang="en-US" dirty="0"/>
          </a:p>
          <a:p>
            <a:pPr marL="742950" lvl="1" indent="-285750">
              <a:buFont typeface="Arial" panose="020B0604020202020204" pitchFamily="34" charset="0"/>
              <a:buChar char="•"/>
            </a:pPr>
            <a:r>
              <a:rPr lang="en-US" dirty="0"/>
              <a:t>STM tagger – BV, XQ</a:t>
            </a:r>
          </a:p>
          <a:p>
            <a:pPr marL="742950" lvl="1" indent="-285750">
              <a:buFont typeface="Arial" panose="020B0604020202020204" pitchFamily="34" charset="0"/>
              <a:buChar char="•"/>
            </a:pPr>
            <a:r>
              <a:rPr lang="en-US" b="1" dirty="0"/>
              <a:t>tagged 3d points to </a:t>
            </a:r>
            <a:r>
              <a:rPr lang="en-US" b="1" dirty="0" err="1"/>
              <a:t>larsoft</a:t>
            </a:r>
            <a:r>
              <a:rPr lang="en-US" b="1" dirty="0"/>
              <a:t> (</a:t>
            </a:r>
            <a:r>
              <a:rPr lang="en-US" b="1" dirty="0" err="1"/>
              <a:t>spacepoint</a:t>
            </a:r>
            <a:r>
              <a:rPr lang="en-US" b="1" dirty="0"/>
              <a:t>)</a:t>
            </a:r>
          </a:p>
          <a:p>
            <a:pPr marL="1200150" lvl="2" indent="-285750">
              <a:buFont typeface="Arial" panose="020B0604020202020204" pitchFamily="34" charset="0"/>
              <a:buChar char="•"/>
            </a:pPr>
            <a:r>
              <a:rPr lang="en-US" b="1" dirty="0"/>
              <a:t>have the user first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Technical</a:t>
            </a:r>
          </a:p>
          <a:p>
            <a:pPr marL="285750" indent="-285750">
              <a:buFont typeface="Arial" panose="020B0604020202020204" pitchFamily="34" charset="0"/>
              <a:buChar char="•"/>
            </a:pPr>
            <a:r>
              <a:rPr lang="en-US" dirty="0"/>
              <a:t>SigProc paper</a:t>
            </a:r>
          </a:p>
          <a:p>
            <a:pPr marL="285750" indent="-285750">
              <a:buFont typeface="Arial" panose="020B0604020202020204" pitchFamily="34" charset="0"/>
              <a:buChar char="•"/>
            </a:pPr>
            <a:r>
              <a:rPr lang="en-US" dirty="0"/>
              <a:t>DNN-ROI paper</a:t>
            </a:r>
          </a:p>
          <a:p>
            <a:pPr marL="285750" indent="-285750">
              <a:buFont typeface="Arial" panose="020B0604020202020204" pitchFamily="34" charset="0"/>
              <a:buChar char="•"/>
            </a:pPr>
            <a:r>
              <a:rPr lang="en-US" dirty="0"/>
              <a:t>imaging-clustering-</a:t>
            </a:r>
            <a:r>
              <a:rPr lang="en-US" dirty="0" err="1"/>
              <a:t>qlmatching</a:t>
            </a:r>
            <a:r>
              <a:rPr lang="en-US" dirty="0"/>
              <a:t> generic nu selection</a:t>
            </a:r>
          </a:p>
          <a:p>
            <a:pPr marL="285750" indent="-285750">
              <a:buFont typeface="Arial" panose="020B0604020202020204" pitchFamily="34" charset="0"/>
              <a:buChar char="•"/>
            </a:pPr>
            <a:endParaRPr lang="en-US" dirty="0"/>
          </a:p>
          <a:p>
            <a:r>
              <a:rPr lang="en-US" dirty="0"/>
              <a:t>Physics</a:t>
            </a:r>
          </a:p>
          <a:p>
            <a:pPr marL="285750" indent="-285750">
              <a:buFont typeface="Arial" panose="020B0604020202020204" pitchFamily="34" charset="0"/>
              <a:buChar char="•"/>
            </a:pPr>
            <a:r>
              <a:rPr lang="en-US" dirty="0" err="1"/>
              <a:t>nue</a:t>
            </a:r>
            <a:r>
              <a:rPr lang="en-US" dirty="0"/>
              <a:t> x-sec</a:t>
            </a:r>
          </a:p>
        </p:txBody>
      </p:sp>
      <p:sp>
        <p:nvSpPr>
          <p:cNvPr id="5" name="TextBox 4">
            <a:extLst>
              <a:ext uri="{FF2B5EF4-FFF2-40B4-BE49-F238E27FC236}">
                <a16:creationId xmlns:a16="http://schemas.microsoft.com/office/drawing/2014/main" id="{E3383CE7-B1FF-80A1-15E8-52FAA5FCB12B}"/>
              </a:ext>
            </a:extLst>
          </p:cNvPr>
          <p:cNvSpPr txBox="1"/>
          <p:nvPr/>
        </p:nvSpPr>
        <p:spPr>
          <a:xfrm>
            <a:off x="6651653" y="979136"/>
            <a:ext cx="3777637" cy="1200329"/>
          </a:xfrm>
          <a:prstGeom prst="rect">
            <a:avLst/>
          </a:prstGeom>
          <a:noFill/>
        </p:spPr>
        <p:txBody>
          <a:bodyPr wrap="none" rtlCol="0">
            <a:spAutoFit/>
          </a:bodyPr>
          <a:lstStyle/>
          <a:p>
            <a:r>
              <a:rPr lang="en-US" dirty="0"/>
              <a:t>End of 2025:</a:t>
            </a:r>
          </a:p>
          <a:p>
            <a:pPr marL="285750" indent="-285750">
              <a:buFont typeface="Arial" panose="020B0604020202020204" pitchFamily="34" charset="0"/>
              <a:buChar char="•"/>
            </a:pPr>
            <a:r>
              <a:rPr lang="en-US" dirty="0"/>
              <a:t>Full WC without </a:t>
            </a:r>
            <a:r>
              <a:rPr lang="en-US" dirty="0" err="1"/>
              <a:t>nue</a:t>
            </a:r>
            <a:r>
              <a:rPr lang="en-US" dirty="0"/>
              <a:t> BDT tagger</a:t>
            </a:r>
          </a:p>
          <a:p>
            <a:endParaRPr lang="en-US" dirty="0"/>
          </a:p>
          <a:p>
            <a:r>
              <a:rPr lang="en-US" dirty="0"/>
              <a:t>2026: more DL</a:t>
            </a:r>
          </a:p>
        </p:txBody>
      </p:sp>
    </p:spTree>
    <p:extLst>
      <p:ext uri="{BB962C8B-B14F-4D97-AF65-F5344CB8AC3E}">
        <p14:creationId xmlns:p14="http://schemas.microsoft.com/office/powerpoint/2010/main" val="2817939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DD56-D531-7BFC-1931-DC0D1E84453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9570033-971B-AE18-B66B-F77D2A0E7948}"/>
              </a:ext>
            </a:extLst>
          </p:cNvPr>
          <p:cNvSpPr>
            <a:spLocks noGrp="1"/>
          </p:cNvSpPr>
          <p:nvPr>
            <p:ph type="sldNum" sz="quarter" idx="4"/>
          </p:nvPr>
        </p:nvSpPr>
        <p:spPr/>
        <p:txBody>
          <a:bodyPr/>
          <a:lstStyle/>
          <a:p>
            <a:fld id="{933A556B-7C63-244D-9B7C-B0EA8042B330}" type="slidenum">
              <a:rPr lang="en-US" smtClean="0"/>
              <a:pPr/>
              <a:t>38</a:t>
            </a:fld>
            <a:endParaRPr lang="en-US" sz="1000" dirty="0"/>
          </a:p>
        </p:txBody>
      </p:sp>
      <p:sp>
        <p:nvSpPr>
          <p:cNvPr id="4" name="TextBox 3">
            <a:extLst>
              <a:ext uri="{FF2B5EF4-FFF2-40B4-BE49-F238E27FC236}">
                <a16:creationId xmlns:a16="http://schemas.microsoft.com/office/drawing/2014/main" id="{63AAB7AB-AA11-94EB-5412-3BBD18F160C6}"/>
              </a:ext>
            </a:extLst>
          </p:cNvPr>
          <p:cNvSpPr txBox="1"/>
          <p:nvPr/>
        </p:nvSpPr>
        <p:spPr>
          <a:xfrm>
            <a:off x="566442" y="833480"/>
            <a:ext cx="2621230" cy="923330"/>
          </a:xfrm>
          <a:prstGeom prst="rect">
            <a:avLst/>
          </a:prstGeom>
          <a:noFill/>
        </p:spPr>
        <p:txBody>
          <a:bodyPr wrap="none" rtlCol="0">
            <a:spAutoFit/>
          </a:bodyPr>
          <a:lstStyle/>
          <a:p>
            <a:r>
              <a:rPr lang="en-US" dirty="0"/>
              <a:t>Wire-Cell SBND group: </a:t>
            </a:r>
          </a:p>
          <a:p>
            <a:endParaRPr lang="en-US" dirty="0"/>
          </a:p>
          <a:p>
            <a:r>
              <a:rPr lang="en-US" dirty="0"/>
              <a:t>BV, XQ, </a:t>
            </a:r>
            <a:r>
              <a:rPr lang="en-US" dirty="0" err="1"/>
              <a:t>etc</a:t>
            </a:r>
            <a:r>
              <a:rPr lang="en-US" dirty="0"/>
              <a:t>: </a:t>
            </a:r>
          </a:p>
        </p:txBody>
      </p:sp>
    </p:spTree>
    <p:extLst>
      <p:ext uri="{BB962C8B-B14F-4D97-AF65-F5344CB8AC3E}">
        <p14:creationId xmlns:p14="http://schemas.microsoft.com/office/powerpoint/2010/main" val="366289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5C44-3C66-5931-3B96-9039B8F7BE8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B44EB86-4AD3-3378-F06E-8A2D5006F075}"/>
              </a:ext>
            </a:extLst>
          </p:cNvPr>
          <p:cNvSpPr>
            <a:spLocks noGrp="1"/>
          </p:cNvSpPr>
          <p:nvPr>
            <p:ph type="sldNum" sz="quarter" idx="4"/>
          </p:nvPr>
        </p:nvSpPr>
        <p:spPr/>
        <p:txBody>
          <a:bodyPr/>
          <a:lstStyle/>
          <a:p>
            <a:fld id="{933A556B-7C63-244D-9B7C-B0EA8042B330}" type="slidenum">
              <a:rPr lang="en-US" smtClean="0"/>
              <a:pPr/>
              <a:t>39</a:t>
            </a:fld>
            <a:endParaRPr lang="en-US" sz="1000" dirty="0"/>
          </a:p>
        </p:txBody>
      </p:sp>
      <p:sp>
        <p:nvSpPr>
          <p:cNvPr id="4" name="TextBox 3">
            <a:extLst>
              <a:ext uri="{FF2B5EF4-FFF2-40B4-BE49-F238E27FC236}">
                <a16:creationId xmlns:a16="http://schemas.microsoft.com/office/drawing/2014/main" id="{7E1E57F5-E65B-F6B8-B4B5-75A55A205395}"/>
              </a:ext>
            </a:extLst>
          </p:cNvPr>
          <p:cNvSpPr txBox="1"/>
          <p:nvPr/>
        </p:nvSpPr>
        <p:spPr>
          <a:xfrm>
            <a:off x="550258" y="760651"/>
            <a:ext cx="5128327" cy="1477328"/>
          </a:xfrm>
          <a:prstGeom prst="rect">
            <a:avLst/>
          </a:prstGeom>
          <a:noFill/>
        </p:spPr>
        <p:txBody>
          <a:bodyPr wrap="none" rtlCol="0">
            <a:spAutoFit/>
          </a:bodyPr>
          <a:lstStyle/>
          <a:p>
            <a:pPr marL="285750" indent="-285750">
              <a:buFont typeface="Arial" panose="020B0604020202020204" pitchFamily="34" charset="0"/>
              <a:buChar char="•"/>
            </a:pPr>
            <a:r>
              <a:rPr lang="en-US" dirty="0"/>
              <a:t>Hanyu: Plan to port back general nu selection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LEP. </a:t>
            </a:r>
            <a:r>
              <a:rPr lang="en-US" dirty="0" err="1"/>
              <a:t>reco</a:t>
            </a:r>
            <a:r>
              <a:rPr lang="en-US" dirty="0"/>
              <a:t>., blip protection</a:t>
            </a:r>
          </a:p>
        </p:txBody>
      </p:sp>
    </p:spTree>
    <p:extLst>
      <p:ext uri="{BB962C8B-B14F-4D97-AF65-F5344CB8AC3E}">
        <p14:creationId xmlns:p14="http://schemas.microsoft.com/office/powerpoint/2010/main" val="3179182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B4325-C3B3-77C4-2449-7922AF8378A7}"/>
              </a:ext>
            </a:extLst>
          </p:cNvPr>
          <p:cNvSpPr>
            <a:spLocks noGrp="1"/>
          </p:cNvSpPr>
          <p:nvPr>
            <p:ph type="title"/>
          </p:nvPr>
        </p:nvSpPr>
        <p:spPr/>
        <p:txBody>
          <a:bodyPr/>
          <a:lstStyle/>
          <a:p>
            <a:r>
              <a:rPr lang="en-US" dirty="0"/>
              <a:t>Plan</a:t>
            </a:r>
          </a:p>
        </p:txBody>
      </p:sp>
      <p:sp>
        <p:nvSpPr>
          <p:cNvPr id="3" name="Slide Number Placeholder 2">
            <a:extLst>
              <a:ext uri="{FF2B5EF4-FFF2-40B4-BE49-F238E27FC236}">
                <a16:creationId xmlns:a16="http://schemas.microsoft.com/office/drawing/2014/main" id="{BF3B6B83-2361-7E75-704D-EEC47C4CE89F}"/>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4" name="TextBox 3">
            <a:extLst>
              <a:ext uri="{FF2B5EF4-FFF2-40B4-BE49-F238E27FC236}">
                <a16:creationId xmlns:a16="http://schemas.microsoft.com/office/drawing/2014/main" id="{B0CF659A-7894-88A7-10FF-4094C3DBB096}"/>
              </a:ext>
            </a:extLst>
          </p:cNvPr>
          <p:cNvSpPr txBox="1"/>
          <p:nvPr/>
        </p:nvSpPr>
        <p:spPr>
          <a:xfrm>
            <a:off x="571500" y="635120"/>
            <a:ext cx="8625246" cy="5909310"/>
          </a:xfrm>
          <a:prstGeom prst="rect">
            <a:avLst/>
          </a:prstGeom>
          <a:noFill/>
        </p:spPr>
        <p:txBody>
          <a:bodyPr wrap="none" rtlCol="0">
            <a:spAutoFit/>
          </a:bodyPr>
          <a:lstStyle/>
          <a:p>
            <a:pPr marL="285750" indent="-285750">
              <a:buFont typeface="Arial" panose="020B0604020202020204" pitchFamily="34" charset="0"/>
              <a:buChar char="•"/>
            </a:pPr>
            <a:r>
              <a:rPr lang="en-US" dirty="0"/>
              <a:t>SBN</a:t>
            </a:r>
            <a:r>
              <a:rPr lang="zh-CN" altLang="en-US" dirty="0"/>
              <a:t> </a:t>
            </a:r>
            <a:r>
              <a:rPr lang="en-US" altLang="zh-CN" dirty="0"/>
              <a:t>Team</a:t>
            </a:r>
            <a:endParaRPr lang="en-US" dirty="0"/>
          </a:p>
          <a:p>
            <a:pPr marL="742950" lvl="1" indent="-285750">
              <a:buFont typeface="Arial" panose="020B0604020202020204" pitchFamily="34" charset="0"/>
              <a:buChar char="•"/>
            </a:pPr>
            <a:r>
              <a:rPr lang="en-US" dirty="0"/>
              <a:t>Part 1</a:t>
            </a:r>
          </a:p>
          <a:p>
            <a:pPr marL="1200150" lvl="2" indent="-285750">
              <a:buFont typeface="Arial" panose="020B0604020202020204" pitchFamily="34" charset="0"/>
              <a:buChar char="•"/>
            </a:pPr>
            <a:r>
              <a:rPr lang="en-US" dirty="0"/>
              <a:t>Wrap up DNN-ROI – production, paper – Moon, Avinay, Gray, Haiwang</a:t>
            </a:r>
          </a:p>
          <a:p>
            <a:pPr marL="742950" lvl="1" indent="-285750">
              <a:buFont typeface="Arial" panose="020B0604020202020204" pitchFamily="34" charset="0"/>
              <a:buChar char="•"/>
            </a:pPr>
            <a:r>
              <a:rPr lang="en-US" dirty="0">
                <a:solidFill>
                  <a:schemeClr val="accent2"/>
                </a:solidFill>
              </a:rPr>
              <a:t>Part 2</a:t>
            </a:r>
          </a:p>
          <a:p>
            <a:pPr marL="1200150" lvl="2" indent="-285750">
              <a:buFont typeface="Arial" panose="020B0604020202020204" pitchFamily="34" charset="0"/>
              <a:buChar char="•"/>
            </a:pPr>
            <a:r>
              <a:rPr lang="en-US" dirty="0">
                <a:solidFill>
                  <a:schemeClr val="accent2"/>
                </a:solidFill>
              </a:rPr>
              <a:t>DL-nu-clustering – targeting NC pi0 – Avinay, Prabhjot, Haiwang</a:t>
            </a:r>
          </a:p>
          <a:p>
            <a:pPr marL="1200150" lvl="2" indent="-285750">
              <a:buFont typeface="Arial" panose="020B0604020202020204" pitchFamily="34" charset="0"/>
              <a:buChar char="•"/>
            </a:pPr>
            <a:r>
              <a:rPr lang="en-US" dirty="0">
                <a:solidFill>
                  <a:schemeClr val="accent2"/>
                </a:solidFill>
              </a:rPr>
              <a:t>Initial generic nu selection – Haiwang, Prabhjot, etc.</a:t>
            </a:r>
          </a:p>
          <a:p>
            <a:pPr marL="742950" lvl="1" indent="-285750">
              <a:buFont typeface="Arial" panose="020B0604020202020204" pitchFamily="34" charset="0"/>
              <a:buChar char="•"/>
            </a:pPr>
            <a:r>
              <a:rPr lang="en-US" dirty="0"/>
              <a:t>Part 3</a:t>
            </a:r>
          </a:p>
          <a:p>
            <a:pPr marL="1200150" lvl="2" indent="-285750">
              <a:buFont typeface="Arial" panose="020B0604020202020204" pitchFamily="34" charset="0"/>
              <a:buChar char="•"/>
            </a:pPr>
            <a:r>
              <a:rPr lang="en-US" dirty="0"/>
              <a:t>validation, optimization, deployment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BNL</a:t>
            </a:r>
            <a:r>
              <a:rPr lang="zh-CN" altLang="en-US" dirty="0"/>
              <a:t> </a:t>
            </a:r>
            <a:r>
              <a:rPr lang="en-US" altLang="zh-CN" dirty="0"/>
              <a:t>Team</a:t>
            </a:r>
            <a:r>
              <a:rPr lang="en-US" dirty="0"/>
              <a:t> – </a:t>
            </a:r>
            <a:r>
              <a:rPr lang="en-US" dirty="0">
                <a:hlinkClick r:id="rId3"/>
              </a:rPr>
              <a:t>Xin’s summary of rest works</a:t>
            </a:r>
            <a:endParaRPr lang="en-US" dirty="0"/>
          </a:p>
          <a:p>
            <a:pPr marL="742950" lvl="1" indent="-285750">
              <a:buFont typeface="Arial" panose="020B0604020202020204" pitchFamily="34" charset="0"/>
              <a:buChar char="•"/>
            </a:pPr>
            <a:r>
              <a:rPr lang="en-US" dirty="0"/>
              <a:t>Rest of Part 2</a:t>
            </a:r>
          </a:p>
          <a:p>
            <a:pPr marL="1200150" lvl="2" indent="-285750">
              <a:buFont typeface="Arial" panose="020B0604020202020204" pitchFamily="34" charset="0"/>
              <a:buChar char="•"/>
            </a:pPr>
            <a:r>
              <a:rPr lang="en-US" dirty="0"/>
              <a:t>Cosmic taggers</a:t>
            </a:r>
          </a:p>
          <a:p>
            <a:pPr marL="742950" lvl="1" indent="-285750">
              <a:buFont typeface="Arial" panose="020B0604020202020204" pitchFamily="34" charset="0"/>
              <a:buChar char="•"/>
            </a:pPr>
            <a:r>
              <a:rPr lang="en-US" dirty="0"/>
              <a:t>Part 3</a:t>
            </a:r>
          </a:p>
          <a:p>
            <a:pPr marL="1200150" lvl="2" indent="-285750">
              <a:buFont typeface="Arial" panose="020B0604020202020204" pitchFamily="34" charset="0"/>
              <a:buChar char="•"/>
            </a:pPr>
            <a:r>
              <a:rPr lang="en-US" dirty="0"/>
              <a:t>Single/multi trajectory fitting</a:t>
            </a:r>
          </a:p>
          <a:p>
            <a:pPr marL="1200150" lvl="2" indent="-285750">
              <a:buFont typeface="Arial" panose="020B0604020202020204" pitchFamily="34" charset="0"/>
              <a:buChar char="•"/>
            </a:pPr>
            <a:r>
              <a:rPr lang="en-US" dirty="0" err="1"/>
              <a:t>NeutrinoID</a:t>
            </a:r>
            <a:r>
              <a:rPr lang="en-US" dirty="0"/>
              <a:t> PatRec</a:t>
            </a:r>
          </a:p>
          <a:p>
            <a:pPr marL="1200150" lvl="2" indent="-285750">
              <a:buFont typeface="Arial" panose="020B0604020202020204" pitchFamily="34" charset="0"/>
              <a:buChar char="•"/>
            </a:pPr>
            <a:r>
              <a:rPr lang="en-US" dirty="0"/>
              <a:t>PatRec</a:t>
            </a:r>
          </a:p>
          <a:p>
            <a:pPr marL="1200150" lvl="2" indent="-285750">
              <a:buFont typeface="Arial" panose="020B0604020202020204" pitchFamily="34" charset="0"/>
              <a:buChar char="•"/>
            </a:pPr>
            <a:r>
              <a:rPr lang="en-US" dirty="0"/>
              <a:t>Track &amp; Shower separation</a:t>
            </a:r>
          </a:p>
          <a:p>
            <a:pPr marL="1200150" lvl="2" indent="-285750">
              <a:buFont typeface="Arial" panose="020B0604020202020204" pitchFamily="34" charset="0"/>
              <a:buChar char="•"/>
            </a:pPr>
            <a:r>
              <a:rPr lang="en-US" dirty="0"/>
              <a:t>Vertex related</a:t>
            </a:r>
          </a:p>
          <a:p>
            <a:pPr marL="1657350" lvl="3" indent="-285750">
              <a:buFont typeface="Arial" panose="020B0604020202020204" pitchFamily="34" charset="0"/>
              <a:buChar char="•"/>
            </a:pPr>
            <a:r>
              <a:rPr lang="en-US" dirty="0"/>
              <a:t>Sparse-RCNN</a:t>
            </a:r>
          </a:p>
          <a:p>
            <a:pPr marL="1200150" lvl="2" indent="-285750">
              <a:buFont typeface="Arial" panose="020B0604020202020204" pitchFamily="34" charset="0"/>
              <a:buChar char="•"/>
            </a:pPr>
            <a:r>
              <a:rPr lang="en-US" dirty="0"/>
              <a:t>EM Shower related</a:t>
            </a:r>
          </a:p>
          <a:p>
            <a:endParaRPr lang="en-US" dirty="0"/>
          </a:p>
        </p:txBody>
      </p:sp>
      <p:sp>
        <p:nvSpPr>
          <p:cNvPr id="6" name="TextBox 5">
            <a:extLst>
              <a:ext uri="{FF2B5EF4-FFF2-40B4-BE49-F238E27FC236}">
                <a16:creationId xmlns:a16="http://schemas.microsoft.com/office/drawing/2014/main" id="{1D21B650-EE54-1DFB-4B94-91ED8A23D074}"/>
              </a:ext>
            </a:extLst>
          </p:cNvPr>
          <p:cNvSpPr txBox="1"/>
          <p:nvPr/>
        </p:nvSpPr>
        <p:spPr>
          <a:xfrm>
            <a:off x="9733883" y="1901208"/>
            <a:ext cx="1043876" cy="369332"/>
          </a:xfrm>
          <a:prstGeom prst="rect">
            <a:avLst/>
          </a:prstGeom>
          <a:noFill/>
        </p:spPr>
        <p:txBody>
          <a:bodyPr wrap="none" rtlCol="0">
            <a:spAutoFit/>
          </a:bodyPr>
          <a:lstStyle/>
          <a:p>
            <a:r>
              <a:rPr lang="en-US" dirty="0">
                <a:solidFill>
                  <a:schemeClr val="accent2"/>
                </a:solidFill>
              </a:rPr>
              <a:t>This talk</a:t>
            </a:r>
            <a:endParaRPr lang="en-US">
              <a:solidFill>
                <a:schemeClr val="accent2"/>
              </a:solidFill>
            </a:endParaRPr>
          </a:p>
        </p:txBody>
      </p:sp>
      <p:sp>
        <p:nvSpPr>
          <p:cNvPr id="7" name="Right Brace 6">
            <a:extLst>
              <a:ext uri="{FF2B5EF4-FFF2-40B4-BE49-F238E27FC236}">
                <a16:creationId xmlns:a16="http://schemas.microsoft.com/office/drawing/2014/main" id="{5D0A872C-0CD1-8995-EE42-E1DD18F03C54}"/>
              </a:ext>
            </a:extLst>
          </p:cNvPr>
          <p:cNvSpPr/>
          <p:nvPr/>
        </p:nvSpPr>
        <p:spPr>
          <a:xfrm>
            <a:off x="9393777" y="1801641"/>
            <a:ext cx="340106" cy="532420"/>
          </a:xfrm>
          <a:prstGeom prst="rightBrace">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2"/>
              </a:solidFill>
            </a:endParaRPr>
          </a:p>
        </p:txBody>
      </p:sp>
      <p:sp>
        <p:nvSpPr>
          <p:cNvPr id="8" name="TextBox 7">
            <a:extLst>
              <a:ext uri="{FF2B5EF4-FFF2-40B4-BE49-F238E27FC236}">
                <a16:creationId xmlns:a16="http://schemas.microsoft.com/office/drawing/2014/main" id="{18DF65A8-4C2A-C531-D33D-0E92B562F9C0}"/>
              </a:ext>
            </a:extLst>
          </p:cNvPr>
          <p:cNvSpPr txBox="1"/>
          <p:nvPr/>
        </p:nvSpPr>
        <p:spPr>
          <a:xfrm>
            <a:off x="9733883" y="1209549"/>
            <a:ext cx="2266967" cy="369332"/>
          </a:xfrm>
          <a:prstGeom prst="rect">
            <a:avLst/>
          </a:prstGeom>
          <a:noFill/>
        </p:spPr>
        <p:txBody>
          <a:bodyPr wrap="none" rtlCol="0">
            <a:spAutoFit/>
          </a:bodyPr>
          <a:lstStyle/>
          <a:p>
            <a:r>
              <a:rPr lang="en-US" dirty="0"/>
              <a:t>Moon's talk, Reco. 1</a:t>
            </a:r>
            <a:endParaRPr lang="en-US"/>
          </a:p>
        </p:txBody>
      </p:sp>
      <p:cxnSp>
        <p:nvCxnSpPr>
          <p:cNvPr id="9" name="Straight Arrow Connector 8">
            <a:extLst>
              <a:ext uri="{FF2B5EF4-FFF2-40B4-BE49-F238E27FC236}">
                <a16:creationId xmlns:a16="http://schemas.microsoft.com/office/drawing/2014/main" id="{9BB281F2-4750-E448-1B5B-8B4EE4DC2B3A}"/>
              </a:ext>
            </a:extLst>
          </p:cNvPr>
          <p:cNvCxnSpPr>
            <a:cxnSpLocks/>
          </p:cNvCxnSpPr>
          <p:nvPr/>
        </p:nvCxnSpPr>
        <p:spPr>
          <a:xfrm flipH="1">
            <a:off x="9125505" y="1394215"/>
            <a:ext cx="502802"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7378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380E0-F88C-03BD-1320-8EE5A523DE2E}"/>
              </a:ext>
            </a:extLst>
          </p:cNvPr>
          <p:cNvSpPr>
            <a:spLocks noGrp="1"/>
          </p:cNvSpPr>
          <p:nvPr>
            <p:ph type="title"/>
          </p:nvPr>
        </p:nvSpPr>
        <p:spPr/>
        <p:txBody>
          <a:bodyPr/>
          <a:lstStyle/>
          <a:p>
            <a:r>
              <a:rPr lang="en-US" dirty="0"/>
              <a:t>Multi-</a:t>
            </a:r>
            <a:r>
              <a:rPr lang="en-US" dirty="0" err="1"/>
              <a:t>apa</a:t>
            </a:r>
            <a:r>
              <a:rPr lang="en-US" dirty="0"/>
              <a:t>/face generalization</a:t>
            </a:r>
          </a:p>
        </p:txBody>
      </p:sp>
      <p:sp>
        <p:nvSpPr>
          <p:cNvPr id="3" name="Slide Number Placeholder 2">
            <a:extLst>
              <a:ext uri="{FF2B5EF4-FFF2-40B4-BE49-F238E27FC236}">
                <a16:creationId xmlns:a16="http://schemas.microsoft.com/office/drawing/2014/main" id="{52AC0FA9-F84F-5221-06DE-B80535E4BF1E}"/>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4" name="TextBox 3">
            <a:extLst>
              <a:ext uri="{FF2B5EF4-FFF2-40B4-BE49-F238E27FC236}">
                <a16:creationId xmlns:a16="http://schemas.microsoft.com/office/drawing/2014/main" id="{AF391791-1FAE-DDC1-9C72-1E4466C879E7}"/>
              </a:ext>
            </a:extLst>
          </p:cNvPr>
          <p:cNvSpPr txBox="1"/>
          <p:nvPr/>
        </p:nvSpPr>
        <p:spPr>
          <a:xfrm>
            <a:off x="571500" y="562618"/>
            <a:ext cx="3961341" cy="2031325"/>
          </a:xfrm>
          <a:prstGeom prst="rect">
            <a:avLst/>
          </a:prstGeom>
          <a:noFill/>
        </p:spPr>
        <p:txBody>
          <a:bodyPr wrap="none" rtlCol="0">
            <a:spAutoFit/>
          </a:bodyPr>
          <a:lstStyle/>
          <a:p>
            <a:pPr marL="285750" indent="-285750">
              <a:buFont typeface="Arial" panose="020B0604020202020204" pitchFamily="34" charset="0"/>
              <a:buChar char="•"/>
            </a:pPr>
            <a:r>
              <a:rPr lang="en-US" dirty="0"/>
              <a:t>Add </a:t>
            </a:r>
            <a:r>
              <a:rPr lang="en-US" dirty="0" err="1"/>
              <a:t>apa</a:t>
            </a:r>
            <a:r>
              <a:rPr lang="en-US" dirty="0"/>
              <a:t>/face information</a:t>
            </a:r>
          </a:p>
          <a:p>
            <a:pPr marL="742950" lvl="1" indent="-285750">
              <a:buFont typeface="Arial" panose="020B0604020202020204" pitchFamily="34" charset="0"/>
              <a:buChar char="•"/>
            </a:pPr>
            <a:r>
              <a:rPr lang="en-US" dirty="0" err="1"/>
              <a:t>wpid</a:t>
            </a:r>
            <a:r>
              <a:rPr lang="en-US" dirty="0"/>
              <a:t> in Facade, standalone</a:t>
            </a:r>
          </a:p>
          <a:p>
            <a:pPr marL="285750" indent="-285750">
              <a:buFont typeface="Arial" panose="020B0604020202020204" pitchFamily="34" charset="0"/>
              <a:buChar char="•"/>
            </a:pPr>
            <a:r>
              <a:rPr lang="en-US" dirty="0"/>
              <a:t>Add </a:t>
            </a:r>
            <a:r>
              <a:rPr lang="en-US"/>
              <a:t>alternative scope</a:t>
            </a:r>
          </a:p>
          <a:p>
            <a:pPr marL="742950" lvl="1" indent="-285750">
              <a:buFont typeface="Arial" panose="020B0604020202020204" pitchFamily="34" charset="0"/>
              <a:buChar char="•"/>
            </a:pPr>
            <a:r>
              <a:rPr lang="en-US" altLang="zh-CN"/>
              <a:t>T0 x correction</a:t>
            </a:r>
            <a:endParaRPr lang="en-US" dirty="0"/>
          </a:p>
          <a:p>
            <a:pPr marL="285750" indent="-285750">
              <a:buFont typeface="Arial" panose="020B0604020202020204" pitchFamily="34" charset="0"/>
              <a:buChar char="•"/>
            </a:pPr>
            <a:r>
              <a:rPr lang="en-US" dirty="0"/>
              <a:t>Update lower-level utility functions</a:t>
            </a:r>
          </a:p>
          <a:p>
            <a:pPr marL="285750" indent="-285750">
              <a:buFont typeface="Arial" panose="020B0604020202020204" pitchFamily="34" charset="0"/>
              <a:buChar char="•"/>
            </a:pPr>
            <a:r>
              <a:rPr lang="en-US" dirty="0"/>
              <a:t>Update higher-level algorithms</a:t>
            </a:r>
          </a:p>
          <a:p>
            <a:pPr marL="285750" indent="-285750">
              <a:buFont typeface="Arial" panose="020B0604020202020204" pitchFamily="34" charset="0"/>
              <a:buChar char="•"/>
            </a:pPr>
            <a:r>
              <a:rPr lang="en-US" dirty="0"/>
              <a:t>Update configurations </a:t>
            </a:r>
          </a:p>
        </p:txBody>
      </p:sp>
      <p:pic>
        <p:nvPicPr>
          <p:cNvPr id="9" name="Picture 8" descr="A diagram of a single volume&#10;&#10;Description automatically generated">
            <a:extLst>
              <a:ext uri="{FF2B5EF4-FFF2-40B4-BE49-F238E27FC236}">
                <a16:creationId xmlns:a16="http://schemas.microsoft.com/office/drawing/2014/main" id="{7EF6E727-4E24-1068-027E-E453FCEA175C}"/>
              </a:ext>
            </a:extLst>
          </p:cNvPr>
          <p:cNvPicPr>
            <a:picLocks noChangeAspect="1"/>
          </p:cNvPicPr>
          <p:nvPr/>
        </p:nvPicPr>
        <p:blipFill>
          <a:blip r:embed="rId3"/>
          <a:stretch>
            <a:fillRect/>
          </a:stretch>
        </p:blipFill>
        <p:spPr>
          <a:xfrm>
            <a:off x="2023010" y="2999921"/>
            <a:ext cx="9334264" cy="3842442"/>
          </a:xfrm>
          <a:prstGeom prst="rect">
            <a:avLst/>
          </a:prstGeom>
        </p:spPr>
      </p:pic>
      <p:sp>
        <p:nvSpPr>
          <p:cNvPr id="11" name="TextBox 10">
            <a:extLst>
              <a:ext uri="{FF2B5EF4-FFF2-40B4-BE49-F238E27FC236}">
                <a16:creationId xmlns:a16="http://schemas.microsoft.com/office/drawing/2014/main" id="{9EFCCD50-7843-F3F8-F99A-7FFFB03A272C}"/>
              </a:ext>
            </a:extLst>
          </p:cNvPr>
          <p:cNvSpPr txBox="1"/>
          <p:nvPr/>
        </p:nvSpPr>
        <p:spPr>
          <a:xfrm>
            <a:off x="6262158" y="2585861"/>
            <a:ext cx="3367363" cy="369332"/>
          </a:xfrm>
          <a:prstGeom prst="rect">
            <a:avLst/>
          </a:prstGeom>
          <a:noFill/>
        </p:spPr>
        <p:txBody>
          <a:bodyPr wrap="square">
            <a:spAutoFit/>
          </a:bodyPr>
          <a:lstStyle/>
          <a:p>
            <a:r>
              <a:rPr lang="en-US" dirty="0">
                <a:hlinkClick r:id="rId4"/>
              </a:rPr>
              <a:t>Test for PDHD – 4APA/8Faces</a:t>
            </a:r>
            <a:endParaRPr lang="en-US" dirty="0"/>
          </a:p>
        </p:txBody>
      </p:sp>
    </p:spTree>
    <p:extLst>
      <p:ext uri="{BB962C8B-B14F-4D97-AF65-F5344CB8AC3E}">
        <p14:creationId xmlns:p14="http://schemas.microsoft.com/office/powerpoint/2010/main" val="179159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B2C4-2B0D-8C02-44D4-1A781A96221C}"/>
              </a:ext>
            </a:extLst>
          </p:cNvPr>
          <p:cNvSpPr>
            <a:spLocks noGrp="1"/>
          </p:cNvSpPr>
          <p:nvPr>
            <p:ph type="title"/>
          </p:nvPr>
        </p:nvSpPr>
        <p:spPr>
          <a:xfrm>
            <a:off x="571500" y="15637"/>
            <a:ext cx="6596008" cy="898763"/>
          </a:xfrm>
        </p:spPr>
        <p:txBody>
          <a:bodyPr/>
          <a:lstStyle/>
          <a:p>
            <a:r>
              <a:rPr lang="en-US" dirty="0"/>
              <a:t>Using PDHD to show the multi-apa effect</a:t>
            </a:r>
          </a:p>
        </p:txBody>
      </p:sp>
      <p:sp>
        <p:nvSpPr>
          <p:cNvPr id="3" name="Slide Number Placeholder 2">
            <a:extLst>
              <a:ext uri="{FF2B5EF4-FFF2-40B4-BE49-F238E27FC236}">
                <a16:creationId xmlns:a16="http://schemas.microsoft.com/office/drawing/2014/main" id="{779E8209-F0A5-0F95-7BF3-501B7FE07DDD}"/>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4" name="TextBox 3">
            <a:extLst>
              <a:ext uri="{FF2B5EF4-FFF2-40B4-BE49-F238E27FC236}">
                <a16:creationId xmlns:a16="http://schemas.microsoft.com/office/drawing/2014/main" id="{22CFBAEA-ED0F-DA27-24C7-EA6408BA9D5C}"/>
              </a:ext>
            </a:extLst>
          </p:cNvPr>
          <p:cNvSpPr txBox="1"/>
          <p:nvPr/>
        </p:nvSpPr>
        <p:spPr>
          <a:xfrm>
            <a:off x="7507111" y="5919033"/>
            <a:ext cx="4346222" cy="923330"/>
          </a:xfrm>
          <a:prstGeom prst="rect">
            <a:avLst/>
          </a:prstGeom>
          <a:noFill/>
        </p:spPr>
        <p:txBody>
          <a:bodyPr wrap="square" rtlCol="0">
            <a:spAutoFit/>
          </a:bodyPr>
          <a:lstStyle/>
          <a:p>
            <a:r>
              <a:rPr lang="en-US" dirty="0">
                <a:hlinkClick r:id="rId2"/>
              </a:rPr>
              <a:t>https://www.phy.bnl.gov/twister/bee/set/6f9a9a6f-1a87-465c-b427-56374ab2a534/event/0/</a:t>
            </a:r>
            <a:endParaRPr lang="en-US" dirty="0"/>
          </a:p>
        </p:txBody>
      </p:sp>
      <p:pic>
        <p:nvPicPr>
          <p:cNvPr id="6" name="Picture 5" descr="A collage of multiple colored lines&#10;&#10;Description automatically generated">
            <a:extLst>
              <a:ext uri="{FF2B5EF4-FFF2-40B4-BE49-F238E27FC236}">
                <a16:creationId xmlns:a16="http://schemas.microsoft.com/office/drawing/2014/main" id="{5D3A7C1C-A182-4433-54B6-55ABDF8FB258}"/>
              </a:ext>
            </a:extLst>
          </p:cNvPr>
          <p:cNvPicPr>
            <a:picLocks noChangeAspect="1"/>
          </p:cNvPicPr>
          <p:nvPr/>
        </p:nvPicPr>
        <p:blipFill>
          <a:blip r:embed="rId3"/>
          <a:stretch>
            <a:fillRect/>
          </a:stretch>
        </p:blipFill>
        <p:spPr>
          <a:xfrm>
            <a:off x="7507111" y="234030"/>
            <a:ext cx="3773786" cy="5685003"/>
          </a:xfrm>
          <a:prstGeom prst="rect">
            <a:avLst/>
          </a:prstGeom>
        </p:spPr>
      </p:pic>
      <p:sp>
        <p:nvSpPr>
          <p:cNvPr id="7" name="TextBox 6">
            <a:extLst>
              <a:ext uri="{FF2B5EF4-FFF2-40B4-BE49-F238E27FC236}">
                <a16:creationId xmlns:a16="http://schemas.microsoft.com/office/drawing/2014/main" id="{4BAF3693-3E01-8C49-3DA4-BF8995CBFD3F}"/>
              </a:ext>
            </a:extLst>
          </p:cNvPr>
          <p:cNvSpPr txBox="1"/>
          <p:nvPr/>
        </p:nvSpPr>
        <p:spPr>
          <a:xfrm>
            <a:off x="666044" y="1072444"/>
            <a:ext cx="5658985" cy="1477328"/>
          </a:xfrm>
          <a:prstGeom prst="rect">
            <a:avLst/>
          </a:prstGeom>
          <a:noFill/>
        </p:spPr>
        <p:txBody>
          <a:bodyPr wrap="none" rtlCol="0">
            <a:spAutoFit/>
          </a:bodyPr>
          <a:lstStyle/>
          <a:p>
            <a:pPr marL="285750" indent="-285750">
              <a:buFont typeface="Arial" panose="020B0604020202020204" pitchFamily="34" charset="0"/>
              <a:buChar char="•"/>
            </a:pPr>
            <a:r>
              <a:rPr lang="en-US"/>
              <a:t>Dummy T0 correction applied</a:t>
            </a:r>
          </a:p>
          <a:p>
            <a:pPr marL="285750" indent="-285750">
              <a:buFont typeface="Arial" panose="020B0604020202020204" pitchFamily="34" charset="0"/>
              <a:buChar char="•"/>
            </a:pPr>
            <a:r>
              <a:rPr lang="en-US"/>
              <a:t>Configuration for SBND is  straight fowrad</a:t>
            </a:r>
          </a:p>
          <a:p>
            <a:pPr marL="285750" indent="-285750">
              <a:buFont typeface="Arial" panose="020B0604020202020204" pitchFamily="34" charset="0"/>
              <a:buChar char="•"/>
            </a:pPr>
            <a:r>
              <a:rPr lang="en-US"/>
              <a:t>Working on merging with Lynn's QL-Matching work</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8" name="Rectangle 7">
            <a:extLst>
              <a:ext uri="{FF2B5EF4-FFF2-40B4-BE49-F238E27FC236}">
                <a16:creationId xmlns:a16="http://schemas.microsoft.com/office/drawing/2014/main" id="{B6D15094-93C9-3839-2F63-EDDDB0BD8BEA}"/>
              </a:ext>
            </a:extLst>
          </p:cNvPr>
          <p:cNvSpPr/>
          <p:nvPr/>
        </p:nvSpPr>
        <p:spPr>
          <a:xfrm>
            <a:off x="7315200" y="812800"/>
            <a:ext cx="4188178" cy="372533"/>
          </a:xfrm>
          <a:prstGeom prst="rect">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1EBF1B6-2F06-272B-C4B4-5AB0C6DB77E5}"/>
              </a:ext>
            </a:extLst>
          </p:cNvPr>
          <p:cNvSpPr txBox="1"/>
          <p:nvPr/>
        </p:nvSpPr>
        <p:spPr>
          <a:xfrm>
            <a:off x="7167508" y="439710"/>
            <a:ext cx="2219454" cy="369332"/>
          </a:xfrm>
          <a:prstGeom prst="rect">
            <a:avLst/>
          </a:prstGeom>
          <a:noFill/>
        </p:spPr>
        <p:txBody>
          <a:bodyPr wrap="none" rtlCol="0">
            <a:spAutoFit/>
          </a:bodyPr>
          <a:lstStyle/>
          <a:p>
            <a:r>
              <a:rPr lang="en-US"/>
              <a:t>APA crossing tracks</a:t>
            </a:r>
          </a:p>
        </p:txBody>
      </p:sp>
    </p:spTree>
    <p:extLst>
      <p:ext uri="{BB962C8B-B14F-4D97-AF65-F5344CB8AC3E}">
        <p14:creationId xmlns:p14="http://schemas.microsoft.com/office/powerpoint/2010/main" val="210672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0FBF3-23E4-1206-15ED-790610678E38}"/>
              </a:ext>
            </a:extLst>
          </p:cNvPr>
          <p:cNvSpPr>
            <a:spLocks noGrp="1"/>
          </p:cNvSpPr>
          <p:nvPr>
            <p:ph type="title"/>
          </p:nvPr>
        </p:nvSpPr>
        <p:spPr/>
        <p:txBody>
          <a:bodyPr/>
          <a:lstStyle/>
          <a:p>
            <a:r>
              <a:rPr lang="en-US" dirty="0"/>
              <a:t>Potential improvements from uboone</a:t>
            </a:r>
            <a:endParaRPr lang="en-US"/>
          </a:p>
        </p:txBody>
      </p:sp>
      <p:sp>
        <p:nvSpPr>
          <p:cNvPr id="3" name="Slide Number Placeholder 2">
            <a:extLst>
              <a:ext uri="{FF2B5EF4-FFF2-40B4-BE49-F238E27FC236}">
                <a16:creationId xmlns:a16="http://schemas.microsoft.com/office/drawing/2014/main" id="{96F29A29-F2DD-B135-7705-B8CAAC9CD303}"/>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5" name="Picture 4">
            <a:extLst>
              <a:ext uri="{FF2B5EF4-FFF2-40B4-BE49-F238E27FC236}">
                <a16:creationId xmlns:a16="http://schemas.microsoft.com/office/drawing/2014/main" id="{2146FDBE-343B-9EEE-D5AD-EF6A4B632E6B}"/>
              </a:ext>
            </a:extLst>
          </p:cNvPr>
          <p:cNvPicPr>
            <a:picLocks noChangeAspect="1"/>
          </p:cNvPicPr>
          <p:nvPr/>
        </p:nvPicPr>
        <p:blipFill>
          <a:blip r:embed="rId2"/>
          <a:stretch>
            <a:fillRect/>
          </a:stretch>
        </p:blipFill>
        <p:spPr>
          <a:xfrm>
            <a:off x="6096000" y="1270221"/>
            <a:ext cx="6168541" cy="3689917"/>
          </a:xfrm>
          <a:prstGeom prst="rect">
            <a:avLst/>
          </a:prstGeom>
        </p:spPr>
      </p:pic>
      <p:sp>
        <p:nvSpPr>
          <p:cNvPr id="7" name="TextBox 6">
            <a:extLst>
              <a:ext uri="{FF2B5EF4-FFF2-40B4-BE49-F238E27FC236}">
                <a16:creationId xmlns:a16="http://schemas.microsoft.com/office/drawing/2014/main" id="{F1227A96-9B5C-DF52-187D-9EBE58CB8EF6}"/>
              </a:ext>
            </a:extLst>
          </p:cNvPr>
          <p:cNvSpPr txBox="1"/>
          <p:nvPr/>
        </p:nvSpPr>
        <p:spPr>
          <a:xfrm>
            <a:off x="7333962" y="5126114"/>
            <a:ext cx="4146838" cy="461665"/>
          </a:xfrm>
          <a:prstGeom prst="rect">
            <a:avLst/>
          </a:prstGeom>
          <a:noFill/>
        </p:spPr>
        <p:txBody>
          <a:bodyPr wrap="square">
            <a:spAutoFit/>
          </a:bodyPr>
          <a:lstStyle/>
          <a:p>
            <a:r>
              <a:rPr lang="en-US" sz="1200" dirty="0">
                <a:hlinkClick r:id="rId3"/>
              </a:rPr>
              <a:t>https://www.phy.bnl.gov/twister/bee/set/d620d2d4-0608-47b9-a5aa-169b9d743c4d/event/291/</a:t>
            </a:r>
            <a:endParaRPr lang="en-US" sz="1200" dirty="0"/>
          </a:p>
        </p:txBody>
      </p:sp>
      <p:sp>
        <p:nvSpPr>
          <p:cNvPr id="8" name="TextBox 7">
            <a:extLst>
              <a:ext uri="{FF2B5EF4-FFF2-40B4-BE49-F238E27FC236}">
                <a16:creationId xmlns:a16="http://schemas.microsoft.com/office/drawing/2014/main" id="{A1F92829-9A50-2D18-5736-3AA2842C67F0}"/>
              </a:ext>
            </a:extLst>
          </p:cNvPr>
          <p:cNvSpPr txBox="1"/>
          <p:nvPr/>
        </p:nvSpPr>
        <p:spPr>
          <a:xfrm>
            <a:off x="654757" y="1016000"/>
            <a:ext cx="530140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Isochronous events</a:t>
            </a:r>
          </a:p>
          <a:p>
            <a:pPr marL="742950" lvl="1" indent="-285750">
              <a:buFont typeface="Arial" panose="020B0604020202020204" pitchFamily="34" charset="0"/>
              <a:buChar char="•"/>
            </a:pPr>
            <a:r>
              <a:rPr lang="en-US" dirty="0"/>
              <a:t>include more 2D information </a:t>
            </a:r>
          </a:p>
          <a:p>
            <a:pPr marL="285750" indent="-285750">
              <a:buFont typeface="Arial" panose="020B0604020202020204" pitchFamily="34" charset="0"/>
              <a:buChar char="•"/>
            </a:pPr>
            <a:r>
              <a:rPr lang="en-US" dirty="0"/>
              <a:t>Neutrino Vertexing</a:t>
            </a:r>
          </a:p>
          <a:p>
            <a:pPr marL="742950" lvl="1" indent="-285750">
              <a:buFont typeface="Arial" panose="020B0604020202020204" pitchFamily="34" charset="0"/>
              <a:buChar char="•"/>
            </a:pPr>
            <a:r>
              <a:rPr lang="en-US" dirty="0"/>
              <a:t>improving the Sparse-RCNN-Vertexing</a:t>
            </a:r>
          </a:p>
          <a:p>
            <a:pPr marL="285750" indent="-285750">
              <a:buFont typeface="Arial" panose="020B0604020202020204" pitchFamily="34" charset="0"/>
              <a:buChar char="•"/>
            </a:pPr>
            <a:r>
              <a:rPr lang="en-US" dirty="0"/>
              <a:t>Prolonged signal</a:t>
            </a:r>
          </a:p>
          <a:p>
            <a:pPr marL="742950" lvl="1" indent="-285750">
              <a:buFont typeface="Arial" panose="020B0604020202020204" pitchFamily="34" charset="0"/>
              <a:buChar char="•"/>
            </a:pPr>
            <a:r>
              <a:rPr lang="en-US" dirty="0"/>
              <a:t>DNN-ROI</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Clustering failure</a:t>
            </a:r>
          </a:p>
          <a:p>
            <a:pPr marL="742950" lvl="1" indent="-285750">
              <a:buFont typeface="Arial" panose="020B0604020202020204" pitchFamily="34" charset="0"/>
              <a:buChar char="•"/>
            </a:pPr>
            <a:r>
              <a:rPr lang="en-US" b="1" dirty="0"/>
              <a:t>important for photon related analysis</a:t>
            </a:r>
          </a:p>
          <a:p>
            <a:pPr marL="742950" lvl="1" indent="-285750">
              <a:buFont typeface="Arial" panose="020B0604020202020204" pitchFamily="34" charset="0"/>
              <a:buChar char="•"/>
            </a:pPr>
            <a:r>
              <a:rPr lang="en-US" b="1" dirty="0"/>
              <a:t>separate gammas are not clustered together for NCpi0 </a:t>
            </a:r>
            <a:r>
              <a:rPr lang="en-US" b="1" dirty="0">
                <a:sym typeface="Wingdings" panose="05000000000000000000" pitchFamily="2" charset="2"/>
              </a:rPr>
              <a:t> important for SBND (Lee)</a:t>
            </a:r>
          </a:p>
          <a:p>
            <a:pPr marL="1200150" lvl="2" indent="-285750">
              <a:buFont typeface="Arial" panose="020B0604020202020204" pitchFamily="34" charset="0"/>
              <a:buChar char="•"/>
            </a:pPr>
            <a:r>
              <a:rPr lang="en-US" b="1" dirty="0">
                <a:sym typeface="Wingdings" panose="05000000000000000000" pitchFamily="2" charset="2"/>
              </a:rPr>
              <a:t>try AI/ML clusgtering</a:t>
            </a:r>
            <a:endParaRPr lang="en-US" b="1" dirty="0"/>
          </a:p>
        </p:txBody>
      </p:sp>
      <p:sp>
        <p:nvSpPr>
          <p:cNvPr id="9" name="Rectangle 8">
            <a:extLst>
              <a:ext uri="{FF2B5EF4-FFF2-40B4-BE49-F238E27FC236}">
                <a16:creationId xmlns:a16="http://schemas.microsoft.com/office/drawing/2014/main" id="{4D4A24B6-7666-F607-F418-15367654DA20}"/>
              </a:ext>
            </a:extLst>
          </p:cNvPr>
          <p:cNvSpPr/>
          <p:nvPr/>
        </p:nvSpPr>
        <p:spPr>
          <a:xfrm rot="21108150">
            <a:off x="6216609" y="2548621"/>
            <a:ext cx="4221167" cy="649864"/>
          </a:xfrm>
          <a:prstGeom prst="rect">
            <a:avLst/>
          </a:prstGeom>
          <a:noFill/>
          <a:ln>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84C932-D9F2-92B3-25F6-01DC79F20C15}"/>
              </a:ext>
            </a:extLst>
          </p:cNvPr>
          <p:cNvSpPr txBox="1"/>
          <p:nvPr/>
        </p:nvSpPr>
        <p:spPr>
          <a:xfrm rot="21008359">
            <a:off x="7308519" y="2167970"/>
            <a:ext cx="2082621" cy="369332"/>
          </a:xfrm>
          <a:prstGeom prst="rect">
            <a:avLst/>
          </a:prstGeom>
          <a:noFill/>
        </p:spPr>
        <p:txBody>
          <a:bodyPr wrap="none" rtlCol="0">
            <a:spAutoFit/>
          </a:bodyPr>
          <a:lstStyle/>
          <a:p>
            <a:r>
              <a:rPr lang="en-US" b="1" dirty="0">
                <a:solidFill>
                  <a:schemeClr val="accent2"/>
                </a:solidFill>
              </a:rPr>
              <a:t>Clustering failure</a:t>
            </a:r>
          </a:p>
        </p:txBody>
      </p:sp>
    </p:spTree>
    <p:extLst>
      <p:ext uri="{BB962C8B-B14F-4D97-AF65-F5344CB8AC3E}">
        <p14:creationId xmlns:p14="http://schemas.microsoft.com/office/powerpoint/2010/main" val="1342701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CD739-5EB5-528D-B6A6-DDE39C3CB06D}"/>
              </a:ext>
            </a:extLst>
          </p:cNvPr>
          <p:cNvSpPr>
            <a:spLocks noGrp="1"/>
          </p:cNvSpPr>
          <p:nvPr>
            <p:ph type="title"/>
          </p:nvPr>
        </p:nvSpPr>
        <p:spPr>
          <a:xfrm>
            <a:off x="571500" y="15637"/>
            <a:ext cx="11049000" cy="861774"/>
          </a:xfrm>
        </p:spPr>
        <p:txBody>
          <a:bodyPr/>
          <a:lstStyle/>
          <a:p>
            <a:r>
              <a:rPr lang="en-US" dirty="0"/>
              <a:t>Wire-Cell 3D information:</a:t>
            </a:r>
            <a:br>
              <a:rPr lang="en-US" dirty="0"/>
            </a:br>
            <a:r>
              <a:rPr lang="en-US" dirty="0"/>
              <a:t>3d points, point-point edges and blobs</a:t>
            </a:r>
          </a:p>
        </p:txBody>
      </p:sp>
      <p:sp>
        <p:nvSpPr>
          <p:cNvPr id="3" name="Slide Number Placeholder 2">
            <a:extLst>
              <a:ext uri="{FF2B5EF4-FFF2-40B4-BE49-F238E27FC236}">
                <a16:creationId xmlns:a16="http://schemas.microsoft.com/office/drawing/2014/main" id="{D3797EDA-B7E3-B3BB-E1FD-EB05C9C9B64B}"/>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8" name="Picture 7" descr="A graphic of a person's figure&#10;&#10;Description automatically generated">
            <a:extLst>
              <a:ext uri="{FF2B5EF4-FFF2-40B4-BE49-F238E27FC236}">
                <a16:creationId xmlns:a16="http://schemas.microsoft.com/office/drawing/2014/main" id="{04DBE314-49B7-EA48-536C-C106C2EBB96D}"/>
              </a:ext>
            </a:extLst>
          </p:cNvPr>
          <p:cNvPicPr>
            <a:picLocks noChangeAspect="1"/>
          </p:cNvPicPr>
          <p:nvPr/>
        </p:nvPicPr>
        <p:blipFill>
          <a:blip r:embed="rId2"/>
          <a:stretch>
            <a:fillRect/>
          </a:stretch>
        </p:blipFill>
        <p:spPr>
          <a:xfrm>
            <a:off x="2527726" y="2091455"/>
            <a:ext cx="6004913" cy="3002457"/>
          </a:xfrm>
          <a:prstGeom prst="rect">
            <a:avLst/>
          </a:prstGeom>
        </p:spPr>
      </p:pic>
      <p:pic>
        <p:nvPicPr>
          <p:cNvPr id="9" name="Picture 8" descr="A pink and blue dots&#10;&#10;Description automatically generated">
            <a:extLst>
              <a:ext uri="{FF2B5EF4-FFF2-40B4-BE49-F238E27FC236}">
                <a16:creationId xmlns:a16="http://schemas.microsoft.com/office/drawing/2014/main" id="{B42DB613-A3E3-8B83-61FC-3A4825AD4530}"/>
              </a:ext>
            </a:extLst>
          </p:cNvPr>
          <p:cNvPicPr>
            <a:picLocks noChangeAspect="1"/>
          </p:cNvPicPr>
          <p:nvPr/>
        </p:nvPicPr>
        <p:blipFill>
          <a:blip r:embed="rId3"/>
          <a:stretch>
            <a:fillRect/>
          </a:stretch>
        </p:blipFill>
        <p:spPr>
          <a:xfrm rot="5400000" flipH="1">
            <a:off x="589402" y="2142589"/>
            <a:ext cx="2679226" cy="2715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5FCE1DEA-538F-998D-CD99-5A9658EFD84E}"/>
              </a:ext>
            </a:extLst>
          </p:cNvPr>
          <p:cNvSpPr txBox="1"/>
          <p:nvPr/>
        </p:nvSpPr>
        <p:spPr>
          <a:xfrm>
            <a:off x="2229830" y="4470385"/>
            <a:ext cx="1056700" cy="369332"/>
          </a:xfrm>
          <a:prstGeom prst="rect">
            <a:avLst/>
          </a:prstGeom>
          <a:noFill/>
        </p:spPr>
        <p:txBody>
          <a:bodyPr wrap="none" rtlCol="0">
            <a:spAutoFit/>
          </a:bodyPr>
          <a:lstStyle/>
          <a:p>
            <a:r>
              <a:rPr lang="en-US" dirty="0">
                <a:hlinkClick r:id="rId4"/>
              </a:rPr>
              <a:t>BEE link</a:t>
            </a:r>
            <a:endParaRPr lang="en-US" dirty="0"/>
          </a:p>
        </p:txBody>
      </p:sp>
      <p:sp>
        <p:nvSpPr>
          <p:cNvPr id="5" name="TextBox 4">
            <a:extLst>
              <a:ext uri="{FF2B5EF4-FFF2-40B4-BE49-F238E27FC236}">
                <a16:creationId xmlns:a16="http://schemas.microsoft.com/office/drawing/2014/main" id="{D6733234-0F29-AD0B-451D-2EBA03172F70}"/>
              </a:ext>
            </a:extLst>
          </p:cNvPr>
          <p:cNvSpPr txBox="1"/>
          <p:nvPr/>
        </p:nvSpPr>
        <p:spPr>
          <a:xfrm>
            <a:off x="477715" y="1418576"/>
            <a:ext cx="3335144" cy="646331"/>
          </a:xfrm>
          <a:prstGeom prst="rect">
            <a:avLst/>
          </a:prstGeom>
          <a:noFill/>
        </p:spPr>
        <p:txBody>
          <a:bodyPr wrap="none" rtlCol="0">
            <a:spAutoFit/>
          </a:bodyPr>
          <a:lstStyle/>
          <a:p>
            <a:r>
              <a:rPr lang="en-US" dirty="0"/>
              <a:t>BEE:</a:t>
            </a:r>
          </a:p>
          <a:p>
            <a:r>
              <a:rPr lang="en-US" dirty="0"/>
              <a:t>DUNE-FD-VD, </a:t>
            </a:r>
            <a:r>
              <a:rPr lang="en-US" dirty="0" err="1"/>
              <a:t>numu,</a:t>
            </a:r>
            <a:r>
              <a:rPr lang="en-US" dirty="0"/>
              <a:t> one APA</a:t>
            </a:r>
          </a:p>
        </p:txBody>
      </p:sp>
      <p:sp>
        <p:nvSpPr>
          <p:cNvPr id="6" name="TextBox 5">
            <a:extLst>
              <a:ext uri="{FF2B5EF4-FFF2-40B4-BE49-F238E27FC236}">
                <a16:creationId xmlns:a16="http://schemas.microsoft.com/office/drawing/2014/main" id="{CEF6ACFF-2D32-039D-E039-B4AD4AD7D3F7}"/>
              </a:ext>
            </a:extLst>
          </p:cNvPr>
          <p:cNvSpPr txBox="1"/>
          <p:nvPr/>
        </p:nvSpPr>
        <p:spPr>
          <a:xfrm>
            <a:off x="3653866" y="5623771"/>
            <a:ext cx="4304127" cy="861774"/>
          </a:xfrm>
          <a:prstGeom prst="rect">
            <a:avLst/>
          </a:prstGeom>
          <a:noFill/>
        </p:spPr>
        <p:txBody>
          <a:bodyPr wrap="none" rtlCol="0">
            <a:spAutoFit/>
          </a:bodyPr>
          <a:lstStyle/>
          <a:p>
            <a:pPr marL="285750" indent="-285750">
              <a:buFont typeface="Arial" panose="020B0604020202020204" pitchFamily="34" charset="0"/>
              <a:buChar char="•"/>
            </a:pPr>
            <a:r>
              <a:rPr lang="en-US" dirty="0" err="1"/>
              <a:t>torch_geometric.data</a:t>
            </a:r>
            <a:endParaRPr lang="en-US" dirty="0"/>
          </a:p>
          <a:p>
            <a:pPr marL="285750" indent="-285750">
              <a:buFont typeface="Arial" panose="020B0604020202020204" pitchFamily="34" charset="0"/>
              <a:buChar char="•"/>
            </a:pPr>
            <a:r>
              <a:rPr lang="en-US" dirty="0"/>
              <a:t>visualization: </a:t>
            </a:r>
            <a:r>
              <a:rPr lang="en-US" dirty="0" err="1"/>
              <a:t>plotly</a:t>
            </a:r>
            <a:endParaRPr lang="en-US" dirty="0"/>
          </a:p>
          <a:p>
            <a:pPr marL="285750" indent="-285750">
              <a:buFont typeface="Arial" panose="020B0604020202020204" pitchFamily="34" charset="0"/>
              <a:buChar char="•"/>
            </a:pPr>
            <a:r>
              <a:rPr lang="en-US" sz="1400" dirty="0">
                <a:hlinkClick r:id="rId5"/>
              </a:rPr>
              <a:t>https://github.com/HaiwangYu/sbnd-dl-clustering</a:t>
            </a:r>
            <a:endParaRPr lang="en-US" sz="1400" dirty="0"/>
          </a:p>
        </p:txBody>
      </p:sp>
      <p:pic>
        <p:nvPicPr>
          <p:cNvPr id="7" name="Picture 6" descr="A transparent cube with blue lines&#10;&#10;Description automatically generated">
            <a:extLst>
              <a:ext uri="{FF2B5EF4-FFF2-40B4-BE49-F238E27FC236}">
                <a16:creationId xmlns:a16="http://schemas.microsoft.com/office/drawing/2014/main" id="{0082ED02-B90A-5D20-B16E-6833F191F7E5}"/>
              </a:ext>
            </a:extLst>
          </p:cNvPr>
          <p:cNvPicPr>
            <a:picLocks noChangeAspect="1"/>
          </p:cNvPicPr>
          <p:nvPr/>
        </p:nvPicPr>
        <p:blipFill>
          <a:blip r:embed="rId6"/>
          <a:srcRect l="19146" t="27368" r="27850" b="12783"/>
          <a:stretch/>
        </p:blipFill>
        <p:spPr>
          <a:xfrm>
            <a:off x="9491574" y="2766646"/>
            <a:ext cx="1994582" cy="1879585"/>
          </a:xfrm>
          <a:prstGeom prst="rect">
            <a:avLst/>
          </a:prstGeom>
        </p:spPr>
      </p:pic>
      <p:sp>
        <p:nvSpPr>
          <p:cNvPr id="10" name="TextBox 9">
            <a:extLst>
              <a:ext uri="{FF2B5EF4-FFF2-40B4-BE49-F238E27FC236}">
                <a16:creationId xmlns:a16="http://schemas.microsoft.com/office/drawing/2014/main" id="{B0C76A13-9B16-C02D-5435-8E4AD421CF5A}"/>
              </a:ext>
            </a:extLst>
          </p:cNvPr>
          <p:cNvSpPr txBox="1"/>
          <p:nvPr/>
        </p:nvSpPr>
        <p:spPr>
          <a:xfrm>
            <a:off x="5005754" y="1854951"/>
            <a:ext cx="3018775" cy="369332"/>
          </a:xfrm>
          <a:prstGeom prst="rect">
            <a:avLst/>
          </a:prstGeom>
          <a:noFill/>
        </p:spPr>
        <p:txBody>
          <a:bodyPr wrap="none" rtlCol="0">
            <a:spAutoFit/>
          </a:bodyPr>
          <a:lstStyle/>
          <a:p>
            <a:r>
              <a:rPr lang="en-US" dirty="0"/>
              <a:t>3d points, point-point edges</a:t>
            </a:r>
            <a:endParaRPr lang="en-US"/>
          </a:p>
        </p:txBody>
      </p:sp>
      <p:sp>
        <p:nvSpPr>
          <p:cNvPr id="11" name="TextBox 10">
            <a:extLst>
              <a:ext uri="{FF2B5EF4-FFF2-40B4-BE49-F238E27FC236}">
                <a16:creationId xmlns:a16="http://schemas.microsoft.com/office/drawing/2014/main" id="{1CC8E41D-3743-E09C-9DCB-1FA14188EDE0}"/>
              </a:ext>
            </a:extLst>
          </p:cNvPr>
          <p:cNvSpPr txBox="1"/>
          <p:nvPr/>
        </p:nvSpPr>
        <p:spPr>
          <a:xfrm>
            <a:off x="8993169" y="1947719"/>
            <a:ext cx="2492990" cy="369332"/>
          </a:xfrm>
          <a:prstGeom prst="rect">
            <a:avLst/>
          </a:prstGeom>
          <a:noFill/>
        </p:spPr>
        <p:txBody>
          <a:bodyPr wrap="none" rtlCol="0">
            <a:spAutoFit/>
          </a:bodyPr>
          <a:lstStyle/>
          <a:p>
            <a:r>
              <a:rPr lang="en-US" dirty="0"/>
              <a:t>Zoom in to show blobs</a:t>
            </a:r>
            <a:endParaRPr lang="en-US"/>
          </a:p>
        </p:txBody>
      </p:sp>
    </p:spTree>
    <p:extLst>
      <p:ext uri="{BB962C8B-B14F-4D97-AF65-F5344CB8AC3E}">
        <p14:creationId xmlns:p14="http://schemas.microsoft.com/office/powerpoint/2010/main" val="827818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83D60-43C0-86AA-82EC-4F961549A4B2}"/>
              </a:ext>
            </a:extLst>
          </p:cNvPr>
          <p:cNvSpPr>
            <a:spLocks noGrp="1"/>
          </p:cNvSpPr>
          <p:nvPr>
            <p:ph type="title"/>
          </p:nvPr>
        </p:nvSpPr>
        <p:spPr/>
        <p:txBody>
          <a:bodyPr/>
          <a:lstStyle/>
          <a:p>
            <a:r>
              <a:rPr lang="en-US" b="0" dirty="0">
                <a:solidFill>
                  <a:srgbClr val="001080"/>
                </a:solidFill>
                <a:latin typeface="Menlo" panose="020B0609030804020204" pitchFamily="49" charset="0"/>
              </a:rPr>
              <a:t>Labling of Wire-Cell 3D points</a:t>
            </a:r>
            <a:endParaRPr lang="en-US" b="0" dirty="0">
              <a:solidFill>
                <a:srgbClr val="000000"/>
              </a:solidFill>
              <a:effectLst/>
              <a:latin typeface="Menlo" panose="020B0609030804020204" pitchFamily="49" charset="0"/>
            </a:endParaRPr>
          </a:p>
        </p:txBody>
      </p:sp>
      <p:sp>
        <p:nvSpPr>
          <p:cNvPr id="3" name="Slide Number Placeholder 2">
            <a:extLst>
              <a:ext uri="{FF2B5EF4-FFF2-40B4-BE49-F238E27FC236}">
                <a16:creationId xmlns:a16="http://schemas.microsoft.com/office/drawing/2014/main" id="{58E5BF10-423A-0CCA-6D84-AA5880A3E506}"/>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pic>
        <p:nvPicPr>
          <p:cNvPr id="4" name="Picture 3">
            <a:extLst>
              <a:ext uri="{FF2B5EF4-FFF2-40B4-BE49-F238E27FC236}">
                <a16:creationId xmlns:a16="http://schemas.microsoft.com/office/drawing/2014/main" id="{0303685C-9C0D-C7F7-683D-5935F4C05DB8}"/>
              </a:ext>
            </a:extLst>
          </p:cNvPr>
          <p:cNvPicPr>
            <a:picLocks noChangeAspect="1"/>
          </p:cNvPicPr>
          <p:nvPr/>
        </p:nvPicPr>
        <p:blipFill>
          <a:blip r:embed="rId2"/>
          <a:stretch>
            <a:fillRect/>
          </a:stretch>
        </p:blipFill>
        <p:spPr>
          <a:xfrm>
            <a:off x="996770" y="1541640"/>
            <a:ext cx="10198460" cy="4572000"/>
          </a:xfrm>
          <a:prstGeom prst="rect">
            <a:avLst/>
          </a:prstGeom>
        </p:spPr>
      </p:pic>
      <p:sp>
        <p:nvSpPr>
          <p:cNvPr id="5" name="TextBox 4">
            <a:extLst>
              <a:ext uri="{FF2B5EF4-FFF2-40B4-BE49-F238E27FC236}">
                <a16:creationId xmlns:a16="http://schemas.microsoft.com/office/drawing/2014/main" id="{37B54469-B18D-DEC6-7EF5-37D42212F6A9}"/>
              </a:ext>
            </a:extLst>
          </p:cNvPr>
          <p:cNvSpPr txBox="1"/>
          <p:nvPr/>
        </p:nvSpPr>
        <p:spPr>
          <a:xfrm>
            <a:off x="571500" y="845099"/>
            <a:ext cx="2912079" cy="369332"/>
          </a:xfrm>
          <a:prstGeom prst="rect">
            <a:avLst/>
          </a:prstGeom>
          <a:noFill/>
        </p:spPr>
        <p:txBody>
          <a:bodyPr wrap="none" rtlCol="0">
            <a:spAutoFit/>
          </a:bodyPr>
          <a:lstStyle/>
          <a:p>
            <a:r>
              <a:rPr lang="en-US"/>
              <a:t>SBND Simulation  - Avinay</a:t>
            </a:r>
          </a:p>
        </p:txBody>
      </p:sp>
    </p:spTree>
    <p:extLst>
      <p:ext uri="{BB962C8B-B14F-4D97-AF65-F5344CB8AC3E}">
        <p14:creationId xmlns:p14="http://schemas.microsoft.com/office/powerpoint/2010/main" val="220533401"/>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122019</TotalTime>
  <Words>3081</Words>
  <Application>Microsoft Macintosh PowerPoint</Application>
  <PresentationFormat>Widescreen</PresentationFormat>
  <Paragraphs>523</Paragraphs>
  <Slides>39</Slides>
  <Notes>15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Calibri</vt:lpstr>
      <vt:lpstr>Helvetica</vt:lpstr>
      <vt:lpstr>Helvetica Light</vt:lpstr>
      <vt:lpstr>Menlo</vt:lpstr>
      <vt:lpstr>Wingdings</vt:lpstr>
      <vt:lpstr>BNL</vt:lpstr>
      <vt:lpstr>Equation</vt:lpstr>
      <vt:lpstr>Wire-Cell Updates</vt:lpstr>
      <vt:lpstr>Wire-Cell Event Reconstruction</vt:lpstr>
      <vt:lpstr>Progress:</vt:lpstr>
      <vt:lpstr>Plan</vt:lpstr>
      <vt:lpstr>Multi-apa/face generalization</vt:lpstr>
      <vt:lpstr>Using PDHD to show the multi-apa effect</vt:lpstr>
      <vt:lpstr>Potential improvements from uboone</vt:lpstr>
      <vt:lpstr>Wire-Cell 3D information: 3d points, point-point edges and blobs</vt:lpstr>
      <vt:lpstr>Labling of Wire-Cell 3D points</vt:lpstr>
      <vt:lpstr>Towards generic neutrino selection</vt:lpstr>
      <vt:lpstr>Rejecting Through-Going Muons (TGM)</vt:lpstr>
      <vt:lpstr>Rejecting Stopping Muons</vt:lpstr>
      <vt:lpstr>Summary</vt:lpstr>
      <vt:lpstr>backups</vt:lpstr>
      <vt:lpstr>Test for PDHD – 4APA/8Faces</vt:lpstr>
      <vt:lpstr>PowerPoint Presentation</vt:lpstr>
      <vt:lpstr>Rejecting Stopping Muons</vt:lpstr>
      <vt:lpstr>Principle of the Fit</vt:lpstr>
      <vt:lpstr>Simplified Prediction of the Deconvolved Signal</vt:lpstr>
      <vt:lpstr>Trajectory and dQ/dx Fitting</vt:lpstr>
      <vt:lpstr>Preselection</vt:lpstr>
      <vt:lpstr>DL-Clustering data preparation</vt:lpstr>
      <vt:lpstr>save out reco.</vt:lpstr>
      <vt:lpstr>Another Identified Problem</vt:lpstr>
      <vt:lpstr>PowerPoint Presentation</vt:lpstr>
      <vt:lpstr>DL-Clus</vt:lpstr>
      <vt:lpstr>PowerPoint Presentation</vt:lpstr>
      <vt:lpstr>issue with SimChannel IDE</vt:lpstr>
      <vt:lpstr>Avinay-mar, z-offset 0.5cm</vt:lpstr>
      <vt:lpstr>max_distance=4cm</vt:lpstr>
      <vt:lpstr>Scaling up for production</vt:lpstr>
      <vt:lpstr>Generic nu selection</vt:lpstr>
      <vt:lpstr>Thoughts on resolving this issue</vt:lpstr>
      <vt:lpstr>PDHD stages:</vt:lpstr>
      <vt:lpstr>Potential approach</vt:lpstr>
      <vt:lpstr>backups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Wire-Cell Sim/SigProc Updates for 2view</dc:title>
  <dc:subject/>
  <dc:creator>Haiwang Yu</dc:creator>
  <cp:keywords/>
  <dc:description/>
  <cp:lastModifiedBy>Yu, Haiwang</cp:lastModifiedBy>
  <cp:revision>2554</cp:revision>
  <dcterms:created xsi:type="dcterms:W3CDTF">2022-02-26T15:56:48Z</dcterms:created>
  <dcterms:modified xsi:type="dcterms:W3CDTF">2025-06-04T08:30:46Z</dcterms:modified>
  <cp:category/>
</cp:coreProperties>
</file>