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18"/>
  </p:notesMasterIdLst>
  <p:sldIdLst>
    <p:sldId id="256" r:id="rId2"/>
    <p:sldId id="257" r:id="rId3"/>
    <p:sldId id="260" r:id="rId4"/>
    <p:sldId id="267" r:id="rId5"/>
    <p:sldId id="261" r:id="rId6"/>
    <p:sldId id="272" r:id="rId7"/>
    <p:sldId id="317" r:id="rId8"/>
    <p:sldId id="314" r:id="rId9"/>
    <p:sldId id="315" r:id="rId10"/>
    <p:sldId id="316" r:id="rId11"/>
    <p:sldId id="268" r:id="rId12"/>
    <p:sldId id="269" r:id="rId13"/>
    <p:sldId id="311" r:id="rId14"/>
    <p:sldId id="271" r:id="rId15"/>
    <p:sldId id="312" r:id="rId16"/>
    <p:sldId id="31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AE31-76FD-48A2-BE54-D03244DE37DB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F10A7-C762-45E6-936C-510ECB3A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4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35bd961fa4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35bd961fa4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35bd961fa4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35bd961fa4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64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9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6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51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26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02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91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76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68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F32E7-D515-4E89-8A8D-768679DEC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D9B3C-05EE-45A4-8786-66B9DC37F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9D9AC-DADE-4806-89F7-31685A19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686B1-B1DB-4C00-92E5-B74012947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963C3-482B-47FB-98FA-8D8A5787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55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5" name="Google Shape;1285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31789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1pPr>
            <a:lvl2pPr marL="1219170" lvl="1" indent="-431789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2pPr>
            <a:lvl3pPr marL="1828754" lvl="2" indent="-414856">
              <a:spcBef>
                <a:spcPts val="400"/>
              </a:spcBef>
              <a:spcAft>
                <a:spcPts val="0"/>
              </a:spcAft>
              <a:buSzPts val="1300"/>
              <a:buChar char="•"/>
              <a:defRPr/>
            </a:lvl3pPr>
            <a:lvl4pPr marL="2438339" lvl="3" indent="-414856">
              <a:spcBef>
                <a:spcPts val="400"/>
              </a:spcBef>
              <a:spcAft>
                <a:spcPts val="0"/>
              </a:spcAft>
              <a:buSzPts val="1300"/>
              <a:buChar char="–"/>
              <a:defRPr/>
            </a:lvl4pPr>
            <a:lvl5pPr marL="3047924" lvl="4" indent="-431789">
              <a:spcBef>
                <a:spcPts val="400"/>
              </a:spcBef>
              <a:spcAft>
                <a:spcPts val="0"/>
              </a:spcAft>
              <a:buSzPts val="1500"/>
              <a:buChar char="»"/>
              <a:defRPr/>
            </a:lvl5pPr>
            <a:lvl6pPr marL="3657509" lvl="5" indent="-431789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6pPr>
            <a:lvl7pPr marL="4267093" lvl="6" indent="-431789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7pPr>
            <a:lvl8pPr marL="4876678" lvl="7" indent="-431789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8pPr>
            <a:lvl9pPr marL="5486263" lvl="8" indent="-431789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286" name="Google Shape;1286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455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9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1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1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1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3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4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99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C673772-B5A3-4C93-913E-57563D18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7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C8677D-E86D-4D79-82BE-6D0F82AB6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SVT Air Thermal System and Flow Distribution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BF5C5B-0A34-47D1-AB8A-1CBD566DE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ePIC</a:t>
            </a:r>
            <a:r>
              <a:rPr lang="en-US" dirty="0">
                <a:solidFill>
                  <a:schemeClr val="tx1"/>
                </a:solidFill>
              </a:rPr>
              <a:t> SVT Working Meeting</a:t>
            </a:r>
          </a:p>
          <a:p>
            <a:r>
              <a:rPr lang="en-US" dirty="0">
                <a:solidFill>
                  <a:schemeClr val="tx1"/>
                </a:solidFill>
              </a:rPr>
              <a:t>Nick Payne</a:t>
            </a:r>
          </a:p>
          <a:p>
            <a:r>
              <a:rPr lang="en-US" dirty="0">
                <a:solidFill>
                  <a:schemeClr val="tx1"/>
                </a:solidFill>
              </a:rPr>
              <a:t>Stony Brook, NY</a:t>
            </a:r>
          </a:p>
          <a:p>
            <a:r>
              <a:rPr lang="en-US" dirty="0">
                <a:solidFill>
                  <a:schemeClr val="tx1"/>
                </a:solidFill>
              </a:rPr>
              <a:t>7/9/2025</a:t>
            </a:r>
          </a:p>
        </p:txBody>
      </p:sp>
    </p:spTree>
    <p:extLst>
      <p:ext uri="{BB962C8B-B14F-4D97-AF65-F5344CB8AC3E}">
        <p14:creationId xmlns:p14="http://schemas.microsoft.com/office/powerpoint/2010/main" val="396809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ADA320-8D5F-42C3-B831-FD8625881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89" y="1356967"/>
            <a:ext cx="10450383" cy="4382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0898E-2100-4B9B-AC11-53537E46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versus Channel 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BEA9B-7BF6-45DA-B9ED-61460F465A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39D20-F21C-4175-BB98-53B9D7D6E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2" b="1"/>
          <a:stretch/>
        </p:blipFill>
        <p:spPr>
          <a:xfrm>
            <a:off x="4980655" y="4464226"/>
            <a:ext cx="6315956" cy="23116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C6F7E4-37E1-4308-B668-64164E9A53FA}"/>
              </a:ext>
            </a:extLst>
          </p:cNvPr>
          <p:cNvSpPr txBox="1"/>
          <p:nvPr/>
        </p:nvSpPr>
        <p:spPr>
          <a:xfrm>
            <a:off x="895389" y="5528136"/>
            <a:ext cx="265878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 boundary conditions: 10m/s. 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1806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912D-3A27-40BA-891E-E779CF992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Study Findings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A9188-5E73-4F85-94A7-E8AF8E3BC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5117692" cy="4555200"/>
          </a:xfrm>
        </p:spPr>
        <p:txBody>
          <a:bodyPr/>
          <a:lstStyle/>
          <a:p>
            <a:pPr marL="692146" indent="-514350">
              <a:buFont typeface="+mj-lt"/>
              <a:buAutoNum type="arabicPeriod"/>
            </a:pPr>
            <a:r>
              <a:rPr lang="en-US" dirty="0"/>
              <a:t>Required cooling air velocity per channel is </a:t>
            </a:r>
            <a:r>
              <a:rPr lang="en-US" b="1" dirty="0">
                <a:solidFill>
                  <a:srgbClr val="0070C0"/>
                </a:solidFill>
              </a:rPr>
              <a:t>≈10 m/s</a:t>
            </a:r>
            <a:r>
              <a:rPr lang="en-US" b="1" dirty="0"/>
              <a:t>.</a:t>
            </a:r>
          </a:p>
          <a:p>
            <a:pPr marL="692146" indent="-514350">
              <a:buFont typeface="+mj-lt"/>
              <a:buAutoNum type="arabicPeriod"/>
            </a:pPr>
            <a:r>
              <a:rPr lang="en-US" dirty="0"/>
              <a:t>Air inlet temperature required to be </a:t>
            </a:r>
            <a:r>
              <a:rPr lang="en-US" b="1" dirty="0">
                <a:solidFill>
                  <a:srgbClr val="0070C0"/>
                </a:solidFill>
              </a:rPr>
              <a:t>5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  <a:p>
            <a:pPr marL="692146" indent="-514350">
              <a:buFont typeface="+mj-lt"/>
              <a:buAutoNum type="arabicPeriod"/>
            </a:pPr>
            <a:r>
              <a:rPr lang="en-US" dirty="0" err="1"/>
              <a:t>AncASIC</a:t>
            </a:r>
            <a:r>
              <a:rPr lang="en-US" dirty="0"/>
              <a:t> required to be placed away from the LEC to avoid high power density region.</a:t>
            </a:r>
          </a:p>
          <a:p>
            <a:pPr marL="692146" indent="-514350">
              <a:buFont typeface="+mj-lt"/>
              <a:buAutoNum type="arabicPeriod"/>
            </a:pPr>
            <a:r>
              <a:rPr lang="en-US" dirty="0"/>
              <a:t>Flow configuration: Alternating flow directions in neighboring channels minimize temperature gradient in the channel.</a:t>
            </a:r>
          </a:p>
          <a:p>
            <a:pPr marL="692146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9FDB7-C442-4862-9D4E-90C24B8853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A1C18-17B0-4F2A-907E-6EE6638BF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533" y="2222577"/>
            <a:ext cx="3282878" cy="241284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A7BC4A-1394-4801-A516-7DC0729B9510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9338208" y="3540370"/>
            <a:ext cx="1107054" cy="68585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BF69E5-83E7-42EF-88A4-1645730016F3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8071441" y="3223846"/>
            <a:ext cx="1156672" cy="63304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EAF3E60-0572-4306-B3D5-0E27A49C8FCB}"/>
              </a:ext>
            </a:extLst>
          </p:cNvPr>
          <p:cNvSpPr txBox="1"/>
          <p:nvPr/>
        </p:nvSpPr>
        <p:spPr>
          <a:xfrm>
            <a:off x="7133882" y="3672226"/>
            <a:ext cx="93755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A28259-AFEB-48DD-BD8D-D667FB569344}"/>
              </a:ext>
            </a:extLst>
          </p:cNvPr>
          <p:cNvSpPr txBox="1"/>
          <p:nvPr/>
        </p:nvSpPr>
        <p:spPr>
          <a:xfrm>
            <a:off x="8181537" y="4041558"/>
            <a:ext cx="1156671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AncASIC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18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3B9B7-5544-42CB-9A53-5D1F17FBB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Disc Air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BB2EB-980C-4312-831F-F99F5765C0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7181E25-9E20-453D-8BB4-FD4525178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610238"/>
              </p:ext>
            </p:extLst>
          </p:nvPr>
        </p:nvGraphicFramePr>
        <p:xfrm>
          <a:off x="2949045" y="4299976"/>
          <a:ext cx="5639900" cy="1501084"/>
        </p:xfrm>
        <a:graphic>
          <a:graphicData uri="http://schemas.openxmlformats.org/drawingml/2006/table">
            <a:tbl>
              <a:tblPr/>
              <a:tblGrid>
                <a:gridCol w="841038">
                  <a:extLst>
                    <a:ext uri="{9D8B030D-6E8A-4147-A177-3AD203B41FA5}">
                      <a16:colId xmlns:a16="http://schemas.microsoft.com/office/drawing/2014/main" val="2719953538"/>
                    </a:ext>
                  </a:extLst>
                </a:gridCol>
                <a:gridCol w="758583">
                  <a:extLst>
                    <a:ext uri="{9D8B030D-6E8A-4147-A177-3AD203B41FA5}">
                      <a16:colId xmlns:a16="http://schemas.microsoft.com/office/drawing/2014/main" val="3717119949"/>
                    </a:ext>
                  </a:extLst>
                </a:gridCol>
                <a:gridCol w="4040279">
                  <a:extLst>
                    <a:ext uri="{9D8B030D-6E8A-4147-A177-3AD203B41FA5}">
                      <a16:colId xmlns:a16="http://schemas.microsoft.com/office/drawing/2014/main" val="3279618597"/>
                    </a:ext>
                  </a:extLst>
                </a:gridCol>
              </a:tblGrid>
              <a:tr h="37527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7795.9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disc power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103448"/>
                  </a:ext>
                </a:extLst>
              </a:tr>
              <a:tr h="37527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1007.2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disc volume air flow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683529"/>
                  </a:ext>
                </a:extLst>
              </a:tr>
              <a:tr h="37527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kg/s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disc mass air flow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236836"/>
                  </a:ext>
                </a:extLst>
              </a:tr>
              <a:tr h="37527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in^2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air tube cross sectional area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039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9D5EFC9-F057-4366-B47F-EA961D336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00" y="1632604"/>
            <a:ext cx="5287113" cy="1333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ABB07A-5F73-49C0-A1F7-30BADC7A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0" y="2966290"/>
            <a:ext cx="5277587" cy="400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63F4C5-86A8-46F8-803B-33F910F31CE8}"/>
              </a:ext>
            </a:extLst>
          </p:cNvPr>
          <p:cNvSpPr txBox="1"/>
          <p:nvPr/>
        </p:nvSpPr>
        <p:spPr>
          <a:xfrm>
            <a:off x="8682660" y="4681186"/>
            <a:ext cx="112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1 atm.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C9E076-7E9E-4C9E-A782-D518DFCDB04D}"/>
              </a:ext>
            </a:extLst>
          </p:cNvPr>
          <p:cNvSpPr txBox="1"/>
          <p:nvPr/>
        </p:nvSpPr>
        <p:spPr>
          <a:xfrm>
            <a:off x="2949045" y="3784716"/>
            <a:ext cx="375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number of channels: 454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3343BB-2F87-4E61-9752-A4D96B23767C}"/>
              </a:ext>
            </a:extLst>
          </p:cNvPr>
          <p:cNvSpPr txBox="1"/>
          <p:nvPr/>
        </p:nvSpPr>
        <p:spPr>
          <a:xfrm>
            <a:off x="8588945" y="5441588"/>
            <a:ext cx="334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Assuming pressure &lt; 100 </a:t>
            </a:r>
            <a:r>
              <a:rPr lang="en-US" dirty="0" err="1"/>
              <a:t>psig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65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454B3-F09B-4150-A1AF-B6DC81A66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Notional System Architecture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109DE-BDD5-4D11-A983-62A4B53F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 BERKELEY LAB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E4D14-1890-464D-81C3-936D71D1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6871DE-9232-4F0B-8347-F3000872FA43}"/>
              </a:ext>
            </a:extLst>
          </p:cNvPr>
          <p:cNvSpPr/>
          <p:nvPr/>
        </p:nvSpPr>
        <p:spPr>
          <a:xfrm>
            <a:off x="942392" y="2731408"/>
            <a:ext cx="606580" cy="60649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5B34F3-9AC3-4B43-B235-1BF9CAE35EA2}"/>
              </a:ext>
            </a:extLst>
          </p:cNvPr>
          <p:cNvSpPr/>
          <p:nvPr/>
        </p:nvSpPr>
        <p:spPr>
          <a:xfrm>
            <a:off x="5421086" y="3125755"/>
            <a:ext cx="46653" cy="14928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AAFEEA-51E2-4428-AC2D-810690EC6942}"/>
              </a:ext>
            </a:extLst>
          </p:cNvPr>
          <p:cNvSpPr/>
          <p:nvPr/>
        </p:nvSpPr>
        <p:spPr>
          <a:xfrm>
            <a:off x="5797420" y="3125755"/>
            <a:ext cx="46653" cy="14928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C7624F-F82C-4089-944D-D4C27CC3BB8A}"/>
              </a:ext>
            </a:extLst>
          </p:cNvPr>
          <p:cNvSpPr/>
          <p:nvPr/>
        </p:nvSpPr>
        <p:spPr>
          <a:xfrm>
            <a:off x="6173754" y="3121089"/>
            <a:ext cx="46653" cy="14928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7129E-71EC-432E-8870-3B96C0ED1A59}"/>
              </a:ext>
            </a:extLst>
          </p:cNvPr>
          <p:cNvSpPr/>
          <p:nvPr/>
        </p:nvSpPr>
        <p:spPr>
          <a:xfrm>
            <a:off x="6550088" y="3125755"/>
            <a:ext cx="46653" cy="14928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91DC01-17BC-4873-8D9C-27134D77431D}"/>
              </a:ext>
            </a:extLst>
          </p:cNvPr>
          <p:cNvSpPr/>
          <p:nvPr/>
        </p:nvSpPr>
        <p:spPr>
          <a:xfrm>
            <a:off x="8357118" y="3121089"/>
            <a:ext cx="46653" cy="14928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8E8E6D-3936-4BE7-9536-CA06816561A6}"/>
              </a:ext>
            </a:extLst>
          </p:cNvPr>
          <p:cNvSpPr/>
          <p:nvPr/>
        </p:nvSpPr>
        <p:spPr>
          <a:xfrm>
            <a:off x="9144001" y="3125755"/>
            <a:ext cx="46653" cy="14928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3C8CD4-A3BC-4F15-8D77-FA36CCF580B0}"/>
              </a:ext>
            </a:extLst>
          </p:cNvPr>
          <p:cNvSpPr/>
          <p:nvPr/>
        </p:nvSpPr>
        <p:spPr>
          <a:xfrm>
            <a:off x="9884231" y="3121089"/>
            <a:ext cx="46653" cy="14928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AE22AC-9D75-48C3-9D54-4D47736E119C}"/>
              </a:ext>
            </a:extLst>
          </p:cNvPr>
          <p:cNvSpPr/>
          <p:nvPr/>
        </p:nvSpPr>
        <p:spPr>
          <a:xfrm>
            <a:off x="10549722" y="3121089"/>
            <a:ext cx="46653" cy="14928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A36FBCC-8BC4-498E-BE3C-DBABAB573094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548972" y="3034653"/>
            <a:ext cx="618837" cy="2538318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E270DE-BE69-4A45-BCA8-4670290F8E0D}"/>
              </a:ext>
            </a:extLst>
          </p:cNvPr>
          <p:cNvCxnSpPr>
            <a:cxnSpLocks/>
          </p:cNvCxnSpPr>
          <p:nvPr/>
        </p:nvCxnSpPr>
        <p:spPr>
          <a:xfrm>
            <a:off x="2167810" y="5349293"/>
            <a:ext cx="39281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B5F900A-F7BA-4BAD-ACC8-CF7E6DAC0976}"/>
              </a:ext>
            </a:extLst>
          </p:cNvPr>
          <p:cNvSpPr/>
          <p:nvPr/>
        </p:nvSpPr>
        <p:spPr>
          <a:xfrm>
            <a:off x="7094843" y="3337898"/>
            <a:ext cx="45719" cy="9703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E0AE9C-4B0F-4C02-B340-201FC2A90821}"/>
              </a:ext>
            </a:extLst>
          </p:cNvPr>
          <p:cNvSpPr/>
          <p:nvPr/>
        </p:nvSpPr>
        <p:spPr>
          <a:xfrm>
            <a:off x="7678007" y="3337898"/>
            <a:ext cx="45719" cy="9703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70DD71-35BE-4926-9234-C7916847E2C5}"/>
              </a:ext>
            </a:extLst>
          </p:cNvPr>
          <p:cNvSpPr/>
          <p:nvPr/>
        </p:nvSpPr>
        <p:spPr>
          <a:xfrm>
            <a:off x="5193172" y="4450715"/>
            <a:ext cx="193791" cy="1805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FB864C-8A19-4D38-B9AB-3CB838152F31}"/>
              </a:ext>
            </a:extLst>
          </p:cNvPr>
          <p:cNvSpPr/>
          <p:nvPr/>
        </p:nvSpPr>
        <p:spPr>
          <a:xfrm>
            <a:off x="5568983" y="4433466"/>
            <a:ext cx="193791" cy="1805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34B35F-1ACC-4896-851F-8611702D2EE7}"/>
              </a:ext>
            </a:extLst>
          </p:cNvPr>
          <p:cNvSpPr/>
          <p:nvPr/>
        </p:nvSpPr>
        <p:spPr>
          <a:xfrm>
            <a:off x="5942706" y="4446255"/>
            <a:ext cx="193791" cy="1805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52DFCA-62F4-4347-8500-B88C616E8845}"/>
              </a:ext>
            </a:extLst>
          </p:cNvPr>
          <p:cNvSpPr/>
          <p:nvPr/>
        </p:nvSpPr>
        <p:spPr>
          <a:xfrm>
            <a:off x="6329815" y="4426548"/>
            <a:ext cx="193791" cy="1805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DF12BE2-7F16-47C8-992D-FB17B8D48515}"/>
              </a:ext>
            </a:extLst>
          </p:cNvPr>
          <p:cNvSpPr/>
          <p:nvPr/>
        </p:nvSpPr>
        <p:spPr>
          <a:xfrm>
            <a:off x="6865378" y="4127761"/>
            <a:ext cx="193791" cy="1805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3FB019-9918-4936-AEFF-6C3166F716E3}"/>
              </a:ext>
            </a:extLst>
          </p:cNvPr>
          <p:cNvSpPr/>
          <p:nvPr/>
        </p:nvSpPr>
        <p:spPr>
          <a:xfrm>
            <a:off x="7742458" y="4127760"/>
            <a:ext cx="193791" cy="1805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CAC470D-8FBE-4C8E-AF86-7CCB49DE5C44}"/>
              </a:ext>
            </a:extLst>
          </p:cNvPr>
          <p:cNvSpPr/>
          <p:nvPr/>
        </p:nvSpPr>
        <p:spPr>
          <a:xfrm>
            <a:off x="8428267" y="4444288"/>
            <a:ext cx="193791" cy="1805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BAE9A4-D3F0-4656-9FBF-1D6C4784A17C}"/>
              </a:ext>
            </a:extLst>
          </p:cNvPr>
          <p:cNvSpPr/>
          <p:nvPr/>
        </p:nvSpPr>
        <p:spPr>
          <a:xfrm>
            <a:off x="9217711" y="4444288"/>
            <a:ext cx="193791" cy="1805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05837D-8D20-4682-ACBC-CF1DF1EDAF03}"/>
              </a:ext>
            </a:extLst>
          </p:cNvPr>
          <p:cNvSpPr/>
          <p:nvPr/>
        </p:nvSpPr>
        <p:spPr>
          <a:xfrm>
            <a:off x="9948651" y="4415339"/>
            <a:ext cx="193791" cy="1805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BA655B4-DED7-4DD4-ADEB-44AD9660B383}"/>
              </a:ext>
            </a:extLst>
          </p:cNvPr>
          <p:cNvSpPr/>
          <p:nvPr/>
        </p:nvSpPr>
        <p:spPr>
          <a:xfrm>
            <a:off x="10624461" y="4426547"/>
            <a:ext cx="193791" cy="1805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9AE6162-AE93-4B20-AA12-A7BA4A5E8045}"/>
              </a:ext>
            </a:extLst>
          </p:cNvPr>
          <p:cNvGrpSpPr/>
          <p:nvPr/>
        </p:nvGrpSpPr>
        <p:grpSpPr>
          <a:xfrm>
            <a:off x="2167810" y="4631236"/>
            <a:ext cx="3155352" cy="444360"/>
            <a:chOff x="2167810" y="4631236"/>
            <a:chExt cx="3155352" cy="44436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10C22C7-9578-44F5-BCC0-5B014BDE1AA6}"/>
                </a:ext>
              </a:extLst>
            </p:cNvPr>
            <p:cNvCxnSpPr>
              <a:cxnSpLocks/>
            </p:cNvCxnSpPr>
            <p:nvPr/>
          </p:nvCxnSpPr>
          <p:spPr>
            <a:xfrm>
              <a:off x="2167810" y="5075595"/>
              <a:ext cx="315535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4DD5EB9-899C-48C5-9F75-D734AC6D9FD3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H="1" flipV="1">
              <a:off x="5290068" y="4631236"/>
              <a:ext cx="33094" cy="444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5D80606-1204-4ABC-A7FB-15B98F42FC3B}"/>
              </a:ext>
            </a:extLst>
          </p:cNvPr>
          <p:cNvGrpSpPr/>
          <p:nvPr/>
        </p:nvGrpSpPr>
        <p:grpSpPr>
          <a:xfrm>
            <a:off x="2167807" y="4613987"/>
            <a:ext cx="3514536" cy="632670"/>
            <a:chOff x="2167807" y="4613987"/>
            <a:chExt cx="3514536" cy="63267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3721DFC-467D-4CF5-9D80-19AE5AF51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67807" y="5230847"/>
              <a:ext cx="351453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28488A-602B-4F4E-A986-FB02A597A9CD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V="1">
              <a:off x="5651811" y="4613987"/>
              <a:ext cx="14068" cy="6326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93B7904-4253-4404-BD5E-8BDEF1883823}"/>
              </a:ext>
            </a:extLst>
          </p:cNvPr>
          <p:cNvCxnSpPr>
            <a:cxnSpLocks/>
            <a:endCxn id="35" idx="2"/>
          </p:cNvCxnSpPr>
          <p:nvPr/>
        </p:nvCxnSpPr>
        <p:spPr>
          <a:xfrm flipH="1" flipV="1">
            <a:off x="6039602" y="4626776"/>
            <a:ext cx="51240" cy="730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D88FC95E-3A0D-433E-A6DF-3CAD135723CB}"/>
              </a:ext>
            </a:extLst>
          </p:cNvPr>
          <p:cNvGrpSpPr/>
          <p:nvPr/>
        </p:nvGrpSpPr>
        <p:grpSpPr>
          <a:xfrm>
            <a:off x="2167810" y="4607069"/>
            <a:ext cx="4263636" cy="844862"/>
            <a:chOff x="2167810" y="4607069"/>
            <a:chExt cx="4263636" cy="84486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61C20C8-6C18-4A2E-97C6-AFE45A59AF52}"/>
                </a:ext>
              </a:extLst>
            </p:cNvPr>
            <p:cNvCxnSpPr>
              <a:cxnSpLocks/>
            </p:cNvCxnSpPr>
            <p:nvPr/>
          </p:nvCxnSpPr>
          <p:spPr>
            <a:xfrm>
              <a:off x="2167810" y="5451930"/>
              <a:ext cx="4263636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0E63318-6343-4324-9497-394B8BB31FBE}"/>
                </a:ext>
              </a:extLst>
            </p:cNvPr>
            <p:cNvCxnSpPr>
              <a:cxnSpLocks/>
              <a:endCxn id="36" idx="2"/>
            </p:cNvCxnSpPr>
            <p:nvPr/>
          </p:nvCxnSpPr>
          <p:spPr>
            <a:xfrm flipV="1">
              <a:off x="6426710" y="4607069"/>
              <a:ext cx="1" cy="8448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EDAB85C9-5E21-444C-B7B4-2130B9786073}"/>
              </a:ext>
            </a:extLst>
          </p:cNvPr>
          <p:cNvGrpSpPr/>
          <p:nvPr/>
        </p:nvGrpSpPr>
        <p:grpSpPr>
          <a:xfrm>
            <a:off x="2167809" y="4308282"/>
            <a:ext cx="4848811" cy="1276274"/>
            <a:chOff x="2167809" y="4308282"/>
            <a:chExt cx="4848811" cy="127627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26A1F6A-DA08-4775-9866-4BF607C742C2}"/>
                </a:ext>
              </a:extLst>
            </p:cNvPr>
            <p:cNvCxnSpPr>
              <a:cxnSpLocks/>
            </p:cNvCxnSpPr>
            <p:nvPr/>
          </p:nvCxnSpPr>
          <p:spPr>
            <a:xfrm>
              <a:off x="2167809" y="5572971"/>
              <a:ext cx="48488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502F3A9-1927-4F66-A0AC-9F60ACAE5989}"/>
                </a:ext>
              </a:extLst>
            </p:cNvPr>
            <p:cNvCxnSpPr>
              <a:cxnSpLocks/>
              <a:endCxn id="37" idx="2"/>
            </p:cNvCxnSpPr>
            <p:nvPr/>
          </p:nvCxnSpPr>
          <p:spPr>
            <a:xfrm flipH="1" flipV="1">
              <a:off x="6962274" y="4308282"/>
              <a:ext cx="45704" cy="127627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A18660-6726-4352-8ED2-44C9DD3E2EA4}"/>
              </a:ext>
            </a:extLst>
          </p:cNvPr>
          <p:cNvCxnSpPr>
            <a:cxnSpLocks/>
          </p:cNvCxnSpPr>
          <p:nvPr/>
        </p:nvCxnSpPr>
        <p:spPr>
          <a:xfrm flipV="1">
            <a:off x="2162649" y="2192646"/>
            <a:ext cx="0" cy="8420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AB3BD53F-B60F-41D9-A437-96A3D77BBB1C}"/>
              </a:ext>
            </a:extLst>
          </p:cNvPr>
          <p:cNvGrpSpPr/>
          <p:nvPr/>
        </p:nvGrpSpPr>
        <p:grpSpPr>
          <a:xfrm flipV="1">
            <a:off x="2172542" y="2192646"/>
            <a:ext cx="8650445" cy="1360508"/>
            <a:chOff x="2320207" y="4280160"/>
            <a:chExt cx="8650445" cy="1456796"/>
          </a:xfrm>
        </p:grpSpPr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8C378292-CC1B-4559-BE79-45ED95EA68D8}"/>
                </a:ext>
              </a:extLst>
            </p:cNvPr>
            <p:cNvCxnSpPr>
              <a:cxnSpLocks/>
            </p:cNvCxnSpPr>
            <p:nvPr/>
          </p:nvCxnSpPr>
          <p:spPr>
            <a:xfrm>
              <a:off x="2320210" y="5501693"/>
              <a:ext cx="392819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E8CBBD4A-B307-4047-9721-050EB7A5BD9F}"/>
                </a:ext>
              </a:extLst>
            </p:cNvPr>
            <p:cNvSpPr/>
            <p:nvPr/>
          </p:nvSpPr>
          <p:spPr>
            <a:xfrm>
              <a:off x="5345572" y="4603115"/>
              <a:ext cx="193791" cy="1805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E0AB789D-54C5-40E7-AB20-1ECAFDCA9F61}"/>
                </a:ext>
              </a:extLst>
            </p:cNvPr>
            <p:cNvSpPr/>
            <p:nvPr/>
          </p:nvSpPr>
          <p:spPr>
            <a:xfrm>
              <a:off x="5721383" y="4585866"/>
              <a:ext cx="193791" cy="1805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FB5FF387-E684-44A0-AA5D-6ACA7EA3DF4D}"/>
                </a:ext>
              </a:extLst>
            </p:cNvPr>
            <p:cNvSpPr/>
            <p:nvPr/>
          </p:nvSpPr>
          <p:spPr>
            <a:xfrm>
              <a:off x="6095106" y="4598655"/>
              <a:ext cx="193791" cy="1805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93932A67-AA89-4F58-8568-8DA8C388B2CB}"/>
                </a:ext>
              </a:extLst>
            </p:cNvPr>
            <p:cNvSpPr/>
            <p:nvPr/>
          </p:nvSpPr>
          <p:spPr>
            <a:xfrm>
              <a:off x="6482215" y="4578948"/>
              <a:ext cx="193791" cy="1805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BFFBC8E-64C4-4F00-B0EB-E5FF398A1508}"/>
                </a:ext>
              </a:extLst>
            </p:cNvPr>
            <p:cNvSpPr/>
            <p:nvPr/>
          </p:nvSpPr>
          <p:spPr>
            <a:xfrm>
              <a:off x="7017778" y="4280161"/>
              <a:ext cx="193791" cy="1805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B5D607B9-1A47-48AC-A1E9-FC332D7AEC6D}"/>
                </a:ext>
              </a:extLst>
            </p:cNvPr>
            <p:cNvSpPr/>
            <p:nvPr/>
          </p:nvSpPr>
          <p:spPr>
            <a:xfrm>
              <a:off x="7894858" y="4280160"/>
              <a:ext cx="193791" cy="1805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E34E362-176C-4C14-B526-8F8F85080872}"/>
                </a:ext>
              </a:extLst>
            </p:cNvPr>
            <p:cNvSpPr/>
            <p:nvPr/>
          </p:nvSpPr>
          <p:spPr>
            <a:xfrm>
              <a:off x="8580667" y="4596688"/>
              <a:ext cx="193791" cy="1805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89E57DBB-C902-439C-83CD-E1BB1ECAA0F3}"/>
                </a:ext>
              </a:extLst>
            </p:cNvPr>
            <p:cNvSpPr/>
            <p:nvPr/>
          </p:nvSpPr>
          <p:spPr>
            <a:xfrm>
              <a:off x="9370111" y="4596688"/>
              <a:ext cx="193791" cy="1805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A5A0538-3BE3-4D7C-BB9E-3620D3228FA0}"/>
                </a:ext>
              </a:extLst>
            </p:cNvPr>
            <p:cNvSpPr/>
            <p:nvPr/>
          </p:nvSpPr>
          <p:spPr>
            <a:xfrm>
              <a:off x="10101051" y="4567739"/>
              <a:ext cx="193791" cy="1805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9DB70661-C377-408E-8421-D91F65FB6450}"/>
                </a:ext>
              </a:extLst>
            </p:cNvPr>
            <p:cNvSpPr/>
            <p:nvPr/>
          </p:nvSpPr>
          <p:spPr>
            <a:xfrm>
              <a:off x="10776861" y="4578947"/>
              <a:ext cx="193791" cy="1805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8AD37018-731A-4165-AE73-8E7DE306E47A}"/>
                </a:ext>
              </a:extLst>
            </p:cNvPr>
            <p:cNvGrpSpPr/>
            <p:nvPr/>
          </p:nvGrpSpPr>
          <p:grpSpPr>
            <a:xfrm>
              <a:off x="2320210" y="4783636"/>
              <a:ext cx="3155352" cy="444360"/>
              <a:chOff x="2167810" y="4631236"/>
              <a:chExt cx="3155352" cy="444360"/>
            </a:xfrm>
          </p:grpSpPr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A7D61734-F9AF-44DA-B401-EF1D37DA4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7810" y="5075595"/>
                <a:ext cx="315535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BA43886F-BB78-419B-9006-2DAB29FA342F}"/>
                  </a:ext>
                </a:extLst>
              </p:cNvPr>
              <p:cNvCxnSpPr>
                <a:cxnSpLocks/>
                <a:endCxn id="182" idx="2"/>
              </p:cNvCxnSpPr>
              <p:nvPr/>
            </p:nvCxnSpPr>
            <p:spPr>
              <a:xfrm flipH="1" flipV="1">
                <a:off x="5290068" y="4631236"/>
                <a:ext cx="33094" cy="4443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23DDD540-C1C7-4E40-A318-BA38B54ABF59}"/>
                </a:ext>
              </a:extLst>
            </p:cNvPr>
            <p:cNvGrpSpPr/>
            <p:nvPr/>
          </p:nvGrpSpPr>
          <p:grpSpPr>
            <a:xfrm>
              <a:off x="2320207" y="4766387"/>
              <a:ext cx="3514536" cy="632670"/>
              <a:chOff x="2167807" y="4613987"/>
              <a:chExt cx="3514536" cy="632670"/>
            </a:xfrm>
          </p:grpSpPr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F260B91-81F0-49A8-B93A-24C26C4944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7807" y="5230847"/>
                <a:ext cx="351453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C20F13AE-B074-4FBF-A560-2410B7F9DA4A}"/>
                  </a:ext>
                </a:extLst>
              </p:cNvPr>
              <p:cNvCxnSpPr>
                <a:cxnSpLocks/>
                <a:endCxn id="183" idx="2"/>
              </p:cNvCxnSpPr>
              <p:nvPr/>
            </p:nvCxnSpPr>
            <p:spPr>
              <a:xfrm flipV="1">
                <a:off x="5651811" y="4613987"/>
                <a:ext cx="14068" cy="63267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8A10619A-B2B8-4272-81A6-5170D76915E0}"/>
                </a:ext>
              </a:extLst>
            </p:cNvPr>
            <p:cNvCxnSpPr>
              <a:cxnSpLocks/>
              <a:endCxn id="184" idx="2"/>
            </p:cNvCxnSpPr>
            <p:nvPr/>
          </p:nvCxnSpPr>
          <p:spPr>
            <a:xfrm flipH="1" flipV="1">
              <a:off x="6192002" y="4779176"/>
              <a:ext cx="51240" cy="7306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CADC3C5-B1A6-48F8-AE35-4F93F18E41BB}"/>
                </a:ext>
              </a:extLst>
            </p:cNvPr>
            <p:cNvGrpSpPr/>
            <p:nvPr/>
          </p:nvGrpSpPr>
          <p:grpSpPr>
            <a:xfrm>
              <a:off x="2320210" y="4759469"/>
              <a:ext cx="4258901" cy="844862"/>
              <a:chOff x="2167810" y="4607069"/>
              <a:chExt cx="4258901" cy="844862"/>
            </a:xfrm>
          </p:grpSpPr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C36CC285-940F-4795-97FF-1575EB02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7810" y="5451930"/>
                <a:ext cx="424232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CE0BA9DD-80B5-4016-B48B-7D7BE7B22F2E}"/>
                  </a:ext>
                </a:extLst>
              </p:cNvPr>
              <p:cNvCxnSpPr>
                <a:cxnSpLocks/>
                <a:endCxn id="185" idx="2"/>
              </p:cNvCxnSpPr>
              <p:nvPr/>
            </p:nvCxnSpPr>
            <p:spPr>
              <a:xfrm flipV="1">
                <a:off x="6426710" y="4607069"/>
                <a:ext cx="1" cy="84486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0F9144BD-3B99-4703-883C-868552441661}"/>
                </a:ext>
              </a:extLst>
            </p:cNvPr>
            <p:cNvGrpSpPr/>
            <p:nvPr/>
          </p:nvGrpSpPr>
          <p:grpSpPr>
            <a:xfrm>
              <a:off x="2320209" y="4460682"/>
              <a:ext cx="4848811" cy="1276274"/>
              <a:chOff x="2167809" y="4308282"/>
              <a:chExt cx="4848811" cy="1276274"/>
            </a:xfrm>
          </p:grpSpPr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CAC28EDF-CBA8-4E26-97A4-9716B689ED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7809" y="5572971"/>
                <a:ext cx="484881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9AB1510F-A912-41B2-BD0B-7682E27AC6F6}"/>
                  </a:ext>
                </a:extLst>
              </p:cNvPr>
              <p:cNvCxnSpPr>
                <a:cxnSpLocks/>
                <a:endCxn id="186" idx="2"/>
              </p:cNvCxnSpPr>
              <p:nvPr/>
            </p:nvCxnSpPr>
            <p:spPr>
              <a:xfrm flipH="1" flipV="1">
                <a:off x="6962274" y="4308282"/>
                <a:ext cx="45704" cy="12762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2" name="Rectangle 221">
            <a:extLst>
              <a:ext uri="{FF2B5EF4-FFF2-40B4-BE49-F238E27FC236}">
                <a16:creationId xmlns:a16="http://schemas.microsoft.com/office/drawing/2014/main" id="{F7618E5A-FCCB-48C1-93F9-6723F92BD07A}"/>
              </a:ext>
            </a:extLst>
          </p:cNvPr>
          <p:cNvSpPr/>
          <p:nvPr/>
        </p:nvSpPr>
        <p:spPr>
          <a:xfrm>
            <a:off x="4758612" y="2071398"/>
            <a:ext cx="6559421" cy="3620273"/>
          </a:xfrm>
          <a:prstGeom prst="rect">
            <a:avLst/>
          </a:prstGeom>
          <a:noFill/>
          <a:ln w="381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EA492536-0E54-45AC-A1D7-A70AD8085A60}"/>
              </a:ext>
            </a:extLst>
          </p:cNvPr>
          <p:cNvSpPr txBox="1"/>
          <p:nvPr/>
        </p:nvSpPr>
        <p:spPr>
          <a:xfrm>
            <a:off x="631315" y="3384564"/>
            <a:ext cx="116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Compressor</a:t>
            </a:r>
            <a:endParaRPr lang="en-US" dirty="0"/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80D7D8E-5AE1-48FE-8B59-C98027B689EE}"/>
              </a:ext>
            </a:extLst>
          </p:cNvPr>
          <p:cNvSpPr txBox="1"/>
          <p:nvPr/>
        </p:nvSpPr>
        <p:spPr>
          <a:xfrm>
            <a:off x="2416726" y="2688251"/>
            <a:ext cx="1531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Air service lines</a:t>
            </a:r>
            <a:endParaRPr lang="en-US" dirty="0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3ADE5CA6-90E4-49AF-BBBA-34BCF6088889}"/>
              </a:ext>
            </a:extLst>
          </p:cNvPr>
          <p:cNvSpPr txBox="1"/>
          <p:nvPr/>
        </p:nvSpPr>
        <p:spPr>
          <a:xfrm>
            <a:off x="8967019" y="5751260"/>
            <a:ext cx="2250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Detector system domain</a:t>
            </a:r>
            <a:endParaRPr lang="en-US" dirty="0"/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8D27820B-74A1-4DCA-B189-D713778D9A5D}"/>
              </a:ext>
            </a:extLst>
          </p:cNvPr>
          <p:cNvSpPr txBox="1"/>
          <p:nvPr/>
        </p:nvSpPr>
        <p:spPr>
          <a:xfrm>
            <a:off x="1510942" y="5579584"/>
            <a:ext cx="1346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Service line branching</a:t>
            </a:r>
          </a:p>
        </p:txBody>
      </p:sp>
      <p:sp>
        <p:nvSpPr>
          <p:cNvPr id="233" name="Flowchart: Connector 232">
            <a:extLst>
              <a:ext uri="{FF2B5EF4-FFF2-40B4-BE49-F238E27FC236}">
                <a16:creationId xmlns:a16="http://schemas.microsoft.com/office/drawing/2014/main" id="{FA83C661-2D0B-4DD1-9F2B-C443661D1F25}"/>
              </a:ext>
            </a:extLst>
          </p:cNvPr>
          <p:cNvSpPr/>
          <p:nvPr/>
        </p:nvSpPr>
        <p:spPr>
          <a:xfrm>
            <a:off x="5285801" y="2619266"/>
            <a:ext cx="100289" cy="11214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lowchart: Connector 233">
            <a:extLst>
              <a:ext uri="{FF2B5EF4-FFF2-40B4-BE49-F238E27FC236}">
                <a16:creationId xmlns:a16="http://schemas.microsoft.com/office/drawing/2014/main" id="{BAB8C4C3-EEFB-466D-A9AE-270CF7278A2C}"/>
              </a:ext>
            </a:extLst>
          </p:cNvPr>
          <p:cNvSpPr/>
          <p:nvPr/>
        </p:nvSpPr>
        <p:spPr>
          <a:xfrm>
            <a:off x="5603368" y="2464894"/>
            <a:ext cx="100289" cy="11214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lowchart: Connector 234">
            <a:extLst>
              <a:ext uri="{FF2B5EF4-FFF2-40B4-BE49-F238E27FC236}">
                <a16:creationId xmlns:a16="http://schemas.microsoft.com/office/drawing/2014/main" id="{F10009AA-B375-476F-A0EE-97D640F330ED}"/>
              </a:ext>
            </a:extLst>
          </p:cNvPr>
          <p:cNvSpPr/>
          <p:nvPr/>
        </p:nvSpPr>
        <p:spPr>
          <a:xfrm>
            <a:off x="6045855" y="2352752"/>
            <a:ext cx="100289" cy="11214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Flowchart: Connector 235">
            <a:extLst>
              <a:ext uri="{FF2B5EF4-FFF2-40B4-BE49-F238E27FC236}">
                <a16:creationId xmlns:a16="http://schemas.microsoft.com/office/drawing/2014/main" id="{ABE665FA-2E9F-4824-ABCF-12299805571C}"/>
              </a:ext>
            </a:extLst>
          </p:cNvPr>
          <p:cNvSpPr/>
          <p:nvPr/>
        </p:nvSpPr>
        <p:spPr>
          <a:xfrm>
            <a:off x="6376511" y="2246407"/>
            <a:ext cx="100289" cy="11214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lowchart: Connector 236">
            <a:extLst>
              <a:ext uri="{FF2B5EF4-FFF2-40B4-BE49-F238E27FC236}">
                <a16:creationId xmlns:a16="http://schemas.microsoft.com/office/drawing/2014/main" id="{B658E862-42CF-44B9-8E3B-5429D8BF4316}"/>
              </a:ext>
            </a:extLst>
          </p:cNvPr>
          <p:cNvSpPr/>
          <p:nvPr/>
        </p:nvSpPr>
        <p:spPr>
          <a:xfrm>
            <a:off x="6955568" y="2140343"/>
            <a:ext cx="100289" cy="11214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Flowchart: Connector 237">
            <a:extLst>
              <a:ext uri="{FF2B5EF4-FFF2-40B4-BE49-F238E27FC236}">
                <a16:creationId xmlns:a16="http://schemas.microsoft.com/office/drawing/2014/main" id="{B33A0E63-F287-4988-84F1-B9A28996CA58}"/>
              </a:ext>
            </a:extLst>
          </p:cNvPr>
          <p:cNvSpPr/>
          <p:nvPr/>
        </p:nvSpPr>
        <p:spPr>
          <a:xfrm>
            <a:off x="5267127" y="4997665"/>
            <a:ext cx="100289" cy="11214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lowchart: Connector 238">
            <a:extLst>
              <a:ext uri="{FF2B5EF4-FFF2-40B4-BE49-F238E27FC236}">
                <a16:creationId xmlns:a16="http://schemas.microsoft.com/office/drawing/2014/main" id="{254F1F62-AB42-4577-AD21-3E375230B790}"/>
              </a:ext>
            </a:extLst>
          </p:cNvPr>
          <p:cNvSpPr/>
          <p:nvPr/>
        </p:nvSpPr>
        <p:spPr>
          <a:xfrm>
            <a:off x="5603368" y="5166932"/>
            <a:ext cx="100289" cy="11214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lowchart: Connector 239">
            <a:extLst>
              <a:ext uri="{FF2B5EF4-FFF2-40B4-BE49-F238E27FC236}">
                <a16:creationId xmlns:a16="http://schemas.microsoft.com/office/drawing/2014/main" id="{EA5BF01C-9C91-47A7-B006-795CFA505354}"/>
              </a:ext>
            </a:extLst>
          </p:cNvPr>
          <p:cNvSpPr/>
          <p:nvPr/>
        </p:nvSpPr>
        <p:spPr>
          <a:xfrm>
            <a:off x="6034367" y="5283788"/>
            <a:ext cx="100289" cy="11214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Flowchart: Connector 240">
            <a:extLst>
              <a:ext uri="{FF2B5EF4-FFF2-40B4-BE49-F238E27FC236}">
                <a16:creationId xmlns:a16="http://schemas.microsoft.com/office/drawing/2014/main" id="{B319828F-EE40-480C-AEA4-B4BEC3B368F1}"/>
              </a:ext>
            </a:extLst>
          </p:cNvPr>
          <p:cNvSpPr/>
          <p:nvPr/>
        </p:nvSpPr>
        <p:spPr>
          <a:xfrm>
            <a:off x="6372046" y="5402927"/>
            <a:ext cx="100289" cy="11214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lowchart: Connector 241">
            <a:extLst>
              <a:ext uri="{FF2B5EF4-FFF2-40B4-BE49-F238E27FC236}">
                <a16:creationId xmlns:a16="http://schemas.microsoft.com/office/drawing/2014/main" id="{AF59BC7C-AEA1-4E0D-8FED-A5BAD248C677}"/>
              </a:ext>
            </a:extLst>
          </p:cNvPr>
          <p:cNvSpPr/>
          <p:nvPr/>
        </p:nvSpPr>
        <p:spPr>
          <a:xfrm>
            <a:off x="6949297" y="5492273"/>
            <a:ext cx="100289" cy="11214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: Rounded Corners 243">
            <a:extLst>
              <a:ext uri="{FF2B5EF4-FFF2-40B4-BE49-F238E27FC236}">
                <a16:creationId xmlns:a16="http://schemas.microsoft.com/office/drawing/2014/main" id="{882D548B-C71C-42C7-8820-C2A257807FAB}"/>
              </a:ext>
            </a:extLst>
          </p:cNvPr>
          <p:cNvSpPr/>
          <p:nvPr/>
        </p:nvSpPr>
        <p:spPr>
          <a:xfrm>
            <a:off x="2088372" y="2140343"/>
            <a:ext cx="183700" cy="60648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0CB5B3C6-C7E7-4C4C-BCD5-33EC5E94FC14}"/>
              </a:ext>
            </a:extLst>
          </p:cNvPr>
          <p:cNvSpPr/>
          <p:nvPr/>
        </p:nvSpPr>
        <p:spPr>
          <a:xfrm>
            <a:off x="2070799" y="4996760"/>
            <a:ext cx="183700" cy="60648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279A5739-8664-4774-A536-285ACED4E41C}"/>
              </a:ext>
            </a:extLst>
          </p:cNvPr>
          <p:cNvSpPr txBox="1"/>
          <p:nvPr/>
        </p:nvSpPr>
        <p:spPr>
          <a:xfrm>
            <a:off x="1510942" y="2252485"/>
            <a:ext cx="27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A2BA5E13-E5CA-4C7E-AB38-ADD5961C21B3}"/>
              </a:ext>
            </a:extLst>
          </p:cNvPr>
          <p:cNvSpPr txBox="1"/>
          <p:nvPr/>
        </p:nvSpPr>
        <p:spPr>
          <a:xfrm>
            <a:off x="2039858" y="1767622"/>
            <a:ext cx="28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029CE1B2-C12B-437F-8597-DADD125AD13D}"/>
              </a:ext>
            </a:extLst>
          </p:cNvPr>
          <p:cNvSpPr txBox="1"/>
          <p:nvPr/>
        </p:nvSpPr>
        <p:spPr>
          <a:xfrm>
            <a:off x="4123254" y="1850885"/>
            <a:ext cx="28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A02A7AD7-B34A-4245-A66D-EFD35350FDF8}"/>
              </a:ext>
            </a:extLst>
          </p:cNvPr>
          <p:cNvSpPr txBox="1"/>
          <p:nvPr/>
        </p:nvSpPr>
        <p:spPr>
          <a:xfrm>
            <a:off x="4820450" y="2644885"/>
            <a:ext cx="28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F7C794-8334-4DC9-AB47-07C7506DE8A9}"/>
              </a:ext>
            </a:extLst>
          </p:cNvPr>
          <p:cNvCxnSpPr/>
          <p:nvPr/>
        </p:nvCxnSpPr>
        <p:spPr>
          <a:xfrm>
            <a:off x="7440706" y="645459"/>
            <a:ext cx="0" cy="5997388"/>
          </a:xfrm>
          <a:prstGeom prst="line">
            <a:avLst/>
          </a:prstGeom>
          <a:ln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7E002F38-4F41-4033-A8A1-0D9810D6FD23}"/>
              </a:ext>
            </a:extLst>
          </p:cNvPr>
          <p:cNvCxnSpPr>
            <a:cxnSpLocks/>
            <a:stCxn id="6" idx="0"/>
          </p:cNvCxnSpPr>
          <p:nvPr/>
        </p:nvCxnSpPr>
        <p:spPr>
          <a:xfrm rot="5400000" flipH="1" flipV="1">
            <a:off x="3680526" y="-1028774"/>
            <a:ext cx="1325338" cy="6195027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CFEAA330-F0D4-4909-A7D3-0BE50929B453}"/>
              </a:ext>
            </a:extLst>
          </p:cNvPr>
          <p:cNvCxnSpPr>
            <a:cxnSpLocks/>
            <a:stCxn id="126" idx="1"/>
          </p:cNvCxnSpPr>
          <p:nvPr/>
        </p:nvCxnSpPr>
        <p:spPr>
          <a:xfrm flipH="1">
            <a:off x="7440704" y="1161558"/>
            <a:ext cx="1330346" cy="65714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6013BA32-4FCC-4ED6-9D0D-18AADA6BDFB5}"/>
              </a:ext>
            </a:extLst>
          </p:cNvPr>
          <p:cNvSpPr txBox="1"/>
          <p:nvPr/>
        </p:nvSpPr>
        <p:spPr>
          <a:xfrm>
            <a:off x="8771050" y="699893"/>
            <a:ext cx="2644969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 distribution scheme mirrored on each side of the detector.</a:t>
            </a:r>
          </a:p>
        </p:txBody>
      </p:sp>
    </p:spTree>
    <p:extLst>
      <p:ext uri="{BB962C8B-B14F-4D97-AF65-F5344CB8AC3E}">
        <p14:creationId xmlns:p14="http://schemas.microsoft.com/office/powerpoint/2010/main" val="1241188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490C7-E1DD-4C13-B9BF-046BCB8F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Branching and Pressure Estimation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A0D6E-E351-4130-A9D1-E94050997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3980554" cy="4555200"/>
          </a:xfrm>
        </p:spPr>
        <p:txBody>
          <a:bodyPr/>
          <a:lstStyle/>
          <a:p>
            <a:pPr marL="177796" indent="0">
              <a:buNone/>
            </a:pPr>
            <a:r>
              <a:rPr lang="en-US" dirty="0"/>
              <a:t>Assumptions:</a:t>
            </a:r>
          </a:p>
          <a:p>
            <a:r>
              <a:rPr lang="en-US" dirty="0"/>
              <a:t>All flow is balanced at every junction.</a:t>
            </a:r>
          </a:p>
          <a:p>
            <a:r>
              <a:rPr lang="en-US" dirty="0"/>
              <a:t>Only pipe friction losses incorporated.</a:t>
            </a:r>
          </a:p>
          <a:p>
            <a:r>
              <a:rPr lang="en-US" dirty="0"/>
              <a:t>Adiabatic process.</a:t>
            </a:r>
          </a:p>
          <a:p>
            <a:r>
              <a:rPr lang="en-US" dirty="0"/>
              <a:t>Isentropic process.</a:t>
            </a:r>
          </a:p>
          <a:p>
            <a:r>
              <a:rPr lang="en-US" dirty="0"/>
              <a:t>Approximately incompressible (M&lt;0.3)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45B32-97AE-4770-A2FB-9891884E5A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DE569B-0212-430D-ACB0-AC84E8BA49CA}"/>
              </a:ext>
            </a:extLst>
          </p:cNvPr>
          <p:cNvSpPr/>
          <p:nvPr/>
        </p:nvSpPr>
        <p:spPr>
          <a:xfrm>
            <a:off x="6025662" y="4150879"/>
            <a:ext cx="1511710" cy="4093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104FD-58DE-4A1E-9153-3A263CAB5992}"/>
              </a:ext>
            </a:extLst>
          </p:cNvPr>
          <p:cNvSpPr/>
          <p:nvPr/>
        </p:nvSpPr>
        <p:spPr>
          <a:xfrm>
            <a:off x="7537372" y="4302369"/>
            <a:ext cx="1371600" cy="2579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A47D14-7D64-45A6-A615-5F5BEBFB40BC}"/>
              </a:ext>
            </a:extLst>
          </p:cNvPr>
          <p:cNvSpPr/>
          <p:nvPr/>
        </p:nvSpPr>
        <p:spPr>
          <a:xfrm>
            <a:off x="8908972" y="4413283"/>
            <a:ext cx="1371600" cy="1469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2F1A2E-737B-43F3-830E-3D25F69274A4}"/>
              </a:ext>
            </a:extLst>
          </p:cNvPr>
          <p:cNvSpPr txBox="1"/>
          <p:nvPr/>
        </p:nvSpPr>
        <p:spPr>
          <a:xfrm>
            <a:off x="6476717" y="379236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E6BB0-2BC9-4CF6-9068-2508069424BA}"/>
              </a:ext>
            </a:extLst>
          </p:cNvPr>
          <p:cNvSpPr txBox="1"/>
          <p:nvPr/>
        </p:nvSpPr>
        <p:spPr>
          <a:xfrm>
            <a:off x="7918372" y="397702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599F49-3B27-44E6-B3A0-FBCDB055B3E2}"/>
              </a:ext>
            </a:extLst>
          </p:cNvPr>
          <p:cNvSpPr txBox="1"/>
          <p:nvPr/>
        </p:nvSpPr>
        <p:spPr>
          <a:xfrm>
            <a:off x="9295551" y="4085437"/>
            <a:ext cx="79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1/2 in</a:t>
            </a:r>
          </a:p>
        </p:txBody>
      </p:sp>
    </p:spTree>
    <p:extLst>
      <p:ext uri="{BB962C8B-B14F-4D97-AF65-F5344CB8AC3E}">
        <p14:creationId xmlns:p14="http://schemas.microsoft.com/office/powerpoint/2010/main" val="101554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0C7B8-8C35-44ED-AB58-CF144E0C0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Compressor Pressure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AD521-0BBD-4BFB-B442-583FD7DEDA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8F06C-994A-4CC0-BE8E-31E531C9CAF6}"/>
              </a:ext>
            </a:extLst>
          </p:cNvPr>
          <p:cNvSpPr txBox="1"/>
          <p:nvPr/>
        </p:nvSpPr>
        <p:spPr>
          <a:xfrm>
            <a:off x="8250686" y="1276547"/>
            <a:ext cx="323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Author: Joseph Silber, LBNL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6274258-7925-4C52-8F54-76E39D7EC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671398"/>
              </p:ext>
            </p:extLst>
          </p:nvPr>
        </p:nvGraphicFramePr>
        <p:xfrm>
          <a:off x="575402" y="1804429"/>
          <a:ext cx="4463901" cy="3604089"/>
        </p:xfrm>
        <a:graphic>
          <a:graphicData uri="http://schemas.openxmlformats.org/drawingml/2006/table">
            <a:tbl>
              <a:tblPr/>
              <a:tblGrid>
                <a:gridCol w="1985379">
                  <a:extLst>
                    <a:ext uri="{9D8B030D-6E8A-4147-A177-3AD203B41FA5}">
                      <a16:colId xmlns:a16="http://schemas.microsoft.com/office/drawing/2014/main" val="3004229471"/>
                    </a:ext>
                  </a:extLst>
                </a:gridCol>
                <a:gridCol w="577676">
                  <a:extLst>
                    <a:ext uri="{9D8B030D-6E8A-4147-A177-3AD203B41FA5}">
                      <a16:colId xmlns:a16="http://schemas.microsoft.com/office/drawing/2014/main" val="3359097708"/>
                    </a:ext>
                  </a:extLst>
                </a:gridCol>
                <a:gridCol w="896702">
                  <a:extLst>
                    <a:ext uri="{9D8B030D-6E8A-4147-A177-3AD203B41FA5}">
                      <a16:colId xmlns:a16="http://schemas.microsoft.com/office/drawing/2014/main" val="3547732840"/>
                    </a:ext>
                  </a:extLst>
                </a:gridCol>
                <a:gridCol w="1004144">
                  <a:extLst>
                    <a:ext uri="{9D8B030D-6E8A-4147-A177-3AD203B41FA5}">
                      <a16:colId xmlns:a16="http://schemas.microsoft.com/office/drawing/2014/main" val="2950222079"/>
                    </a:ext>
                  </a:extLst>
                </a:gridCol>
              </a:tblGrid>
              <a:tr h="547070">
                <a:tc>
                  <a:txBody>
                    <a:bodyPr/>
                    <a:lstStyle/>
                    <a:p>
                      <a:pPr rtl="0" fontAlgn="b"/>
                      <a:r>
                        <a:rPr lang="en-US" b="1" i="1">
                          <a:effectLst/>
                        </a:rPr>
                        <a:t>Boundary conditions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>
                        <a:effectLst/>
                      </a:endParaRP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>
                        <a:effectLst/>
                      </a:endParaRP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>
                        <a:effectLst/>
                      </a:endParaRP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569470"/>
                  </a:ext>
                </a:extLst>
              </a:tr>
              <a:tr h="54707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source temperature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Tₛ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K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287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135665"/>
                  </a:ext>
                </a:extLst>
              </a:tr>
              <a:tr h="284943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source pressure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Pₛ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bar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</a:rPr>
                        <a:t>3.530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97248"/>
                  </a:ext>
                </a:extLst>
              </a:tr>
              <a:tr h="569887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"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"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Pa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357,668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485500"/>
                  </a:ext>
                </a:extLst>
              </a:tr>
              <a:tr h="284943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"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"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psi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51.9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953367"/>
                  </a:ext>
                </a:extLst>
              </a:tr>
              <a:tr h="54707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source mass flow rate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ṁₛ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kg/s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0.73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052966"/>
                  </a:ext>
                </a:extLst>
              </a:tr>
              <a:tr h="818396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final exit pressure (atmosphere)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Pₑ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bar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1.0</a:t>
                      </a: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92372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B29CAD6-34B6-4D20-B38C-34FFF2F6AD70}"/>
              </a:ext>
            </a:extLst>
          </p:cNvPr>
          <p:cNvSpPr/>
          <p:nvPr/>
        </p:nvSpPr>
        <p:spPr>
          <a:xfrm>
            <a:off x="4023360" y="2896584"/>
            <a:ext cx="1015943" cy="3008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FA769-5C3C-4764-BB34-1814F07F2F20}"/>
              </a:ext>
            </a:extLst>
          </p:cNvPr>
          <p:cNvSpPr/>
          <p:nvPr/>
        </p:nvSpPr>
        <p:spPr>
          <a:xfrm>
            <a:off x="4023360" y="2353527"/>
            <a:ext cx="1015943" cy="543057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E6D2CA1-3660-4CC9-BFAD-84E9FB78C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556598"/>
              </p:ext>
            </p:extLst>
          </p:nvPr>
        </p:nvGraphicFramePr>
        <p:xfrm>
          <a:off x="5292658" y="1681276"/>
          <a:ext cx="6389206" cy="4965882"/>
        </p:xfrm>
        <a:graphic>
          <a:graphicData uri="http://schemas.openxmlformats.org/drawingml/2006/table">
            <a:tbl>
              <a:tblPr/>
              <a:tblGrid>
                <a:gridCol w="2041909">
                  <a:extLst>
                    <a:ext uri="{9D8B030D-6E8A-4147-A177-3AD203B41FA5}">
                      <a16:colId xmlns:a16="http://schemas.microsoft.com/office/drawing/2014/main" val="3347027828"/>
                    </a:ext>
                  </a:extLst>
                </a:gridCol>
                <a:gridCol w="1350297">
                  <a:extLst>
                    <a:ext uri="{9D8B030D-6E8A-4147-A177-3AD203B41FA5}">
                      <a16:colId xmlns:a16="http://schemas.microsoft.com/office/drawing/2014/main" val="2421138406"/>
                    </a:ext>
                  </a:extLst>
                </a:gridCol>
                <a:gridCol w="599400">
                  <a:extLst>
                    <a:ext uri="{9D8B030D-6E8A-4147-A177-3AD203B41FA5}">
                      <a16:colId xmlns:a16="http://schemas.microsoft.com/office/drawing/2014/main" val="2157249436"/>
                    </a:ext>
                  </a:extLst>
                </a:gridCol>
                <a:gridCol w="599400">
                  <a:extLst>
                    <a:ext uri="{9D8B030D-6E8A-4147-A177-3AD203B41FA5}">
                      <a16:colId xmlns:a16="http://schemas.microsoft.com/office/drawing/2014/main" val="2460644508"/>
                    </a:ext>
                  </a:extLst>
                </a:gridCol>
                <a:gridCol w="599400">
                  <a:extLst>
                    <a:ext uri="{9D8B030D-6E8A-4147-A177-3AD203B41FA5}">
                      <a16:colId xmlns:a16="http://schemas.microsoft.com/office/drawing/2014/main" val="584620141"/>
                    </a:ext>
                  </a:extLst>
                </a:gridCol>
                <a:gridCol w="599400">
                  <a:extLst>
                    <a:ext uri="{9D8B030D-6E8A-4147-A177-3AD203B41FA5}">
                      <a16:colId xmlns:a16="http://schemas.microsoft.com/office/drawing/2014/main" val="127264943"/>
                    </a:ext>
                  </a:extLst>
                </a:gridCol>
                <a:gridCol w="599400">
                  <a:extLst>
                    <a:ext uri="{9D8B030D-6E8A-4147-A177-3AD203B41FA5}">
                      <a16:colId xmlns:a16="http://schemas.microsoft.com/office/drawing/2014/main" val="3025018942"/>
                    </a:ext>
                  </a:extLst>
                </a:gridCol>
              </a:tblGrid>
              <a:tr h="65276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stage index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-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-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effectLst/>
                        </a:rPr>
                        <a:t>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effectLst/>
                        </a:rPr>
                        <a:t>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effectLst/>
                        </a:rPr>
                        <a:t>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effectLst/>
                        </a:rPr>
                        <a:t>3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556466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fr-FR" sz="700">
                          <a:effectLst/>
                        </a:rPr>
                        <a:t>num channels (per parent channel)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n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-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50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416294"/>
                  </a:ext>
                </a:extLst>
              </a:tr>
              <a:tr h="195830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mass flow per channel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ṁ = (ṁₛ or previous stage ṁ) / n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kg/s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0.730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0.073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0.073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0.001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577261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length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L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20.000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3.000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0.500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0.500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654291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hydraulic diameter (mm)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D_mm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mm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50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11.5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756179"/>
                  </a:ext>
                </a:extLst>
              </a:tr>
              <a:tr h="65276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hydraulic diameter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D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0.050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0.025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0.025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0.012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929600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cross-sectional area along length L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A₁₂ = </a:t>
                      </a:r>
                      <a:r>
                        <a:rPr lang="el-GR" sz="700">
                          <a:effectLst/>
                        </a:rPr>
                        <a:t>π </a:t>
                      </a:r>
                      <a:r>
                        <a:rPr lang="en-US" sz="700">
                          <a:effectLst/>
                        </a:rPr>
                        <a:t>D² / 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m²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1.96E-03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4.91E-04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4.91E-04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1.04E-04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997654"/>
                  </a:ext>
                </a:extLst>
              </a:tr>
              <a:tr h="195830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interior height for "squashed" tube in annulus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hs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mm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8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8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n/a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404866"/>
                  </a:ext>
                </a:extLst>
              </a:tr>
              <a:tr h="195830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interior width for "squashed" tube in annulus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ws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mm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solidFill>
                            <a:srgbClr val="0000FF"/>
                          </a:solidFill>
                          <a:effectLst/>
                        </a:rPr>
                        <a:t>163.6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solidFill>
                            <a:srgbClr val="0000FF"/>
                          </a:solidFill>
                          <a:effectLst/>
                        </a:rPr>
                        <a:t>61.4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solidFill>
                            <a:srgbClr val="0000FF"/>
                          </a:solidFill>
                          <a:effectLst/>
                        </a:rPr>
                        <a:t>61.4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-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616495"/>
                  </a:ext>
                </a:extLst>
              </a:tr>
              <a:tr h="195830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entrance temperature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T₁ = Tₛ or previous stage T₃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K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287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282.4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282.4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solidFill>
                            <a:srgbClr val="0000FF"/>
                          </a:solidFill>
                          <a:effectLst/>
                        </a:rPr>
                        <a:t>277.9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836257"/>
                  </a:ext>
                </a:extLst>
              </a:tr>
              <a:tr h="195830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entrance pressure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P₁ = Pₛ or previous stage P₃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Pa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357,668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278,488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161,442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120,841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622330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entrance density (ideal gas law)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l-GR" sz="700">
                          <a:effectLst/>
                        </a:rPr>
                        <a:t>ρ₁ = </a:t>
                      </a:r>
                      <a:r>
                        <a:rPr lang="en-US" sz="700">
                          <a:effectLst/>
                        </a:rPr>
                        <a:t>P₁ / (R * T₁)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kg/m³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4.342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3.436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1.992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1.515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581962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entrance dynamic viscosity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l-GR" sz="700">
                          <a:effectLst/>
                        </a:rPr>
                        <a:t>μ₁ = μ₀ * (</a:t>
                      </a:r>
                      <a:r>
                        <a:rPr lang="en-US" sz="700">
                          <a:effectLst/>
                        </a:rPr>
                        <a:t>T₁/T₀)^0.76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Pa*s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1.78E-05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1.76E-05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1.76E-05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1.74E-05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223507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Reynold's number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 = 4 ṁ / (</a:t>
                      </a:r>
                      <a:r>
                        <a:rPr lang="el-GR" sz="700">
                          <a:effectLst/>
                        </a:rPr>
                        <a:t>π </a:t>
                      </a:r>
                      <a:r>
                        <a:rPr lang="en-US" sz="700">
                          <a:effectLst/>
                        </a:rPr>
                        <a:t>D </a:t>
                      </a:r>
                      <a:r>
                        <a:rPr lang="el-GR" sz="700">
                          <a:effectLst/>
                        </a:rPr>
                        <a:t>μ₁)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-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1.04E+06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2.11E+02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2.11E+02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9.28E+00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874374"/>
                  </a:ext>
                </a:extLst>
              </a:tr>
              <a:tr h="32638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friction factor (Blasius)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 = 64/Re, Re &lt; 2300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= 0.316/Re^0.25 otherwise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-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0.010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0.303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0.303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6.895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321548"/>
                  </a:ext>
                </a:extLst>
              </a:tr>
              <a:tr h="195830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friction pressure drop (Darcy-Weisbach)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l-GR" sz="700">
                          <a:effectLst/>
                        </a:rPr>
                        <a:t>Δ</a:t>
                      </a:r>
                      <a:r>
                        <a:rPr lang="en-US" sz="700">
                          <a:effectLst/>
                        </a:rPr>
                        <a:t>P₁₂ = -f * (L/D) * ṁ² / (2 </a:t>
                      </a:r>
                      <a:r>
                        <a:rPr lang="el-GR" sz="700">
                          <a:effectLst/>
                        </a:rPr>
                        <a:t>ρ₁ </a:t>
                      </a:r>
                      <a:r>
                        <a:rPr lang="en-US" sz="700">
                          <a:effectLst/>
                        </a:rPr>
                        <a:t>A₁₂²)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Pa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-62,954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-117,046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-33,651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-19,438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039902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downstream pressure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P₂ = P₁ + </a:t>
                      </a:r>
                      <a:r>
                        <a:rPr lang="el-GR" sz="700">
                          <a:effectLst/>
                        </a:rPr>
                        <a:t>Δ</a:t>
                      </a:r>
                      <a:r>
                        <a:rPr lang="en-US" sz="700">
                          <a:effectLst/>
                        </a:rPr>
                        <a:t>P₁₂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Pa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294,714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161,442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127,791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101,402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57998"/>
                  </a:ext>
                </a:extLst>
              </a:tr>
              <a:tr h="195830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downstream temperature (assume minimal heating)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 dirty="0">
                          <a:effectLst/>
                        </a:rPr>
                        <a:t>T₂ ~ T₁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K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287.0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282.4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282.4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277.9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454990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downstream density (ideal gas law)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l-GR" sz="700">
                          <a:effectLst/>
                        </a:rPr>
                        <a:t>ρ₂ = </a:t>
                      </a:r>
                      <a:r>
                        <a:rPr lang="en-US" sz="700">
                          <a:effectLst/>
                        </a:rPr>
                        <a:t>P₂ / (R * T₂)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kg/m³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3.578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1.992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1.577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1.271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232210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average density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l-GR" sz="700">
                          <a:effectLst/>
                        </a:rPr>
                        <a:t>ρ</a:t>
                      </a:r>
                      <a:r>
                        <a:rPr lang="en-US" sz="700">
                          <a:effectLst/>
                        </a:rPr>
                        <a:t>ₐ = (</a:t>
                      </a:r>
                      <a:r>
                        <a:rPr lang="el-GR" sz="700">
                          <a:effectLst/>
                        </a:rPr>
                        <a:t>ρ₁ + ρ₂)/2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kg/m³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3.960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2.714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1.784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1.393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709514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average volumetric flow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Vₐ = ṁ / </a:t>
                      </a:r>
                      <a:r>
                        <a:rPr lang="el-GR" sz="700">
                          <a:effectLst/>
                        </a:rPr>
                        <a:t>ρ</a:t>
                      </a:r>
                      <a:r>
                        <a:rPr lang="en-US" sz="700">
                          <a:effectLst/>
                        </a:rPr>
                        <a:t>ₐ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m³/s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0.184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0.027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0.041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0.001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089128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average volumetric flow (cfm)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Vₐ_cfm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cfm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390.6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57.0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86.7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2.2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150112"/>
                  </a:ext>
                </a:extLst>
              </a:tr>
              <a:tr h="65276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average air speed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uₐ = Vₐ / A₁₂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m/s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93.9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54.8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83.3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solidFill>
                            <a:srgbClr val="0000FF"/>
                          </a:solidFill>
                          <a:effectLst/>
                        </a:rPr>
                        <a:t>10.1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755067"/>
                  </a:ext>
                </a:extLst>
              </a:tr>
              <a:tr h="195830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cross-sectional area on other side of outlet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 dirty="0">
                          <a:effectLst/>
                        </a:rPr>
                        <a:t>A₃ = ∞ or next stage's (A₁₂ * n)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m²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4.91E-03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4.91E-04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5.21E-03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1E+99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523154"/>
                  </a:ext>
                </a:extLst>
              </a:tr>
              <a:tr h="195830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area change pressure drop (non-choked)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l-GR" sz="700">
                          <a:effectLst/>
                        </a:rPr>
                        <a:t>Δ</a:t>
                      </a:r>
                      <a:r>
                        <a:rPr lang="en-US" sz="700">
                          <a:effectLst/>
                        </a:rPr>
                        <a:t>P₂₃ₙ = ṁ²/(2*</a:t>
                      </a:r>
                      <a:r>
                        <a:rPr lang="el-GR" sz="700">
                          <a:effectLst/>
                        </a:rPr>
                        <a:t>ρ₂) * (1/</a:t>
                      </a:r>
                      <a:r>
                        <a:rPr lang="en-US" sz="700">
                          <a:effectLst/>
                        </a:rPr>
                        <a:t>A₃² - 1/A₁₂²)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Pa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solidFill>
                            <a:srgbClr val="666666"/>
                          </a:solidFill>
                          <a:effectLst/>
                        </a:rPr>
                        <a:t>-16,226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solidFill>
                            <a:srgbClr val="666666"/>
                          </a:solidFill>
                          <a:effectLst/>
                        </a:rPr>
                        <a:t>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solidFill>
                            <a:srgbClr val="666666"/>
                          </a:solidFill>
                          <a:effectLst/>
                        </a:rPr>
                        <a:t>-6,951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solidFill>
                            <a:srgbClr val="666666"/>
                          </a:solidFill>
                          <a:effectLst/>
                        </a:rPr>
                        <a:t>-77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73549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outlet pressure if non-choked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P₃ₙ = P₂ + </a:t>
                      </a:r>
                      <a:r>
                        <a:rPr lang="el-GR" sz="700">
                          <a:effectLst/>
                        </a:rPr>
                        <a:t>Δ</a:t>
                      </a:r>
                      <a:r>
                        <a:rPr lang="en-US" sz="700">
                          <a:effectLst/>
                        </a:rPr>
                        <a:t>P₂₃ₙ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Pa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solidFill>
                            <a:srgbClr val="666666"/>
                          </a:solidFill>
                          <a:effectLst/>
                        </a:rPr>
                        <a:t>278,488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solidFill>
                            <a:srgbClr val="666666"/>
                          </a:solidFill>
                          <a:effectLst/>
                        </a:rPr>
                        <a:t>161,442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solidFill>
                            <a:srgbClr val="666666"/>
                          </a:solidFill>
                          <a:effectLst/>
                        </a:rPr>
                        <a:t>120,841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solidFill>
                            <a:srgbClr val="666666"/>
                          </a:solidFill>
                          <a:effectLst/>
                        </a:rPr>
                        <a:t>101,325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616598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outlet pressure if choked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P₃ₓ = P₂ * </a:t>
                      </a:r>
                      <a:r>
                        <a:rPr lang="el-GR" sz="700">
                          <a:effectLst/>
                        </a:rPr>
                        <a:t>β</a:t>
                      </a:r>
                      <a:r>
                        <a:rPr lang="en-US" sz="700">
                          <a:effectLst/>
                        </a:rPr>
                        <a:t>ₓ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Pa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solidFill>
                            <a:srgbClr val="666666"/>
                          </a:solidFill>
                          <a:effectLst/>
                        </a:rPr>
                        <a:t>155,692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solidFill>
                            <a:srgbClr val="666666"/>
                          </a:solidFill>
                          <a:effectLst/>
                        </a:rPr>
                        <a:t>85,287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solidFill>
                            <a:srgbClr val="666666"/>
                          </a:solidFill>
                          <a:effectLst/>
                        </a:rPr>
                        <a:t>67,510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solidFill>
                            <a:srgbClr val="666666"/>
                          </a:solidFill>
                          <a:effectLst/>
                        </a:rPr>
                        <a:t>53,569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081180"/>
                  </a:ext>
                </a:extLst>
              </a:tr>
              <a:tr h="195830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pressure ratio calculated with non-choked eqn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l-GR" sz="700">
                          <a:effectLst/>
                        </a:rPr>
                        <a:t>β₃ₙ = </a:t>
                      </a:r>
                      <a:r>
                        <a:rPr lang="en-US" sz="700">
                          <a:effectLst/>
                        </a:rPr>
                        <a:t>P₃ₙ / P₂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-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effectLst/>
                        </a:rPr>
                        <a:t>0.945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effectLst/>
                        </a:rPr>
                        <a:t>1.000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effectLst/>
                        </a:rPr>
                        <a:t>0.946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effectLst/>
                        </a:rPr>
                        <a:t>0.999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004688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is choked?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l-GR" sz="700">
                          <a:effectLst/>
                        </a:rPr>
                        <a:t>β₃ₙ &lt; β</a:t>
                      </a:r>
                      <a:r>
                        <a:rPr lang="en-US" sz="700">
                          <a:effectLst/>
                        </a:rPr>
                        <a:t>ₓ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boolean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FALSE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FALSE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FALSE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FALSE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039878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outlet pressure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P₃ = P₃ₙ or P₃ₓ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Pa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278,488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161,442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120,841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101,325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552188"/>
                  </a:ext>
                </a:extLst>
              </a:tr>
              <a:tr h="65276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outlet pressure (bar)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P₃_bar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bar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2.75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1.59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1.19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>
                          <a:solidFill>
                            <a:srgbClr val="FF0000"/>
                          </a:solidFill>
                          <a:effectLst/>
                        </a:rPr>
                        <a:t>1.00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714573"/>
                  </a:ext>
                </a:extLst>
              </a:tr>
              <a:tr h="130554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outlet temperature (isentropic expansion)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T₃ = T₂ * (P₃ / P₂)ᵏ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K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282.4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282.4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>
                          <a:effectLst/>
                        </a:rPr>
                        <a:t>277.9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dirty="0">
                          <a:effectLst/>
                        </a:rPr>
                        <a:t>277.9</a:t>
                      </a:r>
                    </a:p>
                  </a:txBody>
                  <a:tcPr marL="5167" marR="5167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39255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BA2F72B-D62D-4238-8AD6-7CBEDD3156D3}"/>
              </a:ext>
            </a:extLst>
          </p:cNvPr>
          <p:cNvSpPr/>
          <p:nvPr/>
        </p:nvSpPr>
        <p:spPr>
          <a:xfrm>
            <a:off x="9296400" y="5024324"/>
            <a:ext cx="645459" cy="17032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61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D816-4371-4E5E-810E-FE24CB84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 and 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318B1-7623-42C9-ADE5-E5CEB4E78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Compressor required likely somewhat large for these conditions </a:t>
            </a:r>
          </a:p>
          <a:p>
            <a:pPr lvl="1"/>
            <a:r>
              <a:rPr lang="en-US" dirty="0"/>
              <a:t>3.5 bar @ 390 cfm for discs only. Additional capacity will be needed for the inner and outer barrels.</a:t>
            </a:r>
          </a:p>
          <a:p>
            <a:r>
              <a:rPr lang="en-US" dirty="0"/>
              <a:t>Approximate cross section for air tubing: 7.85 in^2 (5065 mm^2)</a:t>
            </a:r>
          </a:p>
          <a:p>
            <a:r>
              <a:rPr lang="en-US" dirty="0"/>
              <a:t>Thermal system interlocks needed during startup.</a:t>
            </a:r>
          </a:p>
          <a:p>
            <a:r>
              <a:rPr lang="en-US" dirty="0"/>
              <a:t>Solution needed to prevent over-pressure condition. </a:t>
            </a:r>
          </a:p>
          <a:p>
            <a:r>
              <a:rPr lang="en-US" dirty="0"/>
              <a:t>Air return area required.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CE2CB-0FEA-43E1-B402-AFA8C46918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3513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7C51-C960-4737-A787-3382E6C95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6D220-B541-4A14-9EA8-FC7CF7E22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8099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Cooling air requirements for 1 channel: CFD+FEA study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System total air requirements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System air handling and pressure estimation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FDB31-0ED2-4B1A-A475-C0D8DA310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326" y="1379970"/>
            <a:ext cx="2656831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46E6C-335B-4DCE-9738-96234EA3A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171" y="3138099"/>
            <a:ext cx="4728099" cy="2195354"/>
          </a:xfrm>
          <a:prstGeom prst="rect">
            <a:avLst/>
          </a:prstGeom>
        </p:spPr>
      </p:pic>
      <p:pic>
        <p:nvPicPr>
          <p:cNvPr id="1026" name="Picture 2" descr="Kaeser air compressor series with from 25 to 150 hp | Kaeser Compressors">
            <a:extLst>
              <a:ext uri="{FF2B5EF4-FFF2-40B4-BE49-F238E27FC236}">
                <a16:creationId xmlns:a16="http://schemas.microsoft.com/office/drawing/2014/main" id="{ACECB535-C842-4D02-B4D6-F3350C02E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612" y="5353971"/>
            <a:ext cx="2535047" cy="142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068FF00D-D963-4879-9872-BA6E33181389}"/>
              </a:ext>
            </a:extLst>
          </p:cNvPr>
          <p:cNvCxnSpPr>
            <a:stCxn id="4" idx="3"/>
            <a:endCxn id="6" idx="0"/>
          </p:cNvCxnSpPr>
          <p:nvPr/>
        </p:nvCxnSpPr>
        <p:spPr>
          <a:xfrm>
            <a:off x="8394157" y="2042752"/>
            <a:ext cx="388064" cy="1095347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526C0116-F0A6-45A8-955F-01D2640E3EF9}"/>
              </a:ext>
            </a:extLst>
          </p:cNvPr>
          <p:cNvCxnSpPr>
            <a:cxnSpLocks/>
            <a:stCxn id="6" idx="2"/>
            <a:endCxn id="1026" idx="1"/>
          </p:cNvCxnSpPr>
          <p:nvPr/>
        </p:nvCxnSpPr>
        <p:spPr>
          <a:xfrm rot="16200000" flipH="1">
            <a:off x="8784434" y="5331239"/>
            <a:ext cx="733965" cy="738391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E42367-6F62-4794-A168-6FFF6DCE24F4}"/>
              </a:ext>
            </a:extLst>
          </p:cNvPr>
          <p:cNvSpPr txBox="1"/>
          <p:nvPr/>
        </p:nvSpPr>
        <p:spPr>
          <a:xfrm>
            <a:off x="5472476" y="1312722"/>
            <a:ext cx="35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0F8BF-E5CD-48F5-9A53-078781500240}"/>
              </a:ext>
            </a:extLst>
          </p:cNvPr>
          <p:cNvSpPr txBox="1"/>
          <p:nvPr/>
        </p:nvSpPr>
        <p:spPr>
          <a:xfrm>
            <a:off x="6059497" y="3059668"/>
            <a:ext cx="35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DCF7F6-B315-4944-AA18-B4B9852C84BD}"/>
              </a:ext>
            </a:extLst>
          </p:cNvPr>
          <p:cNvSpPr txBox="1"/>
          <p:nvPr/>
        </p:nvSpPr>
        <p:spPr>
          <a:xfrm>
            <a:off x="9796218" y="5378069"/>
            <a:ext cx="35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830864E-5A62-48AA-83F3-454BD4F60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70" y="6400800"/>
            <a:ext cx="708868" cy="365125"/>
          </a:xfrm>
        </p:spPr>
        <p:txBody>
          <a:bodyPr/>
          <a:lstStyle/>
          <a:p>
            <a:fld id="{4C673772-B5A3-4C93-913E-57563D18101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90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r>
              <a:rPr lang="en" dirty="0"/>
              <a:t>Model Approach</a:t>
            </a:r>
            <a:endParaRPr dirty="0"/>
          </a:p>
        </p:txBody>
      </p:sp>
      <p:sp>
        <p:nvSpPr>
          <p:cNvPr id="1298" name="Google Shape;1298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970800" cy="4937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FEA Configuration: 7 sensor modules - single channel</a:t>
            </a:r>
          </a:p>
          <a:p>
            <a:pPr marL="0" indent="0">
              <a:buNone/>
            </a:pPr>
            <a:r>
              <a:rPr lang="en-US" dirty="0"/>
              <a:t>Nusselt number correlations for uniform wall temperature and uniform heat flux did not fit well.</a:t>
            </a:r>
          </a:p>
          <a:p>
            <a:pPr marL="0" indent="0">
              <a:buNone/>
            </a:pPr>
            <a:r>
              <a:rPr lang="en" dirty="0"/>
              <a:t>CFD + FEA coupled thermal fluid simulation</a:t>
            </a:r>
            <a:endParaRPr dirty="0"/>
          </a:p>
          <a:p>
            <a:r>
              <a:rPr lang="en" dirty="0"/>
              <a:t>CFD model resolves the cooling air flow and HTC.</a:t>
            </a:r>
            <a:endParaRPr dirty="0"/>
          </a:p>
          <a:p>
            <a:r>
              <a:rPr lang="en" dirty="0"/>
              <a:t>FEA model computes the heat transfer of the channel structure.</a:t>
            </a:r>
          </a:p>
          <a:p>
            <a:pPr marL="177796" indent="0">
              <a:buNone/>
            </a:pP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8B4158-8832-4521-9733-97C6932F70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01950-BACF-4081-999C-12E0F3B97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34" t="9625" r="11876" b="2852"/>
          <a:stretch/>
        </p:blipFill>
        <p:spPr>
          <a:xfrm>
            <a:off x="6621946" y="1339382"/>
            <a:ext cx="5154454" cy="2844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ECDDA4-C00F-4CCE-B4D1-3EBE0174B1E6}"/>
              </a:ext>
            </a:extLst>
          </p:cNvPr>
          <p:cNvSpPr txBox="1"/>
          <p:nvPr/>
        </p:nvSpPr>
        <p:spPr>
          <a:xfrm>
            <a:off x="6963508" y="3587262"/>
            <a:ext cx="35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282A6C-2481-4A28-9DA8-B96AA5E4D65A}"/>
              </a:ext>
            </a:extLst>
          </p:cNvPr>
          <p:cNvSpPr txBox="1"/>
          <p:nvPr/>
        </p:nvSpPr>
        <p:spPr>
          <a:xfrm>
            <a:off x="7656762" y="3177182"/>
            <a:ext cx="35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8EFA03-DFF0-489E-B680-63E47DD2F74D}"/>
              </a:ext>
            </a:extLst>
          </p:cNvPr>
          <p:cNvSpPr txBox="1"/>
          <p:nvPr/>
        </p:nvSpPr>
        <p:spPr>
          <a:xfrm>
            <a:off x="8244000" y="2887009"/>
            <a:ext cx="35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69A81-C330-40C4-B444-853FC6402315}"/>
              </a:ext>
            </a:extLst>
          </p:cNvPr>
          <p:cNvSpPr txBox="1"/>
          <p:nvPr/>
        </p:nvSpPr>
        <p:spPr>
          <a:xfrm>
            <a:off x="8847481" y="2517677"/>
            <a:ext cx="35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C4D5AB-7DAF-4ECF-96E9-78BDDDEC93C4}"/>
              </a:ext>
            </a:extLst>
          </p:cNvPr>
          <p:cNvSpPr txBox="1"/>
          <p:nvPr/>
        </p:nvSpPr>
        <p:spPr>
          <a:xfrm>
            <a:off x="9450962" y="2188977"/>
            <a:ext cx="35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7B0312-7667-4DA6-B7B0-4E2B0A7C7DE8}"/>
              </a:ext>
            </a:extLst>
          </p:cNvPr>
          <p:cNvSpPr txBox="1"/>
          <p:nvPr/>
        </p:nvSpPr>
        <p:spPr>
          <a:xfrm>
            <a:off x="10038200" y="1819645"/>
            <a:ext cx="35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ADF536-972B-4A62-AACE-6532534AB112}"/>
              </a:ext>
            </a:extLst>
          </p:cNvPr>
          <p:cNvSpPr txBox="1"/>
          <p:nvPr/>
        </p:nvSpPr>
        <p:spPr>
          <a:xfrm>
            <a:off x="10625438" y="1567990"/>
            <a:ext cx="35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D70E-5A3B-49A4-84D8-AD8E69EB5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Entrance Region</a:t>
            </a:r>
          </a:p>
        </p:txBody>
      </p:sp>
      <p:sp>
        <p:nvSpPr>
          <p:cNvPr id="7" name="AutoShape 4" descr="Heat transfer in the entrance region of a parallel-plate duct with constant heat flux: Black lines show results for an initially fully developed velocity profile and a large Peclet number (conduction in streamwise direction is negligible) based on data from Hwang and Fan [33] presented in the book of Shah and London [1]. Red lines show own results (DNS) for a Peclet number of Pe = 16.5 and Pe = 1650.  ">
            <a:extLst>
              <a:ext uri="{FF2B5EF4-FFF2-40B4-BE49-F238E27FC236}">
                <a16:creationId xmlns:a16="http://schemas.microsoft.com/office/drawing/2014/main" id="{7D293687-92EB-40BB-97CA-A57D128CCFE8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427790" y="1510937"/>
            <a:ext cx="4304847" cy="45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Nusselt number is inherently higher at the entrance of the duct.</a:t>
            </a:r>
          </a:p>
          <a:p>
            <a:r>
              <a:rPr lang="en-US" dirty="0"/>
              <a:t>Temperature of air changes by about 5°C during passage through the channel.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FF3455-9CA9-4AAA-939D-2F8E838D2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270" y="1174026"/>
            <a:ext cx="6516009" cy="51823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0C953-2104-442B-A43C-F42D0AE51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73772-B5A3-4C93-913E-57563D1810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19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3"/>
          <p:cNvSpPr txBox="1">
            <a:spLocks noGrp="1"/>
          </p:cNvSpPr>
          <p:nvPr>
            <p:ph type="title"/>
          </p:nvPr>
        </p:nvSpPr>
        <p:spPr>
          <a:xfrm>
            <a:off x="415600" y="575437"/>
            <a:ext cx="11360800" cy="763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r>
              <a:rPr lang="en"/>
              <a:t>CFD Model Details</a:t>
            </a:r>
            <a:endParaRPr/>
          </a:p>
        </p:txBody>
      </p:sp>
      <p:sp>
        <p:nvSpPr>
          <p:cNvPr id="1314" name="Google Shape;1314;p23"/>
          <p:cNvSpPr txBox="1">
            <a:spLocks noGrp="1"/>
          </p:cNvSpPr>
          <p:nvPr>
            <p:ph type="body" idx="1"/>
          </p:nvPr>
        </p:nvSpPr>
        <p:spPr>
          <a:xfrm>
            <a:off x="240000" y="1546367"/>
            <a:ext cx="5594400" cy="4555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Turbulence model: </a:t>
            </a:r>
            <a:r>
              <a:rPr lang="en" b="1" dirty="0"/>
              <a:t>SST k-omega</a:t>
            </a:r>
            <a:r>
              <a:rPr lang="en" dirty="0"/>
              <a:t>, target y+ measure is on the order of </a:t>
            </a:r>
            <a:r>
              <a:rPr lang="en" b="1" dirty="0"/>
              <a:t>1</a:t>
            </a:r>
            <a:r>
              <a:rPr lang="en" dirty="0"/>
              <a:t>.</a:t>
            </a:r>
            <a:endParaRPr dirty="0"/>
          </a:p>
          <a:p>
            <a:pPr marL="0" indent="0">
              <a:buNone/>
            </a:pPr>
            <a:r>
              <a:rPr lang="en" dirty="0"/>
              <a:t>Fluid material model:  air, Ideal gas</a:t>
            </a:r>
            <a:endParaRPr dirty="0"/>
          </a:p>
          <a:p>
            <a:pPr marL="0" indent="0">
              <a:buNone/>
            </a:pPr>
            <a:r>
              <a:rPr lang="en" dirty="0"/>
              <a:t>Boundary conditions:</a:t>
            </a:r>
            <a:endParaRPr dirty="0"/>
          </a:p>
          <a:p>
            <a:pPr>
              <a:buAutoNum type="arabicPeriod"/>
            </a:pPr>
            <a:r>
              <a:rPr lang="en" dirty="0"/>
              <a:t>Inlet (</a:t>
            </a:r>
            <a:r>
              <a:rPr lang="en" dirty="0">
                <a:solidFill>
                  <a:srgbClr val="3C78D8"/>
                </a:solidFill>
              </a:rPr>
              <a:t>blue</a:t>
            </a:r>
            <a:r>
              <a:rPr lang="en" dirty="0"/>
              <a:t>) 8.9 m/s air</a:t>
            </a:r>
            <a:endParaRPr dirty="0"/>
          </a:p>
          <a:p>
            <a:pPr>
              <a:buAutoNum type="arabicPeriod"/>
            </a:pPr>
            <a:r>
              <a:rPr lang="en" dirty="0"/>
              <a:t>Outlet (</a:t>
            </a:r>
            <a:r>
              <a:rPr lang="en" dirty="0">
                <a:solidFill>
                  <a:srgbClr val="FF0000"/>
                </a:solidFill>
              </a:rPr>
              <a:t>red</a:t>
            </a:r>
            <a:r>
              <a:rPr lang="en" dirty="0"/>
              <a:t>) 0 psig</a:t>
            </a:r>
            <a:endParaRPr dirty="0"/>
          </a:p>
          <a:p>
            <a:pPr>
              <a:buAutoNum type="arabicPeriod"/>
            </a:pPr>
            <a:r>
              <a:rPr lang="en" dirty="0"/>
              <a:t>Symmetry (</a:t>
            </a:r>
            <a:r>
              <a:rPr lang="en" dirty="0">
                <a:solidFill>
                  <a:srgbClr val="FFFF00"/>
                </a:solidFill>
              </a:rPr>
              <a:t>yellow</a:t>
            </a:r>
            <a:r>
              <a:rPr lang="en" dirty="0"/>
              <a:t>) no mass, thermal flux</a:t>
            </a:r>
            <a:endParaRPr dirty="0"/>
          </a:p>
          <a:p>
            <a:pPr>
              <a:buAutoNum type="arabicPeriod"/>
            </a:pPr>
            <a:r>
              <a:rPr lang="en" dirty="0"/>
              <a:t>Wall (</a:t>
            </a:r>
            <a:r>
              <a:rPr lang="en" dirty="0">
                <a:solidFill>
                  <a:srgbClr val="CCCCCC"/>
                </a:solidFill>
              </a:rPr>
              <a:t>gray</a:t>
            </a:r>
            <a:r>
              <a:rPr lang="en" dirty="0"/>
              <a:t>) fluid velocity = 0</a:t>
            </a:r>
            <a:endParaRPr dirty="0"/>
          </a:p>
          <a:p>
            <a:pPr marL="0" indent="0">
              <a:buNone/>
            </a:pPr>
            <a:endParaRPr dirty="0"/>
          </a:p>
        </p:txBody>
      </p:sp>
      <p:pic>
        <p:nvPicPr>
          <p:cNvPr id="1316" name="Google Shape;13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0802" y="1838901"/>
            <a:ext cx="2813383" cy="179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85903" y="1838901"/>
            <a:ext cx="3198800" cy="179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4301" y="4117467"/>
            <a:ext cx="2813401" cy="189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7335" y="4163099"/>
            <a:ext cx="2433732" cy="185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485162-3592-43DC-8857-508FB2CBEF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D7155DF-2163-403F-BC36-6232E28D02FC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898616" y="1681122"/>
            <a:ext cx="1600878" cy="116449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CA80628-0091-4C0C-92E7-FE0CB9B3D680}"/>
              </a:ext>
            </a:extLst>
          </p:cNvPr>
          <p:cNvSpPr txBox="1"/>
          <p:nvPr/>
        </p:nvSpPr>
        <p:spPr>
          <a:xfrm>
            <a:off x="8086165" y="1034791"/>
            <a:ext cx="362490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Coarse mesh in corners, high y+.  </a:t>
            </a:r>
          </a:p>
          <a:p>
            <a:r>
              <a:rPr lang="en-US" dirty="0"/>
              <a:t>Relatively little flow in this region.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5978-A64B-40FC-8090-86B3F07F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Validation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ADCDC4-FBCA-4B4B-8698-FB2B68310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74" y="1593800"/>
            <a:ext cx="8120818" cy="502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C4014-706A-4E90-BA17-EEDAB9E6D2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F055E6-0287-4697-ABEA-AAC5918B4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789645" y="911714"/>
            <a:ext cx="2618468" cy="3508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A90EA-68B8-438C-BB7A-23A97FA23763}"/>
              </a:ext>
            </a:extLst>
          </p:cNvPr>
          <p:cNvSpPr txBox="1"/>
          <p:nvPr/>
        </p:nvSpPr>
        <p:spPr>
          <a:xfrm>
            <a:off x="2396818" y="2873231"/>
            <a:ext cx="414996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Temperature prediction within 1-3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46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27A17-A743-44BF-96E8-08D144DA3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“U-turn” Model Result – Wall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C3EC3-7B24-4EE3-8E20-92807C0257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B95862-C0C6-485D-9E6B-E55E7D67F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05" y="2041170"/>
            <a:ext cx="9850225" cy="3743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41AAC3-36EB-4026-8BEF-AE60F7F441A2}"/>
              </a:ext>
            </a:extLst>
          </p:cNvPr>
          <p:cNvSpPr txBox="1"/>
          <p:nvPr/>
        </p:nvSpPr>
        <p:spPr>
          <a:xfrm>
            <a:off x="5351930" y="1394839"/>
            <a:ext cx="531607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Large temperature asymmetry from inlet to </a:t>
            </a:r>
            <a:r>
              <a:rPr lang="en-US" dirty="0" err="1"/>
              <a:t>u-turn</a:t>
            </a:r>
            <a:r>
              <a:rPr lang="en-US" dirty="0"/>
              <a:t>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F1CA63-0644-40E3-B53F-D77E8A15ED40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8009965" y="1764171"/>
            <a:ext cx="1169894" cy="50390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7C60B8B-BD3A-49F4-97E6-D0D10F444701}"/>
              </a:ext>
            </a:extLst>
          </p:cNvPr>
          <p:cNvSpPr/>
          <p:nvPr/>
        </p:nvSpPr>
        <p:spPr>
          <a:xfrm rot="13832776">
            <a:off x="3492491" y="4535097"/>
            <a:ext cx="557584" cy="763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B1259-5F1D-42B8-A4E3-64D3BDAE727F}"/>
              </a:ext>
            </a:extLst>
          </p:cNvPr>
          <p:cNvSpPr txBox="1"/>
          <p:nvPr/>
        </p:nvSpPr>
        <p:spPr>
          <a:xfrm>
            <a:off x="2567785" y="5282447"/>
            <a:ext cx="120349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 inlet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B873FBC-E8F7-493A-86E3-95921A39828E}"/>
              </a:ext>
            </a:extLst>
          </p:cNvPr>
          <p:cNvSpPr/>
          <p:nvPr/>
        </p:nvSpPr>
        <p:spPr>
          <a:xfrm rot="2701778">
            <a:off x="4857984" y="4936145"/>
            <a:ext cx="557584" cy="76360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DB0A06-C622-414C-BC4A-2531D09F3A78}"/>
              </a:ext>
            </a:extLst>
          </p:cNvPr>
          <p:cNvSpPr txBox="1"/>
          <p:nvPr/>
        </p:nvSpPr>
        <p:spPr>
          <a:xfrm>
            <a:off x="4148432" y="5738851"/>
            <a:ext cx="120349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 outlet</a:t>
            </a:r>
          </a:p>
        </p:txBody>
      </p:sp>
    </p:spTree>
    <p:extLst>
      <p:ext uri="{BB962C8B-B14F-4D97-AF65-F5344CB8AC3E}">
        <p14:creationId xmlns:p14="http://schemas.microsoft.com/office/powerpoint/2010/main" val="2834337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73C079B-7817-4553-9A3E-4E06FB775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02" y="1439406"/>
            <a:ext cx="9473922" cy="4825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A718E-D89B-478D-A32E-2268B2769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 Flow Model Result – Wall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5E62E-9698-4AB6-8168-525290BA30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DC8F34-2C79-40DD-873F-079DDD77501B}"/>
              </a:ext>
            </a:extLst>
          </p:cNvPr>
          <p:cNvSpPr txBox="1"/>
          <p:nvPr/>
        </p:nvSpPr>
        <p:spPr>
          <a:xfrm>
            <a:off x="4356845" y="1743650"/>
            <a:ext cx="427616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Symmetric Temperature Field resulting from counter flow configuration.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9D81BF-4E8C-4E8B-9590-D30E7CCE179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494929" y="2389981"/>
            <a:ext cx="2138083" cy="173925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1D604B-C6E9-4972-B0B5-644F3A835FE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3666565" y="2389981"/>
            <a:ext cx="2828364" cy="262129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EA4B1A9-766B-477F-A3A2-2478012F590B}"/>
              </a:ext>
            </a:extLst>
          </p:cNvPr>
          <p:cNvSpPr/>
          <p:nvPr/>
        </p:nvSpPr>
        <p:spPr>
          <a:xfrm rot="3517868">
            <a:off x="10790619" y="1279002"/>
            <a:ext cx="557584" cy="763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035AFBCC-F6F9-4F37-AD92-20694B68308B}"/>
              </a:ext>
            </a:extLst>
          </p:cNvPr>
          <p:cNvSpPr/>
          <p:nvPr/>
        </p:nvSpPr>
        <p:spPr>
          <a:xfrm rot="14002949">
            <a:off x="2353973" y="5646721"/>
            <a:ext cx="557584" cy="763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1D7BBBD8-122C-415C-B5D8-8C32AC375492}"/>
              </a:ext>
            </a:extLst>
          </p:cNvPr>
          <p:cNvSpPr/>
          <p:nvPr/>
        </p:nvSpPr>
        <p:spPr>
          <a:xfrm rot="3070438">
            <a:off x="2646371" y="6019635"/>
            <a:ext cx="557584" cy="76360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B55FBB49-AFF4-4603-B785-4BDB32E47265}"/>
              </a:ext>
            </a:extLst>
          </p:cNvPr>
          <p:cNvSpPr/>
          <p:nvPr/>
        </p:nvSpPr>
        <p:spPr>
          <a:xfrm rot="14327981">
            <a:off x="10519496" y="925596"/>
            <a:ext cx="557584" cy="76360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2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17CB-4F03-4357-9508-8DBFC13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 Model - RSU Maximum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CB652-592C-4AA8-83C9-DC37DDD0A8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05405-5E53-4973-BB88-75EA6AF5D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3" y="1607288"/>
            <a:ext cx="9861176" cy="4724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062A8-E0A1-44D1-8569-4980A9595660}"/>
              </a:ext>
            </a:extLst>
          </p:cNvPr>
          <p:cNvSpPr txBox="1"/>
          <p:nvPr/>
        </p:nvSpPr>
        <p:spPr>
          <a:xfrm>
            <a:off x="4683312" y="1736547"/>
            <a:ext cx="265878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Max Temp = 35.6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45EA3-B0D7-482D-B0A2-516250F60BE3}"/>
              </a:ext>
            </a:extLst>
          </p:cNvPr>
          <p:cNvSpPr txBox="1"/>
          <p:nvPr/>
        </p:nvSpPr>
        <p:spPr>
          <a:xfrm>
            <a:off x="995083" y="5763424"/>
            <a:ext cx="265878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 boundary conditions: 10m/s. 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533672"/>
      </p:ext>
    </p:extLst>
  </p:cSld>
  <p:clrMapOvr>
    <a:masterClrMapping/>
  </p:clrMapOvr>
</p:sld>
</file>

<file path=ppt/theme/theme1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LBNL_PPT_WideNew_Template_2020</Template>
  <TotalTime>4367</TotalTime>
  <Words>1223</Words>
  <Application>Microsoft Office PowerPoint</Application>
  <PresentationFormat>Widescreen</PresentationFormat>
  <Paragraphs>368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Berkeley Lab Wide PPT Theme</vt:lpstr>
      <vt:lpstr>SVT Air Thermal System and Flow Distribution</vt:lpstr>
      <vt:lpstr>Topics</vt:lpstr>
      <vt:lpstr>Model Approach</vt:lpstr>
      <vt:lpstr>Entrance Region</vt:lpstr>
      <vt:lpstr>CFD Model Details</vt:lpstr>
      <vt:lpstr>Model Validation</vt:lpstr>
      <vt:lpstr>“U-turn” Model Result – Wall Temperature</vt:lpstr>
      <vt:lpstr>Counter Flow Model Result – Wall Temperature</vt:lpstr>
      <vt:lpstr>FEA Model - RSU Maximum Temperature</vt:lpstr>
      <vt:lpstr>Temperature versus Channel Position</vt:lpstr>
      <vt:lpstr>Overall Study Findings</vt:lpstr>
      <vt:lpstr>Total Disc Air Requirements</vt:lpstr>
      <vt:lpstr>Notional System Architecture</vt:lpstr>
      <vt:lpstr>Flow Branching and Pressure Estimation</vt:lpstr>
      <vt:lpstr>Compressor Pressure Estimation</vt:lpstr>
      <vt:lpstr>Concluding Remarks and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Payne</dc:creator>
  <cp:lastModifiedBy>Nicholas Payne</cp:lastModifiedBy>
  <cp:revision>30</cp:revision>
  <dcterms:created xsi:type="dcterms:W3CDTF">2025-06-30T22:17:08Z</dcterms:created>
  <dcterms:modified xsi:type="dcterms:W3CDTF">2025-07-08T02:05:57Z</dcterms:modified>
</cp:coreProperties>
</file>