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4"/>
  </p:notesMasterIdLst>
  <p:sldIdLst>
    <p:sldId id="4758" r:id="rId5"/>
    <p:sldId id="4808" r:id="rId6"/>
    <p:sldId id="5952" r:id="rId7"/>
    <p:sldId id="4798" r:id="rId8"/>
    <p:sldId id="4809" r:id="rId9"/>
    <p:sldId id="5946" r:id="rId10"/>
    <p:sldId id="4810" r:id="rId11"/>
    <p:sldId id="5948" r:id="rId12"/>
    <p:sldId id="5951" r:id="rId13"/>
    <p:sldId id="5947" r:id="rId14"/>
    <p:sldId id="5954" r:id="rId15"/>
    <p:sldId id="4759" r:id="rId16"/>
    <p:sldId id="5955" r:id="rId17"/>
    <p:sldId id="5949" r:id="rId18"/>
    <p:sldId id="5945" r:id="rId19"/>
    <p:sldId id="4807" r:id="rId20"/>
    <p:sldId id="4801" r:id="rId21"/>
    <p:sldId id="5953" r:id="rId22"/>
    <p:sldId id="59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724" autoAdjust="0"/>
  </p:normalViewPr>
  <p:slideViewPr>
    <p:cSldViewPr snapToGrid="0">
      <p:cViewPr varScale="1">
        <p:scale>
          <a:sx n="83" d="100"/>
          <a:sy n="83" d="100"/>
        </p:scale>
        <p:origin x="662" y="7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3" y="6577288"/>
            <a:ext cx="4214948" cy="246221"/>
          </a:xfrm>
          <a:prstGeom prst="rect">
            <a:avLst/>
          </a:prstGeom>
          <a:noFill/>
        </p:spPr>
        <p:txBody>
          <a:bodyPr wrap="square">
            <a:spAutoFit/>
          </a:bodyPr>
          <a:lstStyle/>
          <a:p>
            <a:pPr algn="l"/>
            <a:r>
              <a:rPr lang="en-US" sz="1000" dirty="0"/>
              <a:t>EIC CD-3A Review, November 14-16, 2023</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R. Sharma</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260253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SVT Meeting 7/10/25</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4306873" y="6490193"/>
            <a:ext cx="3756147" cy="307777"/>
          </a:xfrm>
          <a:prstGeom prst="rect">
            <a:avLst/>
          </a:prstGeom>
          <a:noFill/>
        </p:spPr>
        <p:txBody>
          <a:bodyPr wrap="square">
            <a:spAutoFit/>
          </a:bodyPr>
          <a:lstStyle/>
          <a:p>
            <a:pPr algn="ctr"/>
            <a:r>
              <a:rPr lang="en-US" sz="1400" dirty="0"/>
              <a:t>R. Wimmer</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 id="2147483672" r:id="rId6"/>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dirty="0"/>
              <a:t>Integration, Installation and Infrastructure (Triple I Group)</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a:t>Roland Wimmer</a:t>
            </a:r>
            <a:endParaRPr lang="en-US" dirty="0"/>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dirty="0"/>
              <a:t>Services and Maintenance</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DB22-CBAA-6AFB-ABC2-DEA03B8E52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A6E0A00-6DAB-8614-506F-20F6F6516E60}"/>
              </a:ext>
            </a:extLst>
          </p:cNvPr>
          <p:cNvPicPr>
            <a:picLocks noChangeAspect="1"/>
          </p:cNvPicPr>
          <p:nvPr/>
        </p:nvPicPr>
        <p:blipFill>
          <a:blip r:embed="rId2">
            <a:clrChange>
              <a:clrFrom>
                <a:srgbClr val="1A1F25"/>
              </a:clrFrom>
              <a:clrTo>
                <a:srgbClr val="1A1F25">
                  <a:alpha val="0"/>
                </a:srgbClr>
              </a:clrTo>
            </a:clrChange>
          </a:blip>
          <a:srcRect t="4170" r="701" b="2304"/>
          <a:stretch>
            <a:fillRect/>
          </a:stretch>
        </p:blipFill>
        <p:spPr>
          <a:xfrm>
            <a:off x="582065" y="2203786"/>
            <a:ext cx="6399696" cy="3975341"/>
          </a:xfrm>
          <a:prstGeom prst="rect">
            <a:avLst/>
          </a:prstGeom>
        </p:spPr>
      </p:pic>
      <p:cxnSp>
        <p:nvCxnSpPr>
          <p:cNvPr id="18" name="Straight Arrow Connector 17">
            <a:extLst>
              <a:ext uri="{FF2B5EF4-FFF2-40B4-BE49-F238E27FC236}">
                <a16:creationId xmlns:a16="http://schemas.microsoft.com/office/drawing/2014/main" id="{7AAC1494-D3FE-8A9F-49F6-A063E9979951}"/>
              </a:ext>
            </a:extLst>
          </p:cNvPr>
          <p:cNvCxnSpPr>
            <a:cxnSpLocks/>
          </p:cNvCxnSpPr>
          <p:nvPr/>
        </p:nvCxnSpPr>
        <p:spPr>
          <a:xfrm flipH="1" flipV="1">
            <a:off x="4526606" y="2788255"/>
            <a:ext cx="784303" cy="62982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9256A9-2962-5A45-3C88-9AECEA931626}"/>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F02CAA1E-77C0-6949-04FD-2306323AFCB9}"/>
              </a:ext>
            </a:extLst>
          </p:cNvPr>
          <p:cNvSpPr>
            <a:spLocks noGrp="1"/>
          </p:cNvSpPr>
          <p:nvPr>
            <p:ph type="body" sz="quarter" idx="10"/>
          </p:nvPr>
        </p:nvSpPr>
        <p:spPr>
          <a:xfrm>
            <a:off x="461963" y="981075"/>
            <a:ext cx="7247908" cy="5065713"/>
          </a:xfrm>
        </p:spPr>
        <p:txBody>
          <a:bodyPr>
            <a:normAutofit/>
          </a:bodyPr>
          <a:lstStyle/>
          <a:p>
            <a:pPr marL="0" indent="0">
              <a:buNone/>
            </a:pPr>
            <a:r>
              <a:rPr lang="en-US" sz="2000" dirty="0"/>
              <a:t>If we wanted to get access to the 12 O'clock position </a:t>
            </a:r>
            <a:r>
              <a:rPr lang="en-US" sz="2000" dirty="0" err="1"/>
              <a:t>ToF</a:t>
            </a:r>
            <a:r>
              <a:rPr lang="en-US" sz="2000" dirty="0"/>
              <a:t> and CYMBAL, we would have to disconnect the SVT services that are in front of that sector and move them out of the way such that we can pull that sector out. </a:t>
            </a:r>
          </a:p>
        </p:txBody>
      </p:sp>
      <p:pic>
        <p:nvPicPr>
          <p:cNvPr id="7" name="Picture 6">
            <a:extLst>
              <a:ext uri="{FF2B5EF4-FFF2-40B4-BE49-F238E27FC236}">
                <a16:creationId xmlns:a16="http://schemas.microsoft.com/office/drawing/2014/main" id="{AC401DC0-B8AA-2139-5F64-F450229E95A3}"/>
              </a:ext>
            </a:extLst>
          </p:cNvPr>
          <p:cNvPicPr>
            <a:picLocks noChangeAspect="1"/>
          </p:cNvPicPr>
          <p:nvPr/>
        </p:nvPicPr>
        <p:blipFill>
          <a:blip r:embed="rId3"/>
          <a:srcRect b="41806"/>
          <a:stretch>
            <a:fillRect/>
          </a:stretch>
        </p:blipFill>
        <p:spPr>
          <a:xfrm>
            <a:off x="7932558" y="3740684"/>
            <a:ext cx="4029255" cy="2438443"/>
          </a:xfrm>
          <a:prstGeom prst="rect">
            <a:avLst/>
          </a:prstGeom>
        </p:spPr>
      </p:pic>
      <p:pic>
        <p:nvPicPr>
          <p:cNvPr id="9" name="Picture 8">
            <a:extLst>
              <a:ext uri="{FF2B5EF4-FFF2-40B4-BE49-F238E27FC236}">
                <a16:creationId xmlns:a16="http://schemas.microsoft.com/office/drawing/2014/main" id="{54FA07A5-AF9B-23E0-5664-ECE7F1D940FE}"/>
              </a:ext>
            </a:extLst>
          </p:cNvPr>
          <p:cNvPicPr>
            <a:picLocks noChangeAspect="1"/>
          </p:cNvPicPr>
          <p:nvPr/>
        </p:nvPicPr>
        <p:blipFill>
          <a:blip r:embed="rId4"/>
          <a:srcRect b="41750"/>
          <a:stretch>
            <a:fillRect/>
          </a:stretch>
        </p:blipFill>
        <p:spPr>
          <a:xfrm>
            <a:off x="7868949" y="1116667"/>
            <a:ext cx="4092864" cy="2444014"/>
          </a:xfrm>
          <a:prstGeom prst="rect">
            <a:avLst/>
          </a:prstGeom>
        </p:spPr>
      </p:pic>
      <p:cxnSp>
        <p:nvCxnSpPr>
          <p:cNvPr id="6" name="Straight Connector 5">
            <a:extLst>
              <a:ext uri="{FF2B5EF4-FFF2-40B4-BE49-F238E27FC236}">
                <a16:creationId xmlns:a16="http://schemas.microsoft.com/office/drawing/2014/main" id="{3D367D0A-ACFE-088D-0960-3DD32824036D}"/>
              </a:ext>
            </a:extLst>
          </p:cNvPr>
          <p:cNvCxnSpPr>
            <a:cxnSpLocks/>
          </p:cNvCxnSpPr>
          <p:nvPr/>
        </p:nvCxnSpPr>
        <p:spPr>
          <a:xfrm flipH="1">
            <a:off x="10072282" y="4466383"/>
            <a:ext cx="185429" cy="3667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54804C-EF2B-6573-3958-70942CF510E7}"/>
              </a:ext>
            </a:extLst>
          </p:cNvPr>
          <p:cNvCxnSpPr>
            <a:cxnSpLocks/>
          </p:cNvCxnSpPr>
          <p:nvPr/>
        </p:nvCxnSpPr>
        <p:spPr>
          <a:xfrm>
            <a:off x="9756056" y="4803734"/>
            <a:ext cx="3425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99A82-8EAA-3B45-B0B0-688DF51693B2}"/>
              </a:ext>
            </a:extLst>
          </p:cNvPr>
          <p:cNvCxnSpPr>
            <a:cxnSpLocks/>
          </p:cNvCxnSpPr>
          <p:nvPr/>
        </p:nvCxnSpPr>
        <p:spPr>
          <a:xfrm flipH="1" flipV="1">
            <a:off x="9607693" y="4448752"/>
            <a:ext cx="181787" cy="3549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7DCCD-9400-7C96-D034-AC54B135955C}"/>
              </a:ext>
            </a:extLst>
          </p:cNvPr>
          <p:cNvCxnSpPr>
            <a:cxnSpLocks/>
          </p:cNvCxnSpPr>
          <p:nvPr/>
        </p:nvCxnSpPr>
        <p:spPr>
          <a:xfrm>
            <a:off x="9607693" y="4486147"/>
            <a:ext cx="65880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1EA532-6C2A-E5B0-4CA0-7C01C5ABE215}"/>
              </a:ext>
            </a:extLst>
          </p:cNvPr>
          <p:cNvCxnSpPr>
            <a:cxnSpLocks/>
          </p:cNvCxnSpPr>
          <p:nvPr/>
        </p:nvCxnSpPr>
        <p:spPr>
          <a:xfrm flipV="1">
            <a:off x="9070090" y="1547085"/>
            <a:ext cx="390888" cy="184463"/>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C462AC-502E-A256-548C-CE89040E0D7D}"/>
              </a:ext>
            </a:extLst>
          </p:cNvPr>
          <p:cNvCxnSpPr>
            <a:cxnSpLocks/>
          </p:cNvCxnSpPr>
          <p:nvPr/>
        </p:nvCxnSpPr>
        <p:spPr>
          <a:xfrm>
            <a:off x="9460978" y="1538300"/>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19C52C-3844-3ECB-C259-2D86482DA6EA}"/>
              </a:ext>
            </a:extLst>
          </p:cNvPr>
          <p:cNvCxnSpPr>
            <a:cxnSpLocks/>
          </p:cNvCxnSpPr>
          <p:nvPr/>
        </p:nvCxnSpPr>
        <p:spPr>
          <a:xfrm>
            <a:off x="10348166" y="1547085"/>
            <a:ext cx="390888" cy="19557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Arrow: Curved Left 34">
            <a:extLst>
              <a:ext uri="{FF2B5EF4-FFF2-40B4-BE49-F238E27FC236}">
                <a16:creationId xmlns:a16="http://schemas.microsoft.com/office/drawing/2014/main" id="{3E462531-DDDE-234B-61F5-946F8E357A7A}"/>
              </a:ext>
            </a:extLst>
          </p:cNvPr>
          <p:cNvSpPr/>
          <p:nvPr/>
        </p:nvSpPr>
        <p:spPr>
          <a:xfrm>
            <a:off x="10887418" y="1200115"/>
            <a:ext cx="722516" cy="2217969"/>
          </a:xfrm>
          <a:prstGeom prst="curvedLeftArrow">
            <a:avLst>
              <a:gd name="adj1" fmla="val 59670"/>
              <a:gd name="adj2" fmla="val 129368"/>
              <a:gd name="adj3" fmla="val 25000"/>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Connector 35">
            <a:extLst>
              <a:ext uri="{FF2B5EF4-FFF2-40B4-BE49-F238E27FC236}">
                <a16:creationId xmlns:a16="http://schemas.microsoft.com/office/drawing/2014/main" id="{56F8BBB3-4174-79C6-BEDD-388CCBEE6A12}"/>
              </a:ext>
            </a:extLst>
          </p:cNvPr>
          <p:cNvCxnSpPr>
            <a:cxnSpLocks/>
          </p:cNvCxnSpPr>
          <p:nvPr/>
        </p:nvCxnSpPr>
        <p:spPr>
          <a:xfrm flipH="1" flipV="1">
            <a:off x="9082860" y="1740333"/>
            <a:ext cx="378118" cy="71836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A1A5C1-906D-8D67-C1BA-567914574869}"/>
              </a:ext>
            </a:extLst>
          </p:cNvPr>
          <p:cNvCxnSpPr>
            <a:cxnSpLocks/>
          </p:cNvCxnSpPr>
          <p:nvPr/>
        </p:nvCxnSpPr>
        <p:spPr>
          <a:xfrm flipV="1">
            <a:off x="10348166" y="1751442"/>
            <a:ext cx="390888" cy="70726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A52354-3398-E5DB-8C8B-DF71E0B4DDDD}"/>
              </a:ext>
            </a:extLst>
          </p:cNvPr>
          <p:cNvCxnSpPr>
            <a:cxnSpLocks/>
          </p:cNvCxnSpPr>
          <p:nvPr/>
        </p:nvCxnSpPr>
        <p:spPr>
          <a:xfrm>
            <a:off x="4015510" y="2703315"/>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7B71DDA7-1BB8-9ECC-B747-AD3FFAA5E415}"/>
              </a:ext>
            </a:extLst>
          </p:cNvPr>
          <p:cNvSpPr/>
          <p:nvPr/>
        </p:nvSpPr>
        <p:spPr>
          <a:xfrm>
            <a:off x="1220116" y="2425351"/>
            <a:ext cx="1368954"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587BA9-A731-8B22-C1D8-8899775D9243}"/>
              </a:ext>
            </a:extLst>
          </p:cNvPr>
          <p:cNvSpPr/>
          <p:nvPr/>
        </p:nvSpPr>
        <p:spPr>
          <a:xfrm>
            <a:off x="4952508" y="3211960"/>
            <a:ext cx="1368954" cy="4340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Disconnect</a:t>
            </a:r>
          </a:p>
        </p:txBody>
      </p:sp>
    </p:spTree>
    <p:extLst>
      <p:ext uri="{BB962C8B-B14F-4D97-AF65-F5344CB8AC3E}">
        <p14:creationId xmlns:p14="http://schemas.microsoft.com/office/powerpoint/2010/main" val="691880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5A4E-A167-6780-515A-7CCB8DDC50E0}"/>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12E9D308-8F9E-2BB9-6EDE-225D0691EBEA}"/>
              </a:ext>
            </a:extLst>
          </p:cNvPr>
          <p:cNvSpPr>
            <a:spLocks noGrp="1"/>
          </p:cNvSpPr>
          <p:nvPr>
            <p:ph type="body" sz="quarter" idx="10"/>
          </p:nvPr>
        </p:nvSpPr>
        <p:spPr/>
        <p:txBody>
          <a:bodyPr>
            <a:normAutofit/>
          </a:bodyPr>
          <a:lstStyle/>
          <a:p>
            <a:pPr marL="0" indent="0">
              <a:buNone/>
            </a:pPr>
            <a:r>
              <a:rPr lang="en-US" sz="2000" dirty="0"/>
              <a:t>With the </a:t>
            </a:r>
            <a:r>
              <a:rPr lang="en-US" sz="2000" dirty="0" err="1"/>
              <a:t>ToF</a:t>
            </a:r>
            <a:r>
              <a:rPr lang="en-US" sz="2000" dirty="0"/>
              <a:t> and CYMBAL update the services will need a slight rerouting. The MPGD disk will need to be smaller and allow for services to pass by it without hindering the removal of CYMBAL</a:t>
            </a:r>
          </a:p>
        </p:txBody>
      </p:sp>
      <p:pic>
        <p:nvPicPr>
          <p:cNvPr id="5" name="Picture 4">
            <a:extLst>
              <a:ext uri="{FF2B5EF4-FFF2-40B4-BE49-F238E27FC236}">
                <a16:creationId xmlns:a16="http://schemas.microsoft.com/office/drawing/2014/main" id="{D2F6558E-5669-7262-8D31-98A616138D8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71500" y="1843668"/>
            <a:ext cx="10539413" cy="4390877"/>
          </a:xfrm>
          <a:prstGeom prst="rect">
            <a:avLst/>
          </a:prstGeom>
        </p:spPr>
      </p:pic>
      <p:sp>
        <p:nvSpPr>
          <p:cNvPr id="6" name="Arrow: Right 5">
            <a:extLst>
              <a:ext uri="{FF2B5EF4-FFF2-40B4-BE49-F238E27FC236}">
                <a16:creationId xmlns:a16="http://schemas.microsoft.com/office/drawing/2014/main" id="{9C8631B0-8AF9-01C8-B9E9-44FE084E9AC7}"/>
              </a:ext>
            </a:extLst>
          </p:cNvPr>
          <p:cNvSpPr/>
          <p:nvPr/>
        </p:nvSpPr>
        <p:spPr>
          <a:xfrm>
            <a:off x="6452034"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587C3E4-A155-6650-0091-2CDB48431298}"/>
              </a:ext>
            </a:extLst>
          </p:cNvPr>
          <p:cNvSpPr/>
          <p:nvPr/>
        </p:nvSpPr>
        <p:spPr>
          <a:xfrm>
            <a:off x="4055631"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96CC46B-8C0F-9E74-7DEE-2C7D00D36042}"/>
              </a:ext>
            </a:extLst>
          </p:cNvPr>
          <p:cNvCxnSpPr>
            <a:cxnSpLocks/>
          </p:cNvCxnSpPr>
          <p:nvPr/>
        </p:nvCxnSpPr>
        <p:spPr>
          <a:xfrm>
            <a:off x="7000875" y="3314478"/>
            <a:ext cx="2305050" cy="0"/>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F7E9B2-2BAD-86C4-8820-7A6DBA3AA85E}"/>
              </a:ext>
            </a:extLst>
          </p:cNvPr>
          <p:cNvCxnSpPr>
            <a:cxnSpLocks/>
          </p:cNvCxnSpPr>
          <p:nvPr/>
        </p:nvCxnSpPr>
        <p:spPr>
          <a:xfrm flipV="1">
            <a:off x="9305925" y="2514600"/>
            <a:ext cx="219075" cy="799877"/>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31DBCB-9B32-8C8D-04AC-D2E1EB85C7C9}"/>
              </a:ext>
            </a:extLst>
          </p:cNvPr>
          <p:cNvCxnSpPr>
            <a:cxnSpLocks/>
          </p:cNvCxnSpPr>
          <p:nvPr/>
        </p:nvCxnSpPr>
        <p:spPr>
          <a:xfrm flipV="1">
            <a:off x="8677275" y="3429000"/>
            <a:ext cx="330237" cy="748071"/>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B87621-A138-4DCA-D5EB-B43875E44046}"/>
              </a:ext>
            </a:extLst>
          </p:cNvPr>
          <p:cNvSpPr/>
          <p:nvPr/>
        </p:nvSpPr>
        <p:spPr>
          <a:xfrm>
            <a:off x="7362825" y="3991169"/>
            <a:ext cx="1644687" cy="6379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services route</a:t>
            </a:r>
          </a:p>
        </p:txBody>
      </p:sp>
    </p:spTree>
    <p:extLst>
      <p:ext uri="{BB962C8B-B14F-4D97-AF65-F5344CB8AC3E}">
        <p14:creationId xmlns:p14="http://schemas.microsoft.com/office/powerpoint/2010/main" val="10230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22222E-6 L 0.53191 0.00301 " pathEditMode="relative" rAng="0" ptsTypes="AA">
                                      <p:cBhvr>
                                        <p:cTn id="6" dur="3500" fill="hold"/>
                                        <p:tgtEl>
                                          <p:spTgt spid="6"/>
                                        </p:tgtEl>
                                        <p:attrNameLst>
                                          <p:attrName>ppt_x</p:attrName>
                                          <p:attrName>ppt_y</p:attrName>
                                        </p:attrNameLst>
                                      </p:cBhvr>
                                      <p:rCtr x="26589" y="139"/>
                                    </p:animMotion>
                                  </p:childTnLst>
                                </p:cTn>
                              </p:par>
                            </p:childTnLst>
                          </p:cTn>
                        </p:par>
                        <p:par>
                          <p:cTn id="7" fill="hold">
                            <p:stCondLst>
                              <p:cond delay="3500"/>
                            </p:stCondLst>
                            <p:childTnLst>
                              <p:par>
                                <p:cTn id="8" presetID="42" presetClass="path" presetSubtype="0" accel="50000" decel="50000" fill="hold" grpId="0" nodeType="afterEffect">
                                  <p:stCondLst>
                                    <p:cond delay="0"/>
                                  </p:stCondLst>
                                  <p:childTnLst>
                                    <p:animMotion origin="layout" path="M 6.25E-7 2.22222E-6 L 0.45859 0.00231 " pathEditMode="relative" rAng="0" ptsTypes="AA">
                                      <p:cBhvr>
                                        <p:cTn id="9" dur="3500" fill="hold"/>
                                        <p:tgtEl>
                                          <p:spTgt spid="7"/>
                                        </p:tgtEl>
                                        <p:attrNameLst>
                                          <p:attrName>ppt_x</p:attrName>
                                          <p:attrName>ppt_y</p:attrName>
                                        </p:attrNameLst>
                                      </p:cBhvr>
                                      <p:rCtr x="22930" y="116"/>
                                    </p:animMotion>
                                  </p:childTnLst>
                                </p:cTn>
                              </p:par>
                            </p:childTnLst>
                          </p:cTn>
                        </p:par>
                        <p:par>
                          <p:cTn id="10" fill="hold">
                            <p:stCondLst>
                              <p:cond delay="7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QUESTIONS?</a:t>
            </a:r>
          </a:p>
        </p:txBody>
      </p:sp>
    </p:spTree>
    <p:extLst>
      <p:ext uri="{BB962C8B-B14F-4D97-AF65-F5344CB8AC3E}">
        <p14:creationId xmlns:p14="http://schemas.microsoft.com/office/powerpoint/2010/main" val="378751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39AE-7A0F-E7B7-4540-769E19EBA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AA68-F767-FF6E-A9FE-783A28D5607A}"/>
              </a:ext>
            </a:extLst>
          </p:cNvPr>
          <p:cNvSpPr>
            <a:spLocks noGrp="1"/>
          </p:cNvSpPr>
          <p:nvPr>
            <p:ph type="title"/>
          </p:nvPr>
        </p:nvSpPr>
        <p:spPr>
          <a:xfrm>
            <a:off x="346037" y="2919351"/>
            <a:ext cx="11499925" cy="825178"/>
          </a:xfrm>
        </p:spPr>
        <p:txBody>
          <a:bodyPr>
            <a:normAutofit/>
          </a:bodyPr>
          <a:lstStyle/>
          <a:p>
            <a:pPr algn="ctr"/>
            <a:r>
              <a:rPr lang="en-US" sz="3600" dirty="0"/>
              <a:t>Backup Slides</a:t>
            </a:r>
          </a:p>
        </p:txBody>
      </p:sp>
    </p:spTree>
    <p:extLst>
      <p:ext uri="{BB962C8B-B14F-4D97-AF65-F5344CB8AC3E}">
        <p14:creationId xmlns:p14="http://schemas.microsoft.com/office/powerpoint/2010/main" val="407078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32E5-0AC0-C326-576C-81D3190E034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E073C7B-C136-B0F8-39A2-8DB471C09607}"/>
              </a:ext>
            </a:extLst>
          </p:cNvPr>
          <p:cNvSpPr>
            <a:spLocks noGrp="1"/>
          </p:cNvSpPr>
          <p:nvPr>
            <p:ph type="body" sz="quarter" idx="10"/>
          </p:nvPr>
        </p:nvSpPr>
        <p:spPr/>
        <p:txBody>
          <a:bodyPr/>
          <a:lstStyle/>
          <a:p>
            <a:endParaRPr lang="en-US"/>
          </a:p>
        </p:txBody>
      </p:sp>
      <p:pic>
        <p:nvPicPr>
          <p:cNvPr id="14" name="Picture 13">
            <a:extLst>
              <a:ext uri="{FF2B5EF4-FFF2-40B4-BE49-F238E27FC236}">
                <a16:creationId xmlns:a16="http://schemas.microsoft.com/office/drawing/2014/main" id="{776C24E7-1788-7289-F294-632D193F235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536512" y="603891"/>
            <a:ext cx="7118976" cy="5650218"/>
          </a:xfrm>
          <a:prstGeom prst="rect">
            <a:avLst/>
          </a:prstGeom>
        </p:spPr>
      </p:pic>
    </p:spTree>
    <p:extLst>
      <p:ext uri="{BB962C8B-B14F-4D97-AF65-F5344CB8AC3E}">
        <p14:creationId xmlns:p14="http://schemas.microsoft.com/office/powerpoint/2010/main" val="982916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0318-E005-32A9-52CE-DB3D15A9C90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69B8F88-CF7A-783C-4B62-BCAFEEB7004D}"/>
              </a:ext>
            </a:extLst>
          </p:cNvPr>
          <p:cNvSpPr>
            <a:spLocks noGrp="1"/>
          </p:cNvSpPr>
          <p:nvPr>
            <p:ph type="body" sz="quarter" idx="10"/>
          </p:nvPr>
        </p:nvSpPr>
        <p:spPr/>
        <p:txBody>
          <a:bodyPr/>
          <a:lstStyle/>
          <a:p>
            <a:endParaRPr lang="en-US"/>
          </a:p>
        </p:txBody>
      </p:sp>
      <p:pic>
        <p:nvPicPr>
          <p:cNvPr id="15" name="Picture 14">
            <a:extLst>
              <a:ext uri="{FF2B5EF4-FFF2-40B4-BE49-F238E27FC236}">
                <a16:creationId xmlns:a16="http://schemas.microsoft.com/office/drawing/2014/main" id="{5556E3E8-60B5-78A5-D6D6-ADD9B3212699}"/>
              </a:ext>
            </a:extLst>
          </p:cNvPr>
          <p:cNvPicPr>
            <a:picLocks noChangeAspect="1"/>
          </p:cNvPicPr>
          <p:nvPr/>
        </p:nvPicPr>
        <p:blipFill>
          <a:blip r:embed="rId2"/>
          <a:stretch>
            <a:fillRect/>
          </a:stretch>
        </p:blipFill>
        <p:spPr>
          <a:xfrm>
            <a:off x="2258381" y="663622"/>
            <a:ext cx="5444745" cy="5383166"/>
          </a:xfrm>
          <a:prstGeom prst="rect">
            <a:avLst/>
          </a:prstGeom>
        </p:spPr>
      </p:pic>
    </p:spTree>
    <p:extLst>
      <p:ext uri="{BB962C8B-B14F-4D97-AF65-F5344CB8AC3E}">
        <p14:creationId xmlns:p14="http://schemas.microsoft.com/office/powerpoint/2010/main" val="32865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95D4-0F46-1DD1-AE4A-D65645658E7B}"/>
              </a:ext>
            </a:extLst>
          </p:cNvPr>
          <p:cNvSpPr>
            <a:spLocks noGrp="1"/>
          </p:cNvSpPr>
          <p:nvPr>
            <p:ph type="title"/>
          </p:nvPr>
        </p:nvSpPr>
        <p:spPr/>
        <p:txBody>
          <a:bodyPr/>
          <a:lstStyle/>
          <a:p>
            <a:r>
              <a:rPr lang="en-US" dirty="0"/>
              <a:t>GST Cable Tray Updates</a:t>
            </a:r>
          </a:p>
        </p:txBody>
      </p:sp>
      <p:pic>
        <p:nvPicPr>
          <p:cNvPr id="5" name="Picture 4">
            <a:extLst>
              <a:ext uri="{FF2B5EF4-FFF2-40B4-BE49-F238E27FC236}">
                <a16:creationId xmlns:a16="http://schemas.microsoft.com/office/drawing/2014/main" id="{691291D5-FA86-BF0E-2B58-261725FB7F4A}"/>
              </a:ext>
            </a:extLst>
          </p:cNvPr>
          <p:cNvPicPr>
            <a:picLocks noChangeAspect="1"/>
          </p:cNvPicPr>
          <p:nvPr/>
        </p:nvPicPr>
        <p:blipFill>
          <a:blip r:embed="rId2"/>
          <a:stretch>
            <a:fillRect/>
          </a:stretch>
        </p:blipFill>
        <p:spPr>
          <a:xfrm>
            <a:off x="2114026" y="1148677"/>
            <a:ext cx="9857573" cy="5052472"/>
          </a:xfrm>
          <a:prstGeom prst="rect">
            <a:avLst/>
          </a:prstGeom>
        </p:spPr>
      </p:pic>
    </p:spTree>
    <p:extLst>
      <p:ext uri="{BB962C8B-B14F-4D97-AF65-F5344CB8AC3E}">
        <p14:creationId xmlns:p14="http://schemas.microsoft.com/office/powerpoint/2010/main" val="256405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DF19-4337-75C5-AC26-5A19D8D5DC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D0032C-BF06-9D0E-497E-2800117CF12B}"/>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EB481F30-0756-2074-F035-CF371D3FCF6A}"/>
              </a:ext>
            </a:extLst>
          </p:cNvPr>
          <p:cNvPicPr>
            <a:picLocks noChangeAspect="1"/>
          </p:cNvPicPr>
          <p:nvPr/>
        </p:nvPicPr>
        <p:blipFill>
          <a:blip r:embed="rId2"/>
          <a:stretch>
            <a:fillRect/>
          </a:stretch>
        </p:blipFill>
        <p:spPr>
          <a:xfrm>
            <a:off x="704810" y="900094"/>
            <a:ext cx="10782379" cy="5057812"/>
          </a:xfrm>
          <a:prstGeom prst="rect">
            <a:avLst/>
          </a:prstGeom>
        </p:spPr>
      </p:pic>
    </p:spTree>
    <p:extLst>
      <p:ext uri="{BB962C8B-B14F-4D97-AF65-F5344CB8AC3E}">
        <p14:creationId xmlns:p14="http://schemas.microsoft.com/office/powerpoint/2010/main" val="4259278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DCE4BC-6F91-4B99-AD4D-293F7C523E6D}"/>
              </a:ext>
            </a:extLst>
          </p:cNvPr>
          <p:cNvSpPr>
            <a:spLocks noGrp="1"/>
          </p:cNvSpPr>
          <p:nvPr>
            <p:ph type="body" sz="quarter" idx="4294967295"/>
          </p:nvPr>
        </p:nvSpPr>
        <p:spPr>
          <a:xfrm>
            <a:off x="692150" y="981075"/>
            <a:ext cx="11499850" cy="5065713"/>
          </a:xfrm>
        </p:spPr>
        <p:txBody>
          <a:bodyPr/>
          <a:lstStyle/>
          <a:p>
            <a:pPr marL="0" indent="0">
              <a:buNone/>
            </a:pPr>
            <a:r>
              <a:rPr lang="en-US" dirty="0"/>
              <a:t> </a:t>
            </a:r>
          </a:p>
          <a:p>
            <a:endParaRPr lang="en-US" dirty="0"/>
          </a:p>
        </p:txBody>
      </p:sp>
      <p:pic>
        <p:nvPicPr>
          <p:cNvPr id="5" name="Picture 4">
            <a:extLst>
              <a:ext uri="{FF2B5EF4-FFF2-40B4-BE49-F238E27FC236}">
                <a16:creationId xmlns:a16="http://schemas.microsoft.com/office/drawing/2014/main" id="{DB338D5C-7B6D-61CC-0DBE-D758896866E7}"/>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287617" y="1695801"/>
            <a:ext cx="8193741" cy="2884734"/>
          </a:xfrm>
          <a:prstGeom prst="rect">
            <a:avLst/>
          </a:prstGeom>
        </p:spPr>
      </p:pic>
      <p:pic>
        <p:nvPicPr>
          <p:cNvPr id="7" name="Picture 6">
            <a:extLst>
              <a:ext uri="{FF2B5EF4-FFF2-40B4-BE49-F238E27FC236}">
                <a16:creationId xmlns:a16="http://schemas.microsoft.com/office/drawing/2014/main" id="{C9A0F801-56A8-B5D4-2136-4CDB3B7EFB9C}"/>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0588256" y="1728132"/>
            <a:ext cx="1470949" cy="2852403"/>
          </a:xfrm>
          <a:prstGeom prst="rect">
            <a:avLst/>
          </a:prstGeom>
        </p:spPr>
      </p:pic>
      <p:pic>
        <p:nvPicPr>
          <p:cNvPr id="9" name="Picture 8">
            <a:extLst>
              <a:ext uri="{FF2B5EF4-FFF2-40B4-BE49-F238E27FC236}">
                <a16:creationId xmlns:a16="http://schemas.microsoft.com/office/drawing/2014/main" id="{C89C19BF-7656-50DD-F159-F94DFC4925B1}"/>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692150" y="1728132"/>
            <a:ext cx="1488570" cy="2884734"/>
          </a:xfrm>
          <a:prstGeom prst="rect">
            <a:avLst/>
          </a:prstGeom>
        </p:spPr>
      </p:pic>
      <p:sp>
        <p:nvSpPr>
          <p:cNvPr id="10" name="TextBox 9">
            <a:extLst>
              <a:ext uri="{FF2B5EF4-FFF2-40B4-BE49-F238E27FC236}">
                <a16:creationId xmlns:a16="http://schemas.microsoft.com/office/drawing/2014/main" id="{1A1CE838-1116-4913-4355-DE30C2ECC747}"/>
              </a:ext>
            </a:extLst>
          </p:cNvPr>
          <p:cNvSpPr txBox="1"/>
          <p:nvPr/>
        </p:nvSpPr>
        <p:spPr>
          <a:xfrm>
            <a:off x="3308204" y="734908"/>
            <a:ext cx="6417206" cy="646331"/>
          </a:xfrm>
          <a:prstGeom prst="rect">
            <a:avLst/>
          </a:prstGeom>
          <a:noFill/>
        </p:spPr>
        <p:txBody>
          <a:bodyPr wrap="none" rtlCol="0">
            <a:spAutoFit/>
          </a:bodyPr>
          <a:lstStyle/>
          <a:p>
            <a:r>
              <a:rPr lang="en-US" dirty="0"/>
              <a:t>TOF and CYMBAL divided into 12 sections attached together</a:t>
            </a:r>
          </a:p>
          <a:p>
            <a:r>
              <a:rPr lang="en-US" dirty="0"/>
              <a:t>Barrel TOF and CYMBAL installed on DIRC and MPGD rails</a:t>
            </a:r>
          </a:p>
        </p:txBody>
      </p:sp>
      <p:sp>
        <p:nvSpPr>
          <p:cNvPr id="11" name="TextBox 10">
            <a:extLst>
              <a:ext uri="{FF2B5EF4-FFF2-40B4-BE49-F238E27FC236}">
                <a16:creationId xmlns:a16="http://schemas.microsoft.com/office/drawing/2014/main" id="{931BC27E-CC63-7465-CF84-1AD8159648C8}"/>
              </a:ext>
            </a:extLst>
          </p:cNvPr>
          <p:cNvSpPr txBox="1"/>
          <p:nvPr/>
        </p:nvSpPr>
        <p:spPr>
          <a:xfrm>
            <a:off x="2180720" y="4826702"/>
            <a:ext cx="2994171" cy="646331"/>
          </a:xfrm>
          <a:prstGeom prst="rect">
            <a:avLst/>
          </a:prstGeom>
          <a:noFill/>
        </p:spPr>
        <p:txBody>
          <a:bodyPr wrap="square" rtlCol="0">
            <a:spAutoFit/>
          </a:bodyPr>
          <a:lstStyle/>
          <a:p>
            <a:r>
              <a:rPr lang="en-US" dirty="0"/>
              <a:t>TOF and CYMCAL services in tray attach to rails</a:t>
            </a:r>
          </a:p>
        </p:txBody>
      </p:sp>
      <p:pic>
        <p:nvPicPr>
          <p:cNvPr id="13" name="Picture 12">
            <a:extLst>
              <a:ext uri="{FF2B5EF4-FFF2-40B4-BE49-F238E27FC236}">
                <a16:creationId xmlns:a16="http://schemas.microsoft.com/office/drawing/2014/main" id="{F382801F-FA4C-77F8-8123-1B96D09FAA9F}"/>
              </a:ext>
            </a:extLst>
          </p:cNvPr>
          <p:cNvPicPr>
            <a:picLocks noChangeAspect="1"/>
          </p:cNvPicPr>
          <p:nvPr/>
        </p:nvPicPr>
        <p:blipFill>
          <a:blip r:embed="rId5"/>
          <a:stretch>
            <a:fillRect/>
          </a:stretch>
        </p:blipFill>
        <p:spPr>
          <a:xfrm>
            <a:off x="545284" y="4702995"/>
            <a:ext cx="1419824" cy="1540076"/>
          </a:xfrm>
          <a:prstGeom prst="rect">
            <a:avLst/>
          </a:prstGeom>
        </p:spPr>
      </p:pic>
      <p:cxnSp>
        <p:nvCxnSpPr>
          <p:cNvPr id="15" name="Straight Arrow Connector 14">
            <a:extLst>
              <a:ext uri="{FF2B5EF4-FFF2-40B4-BE49-F238E27FC236}">
                <a16:creationId xmlns:a16="http://schemas.microsoft.com/office/drawing/2014/main" id="{73B95A20-DD3B-9FEC-52CE-2BC03ED9E824}"/>
              </a:ext>
            </a:extLst>
          </p:cNvPr>
          <p:cNvCxnSpPr>
            <a:cxnSpLocks/>
            <a:stCxn id="11" idx="0"/>
          </p:cNvCxnSpPr>
          <p:nvPr/>
        </p:nvCxnSpPr>
        <p:spPr>
          <a:xfrm flipV="1">
            <a:off x="3677806" y="4177717"/>
            <a:ext cx="0" cy="6489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55F4D12-6BC1-FABD-AB4A-07FD5EB63C86}"/>
              </a:ext>
            </a:extLst>
          </p:cNvPr>
          <p:cNvSpPr txBox="1"/>
          <p:nvPr/>
        </p:nvSpPr>
        <p:spPr>
          <a:xfrm>
            <a:off x="545284" y="948744"/>
            <a:ext cx="700481" cy="369332"/>
          </a:xfrm>
          <a:prstGeom prst="rect">
            <a:avLst/>
          </a:prstGeom>
          <a:noFill/>
        </p:spPr>
        <p:txBody>
          <a:bodyPr wrap="square" rtlCol="0">
            <a:spAutoFit/>
          </a:bodyPr>
          <a:lstStyle/>
          <a:p>
            <a:r>
              <a:rPr lang="en-US" dirty="0"/>
              <a:t>Rails</a:t>
            </a:r>
          </a:p>
        </p:txBody>
      </p:sp>
      <p:cxnSp>
        <p:nvCxnSpPr>
          <p:cNvPr id="19" name="Straight Arrow Connector 18">
            <a:extLst>
              <a:ext uri="{FF2B5EF4-FFF2-40B4-BE49-F238E27FC236}">
                <a16:creationId xmlns:a16="http://schemas.microsoft.com/office/drawing/2014/main" id="{E58452FD-7A1A-A694-CC50-419EC7687995}"/>
              </a:ext>
            </a:extLst>
          </p:cNvPr>
          <p:cNvCxnSpPr>
            <a:cxnSpLocks/>
            <a:stCxn id="18" idx="2"/>
          </p:cNvCxnSpPr>
          <p:nvPr/>
        </p:nvCxnSpPr>
        <p:spPr>
          <a:xfrm>
            <a:off x="895525" y="1318076"/>
            <a:ext cx="895525" cy="4908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B6FBDAA-E12B-5CC6-25BE-AD990B860C3E}"/>
              </a:ext>
            </a:extLst>
          </p:cNvPr>
          <p:cNvCxnSpPr>
            <a:cxnSpLocks/>
            <a:stCxn id="18" idx="2"/>
          </p:cNvCxnSpPr>
          <p:nvPr/>
        </p:nvCxnSpPr>
        <p:spPr>
          <a:xfrm>
            <a:off x="895525" y="1318076"/>
            <a:ext cx="262156" cy="8337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8606466-2498-4921-00B7-B92BE78D0CA7}"/>
              </a:ext>
            </a:extLst>
          </p:cNvPr>
          <p:cNvCxnSpPr>
            <a:cxnSpLocks/>
          </p:cNvCxnSpPr>
          <p:nvPr/>
        </p:nvCxnSpPr>
        <p:spPr>
          <a:xfrm flipH="1">
            <a:off x="788627" y="1318076"/>
            <a:ext cx="106898" cy="14544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7A428313-E4BE-2C0D-AC69-76E3428BFB1C}"/>
              </a:ext>
            </a:extLst>
          </p:cNvPr>
          <p:cNvSpPr txBox="1"/>
          <p:nvPr/>
        </p:nvSpPr>
        <p:spPr>
          <a:xfrm>
            <a:off x="7613261" y="4972095"/>
            <a:ext cx="4224298" cy="646331"/>
          </a:xfrm>
          <a:prstGeom prst="rect">
            <a:avLst/>
          </a:prstGeom>
          <a:noFill/>
        </p:spPr>
        <p:txBody>
          <a:bodyPr wrap="none" rtlCol="0">
            <a:spAutoFit/>
          </a:bodyPr>
          <a:lstStyle/>
          <a:p>
            <a:r>
              <a:rPr lang="en-US" dirty="0"/>
              <a:t>TOF and CYMBAL made in flat panels</a:t>
            </a:r>
          </a:p>
          <a:p>
            <a:r>
              <a:rPr lang="en-US" dirty="0"/>
              <a:t>Hermetic coverage still possible</a:t>
            </a:r>
          </a:p>
        </p:txBody>
      </p:sp>
      <p:sp>
        <p:nvSpPr>
          <p:cNvPr id="8" name="Title 1">
            <a:extLst>
              <a:ext uri="{FF2B5EF4-FFF2-40B4-BE49-F238E27FC236}">
                <a16:creationId xmlns:a16="http://schemas.microsoft.com/office/drawing/2014/main" id="{E91BCE9C-34F0-CE6F-8DDF-2B8329BB23AF}"/>
              </a:ext>
            </a:extLst>
          </p:cNvPr>
          <p:cNvSpPr>
            <a:spLocks noGrp="1"/>
          </p:cNvSpPr>
          <p:nvPr>
            <p:ph type="title"/>
          </p:nvPr>
        </p:nvSpPr>
        <p:spPr>
          <a:xfrm>
            <a:off x="571500" y="0"/>
            <a:ext cx="11499925" cy="676894"/>
          </a:xfrm>
        </p:spPr>
        <p:txBody>
          <a:bodyPr/>
          <a:lstStyle/>
          <a:p>
            <a:r>
              <a:rPr lang="en-US" dirty="0"/>
              <a:t>Maintenance Updates</a:t>
            </a:r>
          </a:p>
        </p:txBody>
      </p:sp>
    </p:spTree>
    <p:extLst>
      <p:ext uri="{BB962C8B-B14F-4D97-AF65-F5344CB8AC3E}">
        <p14:creationId xmlns:p14="http://schemas.microsoft.com/office/powerpoint/2010/main" val="3823363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3046-56FA-3BC5-DA80-DCD3E88434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0A54651-C35A-B8A9-E9A2-DD536C6B1D3F}"/>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175681" y="929826"/>
            <a:ext cx="4340511" cy="3376629"/>
          </a:xfrm>
          <a:prstGeom prst="rect">
            <a:avLst/>
          </a:prstGeom>
        </p:spPr>
      </p:pic>
      <p:sp>
        <p:nvSpPr>
          <p:cNvPr id="2" name="Title 1">
            <a:extLst>
              <a:ext uri="{FF2B5EF4-FFF2-40B4-BE49-F238E27FC236}">
                <a16:creationId xmlns:a16="http://schemas.microsoft.com/office/drawing/2014/main" id="{2C3620D6-2F61-5C5B-6A30-48328922039A}"/>
              </a:ext>
            </a:extLst>
          </p:cNvPr>
          <p:cNvSpPr>
            <a:spLocks noGrp="1"/>
          </p:cNvSpPr>
          <p:nvPr>
            <p:ph type="title"/>
          </p:nvPr>
        </p:nvSpPr>
        <p:spPr/>
        <p:txBody>
          <a:bodyPr>
            <a:normAutofit/>
          </a:bodyPr>
          <a:lstStyle/>
          <a:p>
            <a:r>
              <a:rPr lang="en-US"/>
              <a:t>ePIC Barrel Assembly</a:t>
            </a:r>
          </a:p>
        </p:txBody>
      </p:sp>
      <p:sp>
        <p:nvSpPr>
          <p:cNvPr id="4" name="Arrow: Right 3">
            <a:extLst>
              <a:ext uri="{FF2B5EF4-FFF2-40B4-BE49-F238E27FC236}">
                <a16:creationId xmlns:a16="http://schemas.microsoft.com/office/drawing/2014/main" id="{B86C1A3C-F915-3B19-E329-ABAD18DB422D}"/>
              </a:ext>
            </a:extLst>
          </p:cNvPr>
          <p:cNvSpPr/>
          <p:nvPr/>
        </p:nvSpPr>
        <p:spPr>
          <a:xfrm>
            <a:off x="4234255" y="3816032"/>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cxnSp>
        <p:nvCxnSpPr>
          <p:cNvPr id="12" name="Straight Arrow Connector 11">
            <a:extLst>
              <a:ext uri="{FF2B5EF4-FFF2-40B4-BE49-F238E27FC236}">
                <a16:creationId xmlns:a16="http://schemas.microsoft.com/office/drawing/2014/main" id="{800B3941-33F9-E85C-A4DB-7913DE2D0515}"/>
              </a:ext>
            </a:extLst>
          </p:cNvPr>
          <p:cNvCxnSpPr>
            <a:cxnSpLocks/>
          </p:cNvCxnSpPr>
          <p:nvPr/>
        </p:nvCxnSpPr>
        <p:spPr>
          <a:xfrm>
            <a:off x="307416" y="2857964"/>
            <a:ext cx="46505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7D688-46D0-7F60-E193-01EDE9D802B5}"/>
              </a:ext>
            </a:extLst>
          </p:cNvPr>
          <p:cNvCxnSpPr>
            <a:cxnSpLocks/>
          </p:cNvCxnSpPr>
          <p:nvPr/>
        </p:nvCxnSpPr>
        <p:spPr>
          <a:xfrm flipH="1">
            <a:off x="3691956" y="3567937"/>
            <a:ext cx="64036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D8F163-A115-05B2-4BB7-2F027AED63B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999302" y="927210"/>
            <a:ext cx="3223970" cy="3451010"/>
          </a:xfrm>
          <a:prstGeom prst="rect">
            <a:avLst/>
          </a:prstGeom>
        </p:spPr>
      </p:pic>
      <p:sp>
        <p:nvSpPr>
          <p:cNvPr id="16" name="Content Placeholder 6">
            <a:extLst>
              <a:ext uri="{FF2B5EF4-FFF2-40B4-BE49-F238E27FC236}">
                <a16:creationId xmlns:a16="http://schemas.microsoft.com/office/drawing/2014/main" id="{E8A152B6-2DAC-8FC5-9B42-DB98A8077C48}"/>
              </a:ext>
            </a:extLst>
          </p:cNvPr>
          <p:cNvSpPr>
            <a:spLocks noGrp="1"/>
          </p:cNvSpPr>
          <p:nvPr>
            <p:ph idx="1"/>
          </p:nvPr>
        </p:nvSpPr>
        <p:spPr>
          <a:xfrm>
            <a:off x="271960" y="5093787"/>
            <a:ext cx="11572309" cy="1103809"/>
          </a:xfrm>
        </p:spPr>
        <p:txBody>
          <a:bodyPr>
            <a:normAutofit/>
          </a:bodyPr>
          <a:lstStyle/>
          <a:p>
            <a:pPr>
              <a:lnSpc>
                <a:spcPct val="120000"/>
              </a:lnSpc>
            </a:pPr>
            <a:r>
              <a:rPr lang="en-US" sz="1600" dirty="0"/>
              <a:t>pfRICH and dRICH detectors are installed from backward side and dRICH detector is installed from Forward side.</a:t>
            </a:r>
          </a:p>
          <a:p>
            <a:pPr>
              <a:lnSpc>
                <a:spcPct val="120000"/>
              </a:lnSpc>
            </a:pPr>
            <a:r>
              <a:rPr lang="en-US" sz="1600" dirty="0"/>
              <a:t>After Final Assembly, detector is ready to be rolled in to the experimental hall.</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225938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4F3F-6139-B482-8DE7-ABA09E0AF917}"/>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B9C5AD98-963A-0610-6D6F-7F14DF786E18}"/>
              </a:ext>
            </a:extLst>
          </p:cNvPr>
          <p:cNvSpPr>
            <a:spLocks noGrp="1"/>
          </p:cNvSpPr>
          <p:nvPr>
            <p:ph type="body" sz="quarter" idx="10"/>
          </p:nvPr>
        </p:nvSpPr>
        <p:spPr/>
        <p:txBody>
          <a:bodyPr/>
          <a:lstStyle/>
          <a:p>
            <a:r>
              <a:rPr lang="en-US" dirty="0"/>
              <a:t>General Services Update</a:t>
            </a:r>
          </a:p>
          <a:p>
            <a:r>
              <a:rPr lang="en-US" dirty="0"/>
              <a:t>Backward Cable Trays</a:t>
            </a:r>
          </a:p>
          <a:p>
            <a:r>
              <a:rPr lang="en-US" dirty="0"/>
              <a:t>Forward Cable Trays</a:t>
            </a:r>
          </a:p>
          <a:p>
            <a:r>
              <a:rPr lang="en-US" dirty="0"/>
              <a:t>Disconnects</a:t>
            </a:r>
          </a:p>
          <a:p>
            <a:r>
              <a:rPr lang="en-US" dirty="0"/>
              <a:t>Maintenance updates</a:t>
            </a:r>
          </a:p>
          <a:p>
            <a:pPr marL="0" indent="0">
              <a:buNone/>
            </a:pPr>
            <a:endParaRPr lang="en-US" dirty="0"/>
          </a:p>
        </p:txBody>
      </p:sp>
      <p:pic>
        <p:nvPicPr>
          <p:cNvPr id="4" name="Picture 3">
            <a:extLst>
              <a:ext uri="{FF2B5EF4-FFF2-40B4-BE49-F238E27FC236}">
                <a16:creationId xmlns:a16="http://schemas.microsoft.com/office/drawing/2014/main" id="{3D4DFD15-01FC-7FCE-AE5C-1AA9CB03510D}"/>
              </a:ext>
            </a:extLst>
          </p:cNvPr>
          <p:cNvPicPr>
            <a:picLocks noChangeAspect="1"/>
          </p:cNvPicPr>
          <p:nvPr/>
        </p:nvPicPr>
        <p:blipFill>
          <a:blip r:embed="rId2">
            <a:clrChange>
              <a:clrFrom>
                <a:srgbClr val="1A1F25"/>
              </a:clrFrom>
              <a:clrTo>
                <a:srgbClr val="1A1F25">
                  <a:alpha val="0"/>
                </a:srgbClr>
              </a:clrTo>
            </a:clrChange>
          </a:blip>
          <a:srcRect r="7573"/>
          <a:stretch/>
        </p:blipFill>
        <p:spPr>
          <a:xfrm>
            <a:off x="5626148" y="552326"/>
            <a:ext cx="6103889" cy="5753347"/>
          </a:xfrm>
          <a:prstGeom prst="rect">
            <a:avLst/>
          </a:prstGeom>
        </p:spPr>
      </p:pic>
    </p:spTree>
    <p:extLst>
      <p:ext uri="{BB962C8B-B14F-4D97-AF65-F5344CB8AC3E}">
        <p14:creationId xmlns:p14="http://schemas.microsoft.com/office/powerpoint/2010/main" val="34593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3772-9412-EF8E-7A51-4873A4EAAD04}"/>
              </a:ext>
            </a:extLst>
          </p:cNvPr>
          <p:cNvSpPr>
            <a:spLocks noGrp="1"/>
          </p:cNvSpPr>
          <p:nvPr>
            <p:ph type="title"/>
          </p:nvPr>
        </p:nvSpPr>
        <p:spPr/>
        <p:txBody>
          <a:bodyPr/>
          <a:lstStyle/>
          <a:p>
            <a:r>
              <a:rPr lang="en-US" dirty="0"/>
              <a:t>Services Breakdown</a:t>
            </a:r>
          </a:p>
        </p:txBody>
      </p:sp>
      <p:sp>
        <p:nvSpPr>
          <p:cNvPr id="3" name="Text Placeholder 2">
            <a:extLst>
              <a:ext uri="{FF2B5EF4-FFF2-40B4-BE49-F238E27FC236}">
                <a16:creationId xmlns:a16="http://schemas.microsoft.com/office/drawing/2014/main" id="{BF5873B4-C3BD-C600-2986-22401D12D106}"/>
              </a:ext>
            </a:extLst>
          </p:cNvPr>
          <p:cNvSpPr>
            <a:spLocks noGrp="1"/>
          </p:cNvSpPr>
          <p:nvPr>
            <p:ph type="body" sz="quarter" idx="10"/>
          </p:nvPr>
        </p:nvSpPr>
        <p:spPr>
          <a:xfrm>
            <a:off x="461963" y="981075"/>
            <a:ext cx="7056437" cy="5065713"/>
          </a:xfrm>
        </p:spPr>
        <p:txBody>
          <a:bodyPr/>
          <a:lstStyle/>
          <a:p>
            <a:r>
              <a:rPr lang="en-US" dirty="0"/>
              <a:t>The tables to the right are snapshots from the master services spreadsheet, there are several known updates that haven’t been populated yet</a:t>
            </a:r>
          </a:p>
          <a:p>
            <a:r>
              <a:rPr lang="en-US" dirty="0"/>
              <a:t>The orange table shows </a:t>
            </a:r>
            <a:r>
              <a:rPr lang="en-US" b="1" dirty="0"/>
              <a:t>half </a:t>
            </a:r>
            <a:r>
              <a:rPr lang="en-US" dirty="0"/>
              <a:t>the total services from each detector (backward side)</a:t>
            </a:r>
          </a:p>
          <a:p>
            <a:r>
              <a:rPr lang="en-US" dirty="0"/>
              <a:t>The yellow table shows what percentage of the SVT’s </a:t>
            </a:r>
            <a:r>
              <a:rPr lang="en-US" b="1" dirty="0"/>
              <a:t>total</a:t>
            </a:r>
            <a:r>
              <a:rPr lang="en-US" dirty="0"/>
              <a:t> (forward &amp; backward) services are power, signal and cooling</a:t>
            </a:r>
          </a:p>
        </p:txBody>
      </p:sp>
      <p:graphicFrame>
        <p:nvGraphicFramePr>
          <p:cNvPr id="5" name="Table 4">
            <a:extLst>
              <a:ext uri="{FF2B5EF4-FFF2-40B4-BE49-F238E27FC236}">
                <a16:creationId xmlns:a16="http://schemas.microsoft.com/office/drawing/2014/main" id="{4B346699-EA61-EE38-52A9-17EF780FA62A}"/>
              </a:ext>
            </a:extLst>
          </p:cNvPr>
          <p:cNvGraphicFramePr>
            <a:graphicFrameLocks noGrp="1"/>
          </p:cNvGraphicFramePr>
          <p:nvPr>
            <p:extLst>
              <p:ext uri="{D42A27DB-BD31-4B8C-83A1-F6EECF244321}">
                <p14:modId xmlns:p14="http://schemas.microsoft.com/office/powerpoint/2010/main" val="294265736"/>
              </p:ext>
            </p:extLst>
          </p:nvPr>
        </p:nvGraphicFramePr>
        <p:xfrm>
          <a:off x="7877232" y="736314"/>
          <a:ext cx="4019060" cy="3176964"/>
        </p:xfrm>
        <a:graphic>
          <a:graphicData uri="http://schemas.openxmlformats.org/drawingml/2006/table">
            <a:tbl>
              <a:tblPr>
                <a:tableStyleId>{5C22544A-7EE6-4342-B048-85BDC9FD1C3A}</a:tableStyleId>
              </a:tblPr>
              <a:tblGrid>
                <a:gridCol w="1377459">
                  <a:extLst>
                    <a:ext uri="{9D8B030D-6E8A-4147-A177-3AD203B41FA5}">
                      <a16:colId xmlns:a16="http://schemas.microsoft.com/office/drawing/2014/main" val="1081508114"/>
                    </a:ext>
                  </a:extLst>
                </a:gridCol>
                <a:gridCol w="1339273">
                  <a:extLst>
                    <a:ext uri="{9D8B030D-6E8A-4147-A177-3AD203B41FA5}">
                      <a16:colId xmlns:a16="http://schemas.microsoft.com/office/drawing/2014/main" val="763902697"/>
                    </a:ext>
                  </a:extLst>
                </a:gridCol>
                <a:gridCol w="1302328">
                  <a:extLst>
                    <a:ext uri="{9D8B030D-6E8A-4147-A177-3AD203B41FA5}">
                      <a16:colId xmlns:a16="http://schemas.microsoft.com/office/drawing/2014/main" val="3380421645"/>
                    </a:ext>
                  </a:extLst>
                </a:gridCol>
              </a:tblGrid>
              <a:tr h="316634">
                <a:tc gridSpan="3">
                  <a:txBody>
                    <a:bodyPr/>
                    <a:lstStyle/>
                    <a:p>
                      <a:pPr algn="ctr" fontAlgn="b">
                        <a:buNone/>
                      </a:pPr>
                      <a:r>
                        <a:rPr lang="en-US" sz="1800" b="1" i="0" u="none" strike="noStrike" dirty="0">
                          <a:solidFill>
                            <a:srgbClr val="000000"/>
                          </a:solidFill>
                          <a:effectLst/>
                          <a:latin typeface="+mn-lt"/>
                        </a:rPr>
                        <a:t>Inner Services Breakdown</a:t>
                      </a: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Aptos Narrow" panose="020B0004020202020204" pitchFamily="34" charset="0"/>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Aptos Narrow" panose="020B0004020202020204" pitchFamily="34" charset="0"/>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95895778"/>
                  </a:ext>
                </a:extLst>
              </a:tr>
              <a:tr h="316634">
                <a:tc>
                  <a:txBody>
                    <a:bodyPr/>
                    <a:lstStyle/>
                    <a:p>
                      <a:pPr algn="ctr" fontAlgn="b">
                        <a:buNone/>
                      </a:pPr>
                      <a:r>
                        <a:rPr lang="en-US" sz="1800" u="none" strike="noStrike" dirty="0">
                          <a:effectLst/>
                          <a:latin typeface="+mn-lt"/>
                        </a:rPr>
                        <a:t>System</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800" u="none" strike="noStrike" dirty="0">
                          <a:effectLst/>
                          <a:latin typeface="+mn-lt"/>
                        </a:rPr>
                        <a:t>Area (cm²)</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800" u="none" strike="noStrike" dirty="0">
                          <a:effectLst/>
                          <a:latin typeface="+mn-lt"/>
                        </a:rPr>
                        <a:t>% of Total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21802315"/>
                  </a:ext>
                </a:extLst>
              </a:tr>
              <a:tr h="317962">
                <a:tc>
                  <a:txBody>
                    <a:bodyPr/>
                    <a:lstStyle/>
                    <a:p>
                      <a:pPr algn="l" fontAlgn="b">
                        <a:buNone/>
                      </a:pPr>
                      <a:r>
                        <a:rPr lang="en-US" sz="1800" u="none" strike="noStrike" dirty="0">
                          <a:effectLst/>
                          <a:latin typeface="+mn-lt"/>
                        </a:rPr>
                        <a:t>L0-L2</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184.58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7.83%</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74588857"/>
                  </a:ext>
                </a:extLst>
              </a:tr>
              <a:tr h="317962">
                <a:tc>
                  <a:txBody>
                    <a:bodyPr/>
                    <a:lstStyle/>
                    <a:p>
                      <a:pPr algn="l" fontAlgn="b">
                        <a:buNone/>
                      </a:pPr>
                      <a:r>
                        <a:rPr lang="en-US" sz="1800" u="none" strike="noStrike" dirty="0">
                          <a:effectLst/>
                          <a:latin typeface="+mn-lt"/>
                        </a:rPr>
                        <a:t>L3 &amp; L4</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344.06</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14.60%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4075085"/>
                  </a:ext>
                </a:extLst>
              </a:tr>
              <a:tr h="317962">
                <a:tc>
                  <a:txBody>
                    <a:bodyPr/>
                    <a:lstStyle/>
                    <a:p>
                      <a:pPr algn="l" fontAlgn="b">
                        <a:buNone/>
                      </a:pPr>
                      <a:r>
                        <a:rPr lang="en-US" sz="1800" u="none" strike="noStrike" dirty="0">
                          <a:effectLst/>
                          <a:latin typeface="+mn-lt"/>
                        </a:rPr>
                        <a:t>SVT Disks</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1084.18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46.00%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6488244"/>
                  </a:ext>
                </a:extLst>
              </a:tr>
              <a:tr h="317962">
                <a:tc>
                  <a:txBody>
                    <a:bodyPr/>
                    <a:lstStyle/>
                    <a:p>
                      <a:pPr algn="l" fontAlgn="b">
                        <a:buNone/>
                      </a:pPr>
                      <a:r>
                        <a:rPr lang="en-US" sz="1800" u="none" strike="noStrike" dirty="0">
                          <a:effectLst/>
                          <a:latin typeface="+mn-lt"/>
                        </a:rPr>
                        <a:t>MPGD Disks</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154.20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6.54%</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71027031"/>
                  </a:ext>
                </a:extLst>
              </a:tr>
              <a:tr h="317962">
                <a:tc>
                  <a:txBody>
                    <a:bodyPr/>
                    <a:lstStyle/>
                    <a:p>
                      <a:pPr algn="l" fontAlgn="b">
                        <a:buNone/>
                      </a:pPr>
                      <a:r>
                        <a:rPr lang="en-US" sz="1800" u="none" strike="noStrike" dirty="0" err="1">
                          <a:effectLst/>
                          <a:latin typeface="+mn-lt"/>
                        </a:rPr>
                        <a:t>ToF</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208.59</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8.85%</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826722"/>
                  </a:ext>
                </a:extLst>
              </a:tr>
              <a:tr h="317962">
                <a:tc>
                  <a:txBody>
                    <a:bodyPr/>
                    <a:lstStyle/>
                    <a:p>
                      <a:pPr algn="l" fontAlgn="b">
                        <a:buNone/>
                      </a:pPr>
                      <a:r>
                        <a:rPr lang="en-US" sz="1800" u="none" strike="noStrike" dirty="0">
                          <a:effectLst/>
                          <a:latin typeface="+mn-lt"/>
                        </a:rPr>
                        <a:t>CYMBAL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381.39</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16.18%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48528413"/>
                  </a:ext>
                </a:extLst>
              </a:tr>
              <a:tr h="317962">
                <a:tc>
                  <a:txBody>
                    <a:bodyPr/>
                    <a:lstStyle/>
                    <a:p>
                      <a:pPr algn="l" fontAlgn="b">
                        <a:buNone/>
                      </a:pP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endParaRPr lang="en-US" sz="1800" b="0" i="0" u="none" strike="noStrike">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endParaRPr lang="en-US" sz="1800" b="0" i="0" u="none" strike="noStrike">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93427027"/>
                  </a:ext>
                </a:extLst>
              </a:tr>
              <a:tr h="317962">
                <a:tc>
                  <a:txBody>
                    <a:bodyPr/>
                    <a:lstStyle/>
                    <a:p>
                      <a:pPr algn="l" fontAlgn="b">
                        <a:buNone/>
                      </a:pPr>
                      <a:r>
                        <a:rPr lang="en-US" sz="1800" u="none" strike="noStrike" dirty="0">
                          <a:effectLst/>
                          <a:latin typeface="+mn-lt"/>
                        </a:rPr>
                        <a:t>Total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2357.00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100.00%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43869646"/>
                  </a:ext>
                </a:extLst>
              </a:tr>
            </a:tbl>
          </a:graphicData>
        </a:graphic>
      </p:graphicFrame>
      <p:graphicFrame>
        <p:nvGraphicFramePr>
          <p:cNvPr id="6" name="Table 5">
            <a:extLst>
              <a:ext uri="{FF2B5EF4-FFF2-40B4-BE49-F238E27FC236}">
                <a16:creationId xmlns:a16="http://schemas.microsoft.com/office/drawing/2014/main" id="{46A3C2EA-A2AF-CA3D-016C-F3C6DEA76D28}"/>
              </a:ext>
            </a:extLst>
          </p:cNvPr>
          <p:cNvGraphicFramePr>
            <a:graphicFrameLocks noGrp="1"/>
          </p:cNvGraphicFramePr>
          <p:nvPr>
            <p:extLst>
              <p:ext uri="{D42A27DB-BD31-4B8C-83A1-F6EECF244321}">
                <p14:modId xmlns:p14="http://schemas.microsoft.com/office/powerpoint/2010/main" val="3619187213"/>
              </p:ext>
            </p:extLst>
          </p:nvPr>
        </p:nvGraphicFramePr>
        <p:xfrm>
          <a:off x="7877231" y="4003764"/>
          <a:ext cx="4019061" cy="2174882"/>
        </p:xfrm>
        <a:graphic>
          <a:graphicData uri="http://schemas.openxmlformats.org/drawingml/2006/table">
            <a:tbl>
              <a:tblPr>
                <a:tableStyleId>{5C22544A-7EE6-4342-B048-85BDC9FD1C3A}</a:tableStyleId>
              </a:tblPr>
              <a:tblGrid>
                <a:gridCol w="1340659">
                  <a:extLst>
                    <a:ext uri="{9D8B030D-6E8A-4147-A177-3AD203B41FA5}">
                      <a16:colId xmlns:a16="http://schemas.microsoft.com/office/drawing/2014/main" val="2838634413"/>
                    </a:ext>
                  </a:extLst>
                </a:gridCol>
                <a:gridCol w="1366982">
                  <a:extLst>
                    <a:ext uri="{9D8B030D-6E8A-4147-A177-3AD203B41FA5}">
                      <a16:colId xmlns:a16="http://schemas.microsoft.com/office/drawing/2014/main" val="2859336266"/>
                    </a:ext>
                  </a:extLst>
                </a:gridCol>
                <a:gridCol w="1311420">
                  <a:extLst>
                    <a:ext uri="{9D8B030D-6E8A-4147-A177-3AD203B41FA5}">
                      <a16:colId xmlns:a16="http://schemas.microsoft.com/office/drawing/2014/main" val="2995406811"/>
                    </a:ext>
                  </a:extLst>
                </a:gridCol>
              </a:tblGrid>
              <a:tr h="315576">
                <a:tc gridSpan="3">
                  <a:txBody>
                    <a:bodyPr/>
                    <a:lstStyle/>
                    <a:p>
                      <a:pPr algn="ctr" fontAlgn="b">
                        <a:buNone/>
                      </a:pPr>
                      <a:r>
                        <a:rPr lang="en-US" sz="1800" b="1" i="0" u="none" strike="noStrike" dirty="0">
                          <a:solidFill>
                            <a:srgbClr val="000000"/>
                          </a:solidFill>
                          <a:effectLst/>
                          <a:latin typeface="+mn-lt"/>
                        </a:rPr>
                        <a:t>SVT Total Services Breakdown</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50507435"/>
                  </a:ext>
                </a:extLst>
              </a:tr>
              <a:tr h="315576">
                <a:tc>
                  <a:txBody>
                    <a:bodyPr/>
                    <a:lstStyle/>
                    <a:p>
                      <a:pPr algn="ctr" fontAlgn="b">
                        <a:buNone/>
                      </a:pPr>
                      <a:r>
                        <a:rPr lang="en-US" sz="1800" b="0" i="0" u="none" strike="noStrike" dirty="0">
                          <a:solidFill>
                            <a:srgbClr val="000000"/>
                          </a:solidFill>
                          <a:effectLst/>
                          <a:latin typeface="+mn-lt"/>
                        </a:rPr>
                        <a:t>Service</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800" u="none" strike="noStrike" dirty="0">
                          <a:effectLst/>
                          <a:latin typeface="+mn-lt"/>
                        </a:rPr>
                        <a:t>Area (cm²)</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800" u="none" strike="noStrike" dirty="0">
                          <a:effectLst/>
                          <a:latin typeface="+mn-lt"/>
                        </a:rPr>
                        <a:t>% of Total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214592099"/>
                  </a:ext>
                </a:extLst>
              </a:tr>
              <a:tr h="308746">
                <a:tc>
                  <a:txBody>
                    <a:bodyPr/>
                    <a:lstStyle/>
                    <a:p>
                      <a:pPr algn="l" fontAlgn="b">
                        <a:buNone/>
                      </a:pPr>
                      <a:r>
                        <a:rPr lang="en-US" sz="1800" u="none" strike="noStrike">
                          <a:effectLst/>
                          <a:latin typeface="+mn-lt"/>
                        </a:rPr>
                        <a:t>Power</a:t>
                      </a:r>
                      <a:endParaRPr lang="en-US" sz="1800" b="0" i="0" u="none" strike="noStrike">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b="0" i="0" u="none" strike="noStrike" dirty="0">
                          <a:solidFill>
                            <a:srgbClr val="000000"/>
                          </a:solidFill>
                          <a:effectLst/>
                          <a:latin typeface="+mn-lt"/>
                        </a:rPr>
                        <a:t>420.23</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u="none" strike="noStrike" dirty="0">
                          <a:effectLst/>
                          <a:latin typeface="+mn-lt"/>
                        </a:rPr>
                        <a:t>14.48%</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3338106"/>
                  </a:ext>
                </a:extLst>
              </a:tr>
              <a:tr h="308746">
                <a:tc>
                  <a:txBody>
                    <a:bodyPr/>
                    <a:lstStyle/>
                    <a:p>
                      <a:pPr algn="l" fontAlgn="b">
                        <a:buNone/>
                      </a:pPr>
                      <a:r>
                        <a:rPr lang="en-US" sz="1800" u="none" strike="noStrike" dirty="0">
                          <a:effectLst/>
                          <a:latin typeface="+mn-lt"/>
                        </a:rPr>
                        <a:t>Signal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b="0" i="0" u="none" strike="noStrike" dirty="0">
                          <a:solidFill>
                            <a:srgbClr val="000000"/>
                          </a:solidFill>
                          <a:effectLst/>
                          <a:latin typeface="+mn-lt"/>
                        </a:rPr>
                        <a:t>1483.20</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u="none" strike="noStrike" dirty="0">
                          <a:effectLst/>
                          <a:latin typeface="+mn-lt"/>
                        </a:rPr>
                        <a:t>51.09%</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69365526"/>
                  </a:ext>
                </a:extLst>
              </a:tr>
              <a:tr h="308746">
                <a:tc>
                  <a:txBody>
                    <a:bodyPr/>
                    <a:lstStyle/>
                    <a:p>
                      <a:pPr algn="l" fontAlgn="b">
                        <a:buNone/>
                      </a:pPr>
                      <a:r>
                        <a:rPr lang="en-US" sz="1800" u="none" strike="noStrike">
                          <a:effectLst/>
                          <a:latin typeface="+mn-lt"/>
                        </a:rPr>
                        <a:t>Cooling</a:t>
                      </a:r>
                      <a:endParaRPr lang="en-US" sz="1800" b="0" i="0" u="none" strike="noStrike">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b="0" i="0" u="none" strike="noStrike" dirty="0">
                          <a:solidFill>
                            <a:srgbClr val="000000"/>
                          </a:solidFill>
                          <a:effectLst/>
                          <a:latin typeface="+mn-lt"/>
                        </a:rPr>
                        <a:t>999.65</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u="none" strike="noStrike" dirty="0">
                          <a:effectLst/>
                          <a:latin typeface="+mn-lt"/>
                        </a:rPr>
                        <a:t>34.43%</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0208500"/>
                  </a:ext>
                </a:extLst>
              </a:tr>
              <a:tr h="308746">
                <a:tc>
                  <a:txBody>
                    <a:bodyPr/>
                    <a:lstStyle/>
                    <a:p>
                      <a:pPr algn="l"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47623377"/>
                  </a:ext>
                </a:extLst>
              </a:tr>
              <a:tr h="308746">
                <a:tc>
                  <a:txBody>
                    <a:bodyPr/>
                    <a:lstStyle/>
                    <a:p>
                      <a:pPr algn="l" fontAlgn="b">
                        <a:buNone/>
                      </a:pPr>
                      <a:r>
                        <a:rPr lang="en-US" sz="1800" u="none" strike="noStrike" dirty="0">
                          <a:effectLst/>
                          <a:latin typeface="+mn-lt"/>
                        </a:rPr>
                        <a:t>Total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b="0" i="0" u="none" strike="noStrike" dirty="0">
                          <a:solidFill>
                            <a:srgbClr val="000000"/>
                          </a:solidFill>
                          <a:effectLst/>
                          <a:latin typeface="+mn-lt"/>
                        </a:rPr>
                        <a:t>2903.07</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u="none" strike="noStrike" dirty="0">
                          <a:effectLst/>
                          <a:latin typeface="+mn-lt"/>
                        </a:rPr>
                        <a:t>100.00%</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7033709"/>
                  </a:ext>
                </a:extLst>
              </a:tr>
            </a:tbl>
          </a:graphicData>
        </a:graphic>
      </p:graphicFrame>
    </p:spTree>
    <p:extLst>
      <p:ext uri="{BB962C8B-B14F-4D97-AF65-F5344CB8AC3E}">
        <p14:creationId xmlns:p14="http://schemas.microsoft.com/office/powerpoint/2010/main" val="404918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C17F-338E-A670-4935-EDE6CC3EB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C6D2E-CE1A-A9EA-FC35-5AC76A619C33}"/>
              </a:ext>
            </a:extLst>
          </p:cNvPr>
          <p:cNvSpPr>
            <a:spLocks noGrp="1"/>
          </p:cNvSpPr>
          <p:nvPr>
            <p:ph type="title"/>
          </p:nvPr>
        </p:nvSpPr>
        <p:spPr/>
        <p:txBody>
          <a:bodyPr/>
          <a:lstStyle/>
          <a:p>
            <a:r>
              <a:rPr lang="en-US" dirty="0"/>
              <a:t>Services</a:t>
            </a:r>
          </a:p>
        </p:txBody>
      </p:sp>
      <p:sp>
        <p:nvSpPr>
          <p:cNvPr id="3" name="Text Placeholder 2">
            <a:extLst>
              <a:ext uri="{FF2B5EF4-FFF2-40B4-BE49-F238E27FC236}">
                <a16:creationId xmlns:a16="http://schemas.microsoft.com/office/drawing/2014/main" id="{BB048707-D5E7-D033-3227-49BDC0CD38F7}"/>
              </a:ext>
            </a:extLst>
          </p:cNvPr>
          <p:cNvSpPr>
            <a:spLocks noGrp="1"/>
          </p:cNvSpPr>
          <p:nvPr>
            <p:ph type="body" sz="quarter" idx="10"/>
          </p:nvPr>
        </p:nvSpPr>
        <p:spPr>
          <a:xfrm>
            <a:off x="461963" y="981075"/>
            <a:ext cx="3082386" cy="5065713"/>
          </a:xfrm>
        </p:spPr>
        <p:txBody>
          <a:bodyPr>
            <a:normAutofit/>
          </a:bodyPr>
          <a:lstStyle/>
          <a:p>
            <a:r>
              <a:rPr lang="en-US" sz="1800" dirty="0"/>
              <a:t>After the recent updates there are areas of concern</a:t>
            </a:r>
          </a:p>
          <a:p>
            <a:r>
              <a:rPr lang="en-US" sz="1800" dirty="0"/>
              <a:t>Not enough space around pfRICH and </a:t>
            </a:r>
            <a:r>
              <a:rPr lang="en-US" sz="1800" dirty="0" err="1"/>
              <a:t>EEEMCal</a:t>
            </a:r>
            <a:endParaRPr lang="en-US" sz="1800" dirty="0"/>
          </a:p>
          <a:p>
            <a:r>
              <a:rPr lang="en-US" sz="1800" dirty="0"/>
              <a:t>Space in-between barrel EMCal and dRICH is a concern</a:t>
            </a:r>
          </a:p>
          <a:p>
            <a:r>
              <a:rPr lang="en-US" sz="1800" dirty="0"/>
              <a:t>Services coming out at 3 &amp; 9 O’clock from dRICH and </a:t>
            </a:r>
            <a:r>
              <a:rPr lang="en-US" sz="1800" dirty="0" err="1"/>
              <a:t>fEMCal</a:t>
            </a:r>
            <a:endParaRPr lang="en-US" sz="1800" dirty="0"/>
          </a:p>
        </p:txBody>
      </p:sp>
      <p:pic>
        <p:nvPicPr>
          <p:cNvPr id="5" name="Picture 4">
            <a:extLst>
              <a:ext uri="{FF2B5EF4-FFF2-40B4-BE49-F238E27FC236}">
                <a16:creationId xmlns:a16="http://schemas.microsoft.com/office/drawing/2014/main" id="{5771894C-3BA5-F93D-64F0-EDE6139909A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3481003" y="981075"/>
            <a:ext cx="8652790" cy="4893302"/>
          </a:xfrm>
          <a:prstGeom prst="rect">
            <a:avLst/>
          </a:prstGeom>
        </p:spPr>
      </p:pic>
      <p:sp>
        <p:nvSpPr>
          <p:cNvPr id="6" name="Oval 5">
            <a:extLst>
              <a:ext uri="{FF2B5EF4-FFF2-40B4-BE49-F238E27FC236}">
                <a16:creationId xmlns:a16="http://schemas.microsoft.com/office/drawing/2014/main" id="{57A23D65-497A-0007-CB9E-D4AED562C437}"/>
              </a:ext>
            </a:extLst>
          </p:cNvPr>
          <p:cNvSpPr/>
          <p:nvPr/>
        </p:nvSpPr>
        <p:spPr>
          <a:xfrm>
            <a:off x="5217953" y="2604781"/>
            <a:ext cx="1417606" cy="462574"/>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4961FD-B6BF-3960-A7A9-6614940A691C}"/>
              </a:ext>
            </a:extLst>
          </p:cNvPr>
          <p:cNvSpPr/>
          <p:nvPr/>
        </p:nvSpPr>
        <p:spPr>
          <a:xfrm>
            <a:off x="10099308" y="5093516"/>
            <a:ext cx="723755" cy="707472"/>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2074FC-37CB-7885-CF88-9E8C3E23522B}"/>
              </a:ext>
            </a:extLst>
          </p:cNvPr>
          <p:cNvSpPr/>
          <p:nvPr/>
        </p:nvSpPr>
        <p:spPr>
          <a:xfrm>
            <a:off x="9051721" y="2512502"/>
            <a:ext cx="461261" cy="462574"/>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BECC5B-3A55-BD98-3CF7-DC1D0E313A4D}"/>
              </a:ext>
            </a:extLst>
          </p:cNvPr>
          <p:cNvPicPr>
            <a:picLocks noChangeAspect="1"/>
          </p:cNvPicPr>
          <p:nvPr/>
        </p:nvPicPr>
        <p:blipFill>
          <a:blip r:embed="rId3">
            <a:clrChange>
              <a:clrFrom>
                <a:srgbClr val="1A1F25"/>
              </a:clrFrom>
              <a:clrTo>
                <a:srgbClr val="1A1F25">
                  <a:alpha val="0"/>
                </a:srgbClr>
              </a:clrTo>
            </a:clrChange>
          </a:blip>
          <a:srcRect t="5991"/>
          <a:stretch/>
        </p:blipFill>
        <p:spPr>
          <a:xfrm>
            <a:off x="669318" y="4232152"/>
            <a:ext cx="2667675" cy="1940202"/>
          </a:xfrm>
          <a:prstGeom prst="rect">
            <a:avLst/>
          </a:prstGeom>
        </p:spPr>
      </p:pic>
      <p:sp>
        <p:nvSpPr>
          <p:cNvPr id="7" name="Rectangle 6">
            <a:extLst>
              <a:ext uri="{FF2B5EF4-FFF2-40B4-BE49-F238E27FC236}">
                <a16:creationId xmlns:a16="http://schemas.microsoft.com/office/drawing/2014/main" id="{50DE8093-4E93-C5E5-1655-6BF69DB52A6C}"/>
              </a:ext>
            </a:extLst>
          </p:cNvPr>
          <p:cNvSpPr/>
          <p:nvPr/>
        </p:nvSpPr>
        <p:spPr>
          <a:xfrm>
            <a:off x="5535785" y="2432370"/>
            <a:ext cx="770562" cy="18600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+120%</a:t>
            </a:r>
          </a:p>
        </p:txBody>
      </p:sp>
      <p:sp>
        <p:nvSpPr>
          <p:cNvPr id="10" name="Rectangle 9">
            <a:extLst>
              <a:ext uri="{FF2B5EF4-FFF2-40B4-BE49-F238E27FC236}">
                <a16:creationId xmlns:a16="http://schemas.microsoft.com/office/drawing/2014/main" id="{0157CDC9-C564-5741-32CD-8636CE5A6C21}"/>
              </a:ext>
            </a:extLst>
          </p:cNvPr>
          <p:cNvSpPr/>
          <p:nvPr/>
        </p:nvSpPr>
        <p:spPr>
          <a:xfrm>
            <a:off x="8430170" y="2611662"/>
            <a:ext cx="666925" cy="2642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~95%</a:t>
            </a:r>
          </a:p>
        </p:txBody>
      </p:sp>
      <p:sp>
        <p:nvSpPr>
          <p:cNvPr id="12" name="Rectangle 11">
            <a:extLst>
              <a:ext uri="{FF2B5EF4-FFF2-40B4-BE49-F238E27FC236}">
                <a16:creationId xmlns:a16="http://schemas.microsoft.com/office/drawing/2014/main" id="{8E2D9260-D1EE-D0E3-8985-7854404ABAFD}"/>
              </a:ext>
            </a:extLst>
          </p:cNvPr>
          <p:cNvSpPr/>
          <p:nvPr/>
        </p:nvSpPr>
        <p:spPr>
          <a:xfrm>
            <a:off x="9432383" y="5315125"/>
            <a:ext cx="666925" cy="2642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~90%</a:t>
            </a:r>
          </a:p>
        </p:txBody>
      </p:sp>
    </p:spTree>
    <p:extLst>
      <p:ext uri="{BB962C8B-B14F-4D97-AF65-F5344CB8AC3E}">
        <p14:creationId xmlns:p14="http://schemas.microsoft.com/office/powerpoint/2010/main" val="147428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255-9559-53F7-8C0F-F4D94F70CB57}"/>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5B35A5A0-4578-A060-C2B1-EC7C0A466F5E}"/>
              </a:ext>
            </a:extLst>
          </p:cNvPr>
          <p:cNvSpPr>
            <a:spLocks noGrp="1"/>
          </p:cNvSpPr>
          <p:nvPr>
            <p:ph type="body" sz="quarter" idx="10"/>
          </p:nvPr>
        </p:nvSpPr>
        <p:spPr>
          <a:xfrm>
            <a:off x="461962" y="981075"/>
            <a:ext cx="6680395" cy="5065713"/>
          </a:xfrm>
        </p:spPr>
        <p:txBody>
          <a:bodyPr/>
          <a:lstStyle/>
          <a:p>
            <a:r>
              <a:rPr lang="en-US" dirty="0"/>
              <a:t>Cables trays around the EEEMCAL and pfRICH will be broken up into 3 separate trays</a:t>
            </a:r>
          </a:p>
          <a:p>
            <a:r>
              <a:rPr lang="en-US" dirty="0"/>
              <a:t>Innermost trays will house services from the pfRICH and EEEMCAL  </a:t>
            </a:r>
          </a:p>
          <a:p>
            <a:r>
              <a:rPr lang="en-US" dirty="0"/>
              <a:t>Middle trays are for SVT and MPGD disks</a:t>
            </a:r>
          </a:p>
          <a:p>
            <a:r>
              <a:rPr lang="en-US" dirty="0"/>
              <a:t>Outermost trays are for CYMBAL and </a:t>
            </a:r>
            <a:r>
              <a:rPr lang="en-US" dirty="0" err="1"/>
              <a:t>ToF</a:t>
            </a:r>
            <a:endParaRPr lang="en-US" dirty="0"/>
          </a:p>
        </p:txBody>
      </p:sp>
      <p:pic>
        <p:nvPicPr>
          <p:cNvPr id="5" name="Picture 4">
            <a:extLst>
              <a:ext uri="{FF2B5EF4-FFF2-40B4-BE49-F238E27FC236}">
                <a16:creationId xmlns:a16="http://schemas.microsoft.com/office/drawing/2014/main" id="{BD770E78-B3E1-03E9-A3E6-E2041200CD8D}"/>
              </a:ext>
            </a:extLst>
          </p:cNvPr>
          <p:cNvPicPr>
            <a:picLocks noChangeAspect="1"/>
          </p:cNvPicPr>
          <p:nvPr/>
        </p:nvPicPr>
        <p:blipFill>
          <a:blip r:embed="rId2"/>
          <a:srcRect l="13556" t="2428"/>
          <a:stretch>
            <a:fillRect/>
          </a:stretch>
        </p:blipFill>
        <p:spPr>
          <a:xfrm>
            <a:off x="7050677" y="811212"/>
            <a:ext cx="5020748" cy="5397892"/>
          </a:xfrm>
          <a:prstGeom prst="rect">
            <a:avLst/>
          </a:prstGeom>
        </p:spPr>
      </p:pic>
      <p:sp>
        <p:nvSpPr>
          <p:cNvPr id="6" name="Rectangle 5">
            <a:extLst>
              <a:ext uri="{FF2B5EF4-FFF2-40B4-BE49-F238E27FC236}">
                <a16:creationId xmlns:a16="http://schemas.microsoft.com/office/drawing/2014/main" id="{B809302B-D1BF-0D92-C3EC-BF8453A27F76}"/>
              </a:ext>
            </a:extLst>
          </p:cNvPr>
          <p:cNvSpPr/>
          <p:nvPr/>
        </p:nvSpPr>
        <p:spPr>
          <a:xfrm>
            <a:off x="10578139" y="3133497"/>
            <a:ext cx="1238357" cy="75332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pfRICH &amp; EEEMCAL Services</a:t>
            </a:r>
          </a:p>
        </p:txBody>
      </p:sp>
      <p:sp>
        <p:nvSpPr>
          <p:cNvPr id="7" name="Rectangle 6">
            <a:extLst>
              <a:ext uri="{FF2B5EF4-FFF2-40B4-BE49-F238E27FC236}">
                <a16:creationId xmlns:a16="http://schemas.microsoft.com/office/drawing/2014/main" id="{A78DB22F-9F0D-1EC8-AA09-194D33EB37B7}"/>
              </a:ext>
            </a:extLst>
          </p:cNvPr>
          <p:cNvSpPr/>
          <p:nvPr/>
        </p:nvSpPr>
        <p:spPr>
          <a:xfrm>
            <a:off x="7920463" y="5051123"/>
            <a:ext cx="1079593" cy="75332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r>
              <a:rPr lang="en-US" sz="1600" dirty="0"/>
              <a:t> &amp; CYMBAL Services</a:t>
            </a:r>
          </a:p>
        </p:txBody>
      </p:sp>
      <p:sp>
        <p:nvSpPr>
          <p:cNvPr id="8" name="Rectangle 7">
            <a:extLst>
              <a:ext uri="{FF2B5EF4-FFF2-40B4-BE49-F238E27FC236}">
                <a16:creationId xmlns:a16="http://schemas.microsoft.com/office/drawing/2014/main" id="{5C7CF7D7-DFA5-39BE-8ACA-505C8152E279}"/>
              </a:ext>
            </a:extLst>
          </p:cNvPr>
          <p:cNvSpPr/>
          <p:nvPr/>
        </p:nvSpPr>
        <p:spPr>
          <a:xfrm>
            <a:off x="9121055" y="919023"/>
            <a:ext cx="1039180" cy="10223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SVT &amp; MPGD Disks Services</a:t>
            </a:r>
          </a:p>
        </p:txBody>
      </p:sp>
      <p:cxnSp>
        <p:nvCxnSpPr>
          <p:cNvPr id="10" name="Straight Arrow Connector 9">
            <a:extLst>
              <a:ext uri="{FF2B5EF4-FFF2-40B4-BE49-F238E27FC236}">
                <a16:creationId xmlns:a16="http://schemas.microsoft.com/office/drawing/2014/main" id="{2E4CFFC9-390D-B384-ADFE-81A7F10D57CC}"/>
              </a:ext>
            </a:extLst>
          </p:cNvPr>
          <p:cNvCxnSpPr>
            <a:cxnSpLocks/>
            <a:stCxn id="8" idx="1"/>
          </p:cNvCxnSpPr>
          <p:nvPr/>
        </p:nvCxnSpPr>
        <p:spPr>
          <a:xfrm flipH="1">
            <a:off x="8380714" y="1430216"/>
            <a:ext cx="740341" cy="278993"/>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D7B372E-A9C9-3CCD-C2C8-D2B450BB5803}"/>
              </a:ext>
            </a:extLst>
          </p:cNvPr>
          <p:cNvCxnSpPr>
            <a:cxnSpLocks/>
          </p:cNvCxnSpPr>
          <p:nvPr/>
        </p:nvCxnSpPr>
        <p:spPr>
          <a:xfrm flipV="1">
            <a:off x="9000056" y="4916593"/>
            <a:ext cx="433603" cy="51119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F7E9E99-7988-7310-063B-3AE0A336C370}"/>
              </a:ext>
            </a:extLst>
          </p:cNvPr>
          <p:cNvCxnSpPr>
            <a:cxnSpLocks/>
          </p:cNvCxnSpPr>
          <p:nvPr/>
        </p:nvCxnSpPr>
        <p:spPr>
          <a:xfrm flipH="1">
            <a:off x="9896519" y="3510158"/>
            <a:ext cx="681620" cy="42345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CAD9EBF-81F0-5CE1-FC42-9B4866501FF5}"/>
              </a:ext>
            </a:extLst>
          </p:cNvPr>
          <p:cNvPicPr>
            <a:picLocks noChangeAspect="1"/>
          </p:cNvPicPr>
          <p:nvPr/>
        </p:nvPicPr>
        <p:blipFill>
          <a:blip r:embed="rId3"/>
          <a:stretch>
            <a:fillRect/>
          </a:stretch>
        </p:blipFill>
        <p:spPr>
          <a:xfrm>
            <a:off x="1102695" y="3462632"/>
            <a:ext cx="3459566" cy="2746472"/>
          </a:xfrm>
          <a:prstGeom prst="rect">
            <a:avLst/>
          </a:prstGeom>
        </p:spPr>
      </p:pic>
      <p:sp>
        <p:nvSpPr>
          <p:cNvPr id="9" name="Rectangle 8">
            <a:extLst>
              <a:ext uri="{FF2B5EF4-FFF2-40B4-BE49-F238E27FC236}">
                <a16:creationId xmlns:a16="http://schemas.microsoft.com/office/drawing/2014/main" id="{2BBBE15E-9CE6-4DB6-017A-6B62881533DA}"/>
              </a:ext>
            </a:extLst>
          </p:cNvPr>
          <p:cNvSpPr/>
          <p:nvPr/>
        </p:nvSpPr>
        <p:spPr>
          <a:xfrm>
            <a:off x="5293580" y="5445825"/>
            <a:ext cx="1656495" cy="717239"/>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*Trays are not Proportional* </a:t>
            </a:r>
          </a:p>
        </p:txBody>
      </p:sp>
    </p:spTree>
    <p:extLst>
      <p:ext uri="{BB962C8B-B14F-4D97-AF65-F5344CB8AC3E}">
        <p14:creationId xmlns:p14="http://schemas.microsoft.com/office/powerpoint/2010/main" val="109994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43B4-765D-0511-1DC1-009B74E4C58C}"/>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B558684E-D4D1-59FB-351F-DFBD7A2DC087}"/>
              </a:ext>
            </a:extLst>
          </p:cNvPr>
          <p:cNvSpPr>
            <a:spLocks noGrp="1"/>
          </p:cNvSpPr>
          <p:nvPr>
            <p:ph type="body" sz="quarter" idx="10"/>
          </p:nvPr>
        </p:nvSpPr>
        <p:spPr>
          <a:xfrm>
            <a:off x="461963" y="981075"/>
            <a:ext cx="11499850" cy="1539115"/>
          </a:xfrm>
        </p:spPr>
        <p:txBody>
          <a:bodyPr/>
          <a:lstStyle/>
          <a:p>
            <a:r>
              <a:rPr lang="en-US" dirty="0"/>
              <a:t>All the trays will be independent of one another </a:t>
            </a:r>
          </a:p>
          <a:p>
            <a:r>
              <a:rPr lang="en-US" dirty="0"/>
              <a:t>Trays will slide in and out of the GST via rails </a:t>
            </a:r>
          </a:p>
          <a:p>
            <a:r>
              <a:rPr lang="en-US" dirty="0"/>
              <a:t> </a:t>
            </a:r>
          </a:p>
        </p:txBody>
      </p:sp>
      <p:pic>
        <p:nvPicPr>
          <p:cNvPr id="4" name="Picture 3">
            <a:extLst>
              <a:ext uri="{FF2B5EF4-FFF2-40B4-BE49-F238E27FC236}">
                <a16:creationId xmlns:a16="http://schemas.microsoft.com/office/drawing/2014/main" id="{CC0454FB-A48F-689B-3DD1-2F55D9947CB0}"/>
              </a:ext>
            </a:extLst>
          </p:cNvPr>
          <p:cNvPicPr>
            <a:picLocks noChangeAspect="1"/>
          </p:cNvPicPr>
          <p:nvPr/>
        </p:nvPicPr>
        <p:blipFill>
          <a:blip r:embed="rId2">
            <a:clrChange>
              <a:clrFrom>
                <a:srgbClr val="1A1F25"/>
              </a:clrFrom>
              <a:clrTo>
                <a:srgbClr val="1A1F25">
                  <a:alpha val="0"/>
                </a:srgbClr>
              </a:clrTo>
            </a:clrChange>
          </a:blip>
          <a:srcRect t="1" b="54968"/>
          <a:stretch>
            <a:fillRect/>
          </a:stretch>
        </p:blipFill>
        <p:spPr>
          <a:xfrm>
            <a:off x="10610" y="2554715"/>
            <a:ext cx="11719427" cy="3559757"/>
          </a:xfrm>
          <a:prstGeom prst="rect">
            <a:avLst/>
          </a:prstGeom>
        </p:spPr>
      </p:pic>
      <p:sp>
        <p:nvSpPr>
          <p:cNvPr id="5" name="Rectangle 4">
            <a:extLst>
              <a:ext uri="{FF2B5EF4-FFF2-40B4-BE49-F238E27FC236}">
                <a16:creationId xmlns:a16="http://schemas.microsoft.com/office/drawing/2014/main" id="{F2CA1188-CFEA-58FB-C975-74D3E2445CE6}"/>
              </a:ext>
            </a:extLst>
          </p:cNvPr>
          <p:cNvSpPr/>
          <p:nvPr/>
        </p:nvSpPr>
        <p:spPr>
          <a:xfrm>
            <a:off x="5083105" y="4477879"/>
            <a:ext cx="1238357" cy="75332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pfRICH &amp; EEEMCAL Services</a:t>
            </a:r>
          </a:p>
        </p:txBody>
      </p:sp>
      <p:sp>
        <p:nvSpPr>
          <p:cNvPr id="6" name="Rectangle 5">
            <a:extLst>
              <a:ext uri="{FF2B5EF4-FFF2-40B4-BE49-F238E27FC236}">
                <a16:creationId xmlns:a16="http://schemas.microsoft.com/office/drawing/2014/main" id="{64725028-9A88-CC43-416B-66BC486C9824}"/>
              </a:ext>
            </a:extLst>
          </p:cNvPr>
          <p:cNvSpPr/>
          <p:nvPr/>
        </p:nvSpPr>
        <p:spPr>
          <a:xfrm>
            <a:off x="9640645" y="2003460"/>
            <a:ext cx="1079593" cy="75332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r>
              <a:rPr lang="en-US" sz="1600" dirty="0"/>
              <a:t> &amp; CYMBAL Services</a:t>
            </a:r>
          </a:p>
        </p:txBody>
      </p:sp>
      <p:sp>
        <p:nvSpPr>
          <p:cNvPr id="7" name="Rectangle 6">
            <a:extLst>
              <a:ext uri="{FF2B5EF4-FFF2-40B4-BE49-F238E27FC236}">
                <a16:creationId xmlns:a16="http://schemas.microsoft.com/office/drawing/2014/main" id="{16F75B7E-3978-122D-D9DD-4C241495BC6A}"/>
              </a:ext>
            </a:extLst>
          </p:cNvPr>
          <p:cNvSpPr/>
          <p:nvPr/>
        </p:nvSpPr>
        <p:spPr>
          <a:xfrm>
            <a:off x="8095819" y="4854540"/>
            <a:ext cx="1039180" cy="10223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SVT &amp; MPGD Disks Services</a:t>
            </a:r>
          </a:p>
        </p:txBody>
      </p:sp>
      <p:cxnSp>
        <p:nvCxnSpPr>
          <p:cNvPr id="8" name="Straight Arrow Connector 7">
            <a:extLst>
              <a:ext uri="{FF2B5EF4-FFF2-40B4-BE49-F238E27FC236}">
                <a16:creationId xmlns:a16="http://schemas.microsoft.com/office/drawing/2014/main" id="{F5665102-AA96-9473-A0D7-BD6640BD2275}"/>
              </a:ext>
            </a:extLst>
          </p:cNvPr>
          <p:cNvCxnSpPr>
            <a:cxnSpLocks/>
            <a:stCxn id="7" idx="0"/>
          </p:cNvCxnSpPr>
          <p:nvPr/>
        </p:nvCxnSpPr>
        <p:spPr>
          <a:xfrm flipV="1">
            <a:off x="8615409" y="3510158"/>
            <a:ext cx="1025236" cy="1344382"/>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D765BC8-BD0C-8A84-17D6-9303DEBBE537}"/>
              </a:ext>
            </a:extLst>
          </p:cNvPr>
          <p:cNvCxnSpPr>
            <a:cxnSpLocks/>
          </p:cNvCxnSpPr>
          <p:nvPr/>
        </p:nvCxnSpPr>
        <p:spPr>
          <a:xfrm flipH="1">
            <a:off x="9896519" y="2756809"/>
            <a:ext cx="278908" cy="48049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B18B939-B9DD-A0DE-CB00-6A0D4AC62CFF}"/>
              </a:ext>
            </a:extLst>
          </p:cNvPr>
          <p:cNvCxnSpPr>
            <a:cxnSpLocks/>
            <a:stCxn id="5" idx="3"/>
          </p:cNvCxnSpPr>
          <p:nvPr/>
        </p:nvCxnSpPr>
        <p:spPr>
          <a:xfrm flipV="1">
            <a:off x="6321462" y="3620701"/>
            <a:ext cx="966029" cy="123383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62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433B-3F0E-95FE-873C-B20FF94AA496}"/>
              </a:ext>
            </a:extLst>
          </p:cNvPr>
          <p:cNvSpPr>
            <a:spLocks noGrp="1"/>
          </p:cNvSpPr>
          <p:nvPr>
            <p:ph type="title"/>
          </p:nvPr>
        </p:nvSpPr>
        <p:spPr/>
        <p:txBody>
          <a:bodyPr/>
          <a:lstStyle/>
          <a:p>
            <a:r>
              <a:rPr lang="en-US" dirty="0"/>
              <a:t>Forward Direction Cable Trays</a:t>
            </a:r>
          </a:p>
        </p:txBody>
      </p:sp>
      <p:sp>
        <p:nvSpPr>
          <p:cNvPr id="3" name="Text Placeholder 2">
            <a:extLst>
              <a:ext uri="{FF2B5EF4-FFF2-40B4-BE49-F238E27FC236}">
                <a16:creationId xmlns:a16="http://schemas.microsoft.com/office/drawing/2014/main" id="{4409B2FD-04A1-0CE1-B59A-A8DB9A3E8527}"/>
              </a:ext>
            </a:extLst>
          </p:cNvPr>
          <p:cNvSpPr>
            <a:spLocks noGrp="1"/>
          </p:cNvSpPr>
          <p:nvPr>
            <p:ph type="body" sz="quarter" idx="10"/>
          </p:nvPr>
        </p:nvSpPr>
        <p:spPr>
          <a:xfrm>
            <a:off x="461962" y="981075"/>
            <a:ext cx="6234401" cy="5065713"/>
          </a:xfrm>
        </p:spPr>
        <p:txBody>
          <a:bodyPr/>
          <a:lstStyle/>
          <a:p>
            <a:r>
              <a:rPr lang="en-US" dirty="0"/>
              <a:t>Trays for services will be a “negative” of the dRICH</a:t>
            </a:r>
          </a:p>
          <a:p>
            <a:pPr lvl="1"/>
            <a:r>
              <a:rPr lang="en-US" dirty="0"/>
              <a:t>Meaning the trays will match the shape of the dRICH such that we maximize available space</a:t>
            </a:r>
          </a:p>
          <a:p>
            <a:r>
              <a:rPr lang="en-US" dirty="0"/>
              <a:t>6 large trays that feed around the dRICH sensor boxes</a:t>
            </a:r>
          </a:p>
          <a:p>
            <a:pPr marL="0" indent="0">
              <a:buNone/>
            </a:pPr>
            <a:endParaRPr lang="en-US" dirty="0"/>
          </a:p>
        </p:txBody>
      </p:sp>
      <p:pic>
        <p:nvPicPr>
          <p:cNvPr id="12" name="Picture 11">
            <a:extLst>
              <a:ext uri="{FF2B5EF4-FFF2-40B4-BE49-F238E27FC236}">
                <a16:creationId xmlns:a16="http://schemas.microsoft.com/office/drawing/2014/main" id="{AE46719A-D984-C28F-A506-96A4D33BE129}"/>
              </a:ext>
            </a:extLst>
          </p:cNvPr>
          <p:cNvPicPr>
            <a:picLocks noChangeAspect="1"/>
          </p:cNvPicPr>
          <p:nvPr/>
        </p:nvPicPr>
        <p:blipFill>
          <a:blip r:embed="rId2">
            <a:clrChange>
              <a:clrFrom>
                <a:srgbClr val="1A1F25"/>
              </a:clrFrom>
              <a:clrTo>
                <a:srgbClr val="1A1F25">
                  <a:alpha val="0"/>
                </a:srgbClr>
              </a:clrTo>
            </a:clrChange>
          </a:blip>
          <a:srcRect l="3660" r="3741"/>
          <a:stretch>
            <a:fillRect/>
          </a:stretch>
        </p:blipFill>
        <p:spPr>
          <a:xfrm>
            <a:off x="6823776" y="1542473"/>
            <a:ext cx="5351571" cy="4504315"/>
          </a:xfrm>
          <a:prstGeom prst="rect">
            <a:avLst/>
          </a:prstGeom>
        </p:spPr>
      </p:pic>
      <p:pic>
        <p:nvPicPr>
          <p:cNvPr id="16" name="Picture 15">
            <a:extLst>
              <a:ext uri="{FF2B5EF4-FFF2-40B4-BE49-F238E27FC236}">
                <a16:creationId xmlns:a16="http://schemas.microsoft.com/office/drawing/2014/main" id="{124B5D17-02D8-03E2-7B3F-C9D03C01CD06}"/>
              </a:ext>
            </a:extLst>
          </p:cNvPr>
          <p:cNvPicPr>
            <a:picLocks noChangeAspect="1"/>
          </p:cNvPicPr>
          <p:nvPr/>
        </p:nvPicPr>
        <p:blipFill>
          <a:blip r:embed="rId3"/>
          <a:srcRect l="3707" r="11319" b="6318"/>
          <a:stretch>
            <a:fillRect/>
          </a:stretch>
        </p:blipFill>
        <p:spPr>
          <a:xfrm>
            <a:off x="322121" y="3590050"/>
            <a:ext cx="3576698" cy="2456738"/>
          </a:xfrm>
          <a:prstGeom prst="rect">
            <a:avLst/>
          </a:prstGeom>
        </p:spPr>
      </p:pic>
      <p:sp>
        <p:nvSpPr>
          <p:cNvPr id="17" name="Rectangle 16">
            <a:extLst>
              <a:ext uri="{FF2B5EF4-FFF2-40B4-BE49-F238E27FC236}">
                <a16:creationId xmlns:a16="http://schemas.microsoft.com/office/drawing/2014/main" id="{D00BD490-31D4-96E3-EB16-200E33C042C1}"/>
              </a:ext>
            </a:extLst>
          </p:cNvPr>
          <p:cNvSpPr/>
          <p:nvPr/>
        </p:nvSpPr>
        <p:spPr>
          <a:xfrm>
            <a:off x="508003" y="5273963"/>
            <a:ext cx="1283854" cy="6927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Cable tray concept</a:t>
            </a:r>
          </a:p>
        </p:txBody>
      </p:sp>
      <p:pic>
        <p:nvPicPr>
          <p:cNvPr id="4" name="Picture 3">
            <a:extLst>
              <a:ext uri="{FF2B5EF4-FFF2-40B4-BE49-F238E27FC236}">
                <a16:creationId xmlns:a16="http://schemas.microsoft.com/office/drawing/2014/main" id="{A1D716CE-D3BC-917B-7CD3-E683A06EE2F0}"/>
              </a:ext>
            </a:extLst>
          </p:cNvPr>
          <p:cNvPicPr>
            <a:picLocks noChangeAspect="1"/>
          </p:cNvPicPr>
          <p:nvPr/>
        </p:nvPicPr>
        <p:blipFill>
          <a:blip r:embed="rId4">
            <a:clrChange>
              <a:clrFrom>
                <a:srgbClr val="1A1F25"/>
              </a:clrFrom>
              <a:clrTo>
                <a:srgbClr val="1A1F25">
                  <a:alpha val="0"/>
                </a:srgbClr>
              </a:clrTo>
            </a:clrChange>
          </a:blip>
          <a:srcRect l="11175" t="14428" r="4214" b="11236"/>
          <a:stretch>
            <a:fillRect/>
          </a:stretch>
        </p:blipFill>
        <p:spPr>
          <a:xfrm>
            <a:off x="3943979" y="3156029"/>
            <a:ext cx="2844750" cy="2890759"/>
          </a:xfrm>
          <a:prstGeom prst="rect">
            <a:avLst/>
          </a:prstGeom>
        </p:spPr>
      </p:pic>
    </p:spTree>
    <p:extLst>
      <p:ext uri="{BB962C8B-B14F-4D97-AF65-F5344CB8AC3E}">
        <p14:creationId xmlns:p14="http://schemas.microsoft.com/office/powerpoint/2010/main" val="380363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0A328E-004E-D87E-C9A7-17ACEC295579}"/>
              </a:ext>
            </a:extLst>
          </p:cNvPr>
          <p:cNvSpPr>
            <a:spLocks noGrp="1"/>
          </p:cNvSpPr>
          <p:nvPr>
            <p:ph idx="1"/>
          </p:nvPr>
        </p:nvSpPr>
        <p:spPr>
          <a:xfrm>
            <a:off x="571499" y="761609"/>
            <a:ext cx="3933029" cy="5410794"/>
          </a:xfrm>
        </p:spPr>
        <p:txBody>
          <a:bodyPr>
            <a:normAutofit/>
          </a:bodyPr>
          <a:lstStyle/>
          <a:p>
            <a:r>
              <a:rPr lang="en-US" sz="2000" dirty="0"/>
              <a:t>Planning on having 1 disconnect location on each side of the detector</a:t>
            </a:r>
          </a:p>
          <a:p>
            <a:r>
              <a:rPr lang="en-US" sz="2000" dirty="0"/>
              <a:t>Backward disconnect will be just past the DIRC electronics</a:t>
            </a:r>
          </a:p>
          <a:p>
            <a:r>
              <a:rPr lang="en-US" sz="2000" dirty="0"/>
              <a:t>Forward disconnect will be between the barrel EMCAL and the dRICH</a:t>
            </a:r>
          </a:p>
          <a:p>
            <a:r>
              <a:rPr lang="en-US" sz="2000" dirty="0"/>
              <a:t>These are the 2 “earliest” locations with potentially enough space for connectors </a:t>
            </a:r>
          </a:p>
          <a:p>
            <a:r>
              <a:rPr lang="en-US" sz="2000" dirty="0"/>
              <a:t>Rule of thumb is connectors take twice the amount of space as the cable itself. Finding enough space will be extremely difficult</a:t>
            </a:r>
          </a:p>
        </p:txBody>
      </p:sp>
      <p:sp>
        <p:nvSpPr>
          <p:cNvPr id="4" name="Slide Number Placeholder 3">
            <a:extLst>
              <a:ext uri="{FF2B5EF4-FFF2-40B4-BE49-F238E27FC236}">
                <a16:creationId xmlns:a16="http://schemas.microsoft.com/office/drawing/2014/main" id="{BDCDA50A-79EB-619F-2B02-A5087A8ED5E7}"/>
              </a:ext>
            </a:extLst>
          </p:cNvPr>
          <p:cNvSpPr>
            <a:spLocks noGrp="1"/>
          </p:cNvSpPr>
          <p:nvPr>
            <p:ph type="sldNum" sz="quarter" idx="12"/>
          </p:nvPr>
        </p:nvSpPr>
        <p:spPr/>
        <p:txBody>
          <a:bodyPr/>
          <a:lstStyle/>
          <a:p>
            <a:fld id="{893C5830-40F3-F04E-B2E3-10E6672BA8FF}" type="slidenum">
              <a:rPr lang="en-US" smtClean="0"/>
              <a:pPr/>
              <a:t>8</a:t>
            </a:fld>
            <a:endParaRPr lang="en-US"/>
          </a:p>
        </p:txBody>
      </p:sp>
      <p:pic>
        <p:nvPicPr>
          <p:cNvPr id="6" name="Picture 5">
            <a:extLst>
              <a:ext uri="{FF2B5EF4-FFF2-40B4-BE49-F238E27FC236}">
                <a16:creationId xmlns:a16="http://schemas.microsoft.com/office/drawing/2014/main" id="{ABB10776-3105-DC53-56FC-6BD605FC4A12}"/>
              </a:ext>
            </a:extLst>
          </p:cNvPr>
          <p:cNvPicPr>
            <a:picLocks noChangeAspect="1"/>
          </p:cNvPicPr>
          <p:nvPr/>
        </p:nvPicPr>
        <p:blipFill>
          <a:blip r:embed="rId2">
            <a:clrChange>
              <a:clrFrom>
                <a:srgbClr val="1A1F25"/>
              </a:clrFrom>
              <a:clrTo>
                <a:srgbClr val="1A1F25">
                  <a:alpha val="0"/>
                </a:srgbClr>
              </a:clrTo>
            </a:clrChange>
          </a:blip>
          <a:srcRect l="5368" r="4379"/>
          <a:stretch>
            <a:fillRect/>
          </a:stretch>
        </p:blipFill>
        <p:spPr>
          <a:xfrm>
            <a:off x="4387273" y="761609"/>
            <a:ext cx="7804727" cy="5410794"/>
          </a:xfrm>
          <a:prstGeom prst="rect">
            <a:avLst/>
          </a:prstGeom>
        </p:spPr>
      </p:pic>
      <p:sp>
        <p:nvSpPr>
          <p:cNvPr id="7" name="Arrow: Right 6">
            <a:extLst>
              <a:ext uri="{FF2B5EF4-FFF2-40B4-BE49-F238E27FC236}">
                <a16:creationId xmlns:a16="http://schemas.microsoft.com/office/drawing/2014/main" id="{EEFFA322-E436-A86B-33FF-5F254102E4D5}"/>
              </a:ext>
            </a:extLst>
          </p:cNvPr>
          <p:cNvSpPr/>
          <p:nvPr/>
        </p:nvSpPr>
        <p:spPr>
          <a:xfrm rot="9900000">
            <a:off x="4576611" y="1744084"/>
            <a:ext cx="1311564" cy="729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46A6A2D-CCB7-9379-7B3F-5C6E3F2F2087}"/>
              </a:ext>
            </a:extLst>
          </p:cNvPr>
          <p:cNvSpPr/>
          <p:nvPr/>
        </p:nvSpPr>
        <p:spPr>
          <a:xfrm rot="1106096">
            <a:off x="9247406" y="1601384"/>
            <a:ext cx="1288077" cy="729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346A0C1-1716-5523-8DC0-6435697944F4}"/>
              </a:ext>
            </a:extLst>
          </p:cNvPr>
          <p:cNvSpPr txBox="1">
            <a:spLocks/>
          </p:cNvSpPr>
          <p:nvPr/>
        </p:nvSpPr>
        <p:spPr>
          <a:xfrm>
            <a:off x="571500" y="0"/>
            <a:ext cx="11499925" cy="676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u="none" kern="1200">
                <a:solidFill>
                  <a:schemeClr val="tx1"/>
                </a:solidFill>
                <a:latin typeface="Arial" charset="0"/>
                <a:ea typeface="Arial" charset="0"/>
                <a:cs typeface="Arial" charset="0"/>
              </a:defRPr>
            </a:lvl1pPr>
          </a:lstStyle>
          <a:p>
            <a:r>
              <a:rPr lang="en-US"/>
              <a:t>Planned Disconnect Locations</a:t>
            </a:r>
            <a:endParaRPr lang="en-US" dirty="0"/>
          </a:p>
        </p:txBody>
      </p:sp>
    </p:spTree>
    <p:extLst>
      <p:ext uri="{BB962C8B-B14F-4D97-AF65-F5344CB8AC3E}">
        <p14:creationId xmlns:p14="http://schemas.microsoft.com/office/powerpoint/2010/main" val="113129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A998-3B63-AF09-B057-57BED5DD924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C251A24-42B0-B343-7CBF-3E14AA1403DF}"/>
              </a:ext>
            </a:extLst>
          </p:cNvPr>
          <p:cNvPicPr>
            <a:picLocks noChangeAspect="1"/>
          </p:cNvPicPr>
          <p:nvPr/>
        </p:nvPicPr>
        <p:blipFill>
          <a:blip r:embed="rId2">
            <a:clrChange>
              <a:clrFrom>
                <a:srgbClr val="1A1F25"/>
              </a:clrFrom>
              <a:clrTo>
                <a:srgbClr val="1A1F25">
                  <a:alpha val="0"/>
                </a:srgbClr>
              </a:clrTo>
            </a:clrChange>
          </a:blip>
          <a:srcRect t="2211"/>
          <a:stretch/>
        </p:blipFill>
        <p:spPr>
          <a:xfrm>
            <a:off x="3982023" y="676894"/>
            <a:ext cx="6805882" cy="5245182"/>
          </a:xfrm>
          <a:prstGeom prst="rect">
            <a:avLst/>
          </a:prstGeom>
        </p:spPr>
      </p:pic>
      <p:pic>
        <p:nvPicPr>
          <p:cNvPr id="11" name="Picture 10">
            <a:extLst>
              <a:ext uri="{FF2B5EF4-FFF2-40B4-BE49-F238E27FC236}">
                <a16:creationId xmlns:a16="http://schemas.microsoft.com/office/drawing/2014/main" id="{5E086B9E-6C93-BB9D-BA50-3B927515B93D}"/>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0382686" y="2664349"/>
            <a:ext cx="1721066" cy="3516757"/>
          </a:xfrm>
          <a:prstGeom prst="rect">
            <a:avLst/>
          </a:prstGeom>
        </p:spPr>
      </p:pic>
      <p:sp>
        <p:nvSpPr>
          <p:cNvPr id="3" name="Content Placeholder 2">
            <a:extLst>
              <a:ext uri="{FF2B5EF4-FFF2-40B4-BE49-F238E27FC236}">
                <a16:creationId xmlns:a16="http://schemas.microsoft.com/office/drawing/2014/main" id="{AB12E004-1248-12AA-0454-FC697A4EE894}"/>
              </a:ext>
            </a:extLst>
          </p:cNvPr>
          <p:cNvSpPr>
            <a:spLocks noGrp="1"/>
          </p:cNvSpPr>
          <p:nvPr>
            <p:ph idx="1"/>
          </p:nvPr>
        </p:nvSpPr>
        <p:spPr>
          <a:xfrm>
            <a:off x="571501" y="761609"/>
            <a:ext cx="3650835" cy="5251264"/>
          </a:xfrm>
        </p:spPr>
        <p:txBody>
          <a:bodyPr>
            <a:normAutofit/>
          </a:bodyPr>
          <a:lstStyle/>
          <a:p>
            <a:r>
              <a:rPr lang="en-US" sz="2000" dirty="0"/>
              <a:t>Recent changes were made to CYMBAL and </a:t>
            </a:r>
            <a:r>
              <a:rPr lang="en-US" sz="2000" dirty="0" err="1"/>
              <a:t>ToF</a:t>
            </a:r>
            <a:r>
              <a:rPr lang="en-US" sz="2000" dirty="0"/>
              <a:t> to accommodate maintenance needs </a:t>
            </a:r>
          </a:p>
          <a:p>
            <a:r>
              <a:rPr lang="en-US" sz="2000" dirty="0"/>
              <a:t>Previously they were both unserviceable without rolling the detector out into the assembly hall</a:t>
            </a:r>
          </a:p>
          <a:p>
            <a:r>
              <a:rPr lang="en-US" sz="2000" dirty="0"/>
              <a:t>We split </a:t>
            </a:r>
            <a:r>
              <a:rPr lang="en-US" sz="2000" dirty="0" err="1"/>
              <a:t>ToF</a:t>
            </a:r>
            <a:r>
              <a:rPr lang="en-US" sz="2000" dirty="0"/>
              <a:t> and CYMBAL into 12 radial sections and now they are individually removable, independent of the GST and PST</a:t>
            </a:r>
          </a:p>
          <a:p>
            <a:r>
              <a:rPr lang="en-US" sz="2000" dirty="0"/>
              <a:t>This has a few minor impacts to the surrounding detectors and their services</a:t>
            </a:r>
          </a:p>
        </p:txBody>
      </p:sp>
      <p:sp>
        <p:nvSpPr>
          <p:cNvPr id="4" name="Slide Number Placeholder 3">
            <a:extLst>
              <a:ext uri="{FF2B5EF4-FFF2-40B4-BE49-F238E27FC236}">
                <a16:creationId xmlns:a16="http://schemas.microsoft.com/office/drawing/2014/main" id="{74F7B092-132C-03F9-17D0-6D7478DC6058}"/>
              </a:ext>
            </a:extLst>
          </p:cNvPr>
          <p:cNvSpPr>
            <a:spLocks noGrp="1"/>
          </p:cNvSpPr>
          <p:nvPr>
            <p:ph type="sldNum" sz="quarter" idx="12"/>
          </p:nvPr>
        </p:nvSpPr>
        <p:spPr/>
        <p:txBody>
          <a:bodyPr/>
          <a:lstStyle/>
          <a:p>
            <a:fld id="{893C5830-40F3-F04E-B2E3-10E6672BA8FF}" type="slidenum">
              <a:rPr lang="en-US" smtClean="0"/>
              <a:pPr/>
              <a:t>9</a:t>
            </a:fld>
            <a:endParaRPr lang="en-US"/>
          </a:p>
        </p:txBody>
      </p:sp>
      <p:sp>
        <p:nvSpPr>
          <p:cNvPr id="10" name="Title 1">
            <a:extLst>
              <a:ext uri="{FF2B5EF4-FFF2-40B4-BE49-F238E27FC236}">
                <a16:creationId xmlns:a16="http://schemas.microsoft.com/office/drawing/2014/main" id="{E6759ED6-1416-5263-2F31-C18EF25F162F}"/>
              </a:ext>
            </a:extLst>
          </p:cNvPr>
          <p:cNvSpPr>
            <a:spLocks noGrp="1"/>
          </p:cNvSpPr>
          <p:nvPr>
            <p:ph type="title"/>
          </p:nvPr>
        </p:nvSpPr>
        <p:spPr>
          <a:xfrm>
            <a:off x="571500" y="0"/>
            <a:ext cx="11499925" cy="676894"/>
          </a:xfrm>
        </p:spPr>
        <p:txBody>
          <a:bodyPr/>
          <a:lstStyle/>
          <a:p>
            <a:r>
              <a:rPr lang="en-US" dirty="0"/>
              <a:t>Maintenance Updates</a:t>
            </a:r>
          </a:p>
        </p:txBody>
      </p:sp>
      <p:sp>
        <p:nvSpPr>
          <p:cNvPr id="6" name="Rectangle 5">
            <a:extLst>
              <a:ext uri="{FF2B5EF4-FFF2-40B4-BE49-F238E27FC236}">
                <a16:creationId xmlns:a16="http://schemas.microsoft.com/office/drawing/2014/main" id="{164F0B37-204A-6954-BA85-4BCBEBB639AD}"/>
              </a:ext>
            </a:extLst>
          </p:cNvPr>
          <p:cNvSpPr/>
          <p:nvPr/>
        </p:nvSpPr>
        <p:spPr>
          <a:xfrm>
            <a:off x="9620763" y="3947975"/>
            <a:ext cx="801945" cy="4399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endParaRPr lang="en-US" sz="1600" dirty="0"/>
          </a:p>
        </p:txBody>
      </p:sp>
      <p:sp>
        <p:nvSpPr>
          <p:cNvPr id="7" name="Rectangle 6">
            <a:extLst>
              <a:ext uri="{FF2B5EF4-FFF2-40B4-BE49-F238E27FC236}">
                <a16:creationId xmlns:a16="http://schemas.microsoft.com/office/drawing/2014/main" id="{04CFB7F7-41A4-945F-4424-73D27739E556}"/>
              </a:ext>
            </a:extLst>
          </p:cNvPr>
          <p:cNvSpPr/>
          <p:nvPr/>
        </p:nvSpPr>
        <p:spPr>
          <a:xfrm>
            <a:off x="9269850" y="4645792"/>
            <a:ext cx="1112836" cy="43997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CYMBAL</a:t>
            </a:r>
          </a:p>
        </p:txBody>
      </p:sp>
      <p:cxnSp>
        <p:nvCxnSpPr>
          <p:cNvPr id="8" name="Straight Arrow Connector 7">
            <a:extLst>
              <a:ext uri="{FF2B5EF4-FFF2-40B4-BE49-F238E27FC236}">
                <a16:creationId xmlns:a16="http://schemas.microsoft.com/office/drawing/2014/main" id="{5EEFE6CF-48C0-5742-8392-A68FCB8EDD46}"/>
              </a:ext>
            </a:extLst>
          </p:cNvPr>
          <p:cNvCxnSpPr>
            <a:cxnSpLocks/>
            <a:stCxn id="7" idx="3"/>
          </p:cNvCxnSpPr>
          <p:nvPr/>
        </p:nvCxnSpPr>
        <p:spPr>
          <a:xfrm>
            <a:off x="10382686" y="4865779"/>
            <a:ext cx="425966" cy="349314"/>
          </a:xfrm>
          <a:prstGeom prst="straightConnector1">
            <a:avLst/>
          </a:prstGeom>
          <a:ln w="762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0D2180B-A1AF-AB18-5A4D-529B09E8588B}"/>
              </a:ext>
            </a:extLst>
          </p:cNvPr>
          <p:cNvCxnSpPr>
            <a:cxnSpLocks/>
          </p:cNvCxnSpPr>
          <p:nvPr/>
        </p:nvCxnSpPr>
        <p:spPr>
          <a:xfrm flipV="1">
            <a:off x="10422708" y="3688945"/>
            <a:ext cx="605510" cy="466967"/>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Arrow: Right 20">
            <a:extLst>
              <a:ext uri="{FF2B5EF4-FFF2-40B4-BE49-F238E27FC236}">
                <a16:creationId xmlns:a16="http://schemas.microsoft.com/office/drawing/2014/main" id="{A60C4AF8-4C85-1F26-7226-392B7FAE6814}"/>
              </a:ext>
            </a:extLst>
          </p:cNvPr>
          <p:cNvSpPr/>
          <p:nvPr/>
        </p:nvSpPr>
        <p:spPr>
          <a:xfrm rot="9675013">
            <a:off x="8971945" y="2876896"/>
            <a:ext cx="1034945" cy="2632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97112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6058</TotalTime>
  <Words>673</Words>
  <Application>Microsoft Office PowerPoint</Application>
  <PresentationFormat>Widescreen</PresentationFormat>
  <Paragraphs>119</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BNL</vt:lpstr>
      <vt:lpstr>Integration, Installation and Infrastructure (Triple I Group) </vt:lpstr>
      <vt:lpstr>Outline</vt:lpstr>
      <vt:lpstr>Services Breakdown</vt:lpstr>
      <vt:lpstr>Services</vt:lpstr>
      <vt:lpstr>Backward Direction Cable Trays</vt:lpstr>
      <vt:lpstr>Backward Direction Cable Trays</vt:lpstr>
      <vt:lpstr>Forward Direction Cable Trays</vt:lpstr>
      <vt:lpstr>PowerPoint Presentation</vt:lpstr>
      <vt:lpstr>Maintenance Updates</vt:lpstr>
      <vt:lpstr>Maintenance Updates</vt:lpstr>
      <vt:lpstr>Maintenance Updates</vt:lpstr>
      <vt:lpstr>QUESTIONS?</vt:lpstr>
      <vt:lpstr>Backup Slides</vt:lpstr>
      <vt:lpstr>PowerPoint Presentation</vt:lpstr>
      <vt:lpstr>PowerPoint Presentation</vt:lpstr>
      <vt:lpstr>GST Cable Tray Updates</vt:lpstr>
      <vt:lpstr>PowerPoint Presentation</vt:lpstr>
      <vt:lpstr>Maintenance Updates</vt:lpstr>
      <vt:lpstr>ePIC Barrel Assembly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Wimmer, Roland</cp:lastModifiedBy>
  <cp:revision>106</cp:revision>
  <dcterms:created xsi:type="dcterms:W3CDTF">2023-09-12T20:43:32Z</dcterms:created>
  <dcterms:modified xsi:type="dcterms:W3CDTF">2025-07-10T18:15:50Z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